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dp" ContentType="image/vnd.ms-photo"/>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Lst>
  <p:notesMasterIdLst>
    <p:notesMasterId r:id="rId9"/>
  </p:notesMasterIdLst>
  <p:handoutMasterIdLst>
    <p:handoutMasterId r:id="rId77"/>
  </p:handoutMasterIdLst>
  <p:sldIdLst>
    <p:sldId id="256" r:id="rId8"/>
    <p:sldId id="262" r:id="rId10"/>
    <p:sldId id="475" r:id="rId11"/>
    <p:sldId id="580" r:id="rId12"/>
    <p:sldId id="745" r:id="rId13"/>
    <p:sldId id="744" r:id="rId14"/>
    <p:sldId id="852" r:id="rId15"/>
    <p:sldId id="798" r:id="rId16"/>
    <p:sldId id="857" r:id="rId17"/>
    <p:sldId id="799" r:id="rId18"/>
    <p:sldId id="858" r:id="rId19"/>
    <p:sldId id="859" r:id="rId20"/>
    <p:sldId id="860" r:id="rId21"/>
    <p:sldId id="853" r:id="rId22"/>
    <p:sldId id="585" r:id="rId23"/>
    <p:sldId id="861" r:id="rId24"/>
    <p:sldId id="800" r:id="rId25"/>
    <p:sldId id="862" r:id="rId26"/>
    <p:sldId id="863" r:id="rId27"/>
    <p:sldId id="864" r:id="rId28"/>
    <p:sldId id="865" r:id="rId29"/>
    <p:sldId id="866" r:id="rId30"/>
    <p:sldId id="867" r:id="rId31"/>
    <p:sldId id="868" r:id="rId32"/>
    <p:sldId id="869" r:id="rId33"/>
    <p:sldId id="871" r:id="rId34"/>
    <p:sldId id="1058" r:id="rId35"/>
    <p:sldId id="1059" r:id="rId36"/>
    <p:sldId id="1060" r:id="rId37"/>
    <p:sldId id="927" r:id="rId38"/>
    <p:sldId id="644" r:id="rId39"/>
    <p:sldId id="1061" r:id="rId40"/>
    <p:sldId id="1062" r:id="rId41"/>
    <p:sldId id="1063" r:id="rId42"/>
    <p:sldId id="1065" r:id="rId43"/>
    <p:sldId id="1066" r:id="rId44"/>
    <p:sldId id="1067" r:id="rId45"/>
    <p:sldId id="1068" r:id="rId46"/>
    <p:sldId id="1069" r:id="rId47"/>
    <p:sldId id="1070" r:id="rId48"/>
    <p:sldId id="1071" r:id="rId49"/>
    <p:sldId id="1072" r:id="rId50"/>
    <p:sldId id="1073" r:id="rId51"/>
    <p:sldId id="1074" r:id="rId52"/>
    <p:sldId id="1075" r:id="rId53"/>
    <p:sldId id="1076" r:id="rId54"/>
    <p:sldId id="1077" r:id="rId55"/>
    <p:sldId id="1128" r:id="rId56"/>
    <p:sldId id="1129" r:id="rId57"/>
    <p:sldId id="1130" r:id="rId58"/>
    <p:sldId id="1131" r:id="rId59"/>
    <p:sldId id="1181" r:id="rId60"/>
    <p:sldId id="643" r:id="rId61"/>
    <p:sldId id="1182" r:id="rId62"/>
    <p:sldId id="1183" r:id="rId63"/>
    <p:sldId id="1184" r:id="rId64"/>
    <p:sldId id="1185" r:id="rId65"/>
    <p:sldId id="1235" r:id="rId66"/>
    <p:sldId id="1236" r:id="rId67"/>
    <p:sldId id="1237" r:id="rId68"/>
    <p:sldId id="1244" r:id="rId69"/>
    <p:sldId id="1245" r:id="rId70"/>
    <p:sldId id="1238" r:id="rId71"/>
    <p:sldId id="1239" r:id="rId72"/>
    <p:sldId id="1240" r:id="rId73"/>
    <p:sldId id="1241" r:id="rId74"/>
    <p:sldId id="1242" r:id="rId75"/>
    <p:sldId id="606" r:id="rId76"/>
  </p:sldIdLst>
  <p:sldSz cx="12192000" cy="6858000"/>
  <p:notesSz cx="9144000" cy="6858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 id="1" name="Windows 用户" initials="W" lastIdx="2" clrIdx="0"/>
  <p:cmAuthor id="3" name="黄旭" initials="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649F"/>
    <a:srgbClr val="FFD3D3"/>
    <a:srgbClr val="DE8800"/>
    <a:srgbClr val="ED8D05"/>
    <a:srgbClr val="5E80B0"/>
    <a:srgbClr val="FF730D"/>
    <a:srgbClr val="D0D3EB"/>
    <a:srgbClr val="E9EBF5"/>
    <a:srgbClr val="A4A6AD"/>
    <a:srgbClr val="7DB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ä¸­åº¦æ ·å¼ 2 - å¼ºè°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1275"/>
    <p:restoredTop sz="94660"/>
  </p:normalViewPr>
  <p:slideViewPr>
    <p:cSldViewPr snapToGrid="0" showGuides="1">
      <p:cViewPr varScale="1">
        <p:scale>
          <a:sx n="78" d="100"/>
          <a:sy n="78" d="100"/>
        </p:scale>
        <p:origin x="330" y="60"/>
      </p:cViewPr>
      <p:guideLst>
        <p:guide orient="horz" pos="1948"/>
        <p:guide pos="2854"/>
      </p:guideLst>
    </p:cSldViewPr>
  </p:slideViewPr>
  <p:notesTextViewPr>
    <p:cViewPr>
      <p:scale>
        <a:sx n="1" d="1"/>
        <a:sy n="1" d="1"/>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1" Type="http://schemas.openxmlformats.org/officeDocument/2006/relationships/commentAuthors" Target="commentAuthors.xml"/><Relationship Id="rId80" Type="http://schemas.openxmlformats.org/officeDocument/2006/relationships/tableStyles" Target="tableStyles.xml"/><Relationship Id="rId8" Type="http://schemas.openxmlformats.org/officeDocument/2006/relationships/slide" Target="slides/slide1.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handoutMaster" Target="handoutMasters/handoutMaster1.xml"/><Relationship Id="rId76" Type="http://schemas.openxmlformats.org/officeDocument/2006/relationships/slide" Target="slides/slide68.xml"/><Relationship Id="rId75" Type="http://schemas.openxmlformats.org/officeDocument/2006/relationships/slide" Target="slides/slide67.xml"/><Relationship Id="rId74" Type="http://schemas.openxmlformats.org/officeDocument/2006/relationships/slide" Target="slides/slide66.xml"/><Relationship Id="rId73" Type="http://schemas.openxmlformats.org/officeDocument/2006/relationships/slide" Target="slides/slide65.xml"/><Relationship Id="rId72" Type="http://schemas.openxmlformats.org/officeDocument/2006/relationships/slide" Target="slides/slide64.xml"/><Relationship Id="rId71" Type="http://schemas.openxmlformats.org/officeDocument/2006/relationships/slide" Target="slides/slide63.xml"/><Relationship Id="rId70" Type="http://schemas.openxmlformats.org/officeDocument/2006/relationships/slide" Target="slides/slide62.xml"/><Relationship Id="rId7" Type="http://schemas.openxmlformats.org/officeDocument/2006/relationships/slideMaster" Target="slideMasters/slideMaster6.xml"/><Relationship Id="rId69" Type="http://schemas.openxmlformats.org/officeDocument/2006/relationships/slide" Target="slides/slide61.xml"/><Relationship Id="rId68" Type="http://schemas.openxmlformats.org/officeDocument/2006/relationships/slide" Target="slides/slide60.xml"/><Relationship Id="rId67" Type="http://schemas.openxmlformats.org/officeDocument/2006/relationships/slide" Target="slides/slide59.xml"/><Relationship Id="rId66" Type="http://schemas.openxmlformats.org/officeDocument/2006/relationships/slide" Target="slides/slide58.xml"/><Relationship Id="rId65" Type="http://schemas.openxmlformats.org/officeDocument/2006/relationships/slide" Target="slides/slide57.xml"/><Relationship Id="rId64" Type="http://schemas.openxmlformats.org/officeDocument/2006/relationships/slide" Target="slides/slide56.xml"/><Relationship Id="rId63" Type="http://schemas.openxmlformats.org/officeDocument/2006/relationships/slide" Target="slides/slide55.xml"/><Relationship Id="rId62" Type="http://schemas.openxmlformats.org/officeDocument/2006/relationships/slide" Target="slides/slide54.xml"/><Relationship Id="rId61" Type="http://schemas.openxmlformats.org/officeDocument/2006/relationships/slide" Target="slides/slide53.xml"/><Relationship Id="rId60" Type="http://schemas.openxmlformats.org/officeDocument/2006/relationships/slide" Target="slides/slide52.xml"/><Relationship Id="rId6" Type="http://schemas.openxmlformats.org/officeDocument/2006/relationships/slideMaster" Target="slideMasters/slideMaster5.xml"/><Relationship Id="rId59" Type="http://schemas.openxmlformats.org/officeDocument/2006/relationships/slide" Target="slides/slide51.xml"/><Relationship Id="rId58" Type="http://schemas.openxmlformats.org/officeDocument/2006/relationships/slide" Target="slides/slide50.xml"/><Relationship Id="rId57" Type="http://schemas.openxmlformats.org/officeDocument/2006/relationships/slide" Target="slides/slide49.xml"/><Relationship Id="rId56" Type="http://schemas.openxmlformats.org/officeDocument/2006/relationships/slide" Target="slides/slide48.xml"/><Relationship Id="rId55" Type="http://schemas.openxmlformats.org/officeDocument/2006/relationships/slide" Target="slides/slide47.xml"/><Relationship Id="rId54" Type="http://schemas.openxmlformats.org/officeDocument/2006/relationships/slide" Target="slides/slide46.xml"/><Relationship Id="rId53" Type="http://schemas.openxmlformats.org/officeDocument/2006/relationships/slide" Target="slides/slide45.xml"/><Relationship Id="rId52" Type="http://schemas.openxmlformats.org/officeDocument/2006/relationships/slide" Target="slides/slide44.xml"/><Relationship Id="rId51" Type="http://schemas.openxmlformats.org/officeDocument/2006/relationships/slide" Target="slides/slide43.xml"/><Relationship Id="rId50" Type="http://schemas.openxmlformats.org/officeDocument/2006/relationships/slide" Target="slides/slide42.xml"/><Relationship Id="rId5" Type="http://schemas.openxmlformats.org/officeDocument/2006/relationships/slideMaster" Target="slideMasters/slideMaster4.xml"/><Relationship Id="rId49" Type="http://schemas.openxmlformats.org/officeDocument/2006/relationships/slide" Target="slides/slide41.xml"/><Relationship Id="rId48" Type="http://schemas.openxmlformats.org/officeDocument/2006/relationships/slide" Target="slides/slide40.xml"/><Relationship Id="rId47" Type="http://schemas.openxmlformats.org/officeDocument/2006/relationships/slide" Target="slides/slide39.xml"/><Relationship Id="rId46" Type="http://schemas.openxmlformats.org/officeDocument/2006/relationships/slide" Target="slides/slide38.xml"/><Relationship Id="rId45" Type="http://schemas.openxmlformats.org/officeDocument/2006/relationships/slide" Target="slides/slide37.xml"/><Relationship Id="rId44" Type="http://schemas.openxmlformats.org/officeDocument/2006/relationships/slide" Target="slides/slide36.xml"/><Relationship Id="rId43" Type="http://schemas.openxmlformats.org/officeDocument/2006/relationships/slide" Target="slides/slide35.xml"/><Relationship Id="rId42" Type="http://schemas.openxmlformats.org/officeDocument/2006/relationships/slide" Target="slides/slide34.xml"/><Relationship Id="rId41" Type="http://schemas.openxmlformats.org/officeDocument/2006/relationships/slide" Target="slides/slide33.xml"/><Relationship Id="rId40" Type="http://schemas.openxmlformats.org/officeDocument/2006/relationships/slide" Target="slides/slide32.xml"/><Relationship Id="rId4" Type="http://schemas.openxmlformats.org/officeDocument/2006/relationships/slideMaster" Target="slideMasters/slideMaster3.xml"/><Relationship Id="rId39" Type="http://schemas.openxmlformats.org/officeDocument/2006/relationships/slide" Target="slides/slide31.xml"/><Relationship Id="rId38" Type="http://schemas.openxmlformats.org/officeDocument/2006/relationships/slide" Target="slides/slide30.xml"/><Relationship Id="rId37" Type="http://schemas.openxmlformats.org/officeDocument/2006/relationships/slide" Target="slides/slide29.xml"/><Relationship Id="rId36" Type="http://schemas.openxmlformats.org/officeDocument/2006/relationships/slide" Target="slides/slide28.xml"/><Relationship Id="rId35" Type="http://schemas.openxmlformats.org/officeDocument/2006/relationships/slide" Target="slides/slide27.xml"/><Relationship Id="rId34" Type="http://schemas.openxmlformats.org/officeDocument/2006/relationships/slide" Target="slides/slide26.xml"/><Relationship Id="rId33" Type="http://schemas.openxmlformats.org/officeDocument/2006/relationships/slide" Target="slides/slide25.xml"/><Relationship Id="rId32" Type="http://schemas.openxmlformats.org/officeDocument/2006/relationships/slide" Target="slides/slide24.xml"/><Relationship Id="rId31" Type="http://schemas.openxmlformats.org/officeDocument/2006/relationships/slide" Target="slides/slide23.xml"/><Relationship Id="rId30" Type="http://schemas.openxmlformats.org/officeDocument/2006/relationships/slide" Target="slides/slide22.xml"/><Relationship Id="rId3" Type="http://schemas.openxmlformats.org/officeDocument/2006/relationships/slideMaster" Target="slideMasters/slideMaster2.xml"/><Relationship Id="rId29" Type="http://schemas.openxmlformats.org/officeDocument/2006/relationships/slide" Target="slides/slide21.xml"/><Relationship Id="rId28" Type="http://schemas.openxmlformats.org/officeDocument/2006/relationships/slide" Target="slides/slide20.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slide" Target="slides/slide5.xml"/><Relationship Id="rId12" Type="http://schemas.openxmlformats.org/officeDocument/2006/relationships/slide" Target="slides/slide4.xml"/><Relationship Id="rId11" Type="http://schemas.openxmlformats.org/officeDocument/2006/relationships/slide" Target="slides/slide3.xml"/><Relationship Id="rId10" Type="http://schemas.openxmlformats.org/officeDocument/2006/relationships/slide" Target="slides/slide2.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3962400" cy="344091"/>
          </a:xfrm>
          <a:prstGeom prst="rect">
            <a:avLst/>
          </a:prstGeom>
        </p:spPr>
        <p:txBody>
          <a:bodyPr vert="horz" lIns="91440" tIns="45720" rIns="91440" bIns="45720" rtlCol="0"/>
          <a:lstStyle>
            <a:lvl1pPr algn="l">
              <a:defRPr sz="1600"/>
            </a:lvl1pPr>
          </a:lstStyle>
          <a:p>
            <a:endParaRPr lang="zh-CN" altLang="en-US"/>
          </a:p>
        </p:txBody>
      </p:sp>
      <p:sp>
        <p:nvSpPr>
          <p:cNvPr id="3" name="日期占位符 2"/>
          <p:cNvSpPr>
            <a:spLocks noGrp="true"/>
          </p:cNvSpPr>
          <p:nvPr>
            <p:ph type="dt" sz="quarter" idx="1"/>
          </p:nvPr>
        </p:nvSpPr>
        <p:spPr>
          <a:xfrm>
            <a:off x="5179484" y="0"/>
            <a:ext cx="3962400" cy="344091"/>
          </a:xfrm>
          <a:prstGeom prst="rect">
            <a:avLst/>
          </a:prstGeom>
        </p:spPr>
        <p:txBody>
          <a:bodyPr vert="horz" lIns="91440" tIns="45720" rIns="91440" bIns="45720" rtlCol="0"/>
          <a:lstStyle>
            <a:lvl1pPr algn="r">
              <a:defRPr sz="1600"/>
            </a:lvl1pPr>
          </a:lstStyle>
          <a:p>
            <a:fld id="{0F9B84EA-7D68-4D60-9CB1-D50884785D1C}" type="datetimeFigureOut">
              <a:rPr lang="zh-CN" altLang="en-US" smtClean="0"/>
            </a:fld>
            <a:endParaRPr lang="zh-CN" altLang="en-US"/>
          </a:p>
        </p:txBody>
      </p:sp>
      <p:sp>
        <p:nvSpPr>
          <p:cNvPr id="4" name="页脚占位符 3"/>
          <p:cNvSpPr>
            <a:spLocks noGrp="true"/>
          </p:cNvSpPr>
          <p:nvPr>
            <p:ph type="ftr" sz="quarter" idx="2"/>
          </p:nvPr>
        </p:nvSpPr>
        <p:spPr>
          <a:xfrm>
            <a:off x="0" y="6513910"/>
            <a:ext cx="3962400" cy="344090"/>
          </a:xfrm>
          <a:prstGeom prst="rect">
            <a:avLst/>
          </a:prstGeom>
        </p:spPr>
        <p:txBody>
          <a:bodyPr vert="horz" lIns="91440" tIns="45720" rIns="91440" bIns="45720" rtlCol="0" anchor="b"/>
          <a:lstStyle>
            <a:lvl1pPr algn="l">
              <a:defRPr sz="1600"/>
            </a:lvl1pPr>
          </a:lstStyle>
          <a:p>
            <a:endParaRPr lang="zh-CN" altLang="en-US"/>
          </a:p>
        </p:txBody>
      </p:sp>
      <p:sp>
        <p:nvSpPr>
          <p:cNvPr id="5" name="灯片编号占位符 4"/>
          <p:cNvSpPr>
            <a:spLocks noGrp="true"/>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6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true"/>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true"/>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true" noRot="true" noChangeAspect="true"/>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true"/>
          </p:cNvSpPr>
          <p:nvPr>
            <p:ph type="body" sz="quarter" idx="3"/>
          </p:nvPr>
        </p:nvSpPr>
        <p:spPr>
          <a:xfrm>
            <a:off x="914400" y="3300413"/>
            <a:ext cx="7315200" cy="2700338"/>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true"/>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true"/>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pPr lvl="0">
              <a:spcBef>
                <a:spcPct val="0"/>
              </a:spcBef>
            </a:pPr>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1"/>
          <p:cNvSpPr>
            <a:spLocks noGrp="true" noRot="true"/>
          </p:cNvSpPr>
          <p:nvPr>
            <p:ph type="sldImg"/>
          </p:nvPr>
        </p:nvSpPr>
        <p:spPr/>
      </p:sp>
      <p:sp>
        <p:nvSpPr>
          <p:cNvPr id="19458" name="文本占位符 2"/>
          <p:cNvSpPr>
            <a:spLocks noGrp="true"/>
          </p:cNvSpPr>
          <p:nvPr>
            <p:ph type="body"/>
          </p:nvPr>
        </p:nvSpPr>
        <p:spPr/>
        <p:txBody>
          <a:bodyPr lIns="91440" tIns="45720" rIns="91440" bIns="45720" anchor="t" anchorCtr="false"/>
          <a:p>
            <a:pPr lvl="0"/>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2" Type="http://schemas.openxmlformats.org/officeDocument/2006/relationships/theme" Target="../theme/theme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05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307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409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512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512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409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E34DBC0E-06DF-4452-B21C-13EF073AF063}" type="datetimeFigureOut">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4F362963-EB39-4484-8798-F24902B1C5C8}" type="slidenum">
              <a:rPr kumimoji="0" lang="zh-CN" altLang="en-US" sz="1200" b="0" i="0" u="none" strike="noStrike" kern="1200" cap="none" spc="0" normalizeH="0" baseline="0" noProof="1" smtClean="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12.xml"/><Relationship Id="rId2" Type="http://schemas.openxmlformats.org/officeDocument/2006/relationships/image" Target="../media/image4.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13.xml"/><Relationship Id="rId2" Type="http://schemas.openxmlformats.org/officeDocument/2006/relationships/image" Target="../media/image4.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8.xml"/><Relationship Id="rId6" Type="http://schemas.openxmlformats.org/officeDocument/2006/relationships/image" Target="../media/image12.png"/><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14.xml"/><Relationship Id="rId2" Type="http://schemas.openxmlformats.org/officeDocument/2006/relationships/image" Target="../media/image4.png"/><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8.xml"/><Relationship Id="rId6" Type="http://schemas.microsoft.com/office/2007/relationships/hdphoto" Target="../media/image3.wdp"/><Relationship Id="rId5" Type="http://schemas.openxmlformats.org/officeDocument/2006/relationships/image" Target="../media/image2.png"/><Relationship Id="rId4" Type="http://schemas.openxmlformats.org/officeDocument/2006/relationships/tags" Target="../tags/tag15.xml"/><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8.xml"/><Relationship Id="rId5" Type="http://schemas.openxmlformats.org/officeDocument/2006/relationships/image" Target="../media/image15.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6.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8.xml"/><Relationship Id="rId5" Type="http://schemas.openxmlformats.org/officeDocument/2006/relationships/tags" Target="../tags/tag1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7.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19.xml"/><Relationship Id="rId2" Type="http://schemas.openxmlformats.org/officeDocument/2006/relationships/image" Target="../media/image4.png"/><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5.png"/><Relationship Id="rId7" Type="http://schemas.openxmlformats.org/officeDocument/2006/relationships/image" Target="../media/image18.png"/><Relationship Id="rId6" Type="http://schemas.openxmlformats.org/officeDocument/2006/relationships/image" Target="../media/image17.png"/><Relationship Id="rId5" Type="http://schemas.openxmlformats.org/officeDocument/2006/relationships/image" Target="../media/image16.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0.xml"/><Relationship Id="rId10" Type="http://schemas.openxmlformats.org/officeDocument/2006/relationships/notesSlide" Target="../notesSlides/notesSlide18.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tags" Target="../tags/tag22.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tags" Target="../tags/tag2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3.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8.xml"/><Relationship Id="rId6" Type="http://schemas.openxmlformats.org/officeDocument/2006/relationships/image" Target="../media/image21.png"/><Relationship Id="rId5" Type="http://schemas.openxmlformats.org/officeDocument/2006/relationships/tags" Target="../tags/tag26.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5.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8.xml"/><Relationship Id="rId5" Type="http://schemas.openxmlformats.org/officeDocument/2006/relationships/tags" Target="../tags/tag2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7.xml"/><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8.xml"/><Relationship Id="rId5" Type="http://schemas.openxmlformats.org/officeDocument/2006/relationships/tags" Target="../tags/tag30.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29.xml"/><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8.xml"/><Relationship Id="rId5" Type="http://schemas.openxmlformats.org/officeDocument/2006/relationships/tags" Target="../tags/tag32.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1.xml"/><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tags" Target="../tags/tag3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3.xml"/><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8.xml"/><Relationship Id="rId5" Type="http://schemas.openxmlformats.org/officeDocument/2006/relationships/tags" Target="../tags/tag36.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5.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8.xml"/><Relationship Id="rId5" Type="http://schemas.openxmlformats.org/officeDocument/2006/relationships/image" Target="../media/image24.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7.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8.xml"/><Relationship Id="rId4" Type="http://schemas.openxmlformats.org/officeDocument/2006/relationships/image" Target="../media/image25.pn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30.xml"/><Relationship Id="rId6" Type="http://schemas.openxmlformats.org/officeDocument/2006/relationships/slideLayout" Target="../slideLayouts/slideLayout8.xml"/><Relationship Id="rId5" Type="http://schemas.openxmlformats.org/officeDocument/2006/relationships/tags" Target="../tags/tag3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8.xml"/><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8.xml"/><Relationship Id="rId5" Type="http://schemas.openxmlformats.org/officeDocument/2006/relationships/tags" Target="../tags/tag41.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0.xml"/><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8.xml"/><Relationship Id="rId5" Type="http://schemas.openxmlformats.org/officeDocument/2006/relationships/image" Target="../media/image26.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2.xml"/><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7" Type="http://schemas.openxmlformats.org/officeDocument/2006/relationships/notesSlide" Target="../notesSlides/notesSlide34.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3.xml"/><Relationship Id="rId2" Type="http://schemas.openxmlformats.org/officeDocument/2006/relationships/image" Target="../media/image4.png"/><Relationship Id="rId1" Type="http://schemas.openxmlformats.org/officeDocument/2006/relationships/image" Target="../media/image26.png"/></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4.xml"/><Relationship Id="rId1" Type="http://schemas.openxmlformats.org/officeDocument/2006/relationships/image" Target="../media/image26.png"/></Relationships>
</file>

<file path=ppt/slides/_rels/slide36.xml.rels><?xml version="1.0" encoding="UTF-8" standalone="yes"?>
<Relationships xmlns="http://schemas.openxmlformats.org/package/2006/relationships"><Relationship Id="rId7" Type="http://schemas.openxmlformats.org/officeDocument/2006/relationships/notesSlide" Target="../notesSlides/notesSlide36.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5.xml"/><Relationship Id="rId2" Type="http://schemas.openxmlformats.org/officeDocument/2006/relationships/image" Target="../media/image4.png"/><Relationship Id="rId1" Type="http://schemas.openxmlformats.org/officeDocument/2006/relationships/image" Target="../media/image26.png"/></Relationships>
</file>

<file path=ppt/slides/_rels/slide37.xml.rels><?xml version="1.0" encoding="UTF-8" standalone="yes"?>
<Relationships xmlns="http://schemas.openxmlformats.org/package/2006/relationships"><Relationship Id="rId7" Type="http://schemas.openxmlformats.org/officeDocument/2006/relationships/notesSlide" Target="../notesSlides/notesSlide37.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46.xml"/><Relationship Id="rId2" Type="http://schemas.openxmlformats.org/officeDocument/2006/relationships/image" Target="../media/image4.png"/><Relationship Id="rId1" Type="http://schemas.openxmlformats.org/officeDocument/2006/relationships/image" Target="../media/image26.png"/></Relationships>
</file>

<file path=ppt/slides/_rels/slide38.xml.rels><?xml version="1.0" encoding="UTF-8" standalone="yes"?>
<Relationships xmlns="http://schemas.openxmlformats.org/package/2006/relationships"><Relationship Id="rId7" Type="http://schemas.openxmlformats.org/officeDocument/2006/relationships/notesSlide" Target="../notesSlides/notesSlide38.xml"/><Relationship Id="rId6" Type="http://schemas.openxmlformats.org/officeDocument/2006/relationships/slideLayout" Target="../slideLayouts/slideLayout8.xml"/><Relationship Id="rId5" Type="http://schemas.openxmlformats.org/officeDocument/2006/relationships/tags" Target="../tags/tag4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7.xml"/><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9" Type="http://schemas.openxmlformats.org/officeDocument/2006/relationships/notesSlide" Target="../notesSlides/notesSlide39.xml"/><Relationship Id="rId8" Type="http://schemas.openxmlformats.org/officeDocument/2006/relationships/slideLayout" Target="../slideLayouts/slideLayout8.xml"/><Relationship Id="rId7" Type="http://schemas.openxmlformats.org/officeDocument/2006/relationships/image" Target="../media/image28.png"/><Relationship Id="rId6" Type="http://schemas.openxmlformats.org/officeDocument/2006/relationships/image" Target="../media/image27.png"/><Relationship Id="rId5" Type="http://schemas.openxmlformats.org/officeDocument/2006/relationships/tags" Target="../tags/tag50.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49.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8.xml"/><Relationship Id="rId6" Type="http://schemas.openxmlformats.org/officeDocument/2006/relationships/tags" Target="../tags/tag5.xml"/><Relationship Id="rId5" Type="http://schemas.openxmlformats.org/officeDocument/2006/relationships/tags" Target="../tags/tag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3.xml"/><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7" Type="http://schemas.openxmlformats.org/officeDocument/2006/relationships/notesSlide" Target="../notesSlides/notesSlide40.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1.xml"/><Relationship Id="rId2" Type="http://schemas.openxmlformats.org/officeDocument/2006/relationships/image" Target="../media/image4.png"/><Relationship Id="rId1" Type="http://schemas.openxmlformats.org/officeDocument/2006/relationships/image" Target="../media/image26.png"/></Relationships>
</file>

<file path=ppt/slides/_rels/slide41.xml.rels><?xml version="1.0" encoding="UTF-8" standalone="yes"?>
<Relationships xmlns="http://schemas.openxmlformats.org/package/2006/relationships"><Relationship Id="rId8" Type="http://schemas.openxmlformats.org/officeDocument/2006/relationships/notesSlide" Target="../notesSlides/notesSlide41.xml"/><Relationship Id="rId7" Type="http://schemas.openxmlformats.org/officeDocument/2006/relationships/slideLayout" Target="../slideLayouts/slideLayout8.xml"/><Relationship Id="rId6" Type="http://schemas.openxmlformats.org/officeDocument/2006/relationships/image" Target="../media/image29.png"/><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2.xml"/><Relationship Id="rId2" Type="http://schemas.openxmlformats.org/officeDocument/2006/relationships/image" Target="../media/image4.png"/><Relationship Id="rId1" Type="http://schemas.openxmlformats.org/officeDocument/2006/relationships/image" Target="../media/image26.png"/></Relationships>
</file>

<file path=ppt/slides/_rels/slide42.xml.rels><?xml version="1.0" encoding="UTF-8" standalone="yes"?>
<Relationships xmlns="http://schemas.openxmlformats.org/package/2006/relationships"><Relationship Id="rId7" Type="http://schemas.openxmlformats.org/officeDocument/2006/relationships/notesSlide" Target="../notesSlides/notesSlide42.xml"/><Relationship Id="rId6" Type="http://schemas.openxmlformats.org/officeDocument/2006/relationships/slideLayout" Target="../slideLayouts/slideLayout8.xml"/><Relationship Id="rId5" Type="http://schemas.openxmlformats.org/officeDocument/2006/relationships/tags" Target="../tags/tag5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53.xml"/><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7" Type="http://schemas.openxmlformats.org/officeDocument/2006/relationships/notesSlide" Target="../notesSlides/notesSlide43.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5.xml"/><Relationship Id="rId2" Type="http://schemas.openxmlformats.org/officeDocument/2006/relationships/image" Target="../media/image4.png"/><Relationship Id="rId1" Type="http://schemas.openxmlformats.org/officeDocument/2006/relationships/image" Target="../media/image30.png"/></Relationships>
</file>

<file path=ppt/slides/_rels/slide44.xml.rels><?xml version="1.0" encoding="UTF-8" standalone="yes"?>
<Relationships xmlns="http://schemas.openxmlformats.org/package/2006/relationships"><Relationship Id="rId7" Type="http://schemas.openxmlformats.org/officeDocument/2006/relationships/notesSlide" Target="../notesSlides/notesSlide44.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6.xml"/><Relationship Id="rId2" Type="http://schemas.openxmlformats.org/officeDocument/2006/relationships/image" Target="../media/image4.png"/><Relationship Id="rId1" Type="http://schemas.openxmlformats.org/officeDocument/2006/relationships/image" Target="../media/image30.png"/></Relationships>
</file>

<file path=ppt/slides/_rels/slide45.xml.rels><?xml version="1.0" encoding="UTF-8" standalone="yes"?>
<Relationships xmlns="http://schemas.openxmlformats.org/package/2006/relationships"><Relationship Id="rId7" Type="http://schemas.openxmlformats.org/officeDocument/2006/relationships/notesSlide" Target="../notesSlides/notesSlide45.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7.xml"/><Relationship Id="rId2" Type="http://schemas.openxmlformats.org/officeDocument/2006/relationships/image" Target="../media/image4.png"/><Relationship Id="rId1" Type="http://schemas.openxmlformats.org/officeDocument/2006/relationships/image" Target="../media/image30.png"/></Relationships>
</file>

<file path=ppt/slides/_rels/slide46.xml.rels><?xml version="1.0" encoding="UTF-8" standalone="yes"?>
<Relationships xmlns="http://schemas.openxmlformats.org/package/2006/relationships"><Relationship Id="rId8" Type="http://schemas.openxmlformats.org/officeDocument/2006/relationships/notesSlide" Target="../notesSlides/notesSlide46.xml"/><Relationship Id="rId7" Type="http://schemas.openxmlformats.org/officeDocument/2006/relationships/slideLayout" Target="../slideLayouts/slideLayout8.xml"/><Relationship Id="rId6" Type="http://schemas.openxmlformats.org/officeDocument/2006/relationships/tags" Target="../tags/tag59.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58.xml"/><Relationship Id="rId2" Type="http://schemas.openxmlformats.org/officeDocument/2006/relationships/image" Target="../media/image4.png"/><Relationship Id="rId1" Type="http://schemas.openxmlformats.org/officeDocument/2006/relationships/image" Target="../media/image30.png"/></Relationships>
</file>

<file path=ppt/slides/_rels/slide47.xml.rels><?xml version="1.0" encoding="UTF-8" standalone="yes"?>
<Relationships xmlns="http://schemas.openxmlformats.org/package/2006/relationships"><Relationship Id="rId7" Type="http://schemas.openxmlformats.org/officeDocument/2006/relationships/notesSlide" Target="../notesSlides/notesSlide47.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0.xml"/><Relationship Id="rId2" Type="http://schemas.openxmlformats.org/officeDocument/2006/relationships/image" Target="../media/image4.png"/><Relationship Id="rId1" Type="http://schemas.openxmlformats.org/officeDocument/2006/relationships/image" Target="../media/image30.png"/></Relationships>
</file>

<file path=ppt/slides/_rels/slide48.xml.rels><?xml version="1.0" encoding="UTF-8" standalone="yes"?>
<Relationships xmlns="http://schemas.openxmlformats.org/package/2006/relationships"><Relationship Id="rId7" Type="http://schemas.openxmlformats.org/officeDocument/2006/relationships/notesSlide" Target="../notesSlides/notesSlide48.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61.xml"/><Relationship Id="rId2" Type="http://schemas.openxmlformats.org/officeDocument/2006/relationships/image" Target="../media/image4.png"/><Relationship Id="rId1" Type="http://schemas.openxmlformats.org/officeDocument/2006/relationships/image" Target="../media/image30.png"/></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8.xml"/><Relationship Id="rId5" Type="http://schemas.openxmlformats.org/officeDocument/2006/relationships/tags" Target="../tags/tag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xml"/><Relationship Id="rId1" Type="http://schemas.openxmlformats.org/officeDocument/2006/relationships/image" Target="../media/image4.png"/></Relationships>
</file>

<file path=ppt/slides/_rels/slide50.xml.rels><?xml version="1.0" encoding="UTF-8" standalone="yes"?>
<Relationships xmlns="http://schemas.openxmlformats.org/package/2006/relationships"><Relationship Id="rId7" Type="http://schemas.openxmlformats.org/officeDocument/2006/relationships/notesSlide" Target="../notesSlides/notesSlide50.xml"/><Relationship Id="rId6" Type="http://schemas.openxmlformats.org/officeDocument/2006/relationships/slideLayout" Target="../slideLayouts/slideLayout8.xml"/><Relationship Id="rId5" Type="http://schemas.openxmlformats.org/officeDocument/2006/relationships/tags" Target="../tags/tag64.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3.xml"/><Relationship Id="rId1" Type="http://schemas.openxmlformats.org/officeDocument/2006/relationships/image" Target="../media/image4.png"/></Relationships>
</file>

<file path=ppt/slides/_rels/slide51.xml.rels><?xml version="1.0" encoding="UTF-8" standalone="yes"?>
<Relationships xmlns="http://schemas.openxmlformats.org/package/2006/relationships"><Relationship Id="rId7" Type="http://schemas.openxmlformats.org/officeDocument/2006/relationships/notesSlide" Target="../notesSlides/notesSlide51.xml"/><Relationship Id="rId6" Type="http://schemas.openxmlformats.org/officeDocument/2006/relationships/slideLayout" Target="../slideLayouts/slideLayout8.xml"/><Relationship Id="rId5" Type="http://schemas.openxmlformats.org/officeDocument/2006/relationships/image" Target="../media/image31.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5.xml"/><Relationship Id="rId1" Type="http://schemas.openxmlformats.org/officeDocument/2006/relationships/image" Target="../media/image4.png"/></Relationships>
</file>

<file path=ppt/slides/_rels/slide52.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33.wmf"/><Relationship Id="rId7" Type="http://schemas.openxmlformats.org/officeDocument/2006/relationships/oleObject" Target="../embeddings/oleObject3.bin"/><Relationship Id="rId6" Type="http://schemas.openxmlformats.org/officeDocument/2006/relationships/image" Target="../media/image32.wmf"/><Relationship Id="rId5" Type="http://schemas.openxmlformats.org/officeDocument/2006/relationships/oleObject" Target="../embeddings/oleObject2.bin"/><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6.xml"/><Relationship Id="rId11" Type="http://schemas.openxmlformats.org/officeDocument/2006/relationships/notesSlide" Target="../notesSlides/notesSlide52.xml"/><Relationship Id="rId10" Type="http://schemas.openxmlformats.org/officeDocument/2006/relationships/vmlDrawing" Target="../drawings/vmlDrawing2.vml"/><Relationship Id="rId1" Type="http://schemas.openxmlformats.org/officeDocument/2006/relationships/image" Target="../media/image4.png"/></Relationships>
</file>

<file path=ppt/slides/_rels/slide53.xml.rels><?xml version="1.0" encoding="UTF-8" standalone="yes"?>
<Relationships xmlns="http://schemas.openxmlformats.org/package/2006/relationships"><Relationship Id="rId7" Type="http://schemas.openxmlformats.org/officeDocument/2006/relationships/notesSlide" Target="../notesSlides/notesSlide53.xml"/><Relationship Id="rId6" Type="http://schemas.openxmlformats.org/officeDocument/2006/relationships/slideLayout" Target="../slideLayouts/slideLayout8.xml"/><Relationship Id="rId5" Type="http://schemas.openxmlformats.org/officeDocument/2006/relationships/tags" Target="../tags/tag6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image" Target="../media/image34.png"/><Relationship Id="rId1" Type="http://schemas.openxmlformats.org/officeDocument/2006/relationships/image" Target="../media/image4.png"/></Relationships>
</file>

<file path=ppt/slides/_rels/slide54.xml.rels><?xml version="1.0" encoding="UTF-8" standalone="yes"?>
<Relationships xmlns="http://schemas.openxmlformats.org/package/2006/relationships"><Relationship Id="rId7" Type="http://schemas.openxmlformats.org/officeDocument/2006/relationships/notesSlide" Target="../notesSlides/notesSlide54.xml"/><Relationship Id="rId6" Type="http://schemas.openxmlformats.org/officeDocument/2006/relationships/slideLayout" Target="../slideLayouts/slideLayout8.xml"/><Relationship Id="rId5" Type="http://schemas.openxmlformats.org/officeDocument/2006/relationships/tags" Target="../tags/tag69.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68.xml"/><Relationship Id="rId1" Type="http://schemas.openxmlformats.org/officeDocument/2006/relationships/image" Target="../media/image4.png"/></Relationships>
</file>

<file path=ppt/slides/_rels/slide55.xml.rels><?xml version="1.0" encoding="UTF-8" standalone="yes"?>
<Relationships xmlns="http://schemas.openxmlformats.org/package/2006/relationships"><Relationship Id="rId6" Type="http://schemas.openxmlformats.org/officeDocument/2006/relationships/notesSlide" Target="../notesSlides/notesSlide55.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0.xml"/><Relationship Id="rId1" Type="http://schemas.openxmlformats.org/officeDocument/2006/relationships/image" Target="../media/image4.png"/></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6.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1.xml"/><Relationship Id="rId1" Type="http://schemas.openxmlformats.org/officeDocument/2006/relationships/image" Target="../media/image4.png"/></Relationships>
</file>

<file path=ppt/slides/_rels/slide57.xml.rels><?xml version="1.0" encoding="UTF-8" standalone="yes"?>
<Relationships xmlns="http://schemas.openxmlformats.org/package/2006/relationships"><Relationship Id="rId6" Type="http://schemas.openxmlformats.org/officeDocument/2006/relationships/notesSlide" Target="../notesSlides/notesSlide57.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2.xml"/><Relationship Id="rId1" Type="http://schemas.openxmlformats.org/officeDocument/2006/relationships/image" Target="../media/image4.png"/></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58.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3.xml"/><Relationship Id="rId1" Type="http://schemas.openxmlformats.org/officeDocument/2006/relationships/image" Target="../media/image4.png"/></Relationships>
</file>

<file path=ppt/slides/_rels/slide59.xml.rels><?xml version="1.0" encoding="UTF-8" standalone="yes"?>
<Relationships xmlns="http://schemas.openxmlformats.org/package/2006/relationships"><Relationship Id="rId6" Type="http://schemas.openxmlformats.org/officeDocument/2006/relationships/notesSlide" Target="../notesSlides/notesSlide59.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4.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8.xml"/><Relationship Id="rId5" Type="http://schemas.microsoft.com/office/2007/relationships/hdphoto" Target="../media/image3.wdp"/><Relationship Id="rId4" Type="http://schemas.openxmlformats.org/officeDocument/2006/relationships/image" Target="../media/image2.png"/><Relationship Id="rId3" Type="http://schemas.openxmlformats.org/officeDocument/2006/relationships/tags" Target="../tags/tag8.xml"/><Relationship Id="rId2" Type="http://schemas.openxmlformats.org/officeDocument/2006/relationships/image" Target="../media/image4.png"/><Relationship Id="rId1" Type="http://schemas.openxmlformats.org/officeDocument/2006/relationships/image" Target="../media/image5.png"/></Relationships>
</file>

<file path=ppt/slides/_rels/slide60.xml.rels><?xml version="1.0" encoding="UTF-8" standalone="yes"?>
<Relationships xmlns="http://schemas.openxmlformats.org/package/2006/relationships"><Relationship Id="rId5" Type="http://schemas.openxmlformats.org/officeDocument/2006/relationships/notesSlide" Target="../notesSlides/notesSlide60.xml"/><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61.xml.rels><?xml version="1.0" encoding="UTF-8" standalone="yes"?>
<Relationships xmlns="http://schemas.openxmlformats.org/package/2006/relationships"><Relationship Id="rId6" Type="http://schemas.openxmlformats.org/officeDocument/2006/relationships/notesSlide" Target="../notesSlides/notesSlide61.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5.xml"/><Relationship Id="rId1" Type="http://schemas.openxmlformats.org/officeDocument/2006/relationships/image" Target="../media/image4.png"/></Relationships>
</file>

<file path=ppt/slides/_rels/slide62.xml.rels><?xml version="1.0" encoding="UTF-8" standalone="yes"?>
<Relationships xmlns="http://schemas.openxmlformats.org/package/2006/relationships"><Relationship Id="rId7" Type="http://schemas.openxmlformats.org/officeDocument/2006/relationships/notesSlide" Target="../notesSlides/notesSlide62.xml"/><Relationship Id="rId6" Type="http://schemas.openxmlformats.org/officeDocument/2006/relationships/slideLayout" Target="../slideLayouts/slideLayout8.xml"/><Relationship Id="rId5" Type="http://schemas.openxmlformats.org/officeDocument/2006/relationships/tags" Target="../tags/tag77.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6.xml"/><Relationship Id="rId1" Type="http://schemas.openxmlformats.org/officeDocument/2006/relationships/image" Target="../media/image4.png"/></Relationships>
</file>

<file path=ppt/slides/_rels/slide63.xml.rels><?xml version="1.0" encoding="UTF-8" standalone="yes"?>
<Relationships xmlns="http://schemas.openxmlformats.org/package/2006/relationships"><Relationship Id="rId6" Type="http://schemas.openxmlformats.org/officeDocument/2006/relationships/notesSlide" Target="../notesSlides/notesSlide63.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8.xml"/><Relationship Id="rId1" Type="http://schemas.openxmlformats.org/officeDocument/2006/relationships/image" Target="../media/image4.png"/></Relationships>
</file>

<file path=ppt/slides/_rels/slide64.xml.rels><?xml version="1.0" encoding="UTF-8" standalone="yes"?>
<Relationships xmlns="http://schemas.openxmlformats.org/package/2006/relationships"><Relationship Id="rId6" Type="http://schemas.openxmlformats.org/officeDocument/2006/relationships/notesSlide" Target="../notesSlides/notesSlide64.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79.xml"/><Relationship Id="rId1" Type="http://schemas.openxmlformats.org/officeDocument/2006/relationships/image" Target="../media/image4.png"/></Relationships>
</file>

<file path=ppt/slides/_rels/slide65.xml.rels><?xml version="1.0" encoding="UTF-8" standalone="yes"?>
<Relationships xmlns="http://schemas.openxmlformats.org/package/2006/relationships"><Relationship Id="rId7" Type="http://schemas.openxmlformats.org/officeDocument/2006/relationships/notesSlide" Target="../notesSlides/notesSlide65.xml"/><Relationship Id="rId6" Type="http://schemas.openxmlformats.org/officeDocument/2006/relationships/slideLayout" Target="../slideLayouts/slideLayout8.xml"/><Relationship Id="rId5" Type="http://schemas.openxmlformats.org/officeDocument/2006/relationships/tags" Target="../tags/tag80.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image" Target="../media/image35.png"/></Relationships>
</file>

<file path=ppt/slides/_rels/slide66.xml.rels><?xml version="1.0" encoding="UTF-8" standalone="yes"?>
<Relationships xmlns="http://schemas.openxmlformats.org/package/2006/relationships"><Relationship Id="rId6" Type="http://schemas.openxmlformats.org/officeDocument/2006/relationships/notesSlide" Target="../notesSlides/notesSlide66.xml"/><Relationship Id="rId5" Type="http://schemas.openxmlformats.org/officeDocument/2006/relationships/slideLayout" Target="../slideLayouts/slideLayout8.xml"/><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1.xml"/><Relationship Id="rId1" Type="http://schemas.openxmlformats.org/officeDocument/2006/relationships/image" Target="../media/image4.png"/></Relationships>
</file>

<file path=ppt/slides/_rels/slide67.xml.rels><?xml version="1.0" encoding="UTF-8" standalone="yes"?>
<Relationships xmlns="http://schemas.openxmlformats.org/package/2006/relationships"><Relationship Id="rId8" Type="http://schemas.openxmlformats.org/officeDocument/2006/relationships/notesSlide" Target="../notesSlides/notesSlide67.xml"/><Relationship Id="rId7" Type="http://schemas.openxmlformats.org/officeDocument/2006/relationships/slideLayout" Target="../slideLayouts/slideLayout8.xml"/><Relationship Id="rId6" Type="http://schemas.openxmlformats.org/officeDocument/2006/relationships/tags" Target="../tags/tag83.xml"/><Relationship Id="rId5" Type="http://schemas.openxmlformats.org/officeDocument/2006/relationships/image" Target="../media/image36.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82.xml"/><Relationship Id="rId1" Type="http://schemas.openxmlformats.org/officeDocument/2006/relationships/image" Target="../media/image4.png"/></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8.xml"/><Relationship Id="rId4" Type="http://schemas.openxmlformats.org/officeDocument/2006/relationships/tags" Target="../tags/tag9.xml"/><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image3.wdp"/><Relationship Id="rId3" Type="http://schemas.openxmlformats.org/officeDocument/2006/relationships/image" Target="../media/image2.png"/><Relationship Id="rId2" Type="http://schemas.openxmlformats.org/officeDocument/2006/relationships/tags" Target="../tags/tag10.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vmlDrawing" Target="../drawings/vmlDrawing1.vml"/><Relationship Id="rId7" Type="http://schemas.openxmlformats.org/officeDocument/2006/relationships/slideLayout" Target="../slideLayouts/slideLayout8.xml"/><Relationship Id="rId6" Type="http://schemas.microsoft.com/office/2007/relationships/hdphoto" Target="../media/image3.wdp"/><Relationship Id="rId5" Type="http://schemas.openxmlformats.org/officeDocument/2006/relationships/image" Target="../media/image2.png"/><Relationship Id="rId4" Type="http://schemas.openxmlformats.org/officeDocument/2006/relationships/tags" Target="../tags/tag11.xml"/><Relationship Id="rId3" Type="http://schemas.openxmlformats.org/officeDocument/2006/relationships/image" Target="../media/image4.png"/><Relationship Id="rId2" Type="http://schemas.openxmlformats.org/officeDocument/2006/relationships/image" Target="../media/image8.wmf"/><Relationship Id="rId1"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文本框 62"/>
          <p:cNvSpPr txBox="true"/>
          <p:nvPr/>
        </p:nvSpPr>
        <p:spPr>
          <a:xfrm>
            <a:off x="1001395" y="3006725"/>
            <a:ext cx="9912985" cy="922020"/>
          </a:xfrm>
          <a:prstGeom prst="rect">
            <a:avLst/>
          </a:prstGeom>
          <a:noFill/>
          <a:ln w="9525">
            <a:noFill/>
          </a:ln>
        </p:spPr>
        <p:txBody>
          <a:bodyPr wrap="square" anchor="t" anchorCtr="false">
            <a:spAutoFit/>
          </a:bodyPr>
          <a:p>
            <a:pPr lvl="0" algn="ctr">
              <a:buClrTx/>
              <a:buSzTx/>
              <a:buFontTx/>
            </a:pPr>
            <a:r>
              <a:rPr lang="zh-CN" altLang="en-US" sz="5400" b="1" dirty="0">
                <a:solidFill>
                  <a:srgbClr val="336699"/>
                </a:solidFill>
                <a:latin typeface="微软雅黑" panose="020B0604030504040204" pitchFamily="34" charset="-122"/>
                <a:sym typeface="微软雅黑" panose="020B0604030504040204" pitchFamily="34" charset="-122"/>
              </a:rPr>
              <a:t>住宿和餐饮业财务状况</a:t>
            </a:r>
            <a:endParaRPr lang="zh-CN" altLang="en-US" sz="5400" b="1" dirty="0">
              <a:solidFill>
                <a:srgbClr val="336699"/>
              </a:solidFill>
              <a:latin typeface="微软雅黑" panose="020B0604030504040204" pitchFamily="34" charset="-122"/>
              <a:sym typeface="微软雅黑" panose="020B0604030504040204" pitchFamily="34" charset="-122"/>
            </a:endParaRPr>
          </a:p>
        </p:txBody>
      </p:sp>
      <p:pic>
        <p:nvPicPr>
          <p:cNvPr id="6146" name="图片 6"/>
          <p:cNvPicPr>
            <a:picLocks noChangeAspect="true"/>
          </p:cNvPicPr>
          <p:nvPr/>
        </p:nvPicPr>
        <p:blipFill>
          <a:blip r:embed="rId1"/>
          <a:stretch>
            <a:fillRect/>
          </a:stretch>
        </p:blipFill>
        <p:spPr>
          <a:xfrm>
            <a:off x="6345238" y="5200650"/>
            <a:ext cx="5865812" cy="1657350"/>
          </a:xfrm>
          <a:prstGeom prst="rect">
            <a:avLst/>
          </a:prstGeom>
          <a:noFill/>
          <a:ln w="9525">
            <a:noFill/>
          </a:ln>
        </p:spPr>
      </p:pic>
      <p:sp>
        <p:nvSpPr>
          <p:cNvPr id="48" name="任意多边形 47"/>
          <p:cNvSpPr/>
          <p:nvPr/>
        </p:nvSpPr>
        <p:spPr>
          <a:xfrm rot="5400000">
            <a:off x="5406231" y="-4683919"/>
            <a:ext cx="914400" cy="11736388"/>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10718800" y="4075113"/>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507663" y="3836988"/>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847408" y="223266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69658" y="2462848"/>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6153" name="Text Box 3"/>
          <p:cNvSpPr/>
          <p:nvPr/>
        </p:nvSpPr>
        <p:spPr>
          <a:xfrm>
            <a:off x="2961958" y="4927283"/>
            <a:ext cx="5802312" cy="398780"/>
          </a:xfrm>
          <a:prstGeom prst="rect">
            <a:avLst/>
          </a:prstGeom>
          <a:noFill/>
          <a:ln w="9525">
            <a:noFill/>
          </a:ln>
        </p:spPr>
        <p:txBody>
          <a:bodyPr wrap="square" anchor="t" anchorCtr="false">
            <a:spAutoFit/>
          </a:bodyPr>
          <a:p>
            <a:pPr marL="342900" indent="-342900" algn="ctr">
              <a:spcBef>
                <a:spcPct val="50000"/>
              </a:spcBef>
              <a:buClrTx/>
              <a:buFontTx/>
            </a:pPr>
            <a:endParaRPr lang="zh-CN" altLang="en-US" sz="2000"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sp>
        <p:nvSpPr>
          <p:cNvPr id="2054" name="文本框 62"/>
          <p:cNvSpPr txBox="true"/>
          <p:nvPr/>
        </p:nvSpPr>
        <p:spPr>
          <a:xfrm>
            <a:off x="624205" y="861060"/>
            <a:ext cx="10442575" cy="675640"/>
          </a:xfrm>
          <a:prstGeom prst="rect">
            <a:avLst/>
          </a:prstGeom>
          <a:noFill/>
          <a:ln w="9525">
            <a:noFill/>
          </a:ln>
        </p:spPr>
        <p:txBody>
          <a:bodyPr wrap="square">
            <a:spAutoFit/>
          </a:bodyPr>
          <a:p>
            <a:pPr marR="0" algn="r" defTabSz="914400">
              <a:buClrTx/>
              <a:buSzTx/>
              <a:buFontTx/>
              <a:buNone/>
            </a:pPr>
            <a:r>
              <a:rPr lang="en-US" altLang="zh-CN"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2024</a:t>
            </a:r>
            <a:r>
              <a:rPr lang="zh-CN" altLang="en-US"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年统计年报和</a:t>
            </a:r>
            <a:r>
              <a:rPr lang="en-US" altLang="zh-CN"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2025</a:t>
            </a:r>
            <a:r>
              <a:rPr lang="zh-CN" altLang="en-US" sz="3800">
                <a:ln w="9525" cmpd="sng">
                  <a:solidFill>
                    <a:schemeClr val="bg1"/>
                  </a:solidFill>
                  <a:prstDash val="solid"/>
                </a:ln>
                <a:solidFill>
                  <a:schemeClr val="bg1"/>
                </a:solidFill>
                <a:effectLst>
                  <a:glow rad="38100">
                    <a:schemeClr val="accent1">
                      <a:alpha val="40000"/>
                    </a:schemeClr>
                  </a:glow>
                </a:effectLst>
                <a:latin typeface="方正小标宋简体" panose="02000000000000000000" charset="-122"/>
                <a:ea typeface="方正小标宋简体" panose="02000000000000000000" charset="-122"/>
                <a:cs typeface="方正小标宋简体" panose="02000000000000000000" charset="-122"/>
                <a:sym typeface="+mn-ea"/>
              </a:rPr>
              <a:t>年定期统计报表制度培训</a:t>
            </a:r>
            <a:endParaRPr kumimoji="0" lang="zh-CN" altLang="en-US" sz="3800" kern="1200" cap="none" spc="0" normalizeH="0" baseline="0" noProof="1"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anose="020B0604030504040204" pitchFamily="34" charset="-122"/>
              <a:ea typeface="微软雅黑" panose="020B0604030504040204" pitchFamily="34" charset="-122"/>
              <a:cs typeface="+mn-cs"/>
              <a:sym typeface="+mn-ea"/>
            </a:endParaRPr>
          </a:p>
        </p:txBody>
      </p:sp>
      <p:sp>
        <p:nvSpPr>
          <p:cNvPr id="3" name="Text Box 3"/>
          <p:cNvSpPr/>
          <p:nvPr>
            <p:custDataLst>
              <p:tags r:id="rId2"/>
            </p:custDataLst>
          </p:nvPr>
        </p:nvSpPr>
        <p:spPr bwMode="auto">
          <a:xfrm>
            <a:off x="137795" y="4806315"/>
            <a:ext cx="11740515" cy="1014730"/>
          </a:xfrm>
          <a:prstGeom prst="rect">
            <a:avLst/>
          </a:prstGeom>
          <a:noFill/>
          <a:ln w="9525">
            <a:noFill/>
            <a:miter lim="800000"/>
          </a:ln>
        </p:spPr>
        <p:txBody>
          <a:bodyPr wrap="square" anchor="t" anchorCtr="false">
            <a:spAutoFit/>
          </a:bodyPr>
          <a:p>
            <a:pPr marL="342900" lvl="0" indent="-342900" algn="ctr">
              <a:spcBef>
                <a:spcPct val="50000"/>
              </a:spcBef>
              <a:buClrTx/>
              <a:buSzTx/>
              <a:buFontTx/>
            </a:pPr>
            <a:r>
              <a:rPr lang="zh-CN" altLang="en-US" sz="2400" b="1">
                <a:solidFill>
                  <a:srgbClr val="336699"/>
                </a:solidFill>
                <a:latin typeface="微软雅黑" panose="020B0604030504040204" pitchFamily="34" charset="-122"/>
                <a:sym typeface="+mn-ea"/>
              </a:rPr>
              <a:t>丰</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台</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区</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统</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计</a:t>
            </a:r>
            <a:r>
              <a:rPr lang="en-US" altLang="zh-CN" sz="2400" b="1">
                <a:solidFill>
                  <a:srgbClr val="336699"/>
                </a:solidFill>
                <a:latin typeface="微软雅黑" panose="020B0604030504040204" pitchFamily="34" charset="-122"/>
                <a:sym typeface="+mn-ea"/>
              </a:rPr>
              <a:t>  </a:t>
            </a:r>
            <a:r>
              <a:rPr lang="zh-CN" altLang="en-US" sz="2400" b="1">
                <a:solidFill>
                  <a:srgbClr val="336699"/>
                </a:solidFill>
                <a:latin typeface="微软雅黑" panose="020B0604030504040204" pitchFamily="34" charset="-122"/>
                <a:sym typeface="+mn-ea"/>
              </a:rPr>
              <a:t>局</a:t>
            </a:r>
            <a:endParaRPr lang="zh-CN" altLang="en-US" sz="2400" b="1">
              <a:solidFill>
                <a:srgbClr val="336699"/>
              </a:solidFill>
              <a:latin typeface="微软雅黑" panose="020B0604030504040204" pitchFamily="34" charset="-122"/>
              <a:sym typeface="+mn-ea"/>
            </a:endParaRPr>
          </a:p>
          <a:p>
            <a:pPr marL="342900" lvl="0" indent="-342900" algn="ctr">
              <a:spcBef>
                <a:spcPct val="50000"/>
              </a:spcBef>
              <a:buClrTx/>
              <a:buSzTx/>
              <a:buFontTx/>
            </a:pPr>
            <a:r>
              <a:rPr lang="zh-CN" altLang="en-US" sz="2400" b="1">
                <a:solidFill>
                  <a:srgbClr val="336699"/>
                </a:solidFill>
                <a:latin typeface="微软雅黑" panose="020B0604030504040204" pitchFamily="34" charset="-122"/>
                <a:sym typeface="微软雅黑" panose="020B0604030504040204" pitchFamily="34" charset="-122"/>
              </a:rPr>
              <a:t>202</a:t>
            </a:r>
            <a:r>
              <a:rPr lang="en-US" altLang="zh-CN" sz="2400" b="1">
                <a:solidFill>
                  <a:srgbClr val="336699"/>
                </a:solidFill>
                <a:latin typeface="微软雅黑" panose="020B0604030504040204" pitchFamily="34" charset="-122"/>
                <a:sym typeface="微软雅黑" panose="020B0604030504040204" pitchFamily="34" charset="-122"/>
              </a:rPr>
              <a:t>4</a:t>
            </a:r>
            <a:r>
              <a:rPr lang="zh-CN" altLang="en-US" sz="2400" b="1">
                <a:solidFill>
                  <a:srgbClr val="336699"/>
                </a:solidFill>
                <a:latin typeface="微软雅黑" panose="020B0604030504040204" pitchFamily="34" charset="-122"/>
                <a:sym typeface="微软雅黑" panose="020B0604030504040204" pitchFamily="34" charset="-122"/>
              </a:rPr>
              <a:t>年</a:t>
            </a:r>
            <a:r>
              <a:rPr lang="en-US" altLang="zh-CN" sz="2400" b="1">
                <a:solidFill>
                  <a:srgbClr val="336699"/>
                </a:solidFill>
                <a:latin typeface="微软雅黑" panose="020B0604030504040204" pitchFamily="34" charset="-122"/>
                <a:sym typeface="微软雅黑" panose="020B0604030504040204" pitchFamily="34" charset="-122"/>
              </a:rPr>
              <a:t>12</a:t>
            </a:r>
            <a:r>
              <a:rPr lang="zh-CN" altLang="en-US" sz="2400" b="1">
                <a:solidFill>
                  <a:srgbClr val="336699"/>
                </a:solidFill>
                <a:latin typeface="微软雅黑" panose="020B0604030504040204" pitchFamily="34" charset="-122"/>
                <a:sym typeface="微软雅黑" panose="020B0604030504040204" pitchFamily="34" charset="-122"/>
              </a:rPr>
              <a:t>月</a:t>
            </a:r>
            <a:endParaRPr lang="zh-CN" altLang="en-US" sz="2400" b="1">
              <a:solidFill>
                <a:srgbClr val="336699"/>
              </a:solidFill>
              <a:latin typeface="微软雅黑" panose="020B0604030504040204" pitchFamily="34" charset="-122"/>
              <a:sym typeface="微软雅黑" panose="020B0604030504040204" pitchFamily="34" charset="-122"/>
            </a:endParaRPr>
          </a:p>
        </p:txBody>
      </p:sp>
      <p:pic>
        <p:nvPicPr>
          <p:cNvPr id="6" name="图片 5"/>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80645" y="0"/>
            <a:ext cx="750570" cy="749935"/>
          </a:xfrm>
          <a:prstGeom prst="rect">
            <a:avLst/>
          </a:prstGeom>
          <a:ln>
            <a:noFill/>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true"/>
          </p:cNvPicPr>
          <p:nvPr/>
        </p:nvPicPr>
        <p:blipFill>
          <a:blip r:embed="rId1"/>
          <a:srcRect l="1230" t="4776" r="5422" b="2860"/>
          <a:stretch>
            <a:fillRect/>
          </a:stretch>
        </p:blipFill>
        <p:spPr>
          <a:xfrm>
            <a:off x="2059940" y="2444750"/>
            <a:ext cx="7056120" cy="4276090"/>
          </a:xfrm>
          <a:prstGeom prst="rect">
            <a:avLst/>
          </a:prstGeom>
          <a:ln w="12700">
            <a:solidFill>
              <a:schemeClr val="tx1"/>
            </a:solidFill>
          </a:ln>
        </p:spPr>
      </p:pic>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（五）查看以往报告期报表</a:t>
            </a:r>
            <a:endParaRPr lang="zh-CN" altLang="en-US" sz="2800" b="1">
              <a:ln>
                <a:noFill/>
              </a:ln>
              <a:effectLst/>
              <a:uLnTx/>
              <a:uFillTx/>
              <a:sym typeface="+mn-ea"/>
            </a:endParaRPr>
          </a:p>
        </p:txBody>
      </p:sp>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6" name="矩形 15"/>
          <p:cNvSpPr/>
          <p:nvPr/>
        </p:nvSpPr>
        <p:spPr>
          <a:xfrm>
            <a:off x="5498465" y="6285865"/>
            <a:ext cx="893445" cy="43497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8" name="文本框 17"/>
          <p:cNvSpPr txBox="true"/>
          <p:nvPr/>
        </p:nvSpPr>
        <p:spPr>
          <a:xfrm>
            <a:off x="560705" y="1491615"/>
            <a:ext cx="10969625" cy="953135"/>
          </a:xfrm>
          <a:prstGeom prst="rect">
            <a:avLst/>
          </a:prstGeom>
          <a:noFill/>
        </p:spPr>
        <p:txBody>
          <a:bodyPr wrap="square" rtlCol="0" anchor="t">
            <a:spAutoFit/>
          </a:bodyPr>
          <a:p>
            <a:pPr marL="457200" indent="-457200" algn="l">
              <a:buFont typeface="Wingdings" panose="05000000000000000000" charset="0"/>
              <a:buChar char="l"/>
            </a:pPr>
            <a:r>
              <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方法二：数据对比。在报表页面点击“数据对比”，在新页面中可以根据制度选择不同报告期、不同报表名称的报表查看比对。</a:t>
            </a:r>
            <a:endPar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7" name="文本框 6"/>
          <p:cNvSpPr txBox="true"/>
          <p:nvPr/>
        </p:nvSpPr>
        <p:spPr>
          <a:xfrm>
            <a:off x="4345305" y="5043805"/>
            <a:ext cx="3399790" cy="1056259"/>
          </a:xfrm>
          <a:prstGeom prst="roundRect">
            <a:avLst/>
          </a:prstGeom>
          <a:solidFill>
            <a:schemeClr val="accent5">
              <a:lumMod val="75000"/>
            </a:schemeClr>
          </a:solidFill>
        </p:spPr>
        <p:txBody>
          <a:bodyPr wrap="square" rtlCol="0">
            <a:spAutoFit/>
          </a:bodyPr>
          <a:p>
            <a:pPr algn="ct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①在报表页面点击“数据对比”</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bldLst>
      <p:bldP spid="7" grpId="1" animBg="tru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true"/>
          </p:cNvPicPr>
          <p:nvPr/>
        </p:nvPicPr>
        <p:blipFill>
          <a:blip r:embed="rId1"/>
          <a:srcRect l="813" t="10380" r="2439" b="8428"/>
          <a:stretch>
            <a:fillRect/>
          </a:stretch>
        </p:blipFill>
        <p:spPr>
          <a:xfrm>
            <a:off x="635" y="2526665"/>
            <a:ext cx="12191365" cy="4197985"/>
          </a:xfrm>
          <a:prstGeom prst="rect">
            <a:avLst/>
          </a:prstGeom>
          <a:ln w="12700">
            <a:solidFill>
              <a:schemeClr val="tx1"/>
            </a:solidFill>
          </a:ln>
        </p:spPr>
      </p:pic>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（四）查看以往报告期报表</a:t>
            </a:r>
            <a:endParaRPr lang="zh-CN" altLang="en-US" sz="2800" b="1">
              <a:ln>
                <a:noFill/>
              </a:ln>
              <a:effectLst/>
              <a:uLnTx/>
              <a:uFillTx/>
              <a:sym typeface="+mn-ea"/>
            </a:endParaRPr>
          </a:p>
        </p:txBody>
      </p:sp>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6" name="矩形 15"/>
          <p:cNvSpPr/>
          <p:nvPr/>
        </p:nvSpPr>
        <p:spPr>
          <a:xfrm>
            <a:off x="6212205" y="2526665"/>
            <a:ext cx="5528945" cy="83185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8" name="文本框 17"/>
          <p:cNvSpPr txBox="true"/>
          <p:nvPr/>
        </p:nvSpPr>
        <p:spPr>
          <a:xfrm>
            <a:off x="560705" y="1491615"/>
            <a:ext cx="10969625" cy="953135"/>
          </a:xfrm>
          <a:prstGeom prst="rect">
            <a:avLst/>
          </a:prstGeom>
          <a:noFill/>
        </p:spPr>
        <p:txBody>
          <a:bodyPr wrap="square" rtlCol="0" anchor="t">
            <a:spAutoFit/>
          </a:bodyPr>
          <a:p>
            <a:pPr marL="457200" indent="-457200" algn="l">
              <a:buFont typeface="Wingdings" panose="05000000000000000000" charset="0"/>
              <a:buChar char="l"/>
            </a:pPr>
            <a:r>
              <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方法二：数据对比。在报表页面点击“数据对比”，在新页面中可以根据制度选择不同报告期、不同报表名称的报表查看比对。</a:t>
            </a:r>
            <a:endPar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7" name="文本框 6"/>
          <p:cNvSpPr txBox="true"/>
          <p:nvPr/>
        </p:nvSpPr>
        <p:spPr>
          <a:xfrm>
            <a:off x="6838950" y="3580130"/>
            <a:ext cx="4509770" cy="578444"/>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②选择报告名称、报告期</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bldLst>
      <p:bldP spid="7" grpId="1" animBg="tru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true"/>
          </p:cNvPicPr>
          <p:nvPr/>
        </p:nvPicPr>
        <p:blipFill>
          <a:blip r:embed="rId1"/>
          <a:stretch>
            <a:fillRect/>
          </a:stretch>
        </p:blipFill>
        <p:spPr>
          <a:xfrm>
            <a:off x="869315" y="2184400"/>
            <a:ext cx="6056630" cy="4540250"/>
          </a:xfrm>
          <a:prstGeom prst="rect">
            <a:avLst/>
          </a:prstGeom>
        </p:spPr>
      </p:pic>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（五）如何导出报表</a:t>
            </a:r>
            <a:endParaRPr lang="zh-CN" altLang="en-US" sz="2800" b="1">
              <a:ln>
                <a:noFill/>
              </a:ln>
              <a:effectLst/>
              <a:uLnTx/>
              <a:uFillTx/>
              <a:sym typeface="+mn-ea"/>
            </a:endParaRPr>
          </a:p>
        </p:txBody>
      </p:sp>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6" name="矩形 15"/>
          <p:cNvSpPr/>
          <p:nvPr/>
        </p:nvSpPr>
        <p:spPr>
          <a:xfrm>
            <a:off x="1631950" y="5843905"/>
            <a:ext cx="648335" cy="88074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8" name="文本框 17"/>
          <p:cNvSpPr txBox="true"/>
          <p:nvPr/>
        </p:nvSpPr>
        <p:spPr>
          <a:xfrm>
            <a:off x="560705" y="1577340"/>
            <a:ext cx="10969625" cy="521970"/>
          </a:xfrm>
          <a:prstGeom prst="rect">
            <a:avLst/>
          </a:prstGeom>
          <a:noFill/>
        </p:spPr>
        <p:txBody>
          <a:bodyPr wrap="square" rtlCol="0" anchor="t">
            <a:spAutoFit/>
          </a:bodyPr>
          <a:p>
            <a:pPr algn="l"/>
            <a:r>
              <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1.报告期内报表导出</a:t>
            </a:r>
            <a:endPar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7" name="文本框 6"/>
          <p:cNvSpPr txBox="true"/>
          <p:nvPr/>
        </p:nvSpPr>
        <p:spPr>
          <a:xfrm>
            <a:off x="7153910" y="3172460"/>
            <a:ext cx="4376420" cy="2011184"/>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导出可选择3种文件类型：</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et</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EXCEL</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PDF</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pic>
        <p:nvPicPr>
          <p:cNvPr id="2" name="图片 1"/>
          <p:cNvPicPr>
            <a:picLocks noChangeAspect="true"/>
          </p:cNvPicPr>
          <p:nvPr/>
        </p:nvPicPr>
        <p:blipFill>
          <a:blip r:embed="rId6"/>
          <a:stretch>
            <a:fillRect/>
          </a:stretch>
        </p:blipFill>
        <p:spPr>
          <a:xfrm>
            <a:off x="2844800" y="3729355"/>
            <a:ext cx="2513965" cy="1279525"/>
          </a:xfrm>
          <a:prstGeom prst="rect">
            <a:avLst/>
          </a:prstGeom>
        </p:spPr>
      </p:pic>
      <p:cxnSp>
        <p:nvCxnSpPr>
          <p:cNvPr id="14" name="直接箭头连接符 13"/>
          <p:cNvCxnSpPr/>
          <p:nvPr/>
        </p:nvCxnSpPr>
        <p:spPr>
          <a:xfrm flipV="true">
            <a:off x="2254250" y="4612640"/>
            <a:ext cx="1007110" cy="124015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bldLst>
      <p:bldP spid="7" grpId="1" animBg="tru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true"/>
          </p:cNvPicPr>
          <p:nvPr/>
        </p:nvPicPr>
        <p:blipFill>
          <a:blip r:embed="rId1"/>
          <a:stretch>
            <a:fillRect/>
          </a:stretch>
        </p:blipFill>
        <p:spPr>
          <a:xfrm>
            <a:off x="1508760" y="2117725"/>
            <a:ext cx="9073515" cy="4606925"/>
          </a:xfrm>
          <a:prstGeom prst="rect">
            <a:avLst/>
          </a:prstGeom>
        </p:spPr>
      </p:pic>
      <p:pic>
        <p:nvPicPr>
          <p:cNvPr id="10" name="图片 9"/>
          <p:cNvPicPr>
            <a:picLocks noChangeAspect="true"/>
          </p:cNvPicPr>
          <p:nvPr/>
        </p:nvPicPr>
        <p:blipFill>
          <a:blip r:embed="rId2"/>
          <a:stretch>
            <a:fillRect/>
          </a:stretch>
        </p:blipFill>
        <p:spPr>
          <a:xfrm>
            <a:off x="4377055" y="3528060"/>
            <a:ext cx="3437890" cy="1786890"/>
          </a:xfrm>
          <a:prstGeom prst="rect">
            <a:avLst/>
          </a:prstGeom>
        </p:spPr>
      </p:pic>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（五）如何导出报表</a:t>
            </a:r>
            <a:endParaRPr lang="zh-CN" altLang="en-US" sz="2800" b="1">
              <a:ln>
                <a:noFill/>
              </a:ln>
              <a:effectLst/>
              <a:uLnTx/>
              <a:uFillTx/>
              <a:sym typeface="+mn-ea"/>
            </a:endParaRPr>
          </a:p>
        </p:txBody>
      </p:sp>
      <p:pic>
        <p:nvPicPr>
          <p:cNvPr id="9219" name="图片 17"/>
          <p:cNvPicPr>
            <a:picLocks noChangeAspect="true"/>
          </p:cNvPicPr>
          <p:nvPr/>
        </p:nvPicPr>
        <p:blipFill>
          <a:blip r:embed="rId3"/>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4"/>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6" name="矩形 15"/>
          <p:cNvSpPr/>
          <p:nvPr/>
        </p:nvSpPr>
        <p:spPr>
          <a:xfrm>
            <a:off x="5659120" y="6369050"/>
            <a:ext cx="772160" cy="35560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8" name="文本框 17"/>
          <p:cNvSpPr txBox="true"/>
          <p:nvPr/>
        </p:nvSpPr>
        <p:spPr>
          <a:xfrm>
            <a:off x="560705" y="1596390"/>
            <a:ext cx="11036300" cy="521970"/>
          </a:xfrm>
          <a:prstGeom prst="rect">
            <a:avLst/>
          </a:prstGeom>
          <a:noFill/>
        </p:spPr>
        <p:txBody>
          <a:bodyPr wrap="square" rtlCol="0" anchor="t">
            <a:spAutoFit/>
          </a:bodyPr>
          <a:p>
            <a:pPr algn="l"/>
            <a:r>
              <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2.历史数据报表导出。</a:t>
            </a:r>
            <a:endPar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9" name="文本框 8"/>
          <p:cNvSpPr txBox="true"/>
          <p:nvPr/>
        </p:nvSpPr>
        <p:spPr>
          <a:xfrm>
            <a:off x="1075055" y="3818890"/>
            <a:ext cx="3302000" cy="578444"/>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①点击“导出数据”</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bldLst>
      <p:bldP spid="9" grpId="1" animBg="tru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（六）如何查看指标解释、参考同期、上期（统计云联网直报系统）</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4" name="图片 3" descr="图片1"/>
          <p:cNvPicPr>
            <a:picLocks noChangeAspect="true"/>
          </p:cNvPicPr>
          <p:nvPr/>
        </p:nvPicPr>
        <p:blipFill>
          <a:blip r:embed="rId5"/>
          <a:srcRect l="21001" t="1080"/>
          <a:stretch>
            <a:fillRect/>
          </a:stretch>
        </p:blipFill>
        <p:spPr>
          <a:xfrm>
            <a:off x="883285" y="1491615"/>
            <a:ext cx="10426065" cy="5233670"/>
          </a:xfrm>
          <a:prstGeom prst="rect">
            <a:avLst/>
          </a:prstGeom>
        </p:spPr>
      </p:pic>
      <p:sp>
        <p:nvSpPr>
          <p:cNvPr id="16" name="矩形 15"/>
          <p:cNvSpPr/>
          <p:nvPr/>
        </p:nvSpPr>
        <p:spPr>
          <a:xfrm>
            <a:off x="2885440" y="1491615"/>
            <a:ext cx="2855595" cy="32575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5" name="矩形 4"/>
          <p:cNvSpPr/>
          <p:nvPr/>
        </p:nvSpPr>
        <p:spPr>
          <a:xfrm>
            <a:off x="883285" y="5507990"/>
            <a:ext cx="681355" cy="34163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6" name="矩形 5"/>
          <p:cNvSpPr/>
          <p:nvPr/>
        </p:nvSpPr>
        <p:spPr>
          <a:xfrm>
            <a:off x="6249670" y="5507990"/>
            <a:ext cx="681355" cy="34163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cxnSp>
        <p:nvCxnSpPr>
          <p:cNvPr id="7" name="直接箭头连接符 6"/>
          <p:cNvCxnSpPr>
            <a:stCxn id="6" idx="0"/>
          </p:cNvCxnSpPr>
          <p:nvPr/>
        </p:nvCxnSpPr>
        <p:spPr>
          <a:xfrm flipV="true">
            <a:off x="6590665" y="2257425"/>
            <a:ext cx="2092325" cy="325056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文本框 8"/>
          <p:cNvSpPr txBox="true"/>
          <p:nvPr/>
        </p:nvSpPr>
        <p:spPr>
          <a:xfrm>
            <a:off x="1564640" y="2341880"/>
            <a:ext cx="5619115" cy="1056259"/>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①报表中勾选“显示指标解释”、“参考同期、上期”</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sp>
        <p:nvSpPr>
          <p:cNvPr id="11" name="文本框 10"/>
          <p:cNvSpPr txBox="true"/>
          <p:nvPr/>
        </p:nvSpPr>
        <p:spPr>
          <a:xfrm>
            <a:off x="7299960" y="4893945"/>
            <a:ext cx="4892040" cy="1533369"/>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③鼠标点击指标数值后，右上角会显示该指标的上期数据、同期数据、增速、差额。</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cxnSp>
        <p:nvCxnSpPr>
          <p:cNvPr id="14" name="直接箭头连接符 13"/>
          <p:cNvCxnSpPr/>
          <p:nvPr/>
        </p:nvCxnSpPr>
        <p:spPr>
          <a:xfrm flipV="true">
            <a:off x="1564640" y="4036060"/>
            <a:ext cx="7150100" cy="147193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文本框 9"/>
          <p:cNvSpPr txBox="true"/>
          <p:nvPr/>
        </p:nvSpPr>
        <p:spPr>
          <a:xfrm>
            <a:off x="833120" y="3837305"/>
            <a:ext cx="5177790" cy="1056259"/>
          </a:xfrm>
          <a:prstGeom prst="roundRect">
            <a:avLst/>
          </a:prstGeom>
          <a:solidFill>
            <a:schemeClr val="accent5">
              <a:lumMod val="75000"/>
            </a:schemeClr>
          </a:solidFill>
        </p:spPr>
        <p:txBody>
          <a:bodyPr wrap="square" rtlCol="0">
            <a:spAutoFit/>
          </a:bodyPr>
          <a:p>
            <a:pPr lvl="0" algn="ctr">
              <a:buClrTx/>
              <a:buSzTx/>
              <a:buFontTx/>
            </a:pP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rPr>
              <a:t>②鼠标点击指标名称处，右上角会显示该指标的指标解释。</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sym typeface="+mn-ea"/>
            </a:endParaRPr>
          </a:p>
        </p:txBody>
      </p:sp>
      <p:cxnSp>
        <p:nvCxnSpPr>
          <p:cNvPr id="13" name="直接箭头连接符 12"/>
          <p:cNvCxnSpPr>
            <a:stCxn id="9" idx="0"/>
            <a:endCxn id="16" idx="2"/>
          </p:cNvCxnSpPr>
          <p:nvPr/>
        </p:nvCxnSpPr>
        <p:spPr>
          <a:xfrm flipH="true" flipV="true">
            <a:off x="4313555" y="1817370"/>
            <a:ext cx="60960" cy="52451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2"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true"/>
      <p:bldP spid="10" grpId="1" animBg="true"/>
      <p:bldP spid="11" grpId="1" animBg="true"/>
      <p:bldP spid="16" grpId="0" animBg="true"/>
      <p:bldP spid="9" grpId="2" bldLvl="0" animBg="true"/>
      <p:bldP spid="10" grpId="2" animBg="true"/>
      <p:bldP spid="5" grpId="0" animBg="true"/>
      <p:bldP spid="11" grpId="2" animBg="true"/>
      <p:bldP spid="6" grpId="0" animBg="tru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305435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第二部分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执法检查重点</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二、执法检查重点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479290" y="393319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9" name="组合"/>
          <p:cNvGrpSpPr/>
          <p:nvPr/>
        </p:nvGrpSpPr>
        <p:grpSpPr>
          <a:xfrm>
            <a:off x="2299252" y="2882332"/>
            <a:ext cx="8141634" cy="1290888"/>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800" y="2092860"/>
              <a:ext cx="6408003" cy="458891"/>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四、人工成本及增值税</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true"/>
          </p:cNvPicPr>
          <p:nvPr/>
        </p:nvPicPr>
        <p:blipFill>
          <a:blip r:embed="rId1"/>
          <a:srcRect l="41693" t="81398" r="6395" b="8980"/>
          <a:stretch>
            <a:fillRect/>
          </a:stretch>
        </p:blipFill>
        <p:spPr>
          <a:xfrm>
            <a:off x="560705" y="1633855"/>
            <a:ext cx="6731000" cy="1131570"/>
          </a:xfrm>
          <a:prstGeom prst="rect">
            <a:avLst/>
          </a:prstGeom>
          <a:ln w="12700">
            <a:solidFill>
              <a:schemeClr val="tx1"/>
            </a:solidFill>
          </a:ln>
        </p:spPr>
      </p:pic>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二、</a:t>
            </a:r>
            <a:r>
              <a:rPr lang="zh-CN" altLang="en-US" sz="2800" b="1">
                <a:ln>
                  <a:noFill/>
                </a:ln>
                <a:effectLst/>
                <a:uLnTx/>
                <a:uFillTx/>
                <a:sym typeface="+mn-ea"/>
              </a:rPr>
              <a:t>执法检查重点</a:t>
            </a:r>
            <a:endParaRPr lang="zh-CN" altLang="en-US" sz="2800" b="1">
              <a:ln>
                <a:noFill/>
              </a:ln>
              <a:effectLst/>
              <a:uLnTx/>
              <a:uFillTx/>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标题 1"/>
          <p:cNvSpPr>
            <a:spLocks noGrp="true"/>
          </p:cNvSpPr>
          <p:nvPr/>
        </p:nvSpPr>
        <p:spPr>
          <a:xfrm>
            <a:off x="487680" y="2790190"/>
            <a:ext cx="10639425" cy="1143000"/>
          </a:xfr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itchFamily="2" charset="-122"/>
              </a:defRPr>
            </a:lvl9pPr>
          </a:lstStyle>
          <a:p>
            <a:r>
              <a:rPr lang="en-US" altLang="zh-CN"/>
              <a:t>   </a:t>
            </a:r>
            <a:endParaRPr lang="en-US" altLang="zh-CN"/>
          </a:p>
        </p:txBody>
      </p:sp>
      <p:sp>
        <p:nvSpPr>
          <p:cNvPr id="5" name="矩形 4"/>
          <p:cNvSpPr/>
          <p:nvPr/>
        </p:nvSpPr>
        <p:spPr>
          <a:xfrm>
            <a:off x="955040" y="1946275"/>
            <a:ext cx="4032250" cy="43053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6" name="文本框 2"/>
          <p:cNvSpPr txBox="true">
            <a:spLocks noChangeArrowheads="true"/>
          </p:cNvSpPr>
          <p:nvPr/>
        </p:nvSpPr>
        <p:spPr bwMode="auto">
          <a:xfrm>
            <a:off x="560705" y="2790190"/>
            <a:ext cx="10991215" cy="3429635"/>
          </a:xfrm>
          <a:prstGeom prst="rect">
            <a:avLst/>
          </a:prstGeom>
          <a:noFill/>
          <a:ln w="28575">
            <a:no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charset="0"/>
              <a:buChar char="l"/>
              <a:defRPr/>
            </a:pPr>
            <a:r>
              <a:rPr lang="zh-CN" altLang="en-US" sz="2400" noProof="0" dirty="0" smtClean="0">
                <a:ln>
                  <a:noFill/>
                </a:ln>
                <a:solidFill>
                  <a:srgbClr val="4B649F"/>
                </a:solidFill>
                <a:effectLst/>
                <a:uLnTx/>
                <a:uFillTx/>
                <a:latin typeface="+mn-ea"/>
                <a:ea typeface="+mn-ea"/>
                <a:cs typeface="+mn-ea"/>
                <a:sym typeface="+mn-ea"/>
              </a:rPr>
              <a:t>指标解释：</a:t>
            </a:r>
            <a:r>
              <a:rPr lang="zh-CN" altLang="en-US" sz="2000" b="0" noProof="0" dirty="0" smtClean="0">
                <a:ln>
                  <a:noFill/>
                </a:ln>
                <a:solidFill>
                  <a:schemeClr val="tx1"/>
                </a:solidFill>
                <a:effectLst/>
                <a:uLnTx/>
                <a:uFillTx/>
                <a:latin typeface="+mn-ea"/>
                <a:ea typeface="+mn-ea"/>
                <a:cs typeface="+mn-ea"/>
                <a:sym typeface="+mn-ea"/>
              </a:rPr>
              <a:t>指企业为获得职工提供的服务或解除劳动关系而给予的各种形式的报酬或补偿。</a:t>
            </a:r>
            <a:endParaRPr lang="zh-CN" altLang="en-US" sz="2000" b="0" noProof="0" dirty="0" smtClean="0">
              <a:ln>
                <a:noFill/>
              </a:ln>
              <a:solidFill>
                <a:schemeClr val="accent1">
                  <a:lumMod val="20000"/>
                  <a:lumOff val="80000"/>
                </a:schemeClr>
              </a:solidFill>
              <a:effectLst/>
              <a:uLnTx/>
              <a:uFillTx/>
              <a:latin typeface="+mn-ea"/>
              <a:ea typeface="+mn-ea"/>
              <a:cs typeface="+mn-ea"/>
              <a:sym typeface="+mn-ea"/>
            </a:endParaRPr>
          </a:p>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charset="0"/>
              <a:buChar char="l"/>
              <a:defRPr/>
            </a:pPr>
            <a:r>
              <a:rPr lang="zh-CN" altLang="en-US" sz="2400" noProof="0" dirty="0" smtClean="0">
                <a:ln>
                  <a:noFill/>
                </a:ln>
                <a:solidFill>
                  <a:srgbClr val="4B649F"/>
                </a:solidFill>
                <a:effectLst/>
                <a:uLnTx/>
                <a:uFillTx/>
                <a:latin typeface="+mn-ea"/>
                <a:ea typeface="+mn-ea"/>
                <a:cs typeface="+mn-ea"/>
                <a:sym typeface="+mn-ea"/>
              </a:rPr>
              <a:t>包括：</a:t>
            </a:r>
            <a:r>
              <a:rPr kumimoji="0" lang="en-US" altLang="zh-CN" sz="2000" b="0" i="0" u="none" strike="noStrike" kern="1200" cap="none" spc="0" normalizeH="0" baseline="0" noProof="0" dirty="0">
                <a:ln>
                  <a:noFill/>
                </a:ln>
                <a:solidFill>
                  <a:schemeClr val="tx1"/>
                </a:solidFill>
                <a:effectLst/>
                <a:uLnTx/>
                <a:uFillTx/>
                <a:latin typeface="+mn-ea"/>
                <a:ea typeface="+mn-ea"/>
                <a:cs typeface="+mn-ea"/>
              </a:rPr>
              <a:t>1</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、职工工资、奖金、津贴和</a:t>
            </a:r>
            <a:r>
              <a:rPr kumimoji="0" lang="zh-CN" altLang="zh-CN" sz="2000" b="0" i="0" u="none" strike="noStrike" kern="1200" cap="none" spc="0" normalizeH="0" baseline="0" noProof="0" dirty="0" smtClean="0">
                <a:ln>
                  <a:noFill/>
                </a:ln>
                <a:solidFill>
                  <a:schemeClr val="tx1"/>
                </a:solidFill>
                <a:effectLst/>
                <a:uLnTx/>
                <a:uFillTx/>
                <a:latin typeface="+mn-ea"/>
                <a:ea typeface="+mn-ea"/>
                <a:cs typeface="+mn-ea"/>
              </a:rPr>
              <a:t>补贴（</a:t>
            </a:r>
            <a:r>
              <a:rPr kumimoji="0" lang="zh-CN" altLang="zh-CN" sz="2000" b="0" i="0" u="none" strike="noStrike" kern="1200" cap="none" spc="0" normalizeH="0" baseline="0" noProof="0" dirty="0">
                <a:ln>
                  <a:noFill/>
                </a:ln>
                <a:solidFill>
                  <a:srgbClr val="C00000"/>
                </a:solidFill>
                <a:effectLst/>
                <a:uLnTx/>
                <a:uFillTx/>
                <a:latin typeface="+mn-ea"/>
                <a:ea typeface="+mn-ea"/>
                <a:cs typeface="+mn-ea"/>
              </a:rPr>
              <a:t>税前</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，包含</a:t>
            </a:r>
            <a:r>
              <a:rPr kumimoji="0" lang="zh-CN" altLang="zh-CN" sz="2000" b="0" i="0" u="none" strike="noStrike" kern="1200" cap="none" spc="0" normalizeH="0" baseline="0" noProof="0" dirty="0">
                <a:ln>
                  <a:noFill/>
                </a:ln>
                <a:solidFill>
                  <a:srgbClr val="C00000"/>
                </a:solidFill>
                <a:effectLst/>
                <a:uLnTx/>
                <a:uFillTx/>
                <a:latin typeface="+mn-ea"/>
                <a:ea typeface="+mn-ea"/>
                <a:cs typeface="+mn-ea"/>
              </a:rPr>
              <a:t>个税和个人承担的保险、公积金</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a:t>
            </a:r>
            <a:endParaRPr kumimoji="0" lang="zh-CN" altLang="zh-CN" sz="2000" b="0" i="0" u="none" strike="noStrike" kern="1200" cap="none" spc="0" normalizeH="0" baseline="0" noProof="0" dirty="0">
              <a:ln>
                <a:noFill/>
              </a:ln>
              <a:solidFill>
                <a:schemeClr val="accent1">
                  <a:lumMod val="20000"/>
                  <a:lumOff val="80000"/>
                </a:schemeClr>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accent1">
                    <a:lumMod val="20000"/>
                    <a:lumOff val="80000"/>
                  </a:schemeClr>
                </a:solidFill>
                <a:effectLst/>
                <a:uLnTx/>
                <a:uFillTx/>
                <a:latin typeface="+mn-ea"/>
                <a:ea typeface="+mn-ea"/>
                <a:cs typeface="+mn-ea"/>
              </a:rPr>
              <a:t>                </a:t>
            </a:r>
            <a:r>
              <a:rPr kumimoji="0" lang="en-US" altLang="zh-CN" sz="2000" b="0" i="0" u="none" strike="noStrike" kern="1200" cap="none" spc="0" normalizeH="0" baseline="0" noProof="0" dirty="0">
                <a:ln>
                  <a:noFill/>
                </a:ln>
                <a:solidFill>
                  <a:schemeClr val="tx1"/>
                </a:solidFill>
                <a:effectLst/>
                <a:uLnTx/>
                <a:uFillTx/>
                <a:latin typeface="+mn-ea"/>
                <a:ea typeface="+mn-ea"/>
                <a:cs typeface="+mn-ea"/>
              </a:rPr>
              <a:t>2</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、职工福利费</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strike="noStrike" kern="1200" cap="none" spc="0" normalizeH="0" baseline="0" noProof="0" dirty="0">
                <a:ln>
                  <a:noFill/>
                </a:ln>
                <a:solidFill>
                  <a:schemeClr val="tx1"/>
                </a:solidFill>
                <a:effectLst/>
                <a:uLnTx/>
                <a:uFillTx/>
                <a:latin typeface="+mn-ea"/>
                <a:ea typeface="+mn-ea"/>
                <a:cs typeface="+mn-ea"/>
              </a:rPr>
              <a:t>                3</a:t>
            </a:r>
            <a:r>
              <a:rPr kumimoji="0" lang="zh-CN" altLang="zh-CN" sz="2000" b="0" i="0" strike="noStrike" kern="1200" cap="none" spc="0" normalizeH="0" baseline="0" noProof="0" dirty="0">
                <a:ln>
                  <a:noFill/>
                </a:ln>
                <a:solidFill>
                  <a:schemeClr val="tx1"/>
                </a:solidFill>
                <a:effectLst/>
                <a:uLnTx/>
                <a:uFillTx/>
                <a:latin typeface="+mn-ea"/>
                <a:ea typeface="+mn-ea"/>
                <a:cs typeface="+mn-ea"/>
              </a:rPr>
              <a:t>、社会保险费</a:t>
            </a:r>
            <a:r>
              <a:rPr kumimoji="0" lang="zh-CN" altLang="zh-CN" sz="2000" b="0" i="0" strike="noStrike" kern="1200" cap="none" spc="0" normalizeH="0" baseline="0" noProof="0" dirty="0" smtClean="0">
                <a:ln>
                  <a:noFill/>
                </a:ln>
                <a:solidFill>
                  <a:schemeClr val="tx1"/>
                </a:solidFill>
                <a:effectLst/>
                <a:uLnTx/>
                <a:uFillTx/>
                <a:latin typeface="+mn-ea"/>
                <a:ea typeface="+mn-ea"/>
                <a:cs typeface="+mn-ea"/>
              </a:rPr>
              <a:t>（</a:t>
            </a:r>
            <a:r>
              <a:rPr kumimoji="0" lang="zh-CN" altLang="zh-CN" sz="2000" b="0" i="0" strike="noStrike" kern="1200" cap="none" spc="0" normalizeH="0" baseline="0" noProof="0" dirty="0" smtClean="0">
                <a:ln>
                  <a:noFill/>
                </a:ln>
                <a:solidFill>
                  <a:srgbClr val="C00000"/>
                </a:solidFill>
                <a:effectLst/>
                <a:uLnTx/>
                <a:uFillTx/>
                <a:latin typeface="+mn-ea"/>
                <a:ea typeface="+mn-ea"/>
                <a:cs typeface="+mn-ea"/>
              </a:rPr>
              <a:t>单位</a:t>
            </a:r>
            <a:r>
              <a:rPr kumimoji="0" lang="zh-CN" altLang="zh-CN" sz="1800" b="0" i="0" strike="noStrike" kern="1200" cap="none" spc="0" normalizeH="0" baseline="0" noProof="0" dirty="0">
                <a:ln>
                  <a:noFill/>
                </a:ln>
                <a:solidFill>
                  <a:schemeClr val="tx1"/>
                </a:solidFill>
                <a:effectLst/>
                <a:uLnTx/>
                <a:uFillTx/>
                <a:latin typeface="+mn-ea"/>
                <a:ea typeface="+mn-ea"/>
                <a:cs typeface="+mn-ea"/>
              </a:rPr>
              <a:t>承担部分）</a:t>
            </a:r>
            <a:endParaRPr kumimoji="0" lang="zh-CN" altLang="zh-CN" sz="1800" b="0" i="0"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4</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、公积金（</a:t>
            </a:r>
            <a:r>
              <a:rPr kumimoji="0" lang="zh-CN" altLang="zh-CN" sz="2000" b="0" i="0" u="none" strike="noStrike" kern="1200" cap="none" spc="0" normalizeH="0" baseline="0" noProof="0" dirty="0">
                <a:ln>
                  <a:noFill/>
                </a:ln>
                <a:solidFill>
                  <a:srgbClr val="C00000"/>
                </a:solidFill>
                <a:effectLst/>
                <a:uLnTx/>
                <a:uFillTx/>
                <a:latin typeface="+mn-ea"/>
                <a:ea typeface="+mn-ea"/>
                <a:cs typeface="+mn-ea"/>
              </a:rPr>
              <a:t>单位</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承担部分）</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5</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、工会经费</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6</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、职工教育经费</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7</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a:t>
            </a:r>
            <a:r>
              <a:rPr lang="zh-CN" altLang="zh-CN" sz="2000" b="0" noProof="0" dirty="0">
                <a:ln>
                  <a:noFill/>
                </a:ln>
                <a:solidFill>
                  <a:schemeClr val="tx1"/>
                </a:solidFill>
                <a:effectLst/>
                <a:uLnTx/>
                <a:uFillTx/>
                <a:latin typeface="+mn-ea"/>
                <a:ea typeface="+mn-ea"/>
                <a:cs typeface="+mn-ea"/>
                <a:sym typeface="+mn-ea"/>
              </a:rPr>
              <a:t>带薪</a:t>
            </a:r>
            <a:r>
              <a:rPr lang="zh-CN" altLang="zh-CN" sz="2000" b="0" noProof="0" dirty="0" smtClean="0">
                <a:ln>
                  <a:noFill/>
                </a:ln>
                <a:solidFill>
                  <a:schemeClr val="tx1"/>
                </a:solidFill>
                <a:effectLst/>
                <a:uLnTx/>
                <a:uFillTx/>
                <a:latin typeface="+mn-ea"/>
                <a:ea typeface="+mn-ea"/>
                <a:cs typeface="+mn-ea"/>
                <a:sym typeface="+mn-ea"/>
              </a:rPr>
              <a:t>缺勤</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just"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8</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a:t>
            </a:r>
            <a:r>
              <a:rPr lang="zh-CN" altLang="zh-CN" sz="2000" b="0" noProof="0" dirty="0">
                <a:ln>
                  <a:noFill/>
                </a:ln>
                <a:solidFill>
                  <a:schemeClr val="tx1"/>
                </a:solidFill>
                <a:effectLst/>
                <a:uLnTx/>
                <a:uFillTx/>
                <a:latin typeface="+mn-ea"/>
                <a:ea typeface="+mn-ea"/>
                <a:cs typeface="+mn-ea"/>
                <a:sym typeface="+mn-ea"/>
              </a:rPr>
              <a:t>利润分享计划</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lvl="0" algn="just" eaLnBrk="0" hangingPunct="0">
              <a:defRPr/>
            </a:pPr>
            <a:r>
              <a:rPr kumimoji="0" lang="en-US" altLang="zh-CN" sz="2000" b="0" i="0" u="none" strike="noStrike" kern="1200" cap="none" spc="0" normalizeH="0" baseline="0" noProof="0" dirty="0">
                <a:ln>
                  <a:noFill/>
                </a:ln>
                <a:solidFill>
                  <a:schemeClr val="tx1"/>
                </a:solidFill>
                <a:effectLst/>
                <a:uLnTx/>
                <a:uFillTx/>
                <a:latin typeface="+mn-ea"/>
                <a:ea typeface="+mn-ea"/>
                <a:cs typeface="+mn-ea"/>
              </a:rPr>
              <a:t>                9</a:t>
            </a:r>
            <a:r>
              <a:rPr kumimoji="0" lang="zh-CN" altLang="en-US" sz="2000" b="0" i="0" u="none" strike="noStrike" kern="1200" cap="none" spc="0" normalizeH="0" baseline="0" noProof="0" dirty="0" smtClean="0">
                <a:ln>
                  <a:noFill/>
                </a:ln>
                <a:solidFill>
                  <a:schemeClr val="tx1"/>
                </a:solidFill>
                <a:effectLst/>
                <a:uLnTx/>
                <a:uFillTx/>
                <a:latin typeface="+mn-ea"/>
                <a:ea typeface="+mn-ea"/>
                <a:cs typeface="+mn-ea"/>
              </a:rPr>
              <a:t>、</a:t>
            </a:r>
            <a:r>
              <a:rPr lang="zh-CN" altLang="zh-CN" sz="2000" b="0" dirty="0" smtClean="0">
                <a:solidFill>
                  <a:schemeClr val="tx1"/>
                </a:solidFill>
                <a:latin typeface="+mn-ea"/>
                <a:ea typeface="+mn-ea"/>
                <a:cs typeface="+mn-ea"/>
              </a:rPr>
              <a:t>非货币性福利</a:t>
            </a:r>
            <a:endParaRPr kumimoji="0" lang="zh-CN" altLang="zh-CN" sz="2000" b="0" i="0" u="none" strike="noStrike" kern="1200" cap="none" spc="0" normalizeH="0" baseline="0" noProof="0" dirty="0">
              <a:ln>
                <a:noFill/>
              </a:ln>
              <a:solidFill>
                <a:schemeClr val="tx1"/>
              </a:solidFill>
              <a:effectLst/>
              <a:uLnTx/>
              <a:uFillTx/>
              <a:latin typeface="+mn-ea"/>
              <a:ea typeface="+mn-ea"/>
              <a:cs typeface="+mn-ea"/>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schemeClr val="accent1">
                    <a:lumMod val="20000"/>
                    <a:lumOff val="80000"/>
                  </a:schemeClr>
                </a:solidFill>
                <a:effectLst/>
                <a:uLnTx/>
                <a:uFillTx/>
                <a:latin typeface="+mn-ea"/>
                <a:ea typeface="+mn-ea"/>
                <a:cs typeface="+mn-ea"/>
              </a:rPr>
              <a:t>               </a:t>
            </a:r>
            <a:r>
              <a:rPr kumimoji="0" lang="en-US" altLang="zh-CN" sz="2000" b="0" i="0" u="none" strike="noStrike" kern="1200" cap="none" spc="0" normalizeH="0" baseline="0" noProof="0" dirty="0">
                <a:ln>
                  <a:noFill/>
                </a:ln>
                <a:solidFill>
                  <a:schemeClr val="tx1"/>
                </a:solidFill>
                <a:effectLst/>
                <a:uLnTx/>
                <a:uFillTx/>
                <a:latin typeface="+mn-ea"/>
                <a:ea typeface="+mn-ea"/>
                <a:cs typeface="+mn-ea"/>
              </a:rPr>
              <a:t>10</a:t>
            </a:r>
            <a:r>
              <a:rPr kumimoji="0" lang="zh-CN" altLang="zh-CN" sz="2000" b="0" i="0" u="none" strike="noStrike" kern="1200" cap="none" spc="0" normalizeH="0" baseline="0" noProof="0" dirty="0">
                <a:ln>
                  <a:noFill/>
                </a:ln>
                <a:solidFill>
                  <a:schemeClr val="tx1"/>
                </a:solidFill>
                <a:effectLst/>
                <a:uLnTx/>
                <a:uFillTx/>
                <a:latin typeface="+mn-ea"/>
                <a:ea typeface="+mn-ea"/>
                <a:cs typeface="+mn-ea"/>
              </a:rPr>
              <a:t>、</a:t>
            </a:r>
            <a:r>
              <a:rPr lang="zh-CN" altLang="zh-CN" sz="2000" noProof="0" dirty="0">
                <a:ln>
                  <a:noFill/>
                </a:ln>
                <a:solidFill>
                  <a:srgbClr val="C00000"/>
                </a:solidFill>
                <a:effectLst/>
                <a:uLnTx/>
                <a:uFillTx/>
                <a:latin typeface="+mn-ea"/>
                <a:ea typeface="+mn-ea"/>
                <a:cs typeface="+mn-ea"/>
                <a:sym typeface="+mn-ea"/>
              </a:rPr>
              <a:t>辞退福利</a:t>
            </a:r>
            <a:r>
              <a:rPr lang="zh-CN" altLang="zh-CN" sz="2000" b="0" noProof="0" dirty="0">
                <a:ln>
                  <a:noFill/>
                </a:ln>
                <a:solidFill>
                  <a:srgbClr val="C00000"/>
                </a:solidFill>
                <a:effectLst/>
                <a:uLnTx/>
                <a:uFillTx/>
                <a:latin typeface="+mn-ea"/>
                <a:ea typeface="+mn-ea"/>
                <a:cs typeface="+mn-ea"/>
                <a:sym typeface="+mn-ea"/>
              </a:rPr>
              <a:t>和其他为获得职工提供的服务而给予的报酬或补偿</a:t>
            </a:r>
            <a:endParaRPr kumimoji="0" lang="zh-CN" altLang="zh-CN" sz="2000" b="0" i="0" u="none" strike="noStrike" kern="1200" cap="none" spc="0" normalizeH="0" baseline="0" noProof="0" dirty="0">
              <a:ln>
                <a:noFill/>
              </a:ln>
              <a:solidFill>
                <a:srgbClr val="C00000"/>
              </a:solidFill>
              <a:effectLst/>
              <a:uLnTx/>
              <a:uFillTx/>
              <a:latin typeface="+mn-ea"/>
              <a:ea typeface="+mn-ea"/>
              <a:cs typeface="+mn-ea"/>
              <a:sym typeface="+mn-ea"/>
            </a:endParaRPr>
          </a:p>
        </p:txBody>
      </p:sp>
      <p:sp>
        <p:nvSpPr>
          <p:cNvPr id="9" name="圆角矩形 8"/>
          <p:cNvSpPr/>
          <p:nvPr/>
        </p:nvSpPr>
        <p:spPr>
          <a:xfrm>
            <a:off x="7479665" y="3933190"/>
            <a:ext cx="3084195" cy="1402715"/>
          </a:xfrm>
          <a:prstGeom prst="roundRect">
            <a:avLst/>
          </a:prstGeom>
          <a:solidFill>
            <a:srgbClr val="4B649F"/>
          </a:solidFill>
          <a:ln w="9525" cap="flat" cmpd="sng" algn="ctr">
            <a:solidFill>
              <a:schemeClr val="tx1"/>
            </a:solidFill>
            <a:prstDash val="solid"/>
            <a:round/>
            <a:headEnd type="none" w="med" len="med"/>
            <a:tailEnd type="none" w="med" len="med"/>
          </a:ln>
        </p:spPr>
        <p:txBody>
          <a:bodyPr vert="horz" wrap="none" lIns="91440" tIns="45720" rIns="91440" bIns="45720" numCol="1" anchor="ctr" anchorCtr="false" compatLnSpc="true"/>
          <a:lstStyle/>
          <a:p>
            <a:pPr marL="0" marR="0" indent="0" algn="ctr" defTabSz="913130" rtl="0" eaLnBrk="1" fontAlgn="base" latinLnBrk="0" hangingPunct="1">
              <a:lnSpc>
                <a:spcPct val="100000"/>
              </a:lnSpc>
              <a:spcBef>
                <a:spcPct val="0"/>
              </a:spcBef>
              <a:spcAft>
                <a:spcPct val="0"/>
              </a:spcAft>
              <a:buClrTx/>
              <a:buSzTx/>
              <a:buFontTx/>
              <a:buNone/>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所有花在职工</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marL="0" marR="0" indent="0" algn="ctr" defTabSz="913130" rtl="0" eaLnBrk="1" fontAlgn="base" latinLnBrk="0" hangingPunct="1">
              <a:lnSpc>
                <a:spcPct val="100000"/>
              </a:lnSpc>
              <a:spcBef>
                <a:spcPct val="0"/>
              </a:spcBef>
              <a:spcAft>
                <a:spcPct val="0"/>
              </a:spcAft>
              <a:buClrTx/>
              <a:buSzTx/>
              <a:buFontTx/>
              <a:buNone/>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身上的钱！</a:t>
            </a:r>
            <a:endParaRPr kumimoji="0" lang="zh-CN" altLang="en-US" sz="2800" b="1" i="0" u="none" strike="noStrike" cap="none" normalizeH="0" baseline="0" noProof="0" dirty="0" smtClean="0">
              <a:ln>
                <a:noFill/>
              </a:ln>
              <a:solidFill>
                <a:schemeClr val="bg1"/>
              </a:solidFill>
              <a:effectLst/>
              <a:uLnTx/>
              <a:uFillTx/>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true"/>
      <p:bldP spid="9" grpId="1" animBg="tru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9" name="圆角矩形 18"/>
          <p:cNvSpPr/>
          <p:nvPr/>
        </p:nvSpPr>
        <p:spPr bwMode="auto">
          <a:xfrm>
            <a:off x="1782422" y="3426755"/>
            <a:ext cx="598851" cy="2734991"/>
          </a:xfrm>
          <a:prstGeom prst="roundRect">
            <a:avLst/>
          </a:prstGeom>
          <a:solidFill>
            <a:srgbClr val="4B649F"/>
          </a:solidFill>
          <a:ln w="9525" cap="flat" cmpd="sng" algn="ctr">
            <a:solidFill>
              <a:schemeClr val="tx1"/>
            </a:solidFill>
            <a:prstDash val="solid"/>
            <a:round/>
            <a:headEnd type="none" w="med" len="med"/>
            <a:tailEnd type="none" w="med" len="med"/>
          </a:ln>
        </p:spPr>
        <p:txBody>
          <a:bodyPr vert="horz" wrap="none" lIns="91440" tIns="45720" rIns="91440" bIns="45720" numCol="1" anchor="ctr" anchorCtr="false" compatLnSpc="true">
            <a:noAutofit/>
          </a:bodyPr>
          <a:lstStyle/>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应</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付</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职</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工</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薪</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a:p>
            <a:pPr lvl="0" algn="ctr" defTabSz="913130">
              <a:buClrTx/>
              <a:buSzTx/>
              <a:buFontTx/>
            </a:pPr>
            <a:r>
              <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rPr>
              <a:t>酬</a:t>
            </a:r>
            <a:endParaRPr lang="zh-CN" altLang="en-US" sz="2800" b="1" noProof="0" dirty="0" smtClean="0">
              <a:ln>
                <a:noFill/>
              </a:ln>
              <a:solidFill>
                <a:schemeClr val="bg1"/>
              </a:solidFill>
              <a:effectLst/>
              <a:uLnTx/>
              <a:uFillTx/>
              <a:latin typeface="黑体" panose="02010609060101010101" charset="-122"/>
              <a:ea typeface="黑体" panose="02010609060101010101" charset="-122"/>
              <a:sym typeface="+mn-ea"/>
            </a:endParaRPr>
          </a:p>
        </p:txBody>
      </p:sp>
      <p:sp>
        <p:nvSpPr>
          <p:cNvPr id="20" name="矩形 19"/>
          <p:cNvSpPr/>
          <p:nvPr/>
        </p:nvSpPr>
        <p:spPr bwMode="auto">
          <a:xfrm>
            <a:off x="2381250" y="3426460"/>
            <a:ext cx="1456055" cy="622300"/>
          </a:xfrm>
          <a:prstGeom prst="rect">
            <a:avLst/>
          </a:prstGeom>
          <a:noFill/>
          <a:ln w="9525" cap="flat" cmpd="sng" algn="ctr">
            <a:noFill/>
            <a:prstDash val="solid"/>
            <a:round/>
            <a:headEnd type="none" w="med" len="med"/>
            <a:tailEnd type="none" w="med" len="med"/>
          </a:ln>
          <a:effectLst/>
        </p:spPr>
        <p:txBody>
          <a:bodyPr vert="horz" wrap="none" lIns="91440" tIns="45720" rIns="91440" bIns="45720" numCol="1" rtlCol="0" anchor="ctr" anchorCtr="false" compatLnSpc="true"/>
          <a:p>
            <a:pPr marL="0" marR="0" indent="0" algn="ctr" defTabSz="91313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C00000"/>
                </a:solidFill>
                <a:effectLst/>
                <a:latin typeface="Tahoma" panose="020B0604030504040204" pitchFamily="34" charset="0"/>
                <a:ea typeface="黑体" panose="02010609060101010101" charset="-122"/>
              </a:rPr>
              <a:t>设置</a:t>
            </a:r>
            <a:endParaRPr kumimoji="0" lang="zh-CN" altLang="en-US" sz="2400" b="1" i="0" u="none" strike="noStrike" cap="none" normalizeH="0" baseline="0" dirty="0" smtClean="0">
              <a:ln>
                <a:noFill/>
              </a:ln>
              <a:solidFill>
                <a:srgbClr val="C00000"/>
              </a:solidFill>
              <a:effectLst/>
              <a:latin typeface="Tahoma" panose="020B0604030504040204" pitchFamily="34" charset="0"/>
              <a:ea typeface="黑体" panose="02010609060101010101" charset="-122"/>
            </a:endParaRPr>
          </a:p>
        </p:txBody>
      </p:sp>
      <p:pic>
        <p:nvPicPr>
          <p:cNvPr id="21" name="图片 20" descr="400个常用ppt图标(6)_ppt宝藏_www.pptbz.com.png"/>
          <p:cNvPicPr>
            <a:picLocks noChangeAspect="true"/>
          </p:cNvPicPr>
          <p:nvPr/>
        </p:nvPicPr>
        <p:blipFill>
          <a:blip r:embed="rId5" cstate="print"/>
          <a:stretch>
            <a:fillRect/>
          </a:stretch>
        </p:blipFill>
        <p:spPr>
          <a:xfrm>
            <a:off x="2593340" y="5477510"/>
            <a:ext cx="1456690" cy="439420"/>
          </a:xfrm>
          <a:prstGeom prst="rect">
            <a:avLst/>
          </a:prstGeom>
        </p:spPr>
      </p:pic>
      <p:sp>
        <p:nvSpPr>
          <p:cNvPr id="22" name="矩形 21"/>
          <p:cNvSpPr/>
          <p:nvPr/>
        </p:nvSpPr>
        <p:spPr bwMode="auto">
          <a:xfrm>
            <a:off x="2381885" y="5008880"/>
            <a:ext cx="1625600" cy="622300"/>
          </a:xfrm>
          <a:prstGeom prst="rect">
            <a:avLst/>
          </a:prstGeom>
          <a:noFill/>
          <a:ln w="9525" cap="flat" cmpd="sng" algn="ctr">
            <a:noFill/>
            <a:prstDash val="solid"/>
            <a:round/>
            <a:headEnd type="none" w="med" len="med"/>
            <a:tailEnd type="none" w="med" len="med"/>
          </a:ln>
          <a:effectLst/>
        </p:spPr>
        <p:txBody>
          <a:bodyPr vert="horz" wrap="none" lIns="91440" tIns="45720" rIns="91440" bIns="45720" numCol="1" rtlCol="0" anchor="ctr" anchorCtr="false" compatLnSpc="true"/>
          <a:p>
            <a:pPr marL="0" marR="0" indent="0" algn="ctr" defTabSz="91313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C00000"/>
                </a:solidFill>
                <a:effectLst/>
                <a:latin typeface="Tahoma" panose="020B0604030504040204" pitchFamily="34" charset="0"/>
                <a:ea typeface="黑体" panose="02010609060101010101" charset="-122"/>
              </a:rPr>
              <a:t>未设置</a:t>
            </a:r>
            <a:endParaRPr kumimoji="0" lang="zh-CN" altLang="en-US" sz="2400" b="1" i="0" u="none" strike="noStrike" cap="none" normalizeH="0" baseline="0" dirty="0" smtClean="0">
              <a:ln>
                <a:noFill/>
              </a:ln>
              <a:solidFill>
                <a:srgbClr val="C00000"/>
              </a:solidFill>
              <a:effectLst/>
              <a:latin typeface="Tahoma" panose="020B0604030504040204" pitchFamily="34" charset="0"/>
              <a:ea typeface="黑体" panose="02010609060101010101" charset="-122"/>
            </a:endParaRPr>
          </a:p>
        </p:txBody>
      </p:sp>
      <p:pic>
        <p:nvPicPr>
          <p:cNvPr id="23" name="图片 22" descr="400个常用ppt图标(80)_ppt宝藏_www.pptbz.com.png"/>
          <p:cNvPicPr>
            <a:picLocks noChangeAspect="true"/>
          </p:cNvPicPr>
          <p:nvPr/>
        </p:nvPicPr>
        <p:blipFill>
          <a:blip r:embed="rId6" cstate="print"/>
          <a:stretch>
            <a:fillRect/>
          </a:stretch>
        </p:blipFill>
        <p:spPr>
          <a:xfrm rot="289593">
            <a:off x="3418840" y="4150360"/>
            <a:ext cx="720090" cy="539750"/>
          </a:xfrm>
          <a:prstGeom prst="rect">
            <a:avLst/>
          </a:prstGeom>
          <a:scene3d>
            <a:camera prst="orthographicFront">
              <a:rot lat="0" lon="0" rev="4200000"/>
            </a:camera>
            <a:lightRig rig="threePt" dir="t"/>
          </a:scene3d>
        </p:spPr>
      </p:pic>
      <p:pic>
        <p:nvPicPr>
          <p:cNvPr id="24" name="图片 23" descr="400个常用ppt图标(96)_ppt宝藏_www.pptbz.com.png"/>
          <p:cNvPicPr>
            <a:picLocks noChangeAspect="true"/>
          </p:cNvPicPr>
          <p:nvPr/>
        </p:nvPicPr>
        <p:blipFill>
          <a:blip r:embed="rId7" cstate="print"/>
          <a:stretch>
            <a:fillRect/>
          </a:stretch>
        </p:blipFill>
        <p:spPr>
          <a:xfrm>
            <a:off x="3397250" y="3519170"/>
            <a:ext cx="720090" cy="528320"/>
          </a:xfrm>
          <a:prstGeom prst="rect">
            <a:avLst/>
          </a:prstGeom>
          <a:scene3d>
            <a:camera prst="orthographicFront">
              <a:rot lat="0" lon="0" rev="18000000"/>
            </a:camera>
            <a:lightRig rig="threePt" dir="t"/>
          </a:scene3d>
        </p:spPr>
      </p:pic>
      <p:pic>
        <p:nvPicPr>
          <p:cNvPr id="54" name="图片 53" descr="400个常用ppt图标(6)_ppt宝藏_www.pptbz.com.png"/>
          <p:cNvPicPr>
            <a:picLocks noChangeAspect="true"/>
          </p:cNvPicPr>
          <p:nvPr/>
        </p:nvPicPr>
        <p:blipFill>
          <a:blip r:embed="rId5" cstate="print"/>
          <a:stretch>
            <a:fillRect/>
          </a:stretch>
        </p:blipFill>
        <p:spPr>
          <a:xfrm>
            <a:off x="7442835" y="3368675"/>
            <a:ext cx="601345" cy="450850"/>
          </a:xfrm>
          <a:prstGeom prst="rect">
            <a:avLst/>
          </a:prstGeom>
        </p:spPr>
      </p:pic>
      <p:pic>
        <p:nvPicPr>
          <p:cNvPr id="55" name="图片 54" descr="400个常用ppt图标(6)_ppt宝藏_www.pptbz.com.png"/>
          <p:cNvPicPr>
            <a:picLocks noChangeAspect="true"/>
          </p:cNvPicPr>
          <p:nvPr/>
        </p:nvPicPr>
        <p:blipFill>
          <a:blip r:embed="rId5" cstate="print"/>
          <a:stretch>
            <a:fillRect/>
          </a:stretch>
        </p:blipFill>
        <p:spPr>
          <a:xfrm>
            <a:off x="7442835" y="4368165"/>
            <a:ext cx="601345" cy="450850"/>
          </a:xfrm>
          <a:prstGeom prst="rect">
            <a:avLst/>
          </a:prstGeom>
        </p:spPr>
      </p:pic>
      <p:pic>
        <p:nvPicPr>
          <p:cNvPr id="56" name="图片 55" descr="400个常用ppt图标(6)_ppt宝藏_www.pptbz.com.png"/>
          <p:cNvPicPr>
            <a:picLocks noChangeAspect="true"/>
          </p:cNvPicPr>
          <p:nvPr/>
        </p:nvPicPr>
        <p:blipFill>
          <a:blip r:embed="rId5" cstate="print"/>
          <a:stretch>
            <a:fillRect/>
          </a:stretch>
        </p:blipFill>
        <p:spPr>
          <a:xfrm>
            <a:off x="2618740" y="3885565"/>
            <a:ext cx="1083945" cy="441960"/>
          </a:xfrm>
          <a:prstGeom prst="rect">
            <a:avLst/>
          </a:prstGeom>
        </p:spPr>
      </p:pic>
      <p:sp>
        <p:nvSpPr>
          <p:cNvPr id="9" name="文本框 8"/>
          <p:cNvSpPr txBox="true"/>
          <p:nvPr/>
        </p:nvSpPr>
        <p:spPr>
          <a:xfrm>
            <a:off x="4163060" y="3202305"/>
            <a:ext cx="3088005" cy="783225"/>
          </a:xfrm>
          <a:prstGeom prst="roundRect">
            <a:avLst/>
          </a:prstGeom>
          <a:solidFill>
            <a:srgbClr val="4B649F"/>
          </a:solidFill>
        </p:spPr>
        <p:txBody>
          <a:bodyPr wrap="square" rtlCol="0">
            <a:spAutoFit/>
          </a:bodyPr>
          <a:p>
            <a:pPr algn="l"/>
            <a:r>
              <a:rPr lang="zh-CN" sz="2000" b="1" dirty="0">
                <a:solidFill>
                  <a:schemeClr val="bg1"/>
                </a:solidFill>
                <a:latin typeface="黑体" panose="02010609060101010101" charset="-122"/>
                <a:ea typeface="黑体" panose="02010609060101010101" charset="-122"/>
              </a:rPr>
              <a:t>科目设置完善，二级科目</a:t>
            </a:r>
            <a:endParaRPr lang="zh-CN" sz="2000" b="1" dirty="0">
              <a:solidFill>
                <a:schemeClr val="bg1"/>
              </a:solidFill>
              <a:latin typeface="黑体" panose="02010609060101010101" charset="-122"/>
              <a:ea typeface="黑体" panose="02010609060101010101" charset="-122"/>
            </a:endParaRPr>
          </a:p>
          <a:p>
            <a:pPr algn="l"/>
            <a:r>
              <a:rPr lang="zh-CN" sz="2000" b="1" dirty="0">
                <a:solidFill>
                  <a:schemeClr val="bg1"/>
                </a:solidFill>
                <a:latin typeface="黑体" panose="02010609060101010101" charset="-122"/>
                <a:ea typeface="黑体" panose="02010609060101010101" charset="-122"/>
              </a:rPr>
              <a:t>核算内容全面、规范</a:t>
            </a:r>
            <a:endParaRPr lang="zh-CN" sz="2000" b="1" dirty="0">
              <a:solidFill>
                <a:schemeClr val="bg1"/>
              </a:solidFill>
              <a:latin typeface="黑体" panose="02010609060101010101" charset="-122"/>
              <a:ea typeface="黑体" panose="02010609060101010101" charset="-122"/>
            </a:endParaRPr>
          </a:p>
        </p:txBody>
      </p:sp>
      <p:sp>
        <p:nvSpPr>
          <p:cNvPr id="10" name="文本框 9"/>
          <p:cNvSpPr txBox="true"/>
          <p:nvPr/>
        </p:nvSpPr>
        <p:spPr>
          <a:xfrm>
            <a:off x="4159250" y="4198620"/>
            <a:ext cx="3088005" cy="810353"/>
          </a:xfrm>
          <a:prstGeom prst="roundRect">
            <a:avLst/>
          </a:prstGeom>
          <a:solidFill>
            <a:srgbClr val="4B649F"/>
          </a:solidFill>
        </p:spPr>
        <p:txBody>
          <a:bodyPr wrap="square" rtlCol="0">
            <a:spAutoFit/>
          </a:bodyPr>
          <a:p>
            <a:pPr algn="l"/>
            <a:r>
              <a:rPr lang="zh-CN" sz="2000" b="1" dirty="0">
                <a:solidFill>
                  <a:schemeClr val="bg1"/>
                </a:solidFill>
                <a:latin typeface="黑体" panose="02010609060101010101" charset="-122"/>
                <a:ea typeface="黑体" panose="02010609060101010101" charset="-122"/>
              </a:rPr>
              <a:t>科目设置不完善，内容涵盖不全</a:t>
            </a:r>
            <a:endParaRPr lang="zh-CN" sz="2000" b="1" dirty="0">
              <a:solidFill>
                <a:schemeClr val="bg1"/>
              </a:solidFill>
              <a:latin typeface="黑体" panose="02010609060101010101" charset="-122"/>
              <a:ea typeface="黑体" panose="02010609060101010101" charset="-122"/>
            </a:endParaRPr>
          </a:p>
        </p:txBody>
      </p:sp>
      <p:sp>
        <p:nvSpPr>
          <p:cNvPr id="11" name="文本框 10"/>
          <p:cNvSpPr txBox="true"/>
          <p:nvPr/>
        </p:nvSpPr>
        <p:spPr>
          <a:xfrm>
            <a:off x="4159885" y="5304155"/>
            <a:ext cx="6356985" cy="786535"/>
          </a:xfrm>
          <a:prstGeom prst="roundRect">
            <a:avLst/>
          </a:prstGeom>
          <a:solidFill>
            <a:srgbClr val="4B649F"/>
          </a:solidFill>
        </p:spPr>
        <p:txBody>
          <a:bodyPr wrap="square" rtlCol="0">
            <a:spAutoFit/>
          </a:bodyPr>
          <a:p>
            <a:pPr algn="l"/>
            <a:r>
              <a:rPr lang="zh-CN" sz="2000" b="1" dirty="0">
                <a:solidFill>
                  <a:schemeClr val="bg1"/>
                </a:solidFill>
                <a:latin typeface="黑体" panose="02010609060101010101" charset="-122"/>
                <a:ea typeface="黑体" panose="02010609060101010101" charset="-122"/>
              </a:rPr>
              <a:t>根据指标解释，要将成本费用中所有属于职工薪酬范畴的科目逐一分析，累加填报，同时做到不重不漏</a:t>
            </a:r>
            <a:endParaRPr lang="zh-CN" sz="2000" b="1" dirty="0">
              <a:solidFill>
                <a:schemeClr val="bg1"/>
              </a:solidFill>
              <a:latin typeface="黑体" panose="02010609060101010101" charset="-122"/>
              <a:ea typeface="黑体" panose="02010609060101010101" charset="-122"/>
            </a:endParaRPr>
          </a:p>
        </p:txBody>
      </p:sp>
      <p:sp>
        <p:nvSpPr>
          <p:cNvPr id="32" name="文本框 31"/>
          <p:cNvSpPr txBox="true"/>
          <p:nvPr/>
        </p:nvSpPr>
        <p:spPr>
          <a:xfrm>
            <a:off x="8235315" y="3202305"/>
            <a:ext cx="2313940" cy="783219"/>
          </a:xfrm>
          <a:prstGeom prst="roundRect">
            <a:avLst/>
          </a:prstGeom>
          <a:solidFill>
            <a:srgbClr val="4B649F"/>
          </a:solidFill>
        </p:spPr>
        <p:txBody>
          <a:bodyPr wrap="square" rtlCol="0">
            <a:spAutoFit/>
          </a:bodyPr>
          <a:p>
            <a:pPr algn="l"/>
            <a:r>
              <a:rPr lang="zh-CN" sz="2000" b="1" dirty="0">
                <a:solidFill>
                  <a:schemeClr val="bg1"/>
                </a:solidFill>
                <a:latin typeface="黑体" panose="02010609060101010101" charset="-122"/>
                <a:ea typeface="黑体" panose="02010609060101010101" charset="-122"/>
              </a:rPr>
              <a:t>直接摘取应付职工</a:t>
            </a:r>
            <a:endParaRPr lang="zh-CN" sz="2000" b="1" dirty="0">
              <a:solidFill>
                <a:schemeClr val="bg1"/>
              </a:solidFill>
              <a:latin typeface="黑体" panose="02010609060101010101" charset="-122"/>
              <a:ea typeface="黑体" panose="02010609060101010101" charset="-122"/>
            </a:endParaRPr>
          </a:p>
          <a:p>
            <a:pPr algn="l"/>
            <a:r>
              <a:rPr lang="zh-CN" sz="2000" b="1" dirty="0">
                <a:solidFill>
                  <a:schemeClr val="bg1"/>
                </a:solidFill>
                <a:latin typeface="黑体" panose="02010609060101010101" charset="-122"/>
                <a:ea typeface="黑体" panose="02010609060101010101" charset="-122"/>
              </a:rPr>
              <a:t>薪酬贷方累计数</a:t>
            </a:r>
            <a:endParaRPr lang="zh-CN" sz="2000" b="1" dirty="0">
              <a:solidFill>
                <a:schemeClr val="bg1"/>
              </a:solidFill>
              <a:latin typeface="黑体" panose="02010609060101010101" charset="-122"/>
              <a:ea typeface="黑体" panose="02010609060101010101" charset="-122"/>
            </a:endParaRPr>
          </a:p>
        </p:txBody>
      </p:sp>
      <p:sp>
        <p:nvSpPr>
          <p:cNvPr id="33" name="文本框 32"/>
          <p:cNvSpPr txBox="true"/>
          <p:nvPr/>
        </p:nvSpPr>
        <p:spPr>
          <a:xfrm>
            <a:off x="8268335" y="4227195"/>
            <a:ext cx="2313940" cy="753153"/>
          </a:xfrm>
          <a:prstGeom prst="roundRect">
            <a:avLst/>
          </a:prstGeom>
          <a:solidFill>
            <a:srgbClr val="4B649F"/>
          </a:solidFill>
        </p:spPr>
        <p:txBody>
          <a:bodyPr wrap="square" rtlCol="0">
            <a:spAutoFit/>
          </a:bodyPr>
          <a:p>
            <a:pPr algn="l"/>
            <a:r>
              <a:rPr lang="zh-CN" sz="2000" b="1" dirty="0">
                <a:solidFill>
                  <a:schemeClr val="bg1"/>
                </a:solidFill>
                <a:latin typeface="黑体" panose="02010609060101010101" charset="-122"/>
                <a:ea typeface="黑体" panose="02010609060101010101" charset="-122"/>
              </a:rPr>
              <a:t>需要从其他科目摘</a:t>
            </a:r>
            <a:endParaRPr lang="zh-CN" sz="2000" b="1" dirty="0">
              <a:solidFill>
                <a:schemeClr val="bg1"/>
              </a:solidFill>
              <a:latin typeface="黑体" panose="02010609060101010101" charset="-122"/>
              <a:ea typeface="黑体" panose="02010609060101010101" charset="-122"/>
            </a:endParaRPr>
          </a:p>
          <a:p>
            <a:pPr algn="l"/>
            <a:r>
              <a:rPr lang="zh-CN" sz="2000" b="1" dirty="0">
                <a:solidFill>
                  <a:schemeClr val="bg1"/>
                </a:solidFill>
                <a:latin typeface="黑体" panose="02010609060101010101" charset="-122"/>
                <a:ea typeface="黑体" panose="02010609060101010101" charset="-122"/>
              </a:rPr>
              <a:t>取归并填报</a:t>
            </a:r>
            <a:endParaRPr lang="zh-CN" sz="2000" b="1" dirty="0">
              <a:solidFill>
                <a:schemeClr val="bg1"/>
              </a:solidFill>
              <a:latin typeface="黑体" panose="02010609060101010101" charset="-122"/>
              <a:ea typeface="黑体" panose="02010609060101010101" charset="-122"/>
            </a:endParaRPr>
          </a:p>
        </p:txBody>
      </p:sp>
      <p:pic>
        <p:nvPicPr>
          <p:cNvPr id="7" name="图片 6"/>
          <p:cNvPicPr>
            <a:picLocks noChangeAspect="true"/>
          </p:cNvPicPr>
          <p:nvPr/>
        </p:nvPicPr>
        <p:blipFill>
          <a:blip r:embed="rId8"/>
          <a:srcRect l="41693" t="81398" r="6395" b="8980"/>
          <a:stretch>
            <a:fillRect/>
          </a:stretch>
        </p:blipFill>
        <p:spPr>
          <a:xfrm>
            <a:off x="560705" y="1633855"/>
            <a:ext cx="6731000" cy="1131570"/>
          </a:xfrm>
          <a:prstGeom prst="rect">
            <a:avLst/>
          </a:prstGeom>
          <a:ln w="12700">
            <a:solidFill>
              <a:schemeClr val="tx1"/>
            </a:solidFill>
          </a:ln>
        </p:spPr>
      </p:pic>
      <p:sp>
        <p:nvSpPr>
          <p:cNvPr id="5" name="矩形 4"/>
          <p:cNvSpPr/>
          <p:nvPr/>
        </p:nvSpPr>
        <p:spPr>
          <a:xfrm>
            <a:off x="955040" y="1946275"/>
            <a:ext cx="4032250" cy="43053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2"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2"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2"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true"/>
      <p:bldP spid="22" grpId="0" bldLvl="0" animBg="true"/>
      <p:bldP spid="9" grpId="1" animBg="true"/>
      <p:bldP spid="9" grpId="2" bldLvl="0" animBg="true"/>
      <p:bldP spid="10" grpId="1" animBg="true"/>
      <p:bldP spid="10" grpId="2" bldLvl="0" animBg="true"/>
      <p:bldP spid="11" grpId="1" animBg="true"/>
      <p:bldP spid="11" grpId="2" bldLvl="0" animBg="true"/>
      <p:bldP spid="32" grpId="1" animBg="true"/>
      <p:bldP spid="32" grpId="2" bldLvl="0" animBg="true"/>
      <p:bldP spid="33" grpId="1" animBg="true"/>
      <p:bldP spid="33" grpId="2" bldLvl="0" animBg="tru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57860"/>
          </a:xfrm>
          <a:prstGeom prst="rect">
            <a:avLst/>
          </a:prstGeom>
          <a:noFill/>
        </p:spPr>
        <p:txBody>
          <a:bodyPr wrap="square" rtlCol="0">
            <a:noAutofit/>
          </a:bodyPr>
          <a:p>
            <a:pPr marL="457200" indent="-457200">
              <a:lnSpc>
                <a:spcPct val="140000"/>
              </a:lnSpc>
              <a:buFont typeface="Wingdings" panose="05000000000000000000" charset="0"/>
              <a:buChar char="l"/>
            </a:pPr>
            <a:r>
              <a:rPr sz="2800" b="1" dirty="0" smtClean="0">
                <a:solidFill>
                  <a:srgbClr val="4B649F"/>
                </a:solidFill>
                <a:latin typeface="微软雅黑" panose="020B0604030504040204" pitchFamily="34" charset="-122"/>
                <a:ea typeface="+mn-ea"/>
                <a:cs typeface="微软雅黑" panose="020B0604030504040204" pitchFamily="34" charset="-122"/>
                <a:sym typeface="+mn-ea"/>
              </a:rPr>
              <a:t>应付职工薪酬填报举例</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17410" name="Picture 2"/>
          <p:cNvPicPr>
            <a:picLocks noChangeAspect="true"/>
          </p:cNvPicPr>
          <p:nvPr/>
        </p:nvPicPr>
        <p:blipFill>
          <a:blip r:embed="rId6" cstate="print"/>
          <a:srcRect b="1737"/>
          <a:stretch>
            <a:fillRect/>
          </a:stretch>
        </p:blipFill>
        <p:spPr>
          <a:xfrm>
            <a:off x="4754245" y="1598295"/>
            <a:ext cx="7437755" cy="5019040"/>
          </a:xfrm>
          <a:prstGeom prst="rect">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1" name="图片 12"/>
          <p:cNvPicPr>
            <a:picLocks noChangeAspect="true"/>
          </p:cNvPicPr>
          <p:nvPr/>
        </p:nvPicPr>
        <p:blipFill>
          <a:blip r:embed="rId1"/>
          <a:stretch>
            <a:fillRect/>
          </a:stretch>
        </p:blipFill>
        <p:spPr>
          <a:xfrm>
            <a:off x="6335713" y="5197475"/>
            <a:ext cx="5865812" cy="1657350"/>
          </a:xfrm>
          <a:prstGeom prst="rect">
            <a:avLst/>
          </a:prstGeom>
          <a:noFill/>
          <a:ln w="9525">
            <a:noFill/>
          </a:ln>
        </p:spPr>
      </p:pic>
      <p:cxnSp>
        <p:nvCxnSpPr>
          <p:cNvPr id="6" name="直接连接符 5"/>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文本框"/>
          <p:cNvSpPr txBox="true">
            <a:spLocks noGrp="true"/>
          </p:cNvSpPr>
          <p:nvPr>
            <p:custDataLst>
              <p:tags r:id="rId2"/>
            </p:custDataLst>
          </p:nvPr>
        </p:nvSpPr>
        <p:spPr>
          <a:xfrm>
            <a:off x="3823335" y="956310"/>
            <a:ext cx="4589780" cy="829945"/>
          </a:xfrm>
          <a:prstGeom prst="rect">
            <a:avLst/>
          </a:prstGeom>
          <a:noFill/>
          <a:ln w="9525">
            <a:noFill/>
          </a:ln>
        </p:spPr>
        <p:txBody>
          <a:bodyPr vert="horz" wrap="square" lIns="91440" tIns="45720" rIns="91440" bIns="45720" anchor="t" anchorCtr="false">
            <a:spAutoFit/>
            <a:scene3d>
              <a:camera prst="orthographicFront"/>
              <a:lightRig rig="threePt" dir="t"/>
            </a:scene3d>
          </a:bodyPr>
          <a:lstStyle>
            <a:lvl1pPr algn="ctr" defTabSz="914400" eaLnBrk="0" fontAlgn="base" hangingPunct="0">
              <a:spcBef>
                <a:spcPts val="0"/>
              </a:spcBef>
              <a:spcAft>
                <a:spcPts val="0"/>
              </a:spcAft>
              <a:buNone/>
              <a:defRPr sz="4400">
                <a:solidFill>
                  <a:schemeClr val="tx2"/>
                </a:solidFill>
                <a:latin typeface="Times New Roman" panose="02020603050405020304" pitchFamily="18" charset="0"/>
                <a:ea typeface="宋体" pitchFamily="2" charset="-122"/>
                <a:cs typeface="Times New Roman" panose="02020603050405020304" pitchFamily="18" charset="0"/>
              </a:defRPr>
            </a:lvl1pPr>
          </a:lstStyle>
          <a:p>
            <a:pPr lvl="0" algn="ctr" eaLnBrk="1" hangingPunct="1">
              <a:buClrTx/>
              <a:buSzTx/>
              <a:buFontTx/>
            </a:pPr>
            <a:r>
              <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目</a:t>
            </a:r>
            <a:r>
              <a:rPr lang="en-US" altLang="zh-CN"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  </a:t>
            </a:r>
            <a:r>
              <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录</a:t>
            </a:r>
            <a:endParaRPr lang="zh-CN" altLang="en-US" sz="48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微软雅黑" panose="020B0604030504040204" pitchFamily="34" charset="-122"/>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10" name="组合 36"/>
          <p:cNvGrpSpPr/>
          <p:nvPr/>
        </p:nvGrpSpPr>
        <p:grpSpPr>
          <a:xfrm>
            <a:off x="3079750" y="5140325"/>
            <a:ext cx="643255" cy="575945"/>
            <a:chOff x="5288161" y="2234042"/>
            <a:chExt cx="1607262" cy="1607262"/>
          </a:xfrm>
        </p:grpSpPr>
        <p:sp>
          <p:nvSpPr>
            <p:cNvPr id="11" name="椭圆 10"/>
            <p:cNvSpPr/>
            <p:nvPr/>
          </p:nvSpPr>
          <p:spPr>
            <a:xfrm>
              <a:off x="5288161"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2" name="椭圆 11"/>
            <p:cNvSpPr/>
            <p:nvPr/>
          </p:nvSpPr>
          <p:spPr>
            <a:xfrm>
              <a:off x="5397973" y="2335869"/>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3" name="KSO_Shape"/>
            <p:cNvSpPr/>
            <p:nvPr/>
          </p:nvSpPr>
          <p:spPr>
            <a:xfrm>
              <a:off x="5547153" y="2697761"/>
              <a:ext cx="1089278" cy="662788"/>
            </a:xfrm>
            <a:custGeom>
              <a:avLst/>
              <a:gdLst/>
              <a:ahLst/>
              <a:cxnLst>
                <a:cxn ang="0">
                  <a:pos x="844045" y="356609"/>
                </a:cxn>
                <a:cxn ang="0">
                  <a:pos x="561681" y="235522"/>
                </a:cxn>
                <a:cxn ang="0">
                  <a:pos x="243848" y="356609"/>
                </a:cxn>
                <a:cxn ang="0">
                  <a:pos x="155176" y="319756"/>
                </a:cxn>
                <a:cxn ang="0">
                  <a:pos x="155176" y="428374"/>
                </a:cxn>
                <a:cxn ang="0">
                  <a:pos x="179283" y="461624"/>
                </a:cxn>
                <a:cxn ang="0">
                  <a:pos x="154622" y="494874"/>
                </a:cxn>
                <a:cxn ang="0">
                  <a:pos x="180946" y="611804"/>
                </a:cxn>
                <a:cxn ang="0">
                  <a:pos x="103358" y="611804"/>
                </a:cxn>
                <a:cxn ang="0">
                  <a:pos x="129960" y="494320"/>
                </a:cxn>
                <a:cxn ang="0">
                  <a:pos x="108346" y="461624"/>
                </a:cxn>
                <a:cxn ang="0">
                  <a:pos x="129128" y="429205"/>
                </a:cxn>
                <a:cxn ang="0">
                  <a:pos x="129128" y="308950"/>
                </a:cxn>
                <a:cxn ang="0">
                  <a:pos x="0" y="254918"/>
                </a:cxn>
                <a:cxn ang="0">
                  <a:pos x="568054" y="0"/>
                </a:cxn>
                <a:cxn ang="0">
                  <a:pos x="1089278" y="258243"/>
                </a:cxn>
                <a:cxn ang="0">
                  <a:pos x="844045" y="356609"/>
                </a:cxn>
                <a:cxn ang="0">
                  <a:pos x="555307" y="297035"/>
                </a:cxn>
                <a:cxn ang="0">
                  <a:pos x="811624" y="384040"/>
                </a:cxn>
                <a:cxn ang="0">
                  <a:pos x="811624" y="594902"/>
                </a:cxn>
                <a:cxn ang="0">
                  <a:pos x="542284" y="662788"/>
                </a:cxn>
                <a:cxn ang="0">
                  <a:pos x="304532" y="594902"/>
                </a:cxn>
                <a:cxn ang="0">
                  <a:pos x="304532" y="384040"/>
                </a:cxn>
                <a:cxn ang="0">
                  <a:pos x="555307" y="297035"/>
                </a:cxn>
                <a:cxn ang="0">
                  <a:pos x="551982" y="623996"/>
                </a:cxn>
                <a:cxn ang="0">
                  <a:pos x="758698" y="572458"/>
                </a:cxn>
                <a:cxn ang="0">
                  <a:pos x="551982" y="520643"/>
                </a:cxn>
                <a:cxn ang="0">
                  <a:pos x="345543" y="572458"/>
                </a:cxn>
                <a:cxn ang="0">
                  <a:pos x="551982" y="623996"/>
                </a:cxn>
              </a:cxnLst>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rgbClr val="4B649F"/>
            </a:solidFill>
            <a:ln w="9525">
              <a:noFill/>
            </a:ln>
          </p:spPr>
          <p:txBody>
            <a:bodyPr/>
            <a:p>
              <a:endParaRPr lang="zh-CN" altLang="en-US" sz="3200">
                <a:latin typeface="+mn-ea"/>
                <a:ea typeface="+mn-ea"/>
              </a:endParaRPr>
            </a:p>
          </p:txBody>
        </p:sp>
      </p:grpSp>
      <p:grpSp>
        <p:nvGrpSpPr>
          <p:cNvPr id="15" name="组合 34"/>
          <p:cNvGrpSpPr/>
          <p:nvPr/>
        </p:nvGrpSpPr>
        <p:grpSpPr>
          <a:xfrm>
            <a:off x="3085465" y="2032000"/>
            <a:ext cx="643890" cy="575945"/>
            <a:chOff x="1131485" y="2234042"/>
            <a:chExt cx="1607262" cy="1607262"/>
          </a:xfrm>
        </p:grpSpPr>
        <p:sp>
          <p:nvSpPr>
            <p:cNvPr id="16" name="椭圆 15"/>
            <p:cNvSpPr/>
            <p:nvPr/>
          </p:nvSpPr>
          <p:spPr>
            <a:xfrm>
              <a:off x="1131485"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7" name="椭圆 16"/>
            <p:cNvSpPr/>
            <p:nvPr/>
          </p:nvSpPr>
          <p:spPr>
            <a:xfrm>
              <a:off x="1241297"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18" name="KSO_Shape"/>
            <p:cNvSpPr/>
            <p:nvPr/>
          </p:nvSpPr>
          <p:spPr>
            <a:xfrm>
              <a:off x="1480150" y="2597150"/>
              <a:ext cx="909932" cy="881046"/>
            </a:xfrm>
            <a:custGeom>
              <a:avLst/>
              <a:gdLst/>
              <a:ahLst/>
              <a:cxnLst>
                <a:cxn ang="0">
                  <a:pos x="839090" y="366042"/>
                </a:cxn>
                <a:cxn ang="0">
                  <a:pos x="863104" y="366042"/>
                </a:cxn>
                <a:cxn ang="0">
                  <a:pos x="902746" y="441180"/>
                </a:cxn>
                <a:cxn ang="0">
                  <a:pos x="706823" y="736389"/>
                </a:cxn>
                <a:cxn ang="0">
                  <a:pos x="660701" y="759273"/>
                </a:cxn>
                <a:cxn ang="0">
                  <a:pos x="545586" y="759273"/>
                </a:cxn>
                <a:cxn ang="0">
                  <a:pos x="545586" y="852336"/>
                </a:cxn>
                <a:cxn ang="0">
                  <a:pos x="530339" y="877509"/>
                </a:cxn>
                <a:cxn ang="0">
                  <a:pos x="516236" y="880942"/>
                </a:cxn>
                <a:cxn ang="0">
                  <a:pos x="498320" y="875602"/>
                </a:cxn>
                <a:cxn ang="0">
                  <a:pos x="408745" y="814959"/>
                </a:cxn>
                <a:cxn ang="0">
                  <a:pos x="321074" y="875602"/>
                </a:cxn>
                <a:cxn ang="0">
                  <a:pos x="289056" y="877509"/>
                </a:cxn>
                <a:cxn ang="0">
                  <a:pos x="272665" y="852336"/>
                </a:cxn>
                <a:cxn ang="0">
                  <a:pos x="272665" y="619678"/>
                </a:cxn>
                <a:cxn ang="0">
                  <a:pos x="321837" y="521275"/>
                </a:cxn>
                <a:cxn ang="0">
                  <a:pos x="337465" y="517080"/>
                </a:cxn>
                <a:cxn ang="0">
                  <a:pos x="577605" y="517080"/>
                </a:cxn>
                <a:cxn ang="0">
                  <a:pos x="544824" y="637986"/>
                </a:cxn>
                <a:cxn ang="0">
                  <a:pos x="632113" y="637986"/>
                </a:cxn>
                <a:cxn ang="0">
                  <a:pos x="839090" y="366042"/>
                </a:cxn>
                <a:cxn ang="0">
                  <a:pos x="620142" y="13"/>
                </a:cxn>
                <a:cxn ang="0">
                  <a:pos x="832163" y="13977"/>
                </a:cxn>
                <a:cxn ang="0">
                  <a:pos x="870659" y="89869"/>
                </a:cxn>
                <a:cxn ang="0">
                  <a:pos x="630157" y="403735"/>
                </a:cxn>
                <a:cxn ang="0">
                  <a:pos x="586707" y="424329"/>
                </a:cxn>
                <a:cxn ang="0">
                  <a:pos x="224239" y="424329"/>
                </a:cxn>
                <a:cxn ang="0">
                  <a:pos x="116756" y="556282"/>
                </a:cxn>
                <a:cxn ang="0">
                  <a:pos x="182694" y="632175"/>
                </a:cxn>
                <a:cxn ang="0">
                  <a:pos x="211661" y="637895"/>
                </a:cxn>
                <a:cxn ang="0">
                  <a:pos x="211661" y="759170"/>
                </a:cxn>
                <a:cxn ang="0">
                  <a:pos x="5462" y="581071"/>
                </a:cxn>
                <a:cxn ang="0">
                  <a:pos x="6605" y="480390"/>
                </a:cxn>
                <a:cxn ang="0">
                  <a:pos x="275693" y="68131"/>
                </a:cxn>
                <a:cxn ang="0">
                  <a:pos x="356877" y="23130"/>
                </a:cxn>
                <a:cxn ang="0">
                  <a:pos x="620142" y="13"/>
                </a:cxn>
              </a:cxnLst>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rgbClr val="4B649F"/>
            </a:solidFill>
            <a:ln w="9525">
              <a:noFill/>
            </a:ln>
          </p:spPr>
          <p:txBody>
            <a:bodyPr/>
            <a:p>
              <a:endParaRPr lang="zh-CN" altLang="en-US" sz="3200">
                <a:latin typeface="+mn-ea"/>
                <a:ea typeface="+mn-ea"/>
              </a:endParaRPr>
            </a:p>
          </p:txBody>
        </p:sp>
      </p:grpSp>
      <p:grpSp>
        <p:nvGrpSpPr>
          <p:cNvPr id="19" name="组合 35"/>
          <p:cNvGrpSpPr/>
          <p:nvPr/>
        </p:nvGrpSpPr>
        <p:grpSpPr>
          <a:xfrm>
            <a:off x="3079115" y="3074670"/>
            <a:ext cx="641985" cy="576580"/>
            <a:chOff x="3209823" y="2234042"/>
            <a:chExt cx="1607262" cy="1607262"/>
          </a:xfrm>
        </p:grpSpPr>
        <p:sp>
          <p:nvSpPr>
            <p:cNvPr id="20" name="椭圆 19"/>
            <p:cNvSpPr/>
            <p:nvPr/>
          </p:nvSpPr>
          <p:spPr>
            <a:xfrm>
              <a:off x="3209823"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21" name="椭圆 20"/>
            <p:cNvSpPr/>
            <p:nvPr/>
          </p:nvSpPr>
          <p:spPr>
            <a:xfrm>
              <a:off x="3319637" y="2343856"/>
              <a:ext cx="1387635"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22" name="KSO_Shape"/>
            <p:cNvSpPr/>
            <p:nvPr/>
          </p:nvSpPr>
          <p:spPr bwMode="auto">
            <a:xfrm>
              <a:off x="3551242" y="2597423"/>
              <a:ext cx="924424" cy="880500"/>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rgbClr val="4B649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rgbClr val="FFFFFF"/>
                </a:solidFill>
                <a:effectLst/>
                <a:uLnTx/>
                <a:uFillTx/>
                <a:latin typeface="+mn-ea"/>
                <a:ea typeface="+mn-ea"/>
                <a:cs typeface="+mn-cs"/>
              </a:endParaRPr>
            </a:p>
          </p:txBody>
        </p:sp>
      </p:grpSp>
      <p:sp>
        <p:nvSpPr>
          <p:cNvPr id="23" name="文本框 39"/>
          <p:cNvSpPr txBox="true"/>
          <p:nvPr/>
        </p:nvSpPr>
        <p:spPr>
          <a:xfrm>
            <a:off x="3971925" y="2089785"/>
            <a:ext cx="4957445" cy="583565"/>
          </a:xfrm>
          <a:prstGeom prst="rect">
            <a:avLst/>
          </a:prstGeom>
          <a:noFill/>
          <a:ln w="9525">
            <a:noFill/>
          </a:ln>
        </p:spPr>
        <p:txBody>
          <a:bodyPr wrap="square" anchor="t" anchorCtr="false">
            <a:spAutoFit/>
          </a:bodyPr>
          <a:p>
            <a:r>
              <a:rPr lang="zh-CN" altLang="en-US" sz="3200" b="1" dirty="0">
                <a:solidFill>
                  <a:srgbClr val="4B649F"/>
                </a:solidFill>
                <a:latin typeface="+mn-ea"/>
                <a:ea typeface="+mn-ea"/>
                <a:cs typeface="+mn-ea"/>
              </a:rPr>
              <a:t>第一部分</a:t>
            </a:r>
            <a:r>
              <a:rPr lang="en-US" altLang="zh-CN" sz="3200" b="1" dirty="0">
                <a:solidFill>
                  <a:srgbClr val="4B649F"/>
                </a:solidFill>
                <a:latin typeface="+mn-ea"/>
                <a:ea typeface="+mn-ea"/>
                <a:cs typeface="+mn-ea"/>
              </a:rPr>
              <a:t>     </a:t>
            </a:r>
            <a:r>
              <a:rPr lang="zh-CN" altLang="en-US" sz="3200" b="1" dirty="0">
                <a:solidFill>
                  <a:srgbClr val="4B649F"/>
                </a:solidFill>
                <a:latin typeface="+mn-ea"/>
                <a:ea typeface="+mn-ea"/>
                <a:cs typeface="+mn-ea"/>
                <a:sym typeface="+mn-ea"/>
              </a:rPr>
              <a:t>报表总体介绍</a:t>
            </a:r>
            <a:endParaRPr lang="zh-CN" altLang="en-US" sz="3200" b="1" dirty="0">
              <a:solidFill>
                <a:srgbClr val="4B649F"/>
              </a:solidFill>
              <a:latin typeface="+mn-ea"/>
              <a:ea typeface="+mn-ea"/>
              <a:cs typeface="+mn-ea"/>
            </a:endParaRPr>
          </a:p>
        </p:txBody>
      </p:sp>
      <p:sp>
        <p:nvSpPr>
          <p:cNvPr id="28" name="文本框 40"/>
          <p:cNvSpPr txBox="true"/>
          <p:nvPr/>
        </p:nvSpPr>
        <p:spPr>
          <a:xfrm>
            <a:off x="3981450" y="3132455"/>
            <a:ext cx="5318125"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第二部分     执法检查重点</a:t>
            </a:r>
            <a:endParaRPr lang="zh-CN" altLang="en-US" sz="3200" b="1" dirty="0">
              <a:solidFill>
                <a:srgbClr val="4B649F"/>
              </a:solidFill>
              <a:latin typeface="+mn-ea"/>
              <a:ea typeface="+mn-ea"/>
              <a:cs typeface="+mn-ea"/>
              <a:sym typeface="+mn-ea"/>
            </a:endParaRPr>
          </a:p>
        </p:txBody>
      </p:sp>
      <p:sp>
        <p:nvSpPr>
          <p:cNvPr id="7194" name="文本框 41"/>
          <p:cNvSpPr txBox="true"/>
          <p:nvPr/>
        </p:nvSpPr>
        <p:spPr>
          <a:xfrm>
            <a:off x="3981450" y="4163060"/>
            <a:ext cx="5173345"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第三部分     重点指标</a:t>
            </a:r>
            <a:endParaRPr lang="zh-CN" altLang="en-US" sz="3200" b="1" dirty="0">
              <a:solidFill>
                <a:srgbClr val="4B649F"/>
              </a:solidFill>
              <a:latin typeface="+mn-ea"/>
              <a:ea typeface="+mn-ea"/>
              <a:cs typeface="+mn-ea"/>
              <a:sym typeface="+mn-ea"/>
            </a:endParaRPr>
          </a:p>
        </p:txBody>
      </p:sp>
      <p:sp>
        <p:nvSpPr>
          <p:cNvPr id="29" name="文本框 41"/>
          <p:cNvSpPr txBox="true"/>
          <p:nvPr/>
        </p:nvSpPr>
        <p:spPr>
          <a:xfrm>
            <a:off x="3971925" y="5197475"/>
            <a:ext cx="5173345" cy="583565"/>
          </a:xfrm>
          <a:prstGeom prst="rect">
            <a:avLst/>
          </a:prstGeom>
          <a:noFill/>
          <a:ln w="9525">
            <a:noFill/>
          </a:ln>
        </p:spPr>
        <p:txBody>
          <a:bodyPr wrap="square" anchor="t" anchorCtr="false">
            <a:spAutoFit/>
          </a:bodyPr>
          <a:p>
            <a:pPr lvl="0" algn="l">
              <a:buClrTx/>
              <a:buSzTx/>
              <a:buFontTx/>
            </a:pPr>
            <a:r>
              <a:rPr lang="zh-CN" altLang="en-US" sz="3200" b="1" dirty="0">
                <a:solidFill>
                  <a:srgbClr val="4B649F"/>
                </a:solidFill>
                <a:latin typeface="+mn-ea"/>
                <a:ea typeface="+mn-ea"/>
                <a:cs typeface="+mn-ea"/>
                <a:sym typeface="+mn-ea"/>
              </a:rPr>
              <a:t>第四部分     填报要点</a:t>
            </a:r>
            <a:endParaRPr lang="zh-CN" altLang="en-US" sz="3200" b="1" dirty="0">
              <a:solidFill>
                <a:srgbClr val="4B649F"/>
              </a:solidFill>
              <a:latin typeface="+mn-ea"/>
              <a:ea typeface="+mn-ea"/>
              <a:cs typeface="+mn-ea"/>
              <a:sym typeface="+mn-ea"/>
            </a:endParaRPr>
          </a:p>
        </p:txBody>
      </p:sp>
      <p:grpSp>
        <p:nvGrpSpPr>
          <p:cNvPr id="33" name="组合 37"/>
          <p:cNvGrpSpPr/>
          <p:nvPr/>
        </p:nvGrpSpPr>
        <p:grpSpPr>
          <a:xfrm>
            <a:off x="3064510" y="4163060"/>
            <a:ext cx="643255" cy="575945"/>
            <a:chOff x="7366499" y="2234042"/>
            <a:chExt cx="1607262" cy="1607262"/>
          </a:xfrm>
        </p:grpSpPr>
        <p:sp>
          <p:nvSpPr>
            <p:cNvPr id="34" name="椭圆 33"/>
            <p:cNvSpPr/>
            <p:nvPr/>
          </p:nvSpPr>
          <p:spPr>
            <a:xfrm>
              <a:off x="7366499" y="2234042"/>
              <a:ext cx="1607262" cy="1607262"/>
            </a:xfrm>
            <a:prstGeom prst="ellipse">
              <a:avLst/>
            </a:prstGeom>
            <a:solidFill>
              <a:srgbClr val="4B649F"/>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35" name="椭圆 34"/>
            <p:cNvSpPr/>
            <p:nvPr/>
          </p:nvSpPr>
          <p:spPr>
            <a:xfrm>
              <a:off x="7476311" y="2343856"/>
              <a:ext cx="1387637" cy="1387635"/>
            </a:xfrm>
            <a:prstGeom prst="ellipse">
              <a:avLst/>
            </a:prstGeom>
            <a:solidFill>
              <a:schemeClr val="bg1"/>
            </a:solidFill>
            <a:ln w="1905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3200" b="0" i="0" u="none" strike="noStrike" kern="1200" cap="none" spc="0" normalizeH="0" baseline="0" noProof="1">
                <a:ln>
                  <a:noFill/>
                </a:ln>
                <a:solidFill>
                  <a:schemeClr val="lt1"/>
                </a:solidFill>
                <a:effectLst/>
                <a:uLnTx/>
                <a:uFillTx/>
                <a:latin typeface="+mn-ea"/>
                <a:cs typeface="+mn-cs"/>
              </a:endParaRPr>
            </a:p>
          </p:txBody>
        </p:sp>
        <p:sp>
          <p:nvSpPr>
            <p:cNvPr id="36" name="KSO_Shape"/>
            <p:cNvSpPr/>
            <p:nvPr/>
          </p:nvSpPr>
          <p:spPr>
            <a:xfrm>
              <a:off x="7767760" y="2635303"/>
              <a:ext cx="804740" cy="804740"/>
            </a:xfrm>
            <a:custGeom>
              <a:avLst/>
              <a:gdLst/>
              <a:ahLst/>
              <a:cxnLst>
                <a:cxn ang="0">
                  <a:pos x="790395" y="137674"/>
                </a:cxn>
                <a:cxn ang="0">
                  <a:pos x="753099" y="174552"/>
                </a:cxn>
                <a:cxn ang="0">
                  <a:pos x="629119" y="51423"/>
                </a:cxn>
                <a:cxn ang="0">
                  <a:pos x="666416" y="14341"/>
                </a:cxn>
                <a:cxn ang="0">
                  <a:pos x="714368" y="12907"/>
                </a:cxn>
                <a:cxn ang="0">
                  <a:pos x="791830" y="89734"/>
                </a:cxn>
                <a:cxn ang="0">
                  <a:pos x="790395" y="137674"/>
                </a:cxn>
                <a:cxn ang="0">
                  <a:pos x="461491" y="464446"/>
                </a:cxn>
                <a:cxn ang="0">
                  <a:pos x="337511" y="341113"/>
                </a:cxn>
                <a:cxn ang="0">
                  <a:pos x="610266" y="70066"/>
                </a:cxn>
                <a:cxn ang="0">
                  <a:pos x="734246" y="193400"/>
                </a:cxn>
                <a:cxn ang="0">
                  <a:pos x="461491" y="464446"/>
                </a:cxn>
                <a:cxn ang="0">
                  <a:pos x="444277" y="481451"/>
                </a:cxn>
                <a:cxn ang="0">
                  <a:pos x="270706" y="530825"/>
                </a:cxn>
                <a:cxn ang="0">
                  <a:pos x="320298" y="358322"/>
                </a:cxn>
                <a:cxn ang="0">
                  <a:pos x="444277" y="481451"/>
                </a:cxn>
                <a:cxn ang="0">
                  <a:pos x="157792" y="101412"/>
                </a:cxn>
                <a:cxn ang="0">
                  <a:pos x="80331" y="179059"/>
                </a:cxn>
                <a:cxn ang="0">
                  <a:pos x="80331" y="646988"/>
                </a:cxn>
                <a:cxn ang="0">
                  <a:pos x="157792" y="724430"/>
                </a:cxn>
                <a:cxn ang="0">
                  <a:pos x="626046" y="724430"/>
                </a:cxn>
                <a:cxn ang="0">
                  <a:pos x="703507" y="646988"/>
                </a:cxn>
                <a:cxn ang="0">
                  <a:pos x="703507" y="339474"/>
                </a:cxn>
                <a:cxn ang="0">
                  <a:pos x="783633" y="261827"/>
                </a:cxn>
                <a:cxn ang="0">
                  <a:pos x="783633" y="675465"/>
                </a:cxn>
                <a:cxn ang="0">
                  <a:pos x="651866" y="804740"/>
                </a:cxn>
                <a:cxn ang="0">
                  <a:pos x="129308" y="804740"/>
                </a:cxn>
                <a:cxn ang="0">
                  <a:pos x="0" y="675465"/>
                </a:cxn>
                <a:cxn ang="0">
                  <a:pos x="0" y="158367"/>
                </a:cxn>
                <a:cxn ang="0">
                  <a:pos x="129308" y="21102"/>
                </a:cxn>
                <a:cxn ang="0">
                  <a:pos x="543051" y="21102"/>
                </a:cxn>
                <a:cxn ang="0">
                  <a:pos x="465384" y="101412"/>
                </a:cxn>
                <a:cxn ang="0">
                  <a:pos x="157792" y="101412"/>
                </a:cxn>
              </a:cxnLst>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4B649F"/>
            </a:solidFill>
            <a:ln w="9525">
              <a:noFill/>
            </a:ln>
          </p:spPr>
          <p:txBody>
            <a:bodyPr/>
            <a:p>
              <a:endParaRPr lang="zh-CN" altLang="en-US" sz="3200">
                <a:latin typeface="+mn-ea"/>
                <a:ea typeface="+mn-ea"/>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57860"/>
          </a:xfrm>
          <a:prstGeom prst="rect">
            <a:avLst/>
          </a:prstGeom>
          <a:noFill/>
        </p:spPr>
        <p:txBody>
          <a:bodyPr wrap="square" rtlCol="0">
            <a:noAutofit/>
          </a:bodyPr>
          <a:p>
            <a:pPr marL="457200" indent="-457200">
              <a:lnSpc>
                <a:spcPct val="140000"/>
              </a:lnSpc>
              <a:buFont typeface="Wingdings" panose="05000000000000000000" charset="0"/>
              <a:buChar char="l"/>
            </a:pPr>
            <a:r>
              <a:rPr sz="2800" b="1" dirty="0" smtClean="0">
                <a:solidFill>
                  <a:srgbClr val="4B649F"/>
                </a:solidFill>
                <a:latin typeface="微软雅黑" panose="020B0604030504040204" pitchFamily="34" charset="-122"/>
                <a:ea typeface="+mn-ea"/>
                <a:cs typeface="微软雅黑" panose="020B0604030504040204" pitchFamily="34" charset="-122"/>
                <a:sym typeface="+mn-ea"/>
              </a:rPr>
              <a:t>应付职工薪酬填报举例</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18433" name="Picture 2"/>
          <p:cNvPicPr>
            <a:picLocks noChangeAspect="true"/>
          </p:cNvPicPr>
          <p:nvPr/>
        </p:nvPicPr>
        <p:blipFill>
          <a:blip r:embed="rId6" cstate="print"/>
          <a:stretch>
            <a:fillRect/>
          </a:stretch>
        </p:blipFill>
        <p:spPr>
          <a:xfrm>
            <a:off x="4959350" y="1491615"/>
            <a:ext cx="6280150" cy="5232400"/>
          </a:xfrm>
          <a:prstGeom prst="rect">
            <a:avLst/>
          </a:prstGeom>
          <a:noFill/>
          <a:ln w="9525">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7760335" cy="657860"/>
          </a:xfrm>
          <a:prstGeom prst="rect">
            <a:avLst/>
          </a:prstGeom>
          <a:noFill/>
        </p:spPr>
        <p:txBody>
          <a:bodyPr wrap="square" rtlCol="0">
            <a:noAutofit/>
          </a:bodyPr>
          <a:p>
            <a:pPr marL="457200" indent="-457200">
              <a:lnSpc>
                <a:spcPct val="140000"/>
              </a:lnSpc>
              <a:buFont typeface="Wingdings" panose="05000000000000000000" charset="0"/>
              <a:buChar char="l"/>
            </a:pPr>
            <a:r>
              <a:rPr sz="2800" b="1" dirty="0" smtClean="0">
                <a:solidFill>
                  <a:srgbClr val="4B649F"/>
                </a:solidFill>
                <a:latin typeface="微软雅黑" panose="020B0604030504040204" pitchFamily="34" charset="-122"/>
                <a:ea typeface="+mn-ea"/>
                <a:cs typeface="微软雅黑" panose="020B0604030504040204" pitchFamily="34" charset="-122"/>
                <a:sym typeface="+mn-ea"/>
              </a:rPr>
              <a:t>应付职工薪酬填报举例</a:t>
            </a: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19457" name="Picture 2"/>
          <p:cNvPicPr>
            <a:picLocks noChangeAspect="true"/>
          </p:cNvPicPr>
          <p:nvPr/>
        </p:nvPicPr>
        <p:blipFill>
          <a:blip r:embed="rId6" cstate="print"/>
          <a:srcRect l="4534" r="1259" b="1511"/>
          <a:stretch>
            <a:fillRect/>
          </a:stretch>
        </p:blipFill>
        <p:spPr>
          <a:xfrm>
            <a:off x="5405755" y="1490980"/>
            <a:ext cx="6029325" cy="5233670"/>
          </a:xfrm>
          <a:prstGeom prst="rect">
            <a:avLst/>
          </a:prstGeom>
          <a:noFill/>
          <a:ln w="9525">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10968990" cy="5233670"/>
          </a:xfrm>
          <a:prstGeom prst="rect">
            <a:avLst/>
          </a:prstGeom>
          <a:noFill/>
        </p:spPr>
        <p:txBody>
          <a:bodyPr wrap="square" rtlCol="0">
            <a:noAutofit/>
          </a:bodyPr>
          <a:p>
            <a:pPr marL="457200" indent="-457200">
              <a:lnSpc>
                <a:spcPct val="14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注意事项：</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pPr marL="457200" indent="-457200">
              <a:lnSpc>
                <a:spcPct val="150000"/>
              </a:lnSpc>
              <a:buClr>
                <a:srgbClr val="000000"/>
              </a:buClr>
              <a:buFont typeface="Wingdings" panose="05000000000000000000" charset="0"/>
              <a:buAutoNum type="arabicPeriod"/>
              <a:defRPr/>
            </a:pPr>
            <a:r>
              <a:rPr lang="zh-CN" altLang="en-US" sz="2250" dirty="0" smtClean="0">
                <a:latin typeface="+mn-ea"/>
                <a:ea typeface="+mn-ea"/>
                <a:cs typeface="+mn-ea"/>
                <a:sym typeface="+mn-ea"/>
              </a:rPr>
              <a:t>未设置“应付职工薪酬”科目或科目内容与统计口径不一致的，需按统计口径归并填报；</a:t>
            </a:r>
            <a:endParaRPr lang="zh-CN" altLang="en-US" sz="2250" dirty="0" smtClean="0">
              <a:solidFill>
                <a:schemeClr val="tx1"/>
              </a:solidFill>
              <a:latin typeface="+mn-ea"/>
              <a:ea typeface="+mn-ea"/>
              <a:cs typeface="+mn-ea"/>
            </a:endParaRPr>
          </a:p>
          <a:p>
            <a:pPr marL="457200" indent="-457200">
              <a:lnSpc>
                <a:spcPct val="150000"/>
              </a:lnSpc>
              <a:buClr>
                <a:srgbClr val="000000"/>
              </a:buClr>
              <a:buFont typeface="Wingdings" panose="05000000000000000000" charset="0"/>
              <a:buAutoNum type="arabicPeriod"/>
              <a:defRPr/>
            </a:pPr>
            <a:r>
              <a:rPr lang="zh-CN" altLang="en-US" sz="2250" dirty="0" smtClean="0">
                <a:latin typeface="+mn-ea"/>
                <a:ea typeface="+mn-ea"/>
                <a:cs typeface="+mn-ea"/>
                <a:sym typeface="+mn-ea"/>
              </a:rPr>
              <a:t>社保、住房公积金等</a:t>
            </a:r>
            <a:r>
              <a:rPr lang="zh-CN" altLang="en-US" sz="2250" b="1" dirty="0" smtClean="0">
                <a:solidFill>
                  <a:srgbClr val="C00000"/>
                </a:solidFill>
                <a:latin typeface="+mn-ea"/>
                <a:ea typeface="+mn-ea"/>
                <a:cs typeface="+mn-ea"/>
                <a:sym typeface="+mn-ea"/>
              </a:rPr>
              <a:t>包含公司和个人缴纳两部分</a:t>
            </a:r>
            <a:r>
              <a:rPr lang="zh-CN" altLang="en-US" sz="2250" dirty="0" smtClean="0">
                <a:latin typeface="+mn-ea"/>
                <a:ea typeface="+mn-ea"/>
                <a:cs typeface="+mn-ea"/>
                <a:sym typeface="+mn-ea"/>
              </a:rPr>
              <a:t>；</a:t>
            </a:r>
            <a:endParaRPr lang="zh-CN" altLang="en-US" sz="2250" dirty="0" smtClean="0">
              <a:solidFill>
                <a:schemeClr val="tx1"/>
              </a:solidFill>
              <a:latin typeface="+mn-ea"/>
              <a:ea typeface="+mn-ea"/>
              <a:cs typeface="+mn-ea"/>
              <a:sym typeface="+mn-ea"/>
            </a:endParaRPr>
          </a:p>
          <a:p>
            <a:pPr marL="457200" indent="-457200">
              <a:lnSpc>
                <a:spcPct val="150000"/>
              </a:lnSpc>
              <a:buClr>
                <a:srgbClr val="000000"/>
              </a:buClr>
              <a:buFont typeface="Wingdings" panose="05000000000000000000" charset="0"/>
              <a:buAutoNum type="arabicPeriod"/>
              <a:defRPr/>
            </a:pPr>
            <a:r>
              <a:rPr lang="zh-CN" altLang="en-US" sz="2250" b="1" dirty="0" smtClean="0">
                <a:solidFill>
                  <a:srgbClr val="C00000"/>
                </a:solidFill>
                <a:latin typeface="+mn-ea"/>
                <a:ea typeface="+mn-ea"/>
                <a:cs typeface="+mn-ea"/>
                <a:sym typeface="+mn-ea"/>
              </a:rPr>
              <a:t>包含</a:t>
            </a:r>
            <a:r>
              <a:rPr lang="en-US" altLang="zh-CN" sz="2250" b="1" dirty="0" smtClean="0">
                <a:solidFill>
                  <a:srgbClr val="C00000"/>
                </a:solidFill>
                <a:latin typeface="+mn-ea"/>
                <a:ea typeface="+mn-ea"/>
                <a:cs typeface="+mn-ea"/>
                <a:sym typeface="+mn-ea"/>
              </a:rPr>
              <a:t>“</a:t>
            </a:r>
            <a:r>
              <a:rPr lang="zh-CN" altLang="en-US" sz="2250" b="1" dirty="0" smtClean="0">
                <a:solidFill>
                  <a:srgbClr val="C00000"/>
                </a:solidFill>
                <a:latin typeface="+mn-ea"/>
                <a:ea typeface="+mn-ea"/>
                <a:cs typeface="+mn-ea"/>
                <a:sym typeface="+mn-ea"/>
              </a:rPr>
              <a:t>劳务派遣人员</a:t>
            </a:r>
            <a:r>
              <a:rPr lang="zh-CN" altLang="en-US" sz="2250" b="1">
                <a:solidFill>
                  <a:srgbClr val="C00000"/>
                </a:solidFill>
                <a:latin typeface="+mn-ea"/>
                <a:ea typeface="+mn-ea"/>
                <a:cs typeface="+mn-ea"/>
                <a:sym typeface="+mn-ea"/>
              </a:rPr>
              <a:t>薪酬</a:t>
            </a:r>
            <a:r>
              <a:rPr lang="en-US" altLang="zh-CN" sz="2250" b="1">
                <a:solidFill>
                  <a:srgbClr val="C00000"/>
                </a:solidFill>
                <a:latin typeface="+mn-ea"/>
                <a:ea typeface="+mn-ea"/>
                <a:cs typeface="+mn-ea"/>
                <a:sym typeface="+mn-ea"/>
              </a:rPr>
              <a:t>”</a:t>
            </a:r>
            <a:r>
              <a:rPr lang="zh-CN" altLang="en-US" sz="2250" dirty="0" smtClean="0">
                <a:latin typeface="+mn-ea"/>
                <a:ea typeface="+mn-ea"/>
                <a:cs typeface="+mn-ea"/>
                <a:sym typeface="+mn-ea"/>
              </a:rPr>
              <a:t>，</a:t>
            </a:r>
            <a:r>
              <a:rPr lang="zh-CN" altLang="en-US" sz="2250" b="1" dirty="0" smtClean="0">
                <a:solidFill>
                  <a:srgbClr val="C00000"/>
                </a:solidFill>
                <a:latin typeface="+mn-ea"/>
                <a:ea typeface="+mn-ea"/>
                <a:cs typeface="+mn-ea"/>
                <a:sym typeface="+mn-ea"/>
              </a:rPr>
              <a:t>不包含支付给派遣公司的管理费和其他用工成本</a:t>
            </a:r>
            <a:r>
              <a:rPr lang="zh-CN" altLang="en-US" sz="2250" dirty="0" smtClean="0">
                <a:latin typeface="+mn-ea"/>
                <a:ea typeface="+mn-ea"/>
                <a:cs typeface="+mn-ea"/>
                <a:sym typeface="+mn-ea"/>
              </a:rPr>
              <a:t>；</a:t>
            </a:r>
            <a:endParaRPr lang="zh-CN" altLang="en-US" sz="2250" dirty="0" smtClean="0">
              <a:latin typeface="+mn-ea"/>
              <a:ea typeface="+mn-ea"/>
              <a:cs typeface="+mn-ea"/>
              <a:sym typeface="+mn-ea"/>
            </a:endParaRPr>
          </a:p>
          <a:p>
            <a:pPr algn="l">
              <a:lnSpc>
                <a:spcPct val="150000"/>
              </a:lnSpc>
              <a:buClr>
                <a:srgbClr val="000000"/>
              </a:buClr>
              <a:buFont typeface="Wingdings" panose="05000000000000000000" charset="0"/>
              <a:defRPr/>
            </a:pPr>
            <a:r>
              <a:rPr lang="en-US" altLang="zh-CN" sz="2250" b="1" dirty="0" smtClean="0">
                <a:solidFill>
                  <a:srgbClr val="C00000"/>
                </a:solidFill>
                <a:latin typeface="+mn-ea"/>
                <a:ea typeface="+mn-ea"/>
                <a:cs typeface="+mn-ea"/>
                <a:sym typeface="+mn-ea"/>
              </a:rPr>
              <a:t>     </a:t>
            </a:r>
            <a:r>
              <a:rPr lang="zh-CN" altLang="en-US" sz="2250" b="1" dirty="0" smtClean="0">
                <a:solidFill>
                  <a:srgbClr val="C00000"/>
                </a:solidFill>
                <a:latin typeface="+mn-ea"/>
                <a:ea typeface="+mn-ea"/>
                <a:cs typeface="+mn-ea"/>
                <a:sym typeface="+mn-ea"/>
              </a:rPr>
              <a:t>不包含</a:t>
            </a:r>
            <a:r>
              <a:rPr lang="en-US" altLang="zh-CN" sz="2250" b="1" dirty="0" smtClean="0">
                <a:solidFill>
                  <a:srgbClr val="C00000"/>
                </a:solidFill>
                <a:latin typeface="+mn-ea"/>
                <a:ea typeface="+mn-ea"/>
                <a:cs typeface="+mn-ea"/>
                <a:sym typeface="+mn-ea"/>
              </a:rPr>
              <a:t>“</a:t>
            </a:r>
            <a:r>
              <a:rPr lang="zh-CN" altLang="en-US" sz="2250" b="1" dirty="0" smtClean="0">
                <a:solidFill>
                  <a:srgbClr val="C00000"/>
                </a:solidFill>
                <a:latin typeface="+mn-ea"/>
                <a:ea typeface="+mn-ea"/>
                <a:cs typeface="+mn-ea"/>
                <a:sym typeface="+mn-ea"/>
              </a:rPr>
              <a:t>劳务外包人员薪酬</a:t>
            </a:r>
            <a:r>
              <a:rPr lang="en-US" altLang="zh-CN" sz="2250" b="1" dirty="0" smtClean="0">
                <a:solidFill>
                  <a:srgbClr val="C00000"/>
                </a:solidFill>
                <a:latin typeface="+mn-ea"/>
                <a:ea typeface="+mn-ea"/>
                <a:cs typeface="+mn-ea"/>
                <a:sym typeface="+mn-ea"/>
              </a:rPr>
              <a:t>”</a:t>
            </a:r>
            <a:r>
              <a:rPr lang="zh-CN" altLang="en-US" sz="2250" dirty="0" smtClean="0">
                <a:solidFill>
                  <a:schemeClr val="tx1"/>
                </a:solidFill>
                <a:latin typeface="+mn-ea"/>
                <a:ea typeface="+mn-ea"/>
                <a:cs typeface="+mn-ea"/>
                <a:sym typeface="+mn-ea"/>
              </a:rPr>
              <a:t>，</a:t>
            </a:r>
            <a:r>
              <a:rPr lang="zh-CN" altLang="en-US" sz="2250" dirty="0" smtClean="0">
                <a:latin typeface="+mn-ea"/>
                <a:ea typeface="+mn-ea"/>
                <a:cs typeface="+mn-ea"/>
                <a:sym typeface="+mn-ea"/>
              </a:rPr>
              <a:t>“劳务外包人员薪酬”由承包方（派出方）统计并填报；</a:t>
            </a:r>
            <a:endParaRPr lang="en-US" altLang="zh-CN" sz="2250" dirty="0" smtClean="0">
              <a:solidFill>
                <a:schemeClr val="tx1"/>
              </a:solidFill>
              <a:latin typeface="+mn-ea"/>
              <a:ea typeface="+mn-ea"/>
              <a:cs typeface="+mn-ea"/>
              <a:sym typeface="+mn-ea"/>
            </a:endParaRPr>
          </a:p>
          <a:p>
            <a:pPr>
              <a:lnSpc>
                <a:spcPct val="150000"/>
              </a:lnSpc>
              <a:buClr>
                <a:srgbClr val="000000"/>
              </a:buClr>
              <a:buFont typeface="Wingdings" panose="05000000000000000000" charset="0"/>
              <a:defRPr/>
            </a:pPr>
            <a:r>
              <a:rPr lang="en-US" altLang="zh-CN" sz="2250" dirty="0" smtClean="0">
                <a:latin typeface="+mn-ea"/>
                <a:ea typeface="+mn-ea"/>
                <a:cs typeface="+mn-ea"/>
                <a:sym typeface="+mn-ea"/>
              </a:rPr>
              <a:t>4.  </a:t>
            </a:r>
            <a:r>
              <a:rPr lang="zh-CN" altLang="en-US" sz="2250" dirty="0" smtClean="0">
                <a:latin typeface="+mn-ea"/>
                <a:ea typeface="+mn-ea"/>
                <a:cs typeface="+mn-ea"/>
                <a:sym typeface="+mn-ea"/>
              </a:rPr>
              <a:t>包含外籍、港澳台人员的薪酬；</a:t>
            </a:r>
            <a:endParaRPr lang="zh-CN" altLang="en-US" sz="2250" dirty="0" smtClean="0">
              <a:solidFill>
                <a:schemeClr val="tx1"/>
              </a:solidFill>
              <a:latin typeface="+mn-ea"/>
              <a:ea typeface="+mn-ea"/>
              <a:cs typeface="+mn-ea"/>
            </a:endParaRPr>
          </a:p>
          <a:p>
            <a:pPr>
              <a:lnSpc>
                <a:spcPct val="150000"/>
              </a:lnSpc>
              <a:buClr>
                <a:srgbClr val="000000"/>
              </a:buClr>
              <a:buFont typeface="Wingdings" panose="05000000000000000000" charset="0"/>
              <a:defRPr/>
            </a:pPr>
            <a:r>
              <a:rPr lang="en-US" altLang="zh-CN" sz="2250" dirty="0" smtClean="0">
                <a:latin typeface="+mn-ea"/>
                <a:ea typeface="+mn-ea"/>
                <a:cs typeface="+mn-ea"/>
                <a:sym typeface="+mn-ea"/>
              </a:rPr>
              <a:t>5.  </a:t>
            </a:r>
            <a:r>
              <a:rPr lang="zh-CN" altLang="en-US" sz="2250" dirty="0" smtClean="0">
                <a:latin typeface="+mn-ea"/>
                <a:ea typeface="+mn-ea"/>
                <a:cs typeface="+mn-ea"/>
                <a:sym typeface="+mn-ea"/>
              </a:rPr>
              <a:t>该指标一般只做“加法”，不做“减法”。</a:t>
            </a:r>
            <a:endParaRPr lang="zh-CN" altLang="en-US" sz="2250" dirty="0" smtClean="0">
              <a:solidFill>
                <a:schemeClr val="tx1"/>
              </a:solidFill>
              <a:latin typeface="+mn-ea"/>
              <a:ea typeface="+mn-ea"/>
              <a:cs typeface="+mn-ea"/>
            </a:endParaRPr>
          </a:p>
          <a:p>
            <a:pPr lvl="1">
              <a:lnSpc>
                <a:spcPct val="150000"/>
              </a:lnSpc>
              <a:buClr>
                <a:srgbClr val="000000"/>
              </a:buClr>
              <a:buFont typeface="Wingdings" panose="05000000000000000000" charset="0"/>
              <a:defRPr/>
            </a:pPr>
            <a:r>
              <a:rPr lang="zh-CN" altLang="en-US" sz="2250" b="1" dirty="0" smtClean="0">
                <a:solidFill>
                  <a:srgbClr val="4B649F"/>
                </a:solidFill>
                <a:latin typeface="+mn-ea"/>
                <a:ea typeface="+mn-ea"/>
                <a:cs typeface="+mn-ea"/>
                <a:sym typeface="+mn-ea"/>
              </a:rPr>
              <a:t>例：如一些改制的国企，离退休人员的工资也包含在薪酬或相关科目里，填报时不需要剔除。</a:t>
            </a:r>
            <a:endParaRPr lang="zh-CN" altLang="en-US" sz="2400" b="1" dirty="0" smtClean="0">
              <a:solidFill>
                <a:schemeClr val="tx1"/>
              </a:solidFill>
              <a:latin typeface="+mn-ea"/>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10968990" cy="5233670"/>
          </a:xfrm>
          <a:prstGeom prst="rect">
            <a:avLst/>
          </a:prstGeom>
          <a:noFill/>
        </p:spPr>
        <p:txBody>
          <a:bodyPr wrap="square" rtlCol="0">
            <a:noAutofit/>
          </a:bodyPr>
          <a:p>
            <a:pPr marL="457200" indent="-457200">
              <a:lnSpc>
                <a:spcPct val="14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与102-1表(从业人员及工资总额表)易混淆的点：</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indent="-342900">
              <a:lnSpc>
                <a:spcPct val="150000"/>
              </a:lnSpc>
              <a:buClr>
                <a:srgbClr val="000000"/>
              </a:buClr>
              <a:buFont typeface="Wingdings" panose="05000000000000000000" charset="0"/>
              <a:buChar char="l"/>
              <a:defRPr/>
            </a:pPr>
            <a:r>
              <a:rPr lang="zh-CN" altLang="en-US" sz="2400" b="1" dirty="0" smtClean="0">
                <a:latin typeface="微软雅黑" panose="020B0604030504040204" pitchFamily="34" charset="-122"/>
                <a:cs typeface="微软雅黑" panose="020B0604030504040204" pitchFamily="34" charset="-122"/>
                <a:sym typeface="+mn-ea"/>
              </a:rPr>
              <a:t>应付职工薪酬（S103表）、从业人员工资总额（102-1表）</a:t>
            </a:r>
            <a:endParaRPr lang="zh-CN" altLang="en-US" sz="2400" dirty="0" smtClean="0">
              <a:latin typeface="+mn-ea"/>
              <a:ea typeface="+mn-ea"/>
              <a:cs typeface="+mn-ea"/>
              <a:sym typeface="+mn-ea"/>
            </a:endParaRPr>
          </a:p>
          <a:p>
            <a:pPr lvl="1">
              <a:lnSpc>
                <a:spcPct val="150000"/>
              </a:lnSpc>
            </a:pPr>
            <a:r>
              <a:rPr lang="en-US" altLang="zh-CN" sz="2400" b="1" dirty="0" smtClean="0">
                <a:solidFill>
                  <a:srgbClr val="4B649F"/>
                </a:solidFill>
                <a:latin typeface="+mn-ea"/>
                <a:ea typeface="+mn-ea"/>
                <a:cs typeface="+mn-ea"/>
                <a:sym typeface="+mn-ea"/>
              </a:rPr>
              <a:t>   </a:t>
            </a:r>
            <a:r>
              <a:rPr lang="zh-CN" sz="2400" b="1" dirty="0" smtClean="0">
                <a:solidFill>
                  <a:srgbClr val="4B649F"/>
                </a:solidFill>
                <a:latin typeface="+mn-ea"/>
                <a:ea typeface="+mn-ea"/>
                <a:cs typeface="+mn-ea"/>
                <a:sym typeface="+mn-ea"/>
              </a:rPr>
              <a:t>应付职工薪酬：</a:t>
            </a:r>
            <a:r>
              <a:rPr lang="zh-CN" altLang="en-US" sz="2400" dirty="0" smtClean="0">
                <a:latin typeface="+mn-ea"/>
                <a:ea typeface="+mn-ea"/>
                <a:cs typeface="+mn-ea"/>
                <a:sym typeface="+mn-ea"/>
              </a:rPr>
              <a:t>指所有花在职工身上的钱</a:t>
            </a:r>
            <a:endParaRPr lang="zh-CN" sz="2400" b="1" dirty="0" smtClean="0">
              <a:solidFill>
                <a:srgbClr val="4B649F"/>
              </a:solidFill>
              <a:latin typeface="+mn-ea"/>
              <a:ea typeface="+mn-ea"/>
              <a:cs typeface="+mn-ea"/>
            </a:endParaRPr>
          </a:p>
          <a:p>
            <a:pPr lvl="1">
              <a:lnSpc>
                <a:spcPct val="150000"/>
              </a:lnSpc>
            </a:pPr>
            <a:r>
              <a:rPr lang="en-US" altLang="zh-CN" sz="2400" b="1" dirty="0" smtClean="0">
                <a:solidFill>
                  <a:srgbClr val="4B649F"/>
                </a:solidFill>
                <a:latin typeface="+mn-ea"/>
                <a:ea typeface="+mn-ea"/>
                <a:cs typeface="+mn-ea"/>
                <a:sym typeface="+mn-ea"/>
              </a:rPr>
              <a:t>   </a:t>
            </a:r>
            <a:r>
              <a:rPr lang="zh-CN" sz="2400" b="1" dirty="0" smtClean="0">
                <a:solidFill>
                  <a:srgbClr val="4B649F"/>
                </a:solidFill>
                <a:latin typeface="+mn-ea"/>
                <a:ea typeface="+mn-ea"/>
                <a:cs typeface="+mn-ea"/>
                <a:sym typeface="+mn-ea"/>
              </a:rPr>
              <a:t>从业人员工资总额：</a:t>
            </a:r>
            <a:r>
              <a:rPr lang="zh-CN" altLang="en-US" sz="2400" dirty="0" smtClean="0">
                <a:latin typeface="+mn-ea"/>
                <a:ea typeface="+mn-ea"/>
                <a:cs typeface="+mn-ea"/>
                <a:sym typeface="+mn-ea"/>
              </a:rPr>
              <a:t>指税前工资/工资条上的应发项</a:t>
            </a:r>
            <a:endParaRPr lang="zh-CN" altLang="en-US" sz="2400" dirty="0" smtClean="0">
              <a:latin typeface="+mn-ea"/>
              <a:ea typeface="+mn-ea"/>
              <a:cs typeface="+mn-ea"/>
              <a:sym typeface="+mn-ea"/>
            </a:endParaRPr>
          </a:p>
          <a:p>
            <a:pPr lvl="1">
              <a:lnSpc>
                <a:spcPct val="150000"/>
              </a:lnSpc>
            </a:pPr>
            <a:endParaRPr lang="zh-CN" altLang="en-US" sz="2400" b="1" kern="0" dirty="0">
              <a:solidFill>
                <a:srgbClr val="0070C0"/>
              </a:solidFill>
              <a:latin typeface="+mn-ea"/>
              <a:ea typeface="+mn-ea"/>
              <a:cs typeface="+mn-ea"/>
              <a:sym typeface="+mn-ea"/>
            </a:endParaRPr>
          </a:p>
          <a:p>
            <a:pPr marL="800100" lvl="1" indent="-342900">
              <a:lnSpc>
                <a:spcPct val="150000"/>
              </a:lnSpc>
              <a:buClr>
                <a:srgbClr val="000000"/>
              </a:buClr>
              <a:buFont typeface="Wingdings" panose="05000000000000000000" charset="0"/>
              <a:buChar char="l"/>
              <a:defRPr/>
            </a:pPr>
            <a:r>
              <a:rPr lang="zh-CN" altLang="en-US" sz="2400" b="1" dirty="0" smtClean="0">
                <a:latin typeface="微软雅黑" panose="020B0604030504040204" pitchFamily="34" charset="-122"/>
                <a:cs typeface="微软雅黑" panose="020B0604030504040204" pitchFamily="34" charset="-122"/>
                <a:sym typeface="+mn-ea"/>
              </a:rPr>
              <a:t>从事住宿和餐饮业活动的从业人员平均人数（S103表）、从业人员平均人数(102-1表)</a:t>
            </a:r>
            <a:endParaRPr lang="zh-CN" altLang="en-US" sz="2400" dirty="0" smtClean="0">
              <a:latin typeface="+mn-ea"/>
              <a:ea typeface="+mn-ea"/>
              <a:cs typeface="+mn-ea"/>
              <a:sym typeface="+mn-ea"/>
            </a:endParaRPr>
          </a:p>
          <a:p>
            <a:pPr lvl="1" algn="l">
              <a:lnSpc>
                <a:spcPct val="150000"/>
              </a:lnSpc>
              <a:buClrTx/>
              <a:buSzTx/>
              <a:buNone/>
            </a:pPr>
            <a:r>
              <a:rPr lang="en-US" altLang="zh-CN" sz="2400" b="1" dirty="0" smtClean="0">
                <a:solidFill>
                  <a:srgbClr val="4B649F"/>
                </a:solidFill>
                <a:latin typeface="+mn-ea"/>
                <a:ea typeface="+mn-ea"/>
                <a:cs typeface="+mn-ea"/>
                <a:sym typeface="+mn-ea"/>
              </a:rPr>
              <a:t>   </a:t>
            </a:r>
            <a:r>
              <a:rPr lang="zh-CN" sz="2400" b="1" dirty="0" smtClean="0">
                <a:solidFill>
                  <a:srgbClr val="4B649F"/>
                </a:solidFill>
                <a:latin typeface="+mn-ea"/>
                <a:ea typeface="+mn-ea"/>
                <a:cs typeface="+mn-ea"/>
                <a:sym typeface="+mn-ea"/>
              </a:rPr>
              <a:t>财务表：</a:t>
            </a:r>
            <a:r>
              <a:rPr lang="zh-CN" altLang="en-US" sz="2400" dirty="0" smtClean="0">
                <a:latin typeface="+mn-ea"/>
                <a:ea typeface="+mn-ea"/>
                <a:cs typeface="+mn-ea"/>
                <a:sym typeface="+mn-ea"/>
              </a:rPr>
              <a:t>从事住宿和餐饮业活动的正式人员+劳务派遣人员+其他从业人员</a:t>
            </a:r>
            <a:endParaRPr lang="zh-CN" sz="2400" dirty="0" smtClean="0">
              <a:solidFill>
                <a:srgbClr val="4B649F"/>
              </a:solidFill>
              <a:latin typeface="+mn-ea"/>
              <a:ea typeface="+mn-ea"/>
              <a:cs typeface="+mn-ea"/>
            </a:endParaRPr>
          </a:p>
          <a:p>
            <a:pPr lvl="1" algn="l">
              <a:lnSpc>
                <a:spcPct val="150000"/>
              </a:lnSpc>
              <a:buClrTx/>
              <a:buSzTx/>
              <a:buNone/>
            </a:pPr>
            <a:r>
              <a:rPr lang="en-US" altLang="zh-CN" sz="2400" b="1" dirty="0" smtClean="0">
                <a:solidFill>
                  <a:srgbClr val="4B649F"/>
                </a:solidFill>
                <a:latin typeface="+mn-ea"/>
                <a:ea typeface="+mn-ea"/>
                <a:cs typeface="+mn-ea"/>
                <a:sym typeface="+mn-ea"/>
              </a:rPr>
              <a:t>   </a:t>
            </a:r>
            <a:r>
              <a:rPr lang="zh-CN" sz="2400" b="1" dirty="0" smtClean="0">
                <a:solidFill>
                  <a:srgbClr val="4B649F"/>
                </a:solidFill>
                <a:latin typeface="+mn-ea"/>
                <a:ea typeface="+mn-ea"/>
                <a:cs typeface="+mn-ea"/>
                <a:sym typeface="+mn-ea"/>
              </a:rPr>
              <a:t>102表：</a:t>
            </a:r>
            <a:r>
              <a:rPr lang="zh-CN" altLang="en-US" sz="2400" dirty="0" smtClean="0">
                <a:latin typeface="+mn-ea"/>
                <a:ea typeface="+mn-ea"/>
                <a:cs typeface="+mn-ea"/>
                <a:sym typeface="+mn-ea"/>
              </a:rPr>
              <a:t>在岗职工+劳务派遣人员+其他从业人员</a:t>
            </a:r>
            <a:endParaRPr lang="zh-CN" altLang="en-US" sz="2400" b="1" dirty="0" smtClean="0">
              <a:solidFill>
                <a:schemeClr val="tx1"/>
              </a:solidFill>
              <a:latin typeface="+mn-ea"/>
              <a:sym typeface="+mn-ea"/>
            </a:endParaRPr>
          </a:p>
          <a:p>
            <a:pPr marL="285750" indent="-285750">
              <a:lnSpc>
                <a:spcPct val="14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4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（一）应付职工薪酬（本期贷方累计发生额）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10968990" cy="5233670"/>
          </a:xfrm>
          <a:prstGeom prst="rect">
            <a:avLst/>
          </a:prstGeom>
          <a:noFill/>
        </p:spPr>
        <p:txBody>
          <a:bodyPr wrap="square" rtlCol="0">
            <a:noAutofit/>
          </a:bodyPr>
          <a:p>
            <a:pPr marL="457200" indent="-457200">
              <a:lnSpc>
                <a:spcPct val="20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应付职工薪酬执法检查发现的问题：</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561340" lvl="1" latinLnBrk="0">
              <a:lnSpc>
                <a:spcPct val="20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漏报福利费，漏报了管理费下的社保、公积金和福利费</a:t>
            </a:r>
            <a:endParaRPr lang="zh-CN" altLang="en-US" sz="2400" dirty="0">
              <a:solidFill>
                <a:schemeClr val="tx1"/>
              </a:solidFill>
              <a:latin typeface="+mn-ea"/>
              <a:cs typeface="+mn-ea"/>
            </a:endParaRPr>
          </a:p>
          <a:p>
            <a:pPr marL="561340" lvl="1" latinLnBrk="0">
              <a:lnSpc>
                <a:spcPct val="20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未包含企业负担的五险一金及职工教育经费</a:t>
            </a:r>
            <a:endParaRPr lang="zh-CN" altLang="en-US" sz="2400" dirty="0">
              <a:solidFill>
                <a:schemeClr val="tx1"/>
              </a:solidFill>
              <a:latin typeface="+mn-ea"/>
              <a:cs typeface="+mn-ea"/>
            </a:endParaRPr>
          </a:p>
          <a:p>
            <a:pPr marL="561340" lvl="1" latinLnBrk="0">
              <a:lnSpc>
                <a:spcPct val="20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按应付职工薪酬借方数填报</a:t>
            </a:r>
            <a:endParaRPr lang="zh-CN" altLang="en-US" sz="2400" dirty="0">
              <a:solidFill>
                <a:schemeClr val="tx1"/>
              </a:solidFill>
              <a:latin typeface="+mn-ea"/>
              <a:cs typeface="+mn-ea"/>
            </a:endParaRPr>
          </a:p>
          <a:p>
            <a:pPr marL="561340" lvl="1" latinLnBrk="0">
              <a:lnSpc>
                <a:spcPct val="200000"/>
              </a:lnSpc>
              <a:spcBef>
                <a:spcPts val="0"/>
              </a:spcBef>
              <a:buClr>
                <a:srgbClr val="C00000"/>
              </a:buClr>
              <a:buSzPct val="120000"/>
              <a:buFont typeface="Wingdings" panose="05000000000000000000" pitchFamily="2" charset="2"/>
              <a:buChar char="û"/>
            </a:pPr>
            <a:r>
              <a:rPr sz="2400" dirty="0" smtClean="0">
                <a:latin typeface="+mn-ea"/>
                <a:cs typeface="+mn-ea"/>
                <a:sym typeface="+mn-ea"/>
              </a:rPr>
              <a:t>未按法人口径填报，少报分公司数据</a:t>
            </a:r>
            <a:endParaRPr sz="2400" dirty="0" smtClean="0">
              <a:latin typeface="+mn-ea"/>
              <a:cs typeface="+mn-ea"/>
            </a:endParaRPr>
          </a:p>
          <a:p>
            <a:pPr marL="561340" lvl="1" latinLnBrk="0">
              <a:lnSpc>
                <a:spcPct val="20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指标理解不到位，漏了部分科目数据</a:t>
            </a:r>
            <a:endParaRPr lang="zh-CN" altLang="en-US" sz="2400" dirty="0">
              <a:solidFill>
                <a:schemeClr val="tx1"/>
              </a:solidFill>
              <a:latin typeface="+mn-ea"/>
              <a:cs typeface="+mn-ea"/>
            </a:endParaRPr>
          </a:p>
          <a:p>
            <a:pPr marL="800100" lvl="1" indent="-342900">
              <a:lnSpc>
                <a:spcPct val="180000"/>
              </a:lnSpc>
              <a:buClr>
                <a:srgbClr val="000000"/>
              </a:buClr>
              <a:buFont typeface="Wingdings" panose="05000000000000000000" charset="0"/>
              <a:buChar char="l"/>
              <a:defRPr/>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8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8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（二）应交增值税（本期累计发生额）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91440" y="1624330"/>
            <a:ext cx="10587355" cy="5233670"/>
          </a:xfrm>
          <a:prstGeom prst="rect">
            <a:avLst/>
          </a:prstGeom>
          <a:noFill/>
        </p:spPr>
        <p:txBody>
          <a:bodyPr wrap="square" rtlCol="0">
            <a:noAutofit/>
          </a:bodyPr>
          <a:p>
            <a:pPr marL="457200" algn="l">
              <a:lnSpc>
                <a:spcPct val="110000"/>
              </a:lnSpc>
              <a:spcBef>
                <a:spcPts val="800"/>
              </a:spcBef>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填报要点：</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algn="l">
              <a:lnSpc>
                <a:spcPct val="110000"/>
              </a:lnSpc>
              <a:spcBef>
                <a:spcPts val="800"/>
              </a:spcBef>
              <a:spcAft>
                <a:spcPts val="0"/>
              </a:spcAft>
              <a:buClr>
                <a:srgbClr val="000000"/>
              </a:buClr>
              <a:buFont typeface="Wingdings" panose="05000000000000000000" charset="0"/>
              <a:buChar char="l"/>
              <a:defRPr/>
            </a:pPr>
            <a:r>
              <a:rPr lang="zh-CN" altLang="zh-CN" sz="2400" b="1" dirty="0">
                <a:latin typeface="+mn-ea"/>
                <a:ea typeface="+mn-ea"/>
                <a:cs typeface="+mn-ea"/>
                <a:sym typeface="+mn-ea"/>
              </a:rPr>
              <a:t>计算填报。</a:t>
            </a:r>
            <a:endParaRPr lang="zh-CN" altLang="zh-CN" sz="2400" b="1" dirty="0">
              <a:latin typeface="+mn-ea"/>
              <a:ea typeface="+mn-ea"/>
              <a:cs typeface="+mn-ea"/>
              <a:sym typeface="+mn-ea"/>
            </a:endParaRPr>
          </a:p>
          <a:p>
            <a:pPr marL="800100" lvl="1" algn="l">
              <a:lnSpc>
                <a:spcPct val="110000"/>
              </a:lnSpc>
              <a:spcBef>
                <a:spcPts val="800"/>
              </a:spcBef>
              <a:spcAft>
                <a:spcPts val="0"/>
              </a:spcAft>
              <a:buClr>
                <a:srgbClr val="000000"/>
              </a:buClr>
              <a:defRPr/>
            </a:pPr>
            <a:r>
              <a:rPr lang="en-US" altLang="zh-CN" sz="2400" b="1" dirty="0">
                <a:solidFill>
                  <a:srgbClr val="C00000"/>
                </a:solidFill>
                <a:latin typeface="+mn-ea"/>
                <a:ea typeface="+mn-ea"/>
                <a:cs typeface="+mn-ea"/>
                <a:sym typeface="+mn-ea"/>
              </a:rPr>
              <a:t> </a:t>
            </a:r>
            <a:r>
              <a:rPr lang="zh-CN" altLang="zh-CN" sz="2400" b="1" dirty="0">
                <a:solidFill>
                  <a:srgbClr val="C00000"/>
                </a:solidFill>
                <a:latin typeface="+mn-ea"/>
                <a:ea typeface="+mn-ea"/>
                <a:cs typeface="+mn-ea"/>
                <a:sym typeface="+mn-ea"/>
              </a:rPr>
              <a:t>不能直接取财务账应纳税额数据填报</a:t>
            </a:r>
            <a:r>
              <a:rPr lang="zh-CN" altLang="zh-CN" sz="2400" b="1" dirty="0">
                <a:latin typeface="+mn-ea"/>
                <a:ea typeface="+mn-ea"/>
                <a:cs typeface="+mn-ea"/>
                <a:sym typeface="+mn-ea"/>
              </a:rPr>
              <a:t>。</a:t>
            </a:r>
            <a:endParaRPr lang="zh-CN" altLang="zh-CN" sz="2400" b="1" dirty="0">
              <a:latin typeface="+mn-ea"/>
              <a:ea typeface="+mn-ea"/>
              <a:cs typeface="+mn-ea"/>
            </a:endParaRPr>
          </a:p>
          <a:p>
            <a:pPr lvl="2" algn="l">
              <a:lnSpc>
                <a:spcPct val="110000"/>
              </a:lnSpc>
              <a:spcBef>
                <a:spcPts val="800"/>
              </a:spcBef>
              <a:spcAft>
                <a:spcPts val="0"/>
              </a:spcAft>
              <a:buClr>
                <a:srgbClr val="000000"/>
              </a:buClr>
              <a:defRPr/>
            </a:pPr>
            <a:r>
              <a:rPr lang="zh-CN" altLang="zh-CN" sz="2400" dirty="0">
                <a:latin typeface="+mn-ea"/>
                <a:ea typeface="+mn-ea"/>
                <a:cs typeface="+mn-ea"/>
                <a:sym typeface="+mn-ea"/>
              </a:rPr>
              <a:t>统计上是</a:t>
            </a:r>
            <a:r>
              <a:rPr lang="zh-CN" altLang="zh-CN" sz="2400" b="1" dirty="0">
                <a:solidFill>
                  <a:srgbClr val="C00000"/>
                </a:solidFill>
                <a:latin typeface="+mn-ea"/>
                <a:ea typeface="+mn-ea"/>
                <a:cs typeface="+mn-ea"/>
                <a:sym typeface="+mn-ea"/>
              </a:rPr>
              <a:t>当期发生的应交数</a:t>
            </a:r>
            <a:r>
              <a:rPr lang="zh-CN" altLang="zh-CN" sz="2400" dirty="0">
                <a:latin typeface="+mn-ea"/>
                <a:ea typeface="+mn-ea"/>
                <a:cs typeface="+mn-ea"/>
                <a:sym typeface="+mn-ea"/>
              </a:rPr>
              <a:t>，本期发生的进项税额全部参与计算，相当于</a:t>
            </a:r>
            <a:r>
              <a:rPr lang="zh-CN" altLang="zh-CN" sz="2400" b="1" dirty="0">
                <a:solidFill>
                  <a:srgbClr val="C00000"/>
                </a:solidFill>
                <a:latin typeface="+mn-ea"/>
                <a:ea typeface="+mn-ea"/>
                <a:cs typeface="+mn-ea"/>
                <a:sym typeface="+mn-ea"/>
              </a:rPr>
              <a:t>不设置留抵</a:t>
            </a:r>
            <a:r>
              <a:rPr lang="zh-CN" altLang="zh-CN" sz="2400" dirty="0">
                <a:latin typeface="+mn-ea"/>
                <a:ea typeface="+mn-ea"/>
                <a:cs typeface="+mn-ea"/>
                <a:sym typeface="+mn-ea"/>
              </a:rPr>
              <a:t>，同时也</a:t>
            </a:r>
            <a:r>
              <a:rPr lang="zh-CN" altLang="zh-CN" sz="2400" b="1" dirty="0">
                <a:solidFill>
                  <a:srgbClr val="C00000"/>
                </a:solidFill>
                <a:latin typeface="+mn-ea"/>
                <a:ea typeface="+mn-ea"/>
                <a:cs typeface="+mn-ea"/>
                <a:sym typeface="+mn-ea"/>
              </a:rPr>
              <a:t>不抵扣</a:t>
            </a:r>
            <a:r>
              <a:rPr lang="zh-CN" altLang="zh-CN" sz="2400" dirty="0">
                <a:latin typeface="+mn-ea"/>
                <a:ea typeface="+mn-ea"/>
                <a:cs typeface="+mn-ea"/>
                <a:sym typeface="+mn-ea"/>
              </a:rPr>
              <a:t>会计账簿或增值税纳税申报表中</a:t>
            </a:r>
            <a:r>
              <a:rPr lang="zh-CN" altLang="zh-CN" sz="2400" b="1" dirty="0">
                <a:solidFill>
                  <a:srgbClr val="C00000"/>
                </a:solidFill>
                <a:latin typeface="+mn-ea"/>
                <a:ea typeface="+mn-ea"/>
                <a:cs typeface="+mn-ea"/>
                <a:sym typeface="+mn-ea"/>
              </a:rPr>
              <a:t>上年年末留抵的进项税额</a:t>
            </a:r>
            <a:r>
              <a:rPr lang="zh-CN" altLang="zh-CN" sz="2400" dirty="0">
                <a:latin typeface="+mn-ea"/>
                <a:ea typeface="+mn-ea"/>
                <a:cs typeface="+mn-ea"/>
                <a:sym typeface="+mn-ea"/>
              </a:rPr>
              <a:t>，</a:t>
            </a:r>
            <a:r>
              <a:rPr lang="zh-CN" sz="2400" b="1" dirty="0" smtClean="0">
                <a:solidFill>
                  <a:srgbClr val="4B649F"/>
                </a:solidFill>
                <a:latin typeface="+mn-ea"/>
                <a:ea typeface="+mn-ea"/>
                <a:cs typeface="+mn-ea"/>
                <a:sym typeface="+mn-ea"/>
              </a:rPr>
              <a:t>公式计算结果可以为负数，负数不能以0代替</a:t>
            </a:r>
            <a:r>
              <a:rPr lang="zh-CN" altLang="zh-CN" sz="2400" dirty="0">
                <a:latin typeface="+mn-ea"/>
                <a:ea typeface="+mn-ea"/>
                <a:cs typeface="+mn-ea"/>
                <a:sym typeface="+mn-ea"/>
              </a:rPr>
              <a:t>。</a:t>
            </a:r>
            <a:endParaRPr lang="zh-CN" altLang="en-US" sz="2400" dirty="0" smtClean="0">
              <a:latin typeface="+mn-ea"/>
              <a:ea typeface="+mn-ea"/>
              <a:cs typeface="+mn-ea"/>
              <a:sym typeface="+mn-ea"/>
            </a:endParaRPr>
          </a:p>
          <a:p>
            <a:pPr marL="800100" lvl="1" algn="l" eaLnBrk="0" hangingPunct="0">
              <a:lnSpc>
                <a:spcPct val="110000"/>
              </a:lnSpc>
              <a:spcBef>
                <a:spcPts val="800"/>
              </a:spcBef>
              <a:spcAft>
                <a:spcPts val="0"/>
              </a:spcAft>
              <a:buFont typeface="Wingdings" panose="05000000000000000000" charset="0"/>
              <a:buChar char="l"/>
            </a:pPr>
            <a:r>
              <a:rPr lang="zh-CN" altLang="zh-CN" sz="2400" dirty="0">
                <a:latin typeface="+mn-ea"/>
                <a:ea typeface="+mn-ea"/>
                <a:cs typeface="+mn-ea"/>
                <a:sym typeface="+mn-ea"/>
              </a:rPr>
              <a:t>与会计口径相比处理，方法不同。财务上含了期初未抵扣数，是跨年度连续累加数。而统计上</a:t>
            </a:r>
            <a:r>
              <a:rPr lang="zh-CN" altLang="zh-CN" sz="2400" b="1" dirty="0">
                <a:solidFill>
                  <a:srgbClr val="C00000"/>
                </a:solidFill>
                <a:latin typeface="+mn-ea"/>
                <a:ea typeface="+mn-ea"/>
                <a:cs typeface="+mn-ea"/>
                <a:sym typeface="+mn-ea"/>
              </a:rPr>
              <a:t>不含期初未抵扣数，要严格按公式实际计算结果上报。</a:t>
            </a:r>
            <a:endParaRPr lang="zh-CN" altLang="zh-CN" sz="2400" dirty="0">
              <a:latin typeface="+mn-ea"/>
              <a:ea typeface="+mn-ea"/>
              <a:cs typeface="+mn-ea"/>
            </a:endParaRPr>
          </a:p>
          <a:p>
            <a:pPr marL="800100" lvl="1" algn="l" eaLnBrk="0" hangingPunct="0">
              <a:lnSpc>
                <a:spcPct val="110000"/>
              </a:lnSpc>
              <a:spcBef>
                <a:spcPts val="800"/>
              </a:spcBef>
              <a:spcAft>
                <a:spcPts val="0"/>
              </a:spcAft>
              <a:buFont typeface="Wingdings" panose="05000000000000000000" charset="0"/>
              <a:buChar char="l"/>
            </a:pPr>
            <a:r>
              <a:rPr lang="zh-CN" altLang="zh-CN" sz="2400" dirty="0">
                <a:latin typeface="+mn-ea"/>
                <a:ea typeface="+mn-ea"/>
                <a:cs typeface="+mn-ea"/>
                <a:sym typeface="+mn-ea"/>
              </a:rPr>
              <a:t>按照</a:t>
            </a:r>
            <a:r>
              <a:rPr lang="zh-CN" altLang="zh-CN" sz="2400" b="1" dirty="0">
                <a:solidFill>
                  <a:srgbClr val="C00000"/>
                </a:solidFill>
                <a:latin typeface="+mn-ea"/>
                <a:ea typeface="+mn-ea"/>
                <a:cs typeface="+mn-ea"/>
                <a:sym typeface="+mn-ea"/>
              </a:rPr>
              <a:t>法人口径</a:t>
            </a:r>
            <a:r>
              <a:rPr lang="zh-CN" altLang="zh-CN" sz="2400" dirty="0">
                <a:latin typeface="+mn-ea"/>
                <a:ea typeface="+mn-ea"/>
                <a:cs typeface="+mn-ea"/>
                <a:sym typeface="+mn-ea"/>
              </a:rPr>
              <a:t>填报。不要漏报独立纳税的分公司数据。应填报告期</a:t>
            </a:r>
            <a:r>
              <a:rPr lang="zh-CN" altLang="zh-CN" sz="2400" b="1" dirty="0">
                <a:solidFill>
                  <a:srgbClr val="C00000"/>
                </a:solidFill>
                <a:latin typeface="+mn-ea"/>
                <a:ea typeface="+mn-ea"/>
                <a:cs typeface="+mn-ea"/>
                <a:sym typeface="+mn-ea"/>
              </a:rPr>
              <a:t>累计数</a:t>
            </a:r>
            <a:r>
              <a:rPr lang="zh-CN" altLang="zh-CN" sz="2400" dirty="0">
                <a:latin typeface="+mn-ea"/>
                <a:ea typeface="+mn-ea"/>
                <a:cs typeface="+mn-ea"/>
                <a:sym typeface="+mn-ea"/>
              </a:rPr>
              <a:t>，不能只填当月数，更不是余额数。</a:t>
            </a:r>
            <a:endParaRPr lang="zh-CN" altLang="zh-CN" sz="2400" dirty="0">
              <a:latin typeface="+mn-ea"/>
              <a:ea typeface="+mn-ea"/>
              <a:cs typeface="+mn-ea"/>
              <a:sym typeface="+mn-ea"/>
            </a:endParaRPr>
          </a:p>
          <a:p>
            <a:pPr marL="800100" lvl="1" algn="l" eaLnBrk="0" hangingPunct="0">
              <a:lnSpc>
                <a:spcPct val="110000"/>
              </a:lnSpc>
              <a:spcBef>
                <a:spcPts val="800"/>
              </a:spcBef>
              <a:spcAft>
                <a:spcPts val="0"/>
              </a:spcAft>
              <a:buFont typeface="Wingdings" panose="05000000000000000000" charset="0"/>
              <a:buChar char="l"/>
            </a:pPr>
            <a:endParaRPr lang="zh-CN" altLang="zh-CN" sz="2400" b="1" dirty="0">
              <a:latin typeface="Calibri" panose="020F0502020204030204" pitchFamily="34" charset="0"/>
              <a:ea typeface="黑体" panose="02010609060101010101" charset="-122"/>
            </a:endParaRPr>
          </a:p>
          <a:p>
            <a:pPr marL="800100" lvl="1" indent="-342900" algn="l">
              <a:lnSpc>
                <a:spcPct val="110000"/>
              </a:lnSpc>
              <a:buClr>
                <a:srgbClr val="000000"/>
              </a:buClr>
              <a:buFont typeface="Wingdings" panose="05000000000000000000" charset="0"/>
              <a:buChar char="l"/>
              <a:defRPr/>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gn="l">
              <a:lnSpc>
                <a:spcPct val="11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gn="l">
              <a:lnSpc>
                <a:spcPct val="11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lgn="l">
              <a:lnSpc>
                <a:spcPct val="100000"/>
              </a:lnSpc>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7" name="图片 6"/>
          <p:cNvPicPr>
            <a:picLocks noChangeAspect="true"/>
          </p:cNvPicPr>
          <p:nvPr/>
        </p:nvPicPr>
        <p:blipFill>
          <a:blip r:embed="rId6"/>
          <a:srcRect l="41693" t="81398" r="6395" b="8980"/>
          <a:stretch>
            <a:fillRect/>
          </a:stretch>
        </p:blipFill>
        <p:spPr>
          <a:xfrm>
            <a:off x="4799330" y="1491615"/>
            <a:ext cx="6731000" cy="1131570"/>
          </a:xfrm>
          <a:prstGeom prst="rect">
            <a:avLst/>
          </a:prstGeom>
          <a:ln w="12700">
            <a:solidFill>
              <a:schemeClr val="tx1"/>
            </a:solidFill>
          </a:ln>
        </p:spPr>
      </p:pic>
      <p:sp>
        <p:nvSpPr>
          <p:cNvPr id="4" name="矩形 3"/>
          <p:cNvSpPr/>
          <p:nvPr/>
        </p:nvSpPr>
        <p:spPr>
          <a:xfrm>
            <a:off x="4965065" y="2192655"/>
            <a:ext cx="4032250" cy="43053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（二）应交增值税（本期累计发生额）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文本框 3"/>
          <p:cNvSpPr txBox="true"/>
          <p:nvPr>
            <p:custDataLst>
              <p:tags r:id="rId5"/>
            </p:custDataLst>
          </p:nvPr>
        </p:nvSpPr>
        <p:spPr>
          <a:xfrm>
            <a:off x="560705" y="1491615"/>
            <a:ext cx="10970260" cy="5233670"/>
          </a:xfrm>
          <a:prstGeom prst="rect">
            <a:avLst/>
          </a:prstGeom>
          <a:noFill/>
        </p:spPr>
        <p:txBody>
          <a:bodyPr wrap="square" rtlCol="0">
            <a:noAutofit/>
          </a:bodyPr>
          <a:p>
            <a:pPr marL="514350" indent="-514350">
              <a:lnSpc>
                <a:spcPct val="130000"/>
              </a:lnSpc>
              <a:buFont typeface="Wingdings" panose="05000000000000000000" charset="0"/>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增值税一般纳税人：</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indent="-342900">
              <a:lnSpc>
                <a:spcPct val="130000"/>
              </a:lnSpc>
              <a:buFont typeface="Wingdings" panose="05000000000000000000" charset="0"/>
              <a:buChar char="l"/>
            </a:pPr>
            <a:r>
              <a:rPr lang="zh-CN" altLang="en-US" sz="2400" dirty="0" smtClean="0">
                <a:sym typeface="+mn-ea"/>
              </a:rPr>
              <a:t>按2024年12月增值纳税申报表</a:t>
            </a:r>
            <a:r>
              <a:rPr lang="zh-CN" altLang="en-US" sz="2400" b="1" dirty="0" smtClean="0">
                <a:solidFill>
                  <a:srgbClr val="C00000"/>
                </a:solidFill>
                <a:sym typeface="+mn-ea"/>
              </a:rPr>
              <a:t>计算填报（不能直接取数填写）</a:t>
            </a:r>
            <a:endParaRPr lang="zh-CN" altLang="en-US" sz="2400" b="1" dirty="0" smtClean="0">
              <a:solidFill>
                <a:srgbClr val="C00000"/>
              </a:solidFill>
              <a:sym typeface="+mn-ea"/>
            </a:endParaRPr>
          </a:p>
          <a:p>
            <a:pPr marL="800100" lvl="1" indent="-342900">
              <a:lnSpc>
                <a:spcPct val="130000"/>
              </a:lnSpc>
              <a:buFont typeface="Wingdings" panose="05000000000000000000" charset="0"/>
              <a:buChar char="l"/>
            </a:pPr>
            <a:r>
              <a:rPr lang="zh-CN" altLang="en-US" sz="2400" dirty="0" smtClean="0">
                <a:sym typeface="+mn-ea"/>
              </a:rPr>
              <a:t>推荐方法二：应交增值税（本期累计发生额） = 销项税额－（进项税额－进项税额转出－免、抵、退应退税额） + 简易计税办法计算的应纳税额 + 按简易计税办法计算的纳税检查应补缴税额 － 应纳税额减征额</a:t>
            </a:r>
            <a:r>
              <a:rPr lang="en-US" altLang="zh-CN" sz="2400" dirty="0" smtClean="0">
                <a:sym typeface="+mn-ea"/>
              </a:rPr>
              <a:t> </a:t>
            </a:r>
            <a:r>
              <a:rPr lang="zh-CN" altLang="en-US" sz="2400" dirty="0" smtClean="0">
                <a:sym typeface="+mn-ea"/>
              </a:rPr>
              <a:t>-</a:t>
            </a:r>
            <a:r>
              <a:rPr lang="en-US" altLang="zh-CN" sz="2400" dirty="0" smtClean="0">
                <a:sym typeface="+mn-ea"/>
              </a:rPr>
              <a:t> </a:t>
            </a:r>
            <a:r>
              <a:rPr lang="zh-CN" altLang="en-US" sz="2400" b="1" dirty="0" smtClean="0">
                <a:solidFill>
                  <a:srgbClr val="C00000"/>
                </a:solidFill>
                <a:sym typeface="+mn-ea"/>
              </a:rPr>
              <a:t>加计抵减额（1-本期累计数）（都取本年累计列参与计算）</a:t>
            </a:r>
            <a:endParaRPr lang="zh-CN" altLang="en-US" sz="2400" dirty="0" smtClean="0">
              <a:solidFill>
                <a:srgbClr val="C00000"/>
              </a:solidFill>
              <a:sym typeface="+mn-ea"/>
            </a:endParaRPr>
          </a:p>
          <a:p>
            <a:pPr marL="514350" indent="-514350">
              <a:lnSpc>
                <a:spcPct val="130000"/>
              </a:lnSpc>
              <a:spcBef>
                <a:spcPts val="600"/>
              </a:spcBef>
              <a:buFont typeface="Wingdings" panose="05000000000000000000" charset="0"/>
              <a:buChar char="l"/>
            </a:pPr>
            <a:r>
              <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rPr>
              <a:t>特殊情况：</a:t>
            </a:r>
            <a:endParaRPr lang="zh-CN" altLang="en-US"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indent="-342900">
              <a:lnSpc>
                <a:spcPct val="130000"/>
              </a:lnSpc>
              <a:buFont typeface="Wingdings" panose="05000000000000000000" charset="0"/>
              <a:buChar char="l"/>
            </a:pPr>
            <a:r>
              <a:rPr lang="zh-CN" altLang="en-US" sz="2400" dirty="0" smtClean="0">
                <a:sym typeface="+mn-ea"/>
              </a:rPr>
              <a:t>小规模纳税人企业，可根据“增值税纳税申报表”中“应纳税额合计”本年累计数填报；执行简易征收办法的一般纳税人企业，应根据“增值税纳税申报表”中“简易征收办法计算应纳税额”填报该指标。</a:t>
            </a:r>
            <a:endParaRPr lang="zh-CN" altLang="en-US" sz="2400" dirty="0" smtClean="0">
              <a:sym typeface="+mn-ea"/>
            </a:endParaRPr>
          </a:p>
          <a:p>
            <a:pPr marL="285750" indent="-285750">
              <a:lnSpc>
                <a:spcPct val="130000"/>
              </a:lnSpc>
              <a:buFont typeface="Wingdings" panose="05000000000000000000" pitchFamily="2" charset="2"/>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
        <p:nvSpPr>
          <p:cNvPr id="9" name="文本框 8"/>
          <p:cNvSpPr txBox="true"/>
          <p:nvPr/>
        </p:nvSpPr>
        <p:spPr>
          <a:xfrm>
            <a:off x="7476490" y="132715"/>
            <a:ext cx="4053840" cy="741351"/>
          </a:xfrm>
          <a:prstGeom prst="roundRect">
            <a:avLst/>
          </a:prstGeom>
          <a:solidFill>
            <a:schemeClr val="accent5">
              <a:lumMod val="75000"/>
            </a:schemeClr>
          </a:solidFill>
        </p:spPr>
        <p:txBody>
          <a:bodyPr wrap="square" rtlCol="0">
            <a:spAutoFit/>
          </a:bodyPr>
          <a:p>
            <a:pPr algn="ctr">
              <a:lnSpc>
                <a:spcPct val="140000"/>
              </a:lnSpc>
            </a:pPr>
            <a:r>
              <a:rPr lang="zh-CN" sz="2400" b="1" dirty="0">
                <a:ln>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计算所得为负数就填负数！</a:t>
            </a:r>
            <a:endParaRPr lang="zh-CN" sz="2400" b="1" dirty="0">
              <a:ln>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grpId="2" nodeType="clickEffect">
                                  <p:stCondLst>
                                    <p:cond delay="0"/>
                                  </p:stCondLst>
                                  <p:childTnLst>
                                    <p:animScale>
                                      <p:cBhvr>
                                        <p:cTn id="18"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true"/>
      <p:bldP spid="9" grpId="2" bldLvl="0" animBg="tru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7" name="图片 6"/>
          <p:cNvPicPr>
            <a:picLocks noChangeAspect="true"/>
          </p:cNvPicPr>
          <p:nvPr/>
        </p:nvPicPr>
        <p:blipFill>
          <a:blip r:embed="rId4"/>
          <a:srcRect t="1877"/>
          <a:stretch>
            <a:fillRect/>
          </a:stretch>
        </p:blipFill>
        <p:spPr>
          <a:xfrm>
            <a:off x="1676400" y="1344295"/>
            <a:ext cx="9145270" cy="5380355"/>
          </a:xfrm>
          <a:prstGeom prst="rect">
            <a:avLst/>
          </a:prstGeom>
        </p:spPr>
      </p:pic>
      <p:pic>
        <p:nvPicPr>
          <p:cNvPr id="5" name="Picture 4"/>
          <p:cNvPicPr>
            <a:picLocks noChangeAspect="true"/>
          </p:cNvPicPr>
          <p:nvPr/>
        </p:nvPicPr>
        <p:blipFill>
          <a:blip r:embed="rId5" cstate="print"/>
          <a:srcRect b="75957"/>
          <a:stretch>
            <a:fillRect/>
          </a:stretch>
        </p:blipFill>
        <p:spPr>
          <a:xfrm>
            <a:off x="1804035" y="635"/>
            <a:ext cx="8867775" cy="1435100"/>
          </a:xfrm>
          <a:prstGeom prst="rect">
            <a:avLst/>
          </a:prstGeom>
          <a:noFill/>
          <a:ln w="9525">
            <a:noFill/>
          </a:ln>
        </p:spPr>
      </p:pic>
      <p:sp>
        <p:nvSpPr>
          <p:cNvPr id="6" name="Rectangle 4"/>
          <p:cNvSpPr/>
          <p:nvPr/>
        </p:nvSpPr>
        <p:spPr>
          <a:xfrm>
            <a:off x="7202805" y="1684020"/>
            <a:ext cx="1216025" cy="214630"/>
          </a:xfrm>
          <a:prstGeom prst="rect">
            <a:avLst/>
          </a:prstGeom>
          <a:noFill/>
          <a:ln w="38100" cap="flat" cmpd="sng">
            <a:solidFill>
              <a:srgbClr val="FF0000"/>
            </a:solidFill>
            <a:prstDash val="solid"/>
            <a:miter/>
            <a:headEnd type="none" w="med" len="med"/>
            <a:tailEnd type="none" w="med" len="med"/>
          </a:ln>
        </p:spPr>
        <p:txBody>
          <a:bodyPr wrap="none" anchor="ctr" anchorCtr="false"/>
          <a:p>
            <a:endParaRPr lang="zh-CN" altLang="en-US" dirty="0">
              <a:latin typeface="Arial" panose="020B0604020202020204" pitchFamily="34" charset="0"/>
              <a:ea typeface="宋体" pitchFamily="2" charset="-122"/>
            </a:endParaRPr>
          </a:p>
        </p:txBody>
      </p:sp>
      <p:sp>
        <p:nvSpPr>
          <p:cNvPr id="11" name="线形标注 1 10"/>
          <p:cNvSpPr/>
          <p:nvPr/>
        </p:nvSpPr>
        <p:spPr>
          <a:xfrm>
            <a:off x="3613150" y="574040"/>
            <a:ext cx="2327910" cy="638175"/>
          </a:xfrm>
          <a:prstGeom prst="borderCallout1">
            <a:avLst>
              <a:gd name="adj1" fmla="val 47115"/>
              <a:gd name="adj2" fmla="val -1788"/>
              <a:gd name="adj3" fmla="val 30468"/>
              <a:gd name="adj4" fmla="val -24903"/>
            </a:avLst>
          </a:prstGeom>
          <a:solidFill>
            <a:schemeClr val="bg1"/>
          </a:solid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2024</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年</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12</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月</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日至</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2024</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年</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12</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月</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31</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日</a:t>
            </a:r>
            <a:endPar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10" name="矩形 9"/>
          <p:cNvSpPr/>
          <p:nvPr/>
        </p:nvSpPr>
        <p:spPr>
          <a:xfrm>
            <a:off x="1830070" y="5894705"/>
            <a:ext cx="8841740" cy="829945"/>
          </a:xfrm>
          <a:prstGeom prst="rect">
            <a:avLst/>
          </a:prstGeom>
          <a:solidFill>
            <a:srgbClr val="D0D3EB"/>
          </a:solidFill>
          <a:ln>
            <a:solidFill>
              <a:schemeClr val="accent1">
                <a:shade val="50000"/>
              </a:schemeClr>
            </a:solidFill>
            <a:miter lim="800000"/>
          </a:ln>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应交增值税</a:t>
            </a:r>
            <a:r>
              <a:rPr kumimoji="0" lang="en-US"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a:t>
            </a: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销项税额－（进项税额－进项税额转出－免、抵、退应退税额）</a:t>
            </a:r>
            <a:r>
              <a:rPr kumimoji="0" lang="en-US"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a:t>
            </a: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简易计税办法计算的应纳税额</a:t>
            </a:r>
            <a:r>
              <a:rPr kumimoji="0" lang="en-US"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a:t>
            </a: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按简易计税办法计算的纳税检查应补缴税额－应纳税额减征额</a:t>
            </a:r>
            <a:r>
              <a:rPr lang="en-US" altLang="zh-CN" sz="1600" b="1" noProof="0" dirty="0">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sym typeface="+mn-ea"/>
              </a:rPr>
              <a:t> </a:t>
            </a:r>
            <a:r>
              <a:rPr lang="zh-CN" altLang="en-US" sz="1600" b="1" noProof="0" dirty="0">
                <a:solidFill>
                  <a:srgbClr val="C00000"/>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sym typeface="+mn-ea"/>
              </a:rPr>
              <a:t>-</a:t>
            </a:r>
            <a:r>
              <a:rPr lang="en-US" altLang="zh-CN" sz="1600" b="1" noProof="0" dirty="0">
                <a:solidFill>
                  <a:srgbClr val="C00000"/>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sym typeface="+mn-ea"/>
              </a:rPr>
              <a:t> </a:t>
            </a:r>
            <a:r>
              <a:rPr lang="zh-CN" altLang="en-US" sz="1600" b="1" noProof="0" dirty="0">
                <a:solidFill>
                  <a:srgbClr val="C00000"/>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sym typeface="+mn-ea"/>
              </a:rPr>
              <a:t>加计抵减额</a:t>
            </a:r>
            <a:endParaRPr kumimoji="0" lang="zh-CN" altLang="en-US" sz="1600" b="1" i="0" u="none" strike="noStrike" kern="1200" cap="none" spc="0" normalizeH="0" baseline="0" noProof="0" dirty="0">
              <a:solidFill>
                <a:srgbClr val="C00000"/>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=40000-</a:t>
            </a: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a:t>
            </a:r>
            <a:r>
              <a:rPr kumimoji="0" lang="en-US" altLang="zh-CN"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35000-500-700</a:t>
            </a:r>
            <a:r>
              <a:rPr kumimoji="0" lang="zh-CN" altLang="en-US"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a:t>
            </a:r>
            <a:r>
              <a:rPr kumimoji="0" lang="en-US" altLang="zh-CN"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rPr>
              <a:t>+50+5-5=6250</a:t>
            </a:r>
            <a:endParaRPr kumimoji="0" lang="en-US" altLang="zh-CN" sz="1600" b="1" i="0" u="none" strike="noStrike" kern="1200" cap="none" spc="0" normalizeH="0" baseline="0" noProof="0" dirty="0">
              <a:solidFill>
                <a:schemeClr val="tx1"/>
              </a:solidFill>
              <a:effectLst>
                <a:outerShdw blurRad="38100" dist="25400" dir="5400000" algn="ctr" rotWithShape="0">
                  <a:srgbClr val="6E747A">
                    <a:alpha val="43000"/>
                  </a:srgbClr>
                </a:outerShdw>
              </a:effectLst>
              <a:uLnTx/>
              <a:uFillTx/>
              <a:latin typeface="微软雅黑" panose="020B0604030504040204" pitchFamily="34" charset="-122"/>
              <a:ea typeface="微软雅黑" panose="020B0604030504040204" pitchFamily="34" charset="-122"/>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（二）应交增值税（本期累计发生额）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2051" name="Picture 3"/>
          <p:cNvPicPr>
            <a:picLocks noChangeAspect="true" noChangeArrowheads="true"/>
          </p:cNvPicPr>
          <p:nvPr/>
        </p:nvPicPr>
        <p:blipFill>
          <a:blip r:embed="rId5" cstate="print"/>
          <a:srcRect/>
          <a:stretch>
            <a:fillRect/>
          </a:stretch>
        </p:blipFill>
        <p:spPr bwMode="auto">
          <a:xfrm>
            <a:off x="560705" y="1491615"/>
            <a:ext cx="10970260" cy="4961255"/>
          </a:xfrm>
          <a:prstGeom prst="rect">
            <a:avLst/>
          </a:prstGeom>
          <a:noFill/>
          <a:ln w="9525">
            <a:noFill/>
            <a:miter lim="800000"/>
            <a:headEnd/>
            <a:tailEnd/>
          </a:ln>
          <a:effectLst/>
        </p:spPr>
      </p:pic>
      <p:sp>
        <p:nvSpPr>
          <p:cNvPr id="15" name="矩形 14"/>
          <p:cNvSpPr/>
          <p:nvPr/>
        </p:nvSpPr>
        <p:spPr>
          <a:xfrm>
            <a:off x="1895413" y="5154657"/>
            <a:ext cx="8400670" cy="1569660"/>
          </a:xfrm>
          <a:prstGeom prst="rect">
            <a:avLst/>
          </a:prstGeom>
          <a:solidFill>
            <a:srgbClr val="D0D3EB"/>
          </a:solidFill>
        </p:spPr>
        <p:style>
          <a:lnRef idx="0">
            <a:schemeClr val="accent5"/>
          </a:lnRef>
          <a:fillRef idx="3">
            <a:schemeClr val="accent5"/>
          </a:fillRef>
          <a:effectRef idx="3">
            <a:schemeClr val="accent5"/>
          </a:effectRef>
          <a:fontRef idx="minor">
            <a:schemeClr val="lt1"/>
          </a:fontRef>
        </p:style>
        <p:txBody>
          <a:bodyPr wrap="square">
            <a:spAutoFit/>
          </a:bodyPr>
          <a:p>
            <a:pPr lvl="0" algn="just">
              <a:defRPr/>
            </a:pPr>
            <a:r>
              <a:rPr lang="zh-CN" altLang="en-US" sz="2400" b="1" dirty="0" smtClean="0">
                <a:solidFill>
                  <a:srgbClr val="4B649F"/>
                </a:solidFill>
                <a:latin typeface="微软雅黑 Light" panose="020B0502040204020203" pitchFamily="34" charset="-122"/>
                <a:ea typeface="微软雅黑 Light" panose="020B0502040204020203" pitchFamily="34" charset="-122"/>
              </a:rPr>
              <a:t>本期加计抵减额</a:t>
            </a:r>
            <a:r>
              <a:rPr lang="en-US" altLang="zh-CN" sz="2400" b="1" dirty="0" smtClean="0">
                <a:solidFill>
                  <a:srgbClr val="4B649F"/>
                </a:solidFill>
                <a:latin typeface="微软雅黑 Light" panose="020B0502040204020203" pitchFamily="34" charset="-122"/>
                <a:ea typeface="微软雅黑 Light" panose="020B0502040204020203" pitchFamily="34" charset="-122"/>
              </a:rPr>
              <a:t>=</a:t>
            </a:r>
            <a:r>
              <a:rPr lang="zh-CN" altLang="en-US" sz="2400" b="1" dirty="0" smtClean="0">
                <a:solidFill>
                  <a:srgbClr val="4B649F"/>
                </a:solidFill>
                <a:latin typeface="微软雅黑 Light" panose="020B0502040204020203" pitchFamily="34" charset="-122"/>
                <a:ea typeface="微软雅黑 Light" panose="020B0502040204020203" pitchFamily="34" charset="-122"/>
              </a:rPr>
              <a:t>本期发生额</a:t>
            </a:r>
            <a:r>
              <a:rPr lang="en-US" altLang="zh-CN" sz="2400" b="1" dirty="0" smtClean="0">
                <a:solidFill>
                  <a:srgbClr val="4B649F"/>
                </a:solidFill>
                <a:latin typeface="微软雅黑 Light" panose="020B0502040204020203" pitchFamily="34" charset="-122"/>
                <a:ea typeface="微软雅黑 Light" panose="020B0502040204020203" pitchFamily="34" charset="-122"/>
              </a:rPr>
              <a:t>-</a:t>
            </a:r>
            <a:r>
              <a:rPr lang="zh-CN" altLang="en-US" sz="2400" b="1" dirty="0" smtClean="0">
                <a:solidFill>
                  <a:srgbClr val="4B649F"/>
                </a:solidFill>
                <a:latin typeface="微软雅黑 Light" panose="020B0502040204020203" pitchFamily="34" charset="-122"/>
                <a:ea typeface="微软雅黑 Light" panose="020B0502040204020203" pitchFamily="34" charset="-122"/>
              </a:rPr>
              <a:t>本期调减额</a:t>
            </a:r>
            <a:endParaRPr lang="en-US" altLang="zh-CN" sz="2400" b="1" dirty="0" smtClean="0">
              <a:solidFill>
                <a:schemeClr val="bg2"/>
              </a:solidFill>
              <a:latin typeface="微软雅黑 Light" panose="020B0502040204020203" pitchFamily="34" charset="-122"/>
              <a:ea typeface="微软雅黑 Light" panose="020B0502040204020203" pitchFamily="34" charset="-122"/>
            </a:endParaRPr>
          </a:p>
          <a:p>
            <a:pPr lvl="0" algn="just">
              <a:defRPr/>
            </a:pPr>
            <a:r>
              <a:rPr lang="en-US" altLang="zh-CN" sz="2400" b="1" kern="0" dirty="0" smtClean="0">
                <a:solidFill>
                  <a:srgbClr val="C00000"/>
                </a:solidFill>
                <a:latin typeface="微软雅黑 Light" panose="020B0502040204020203" pitchFamily="34" charset="-122"/>
                <a:ea typeface="微软雅黑 Light" panose="020B0502040204020203" pitchFamily="34" charset="-122"/>
              </a:rPr>
              <a:t>1-</a:t>
            </a:r>
            <a:r>
              <a:rPr lang="zh-CN" altLang="en-US" sz="2400" b="1" kern="0" dirty="0" smtClean="0">
                <a:solidFill>
                  <a:srgbClr val="C00000"/>
                </a:solidFill>
                <a:latin typeface="微软雅黑 Light" panose="020B0502040204020203" pitchFamily="34" charset="-122"/>
                <a:ea typeface="微软雅黑 Light" panose="020B0502040204020203" pitchFamily="34" charset="-122"/>
              </a:rPr>
              <a:t>本期加计抵减额</a:t>
            </a:r>
            <a:r>
              <a:rPr lang="en-US" altLang="zh-CN" sz="2400" b="1" kern="0" dirty="0" smtClean="0">
                <a:solidFill>
                  <a:srgbClr val="4B649F"/>
                </a:solidFill>
                <a:latin typeface="微软雅黑 Light" panose="020B0502040204020203" pitchFamily="34" charset="-122"/>
                <a:ea typeface="微软雅黑 Light" panose="020B0502040204020203" pitchFamily="34" charset="-122"/>
              </a:rPr>
              <a:t>=</a:t>
            </a:r>
            <a:r>
              <a:rPr lang="zh-CN" altLang="en-US" sz="2400" b="1" kern="0" dirty="0" smtClean="0">
                <a:solidFill>
                  <a:srgbClr val="4B649F"/>
                </a:solidFill>
                <a:latin typeface="微软雅黑 Light" panose="020B0502040204020203" pitchFamily="34" charset="-122"/>
                <a:ea typeface="微软雅黑 Light" panose="020B0502040204020203" pitchFamily="34" charset="-122"/>
              </a:rPr>
              <a:t>每期</a:t>
            </a:r>
            <a:r>
              <a:rPr lang="zh-CN" altLang="en-US" sz="2400" b="1" dirty="0" smtClean="0">
                <a:solidFill>
                  <a:srgbClr val="4B649F"/>
                </a:solidFill>
                <a:latin typeface="微软雅黑 Light" panose="020B0502040204020203" pitchFamily="34" charset="-122"/>
                <a:ea typeface="微软雅黑 Light" panose="020B0502040204020203" pitchFamily="34" charset="-122"/>
              </a:rPr>
              <a:t>加计抵减额</a:t>
            </a:r>
            <a:r>
              <a:rPr lang="zh-CN" altLang="en-US" sz="2400" b="1" dirty="0" smtClean="0">
                <a:solidFill>
                  <a:srgbClr val="C00000"/>
                </a:solidFill>
                <a:latin typeface="微软雅黑 Light" panose="020B0502040204020203" pitchFamily="34" charset="-122"/>
                <a:ea typeface="微软雅黑 Light" panose="020B0502040204020203" pitchFamily="34" charset="-122"/>
              </a:rPr>
              <a:t>之和</a:t>
            </a:r>
            <a:endParaRPr lang="en-US" altLang="zh-CN" sz="2400" b="1" dirty="0" smtClean="0">
              <a:solidFill>
                <a:srgbClr val="FF0000"/>
              </a:solidFill>
              <a:latin typeface="微软雅黑 Light" panose="020B0502040204020203" pitchFamily="34" charset="-122"/>
              <a:ea typeface="微软雅黑 Light" panose="020B0502040204020203" pitchFamily="34" charset="-122"/>
            </a:endParaRPr>
          </a:p>
          <a:p>
            <a:pPr lvl="0" algn="just">
              <a:defRPr/>
            </a:pPr>
            <a:r>
              <a:rPr lang="zh-CN" altLang="en-US" sz="2400" b="1" dirty="0" smtClean="0">
                <a:solidFill>
                  <a:schemeClr val="tx1"/>
                </a:solidFill>
                <a:latin typeface="微软雅黑 Light" panose="020B0502040204020203" pitchFamily="34" charset="-122"/>
                <a:ea typeface="微软雅黑 Light" panose="020B0502040204020203" pitchFamily="34" charset="-122"/>
              </a:rPr>
              <a:t>提醒：应交增值税本身是累计数，所以扣减加计抵减额的时候也要扣累计数，也就是每期加计抵减额之和。</a:t>
            </a:r>
            <a:endParaRPr lang="zh-CN" altLang="en-US" sz="2400" b="1" kern="0" dirty="0" smtClean="0">
              <a:solidFill>
                <a:schemeClr val="tx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24577" name="Picture 3"/>
          <p:cNvPicPr>
            <a:picLocks noGrp="true" noChangeAspect="true"/>
          </p:cNvPicPr>
          <p:nvPr>
            <p:ph idx="4294967295"/>
          </p:nvPr>
        </p:nvPicPr>
        <p:blipFill>
          <a:blip r:embed="rId4" cstate="print"/>
          <a:stretch>
            <a:fillRect/>
          </a:stretch>
        </p:blipFill>
        <p:spPr>
          <a:xfrm>
            <a:off x="2522855" y="8890"/>
            <a:ext cx="7146290" cy="6715760"/>
          </a:xfrm>
        </p:spPr>
      </p:pic>
      <p:sp>
        <p:nvSpPr>
          <p:cNvPr id="16387" name="Rectangle 4"/>
          <p:cNvSpPr/>
          <p:nvPr/>
        </p:nvSpPr>
        <p:spPr>
          <a:xfrm>
            <a:off x="8101330" y="1070610"/>
            <a:ext cx="1567815" cy="187960"/>
          </a:xfrm>
          <a:prstGeom prst="rect">
            <a:avLst/>
          </a:prstGeom>
          <a:noFill/>
          <a:ln w="38100" cap="flat" cmpd="sng">
            <a:solidFill>
              <a:srgbClr val="C00000"/>
            </a:solidFill>
            <a:prstDash val="solid"/>
            <a:miter/>
            <a:headEnd type="none" w="med" len="med"/>
            <a:tailEnd type="none" w="med" len="med"/>
          </a:ln>
        </p:spPr>
        <p:txBody>
          <a:bodyPr wrap="none" anchor="ctr" anchorCtr="false"/>
          <a:p>
            <a:endParaRPr lang="zh-CN" altLang="en-US" dirty="0">
              <a:latin typeface="Arial" panose="020B0604020202020204" pitchFamily="34" charset="0"/>
              <a:ea typeface="宋体" pitchFamily="2" charset="-122"/>
            </a:endParaRPr>
          </a:p>
        </p:txBody>
      </p:sp>
      <p:sp>
        <p:nvSpPr>
          <p:cNvPr id="24579" name="Rectangle 5"/>
          <p:cNvSpPr/>
          <p:nvPr/>
        </p:nvSpPr>
        <p:spPr>
          <a:xfrm>
            <a:off x="3231515" y="5554980"/>
            <a:ext cx="1113155" cy="229870"/>
          </a:xfrm>
          <a:prstGeom prst="rect">
            <a:avLst/>
          </a:prstGeom>
          <a:noFill/>
          <a:ln w="28575" cap="flat" cmpd="sng">
            <a:solidFill>
              <a:srgbClr val="FF0000"/>
            </a:solidFill>
            <a:prstDash val="solid"/>
            <a:miter/>
            <a:headEnd type="none" w="med" len="med"/>
            <a:tailEnd type="none" w="med" len="med"/>
          </a:ln>
        </p:spPr>
        <p:txBody>
          <a:bodyPr wrap="none" anchor="ctr" anchorCtr="false"/>
          <a:p>
            <a:endParaRPr lang="zh-CN" altLang="en-US" dirty="0">
              <a:latin typeface="Arial" panose="020B0604020202020204" pitchFamily="34" charset="0"/>
              <a:ea typeface="宋体" pitchFamily="2" charset="-122"/>
            </a:endParaRPr>
          </a:p>
        </p:txBody>
      </p:sp>
      <p:sp>
        <p:nvSpPr>
          <p:cNvPr id="2" name="线形标注 1 1"/>
          <p:cNvSpPr/>
          <p:nvPr/>
        </p:nvSpPr>
        <p:spPr>
          <a:xfrm>
            <a:off x="4312920" y="1134745"/>
            <a:ext cx="2527935" cy="612140"/>
          </a:xfrm>
          <a:prstGeom prst="borderCallout1">
            <a:avLst>
              <a:gd name="adj1" fmla="val 47115"/>
              <a:gd name="adj2" fmla="val -1788"/>
              <a:gd name="adj3" fmla="val -24959"/>
              <a:gd name="adj4" fmla="val -20632"/>
            </a:avLst>
          </a:prstGeom>
          <a:solidFill>
            <a:schemeClr val="bg1"/>
          </a:solid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2024</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年</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12</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月</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日至</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2024</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年</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12</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月</a:t>
            </a:r>
            <a:r>
              <a:rPr kumimoji="0" lang="en-US" altLang="zh-CN"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31</a:t>
            </a:r>
            <a:r>
              <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日</a:t>
            </a:r>
            <a:endParaRPr kumimoji="0" lang="zh-CN" altLang="en-US" sz="18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24581" name="圆角矩形 1"/>
          <p:cNvSpPr/>
          <p:nvPr/>
        </p:nvSpPr>
        <p:spPr>
          <a:xfrm>
            <a:off x="4974590" y="257175"/>
            <a:ext cx="2127250" cy="267970"/>
          </a:xfrm>
          <a:prstGeom prst="roundRect">
            <a:avLst>
              <a:gd name="adj" fmla="val 16667"/>
            </a:avLst>
          </a:prstGeom>
          <a:noFill/>
          <a:ln w="47625" cap="flat" cmpd="sng">
            <a:solidFill>
              <a:srgbClr val="C00000"/>
            </a:solidFill>
            <a:prstDash val="solid"/>
            <a:round/>
            <a:headEnd type="none" w="med" len="med"/>
            <a:tailEnd type="none" w="med" len="med"/>
          </a:ln>
        </p:spPr>
        <p:txBody>
          <a:bodyPr wrap="none" anchor="ctr" anchorCtr="false"/>
          <a:p>
            <a:pPr algn="ctr" defTabSz="913130"/>
            <a:endParaRPr lang="zh-CN" altLang="en-US" sz="3200" dirty="0">
              <a:latin typeface="Tahoma" panose="020B0604030504040204" pitchFamily="34" charset="0"/>
              <a:ea typeface="黑体" panose="02010609060101010101"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305435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第一部分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报表总体介绍</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（二）应交增值税（本期累计发生额）</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二、</a:t>
            </a:r>
            <a:r>
              <a:rPr lang="zh-CN" altLang="en-US" sz="2800" b="1">
                <a:ln>
                  <a:noFill/>
                </a:ln>
                <a:effectLst/>
                <a:uLnTx/>
                <a:uFillTx/>
                <a:sym typeface="+mn-ea"/>
              </a:rPr>
              <a:t>执法检查重点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10968990" cy="5233670"/>
          </a:xfrm>
          <a:prstGeom prst="rect">
            <a:avLst/>
          </a:prstGeom>
          <a:noFill/>
        </p:spPr>
        <p:txBody>
          <a:bodyPr wrap="square" rtlCol="0">
            <a:noAutofit/>
          </a:bodyPr>
          <a:p>
            <a:pPr marL="457200" indent="-457200">
              <a:lnSpc>
                <a:spcPct val="15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应交增值税执法检查发现的常见问题</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包含期初未抵扣数</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填成实交数而非应交数 （误按照税务口径上的应纳税额填报）</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根据应交增值税-未交增值税明细账填报</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smtClean="0">
                <a:latin typeface="+mn-ea"/>
                <a:cs typeface="+mn-ea"/>
                <a:sym typeface="+mn-ea"/>
              </a:rPr>
              <a:t>税款所属时间不是当年</a:t>
            </a:r>
            <a:r>
              <a:rPr lang="en-US" altLang="zh-CN" sz="2400" dirty="0" smtClean="0">
                <a:latin typeface="+mn-ea"/>
                <a:cs typeface="+mn-ea"/>
                <a:sym typeface="+mn-ea"/>
              </a:rPr>
              <a:t>1-12</a:t>
            </a:r>
            <a:r>
              <a:rPr lang="zh-CN" altLang="en-US" sz="2400" dirty="0" smtClean="0">
                <a:latin typeface="+mn-ea"/>
                <a:cs typeface="+mn-ea"/>
                <a:sym typeface="+mn-ea"/>
              </a:rPr>
              <a:t>月份，按照月度预估的数据汇总填报</a:t>
            </a:r>
            <a:endParaRPr lang="zh-CN" altLang="en-US" sz="2400" dirty="0" smtClean="0">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填成应交税费非应交增值税 （多包含营业税、消费税、个人所得税等）</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漏报负数</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漏报独立纳税的分公司数据</a:t>
            </a:r>
            <a:endParaRPr lang="zh-CN" altLang="en-US" sz="2400" dirty="0">
              <a:solidFill>
                <a:schemeClr val="tx1"/>
              </a:solidFill>
              <a:latin typeface="+mn-ea"/>
              <a:cs typeface="+mn-ea"/>
            </a:endParaRPr>
          </a:p>
          <a:p>
            <a:pPr marL="561340" lvl="1" latinLnBrk="0">
              <a:lnSpc>
                <a:spcPct val="150000"/>
              </a:lnSpc>
              <a:spcBef>
                <a:spcPts val="0"/>
              </a:spcBef>
              <a:buClr>
                <a:srgbClr val="C00000"/>
              </a:buClr>
              <a:buSzPct val="120000"/>
              <a:buFont typeface="Wingdings" panose="05000000000000000000" pitchFamily="2" charset="2"/>
              <a:buChar char="û"/>
            </a:pPr>
            <a:r>
              <a:rPr lang="zh-CN" altLang="en-US" sz="2400" dirty="0">
                <a:latin typeface="+mn-ea"/>
                <a:cs typeface="+mn-ea"/>
                <a:sym typeface="+mn-ea"/>
              </a:rPr>
              <a:t>漏报简易征收办法计算的应纳税额、进项税额转出</a:t>
            </a:r>
            <a:endParaRPr lang="zh-CN" altLang="en-US" sz="2400" dirty="0">
              <a:solidFill>
                <a:schemeClr val="tx1"/>
              </a:solidFill>
              <a:latin typeface="+mn-ea"/>
              <a:cs typeface="+mn-ea"/>
            </a:endParaRPr>
          </a:p>
          <a:p>
            <a:pPr marL="285750" indent="-285750">
              <a:lnSpc>
                <a:spcPct val="19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9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43343" y="2709545"/>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第三部分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重点指标</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479290" y="393319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9" name="组合"/>
          <p:cNvGrpSpPr/>
          <p:nvPr/>
        </p:nvGrpSpPr>
        <p:grpSpPr>
          <a:xfrm>
            <a:off x="2339340" y="3158490"/>
            <a:ext cx="7513320" cy="671830"/>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800" y="1896588"/>
              <a:ext cx="6408003" cy="88173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一二、资产负债类</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effectLst/>
                <a:latin typeface="+mj-ea"/>
                <a:ea typeface="+mj-ea"/>
                <a:sym typeface="+mn-ea"/>
              </a:rPr>
              <a:t>三、</a:t>
            </a:r>
            <a:r>
              <a:rPr lang="zh-CN" altLang="en-US" sz="2800" b="1">
                <a:ln>
                  <a:noFill/>
                </a:ln>
                <a:effectLst/>
                <a:uLnTx/>
                <a:uFillTx/>
                <a:sym typeface="+mn-ea"/>
              </a:rPr>
              <a:t>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30" name="文本框 2"/>
          <p:cNvSpPr txBox="true">
            <a:spLocks noChangeArrowheads="true"/>
          </p:cNvSpPr>
          <p:nvPr/>
        </p:nvSpPr>
        <p:spPr bwMode="auto">
          <a:xfrm>
            <a:off x="1724025" y="1172845"/>
            <a:ext cx="967740" cy="451231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29" name="左大括号 28"/>
          <p:cNvSpPr/>
          <p:nvPr/>
        </p:nvSpPr>
        <p:spPr>
          <a:xfrm>
            <a:off x="3118485" y="220345"/>
            <a:ext cx="487045" cy="6417310"/>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2" name="文本框 2"/>
          <p:cNvSpPr txBox="true">
            <a:spLocks noChangeArrowheads="true"/>
          </p:cNvSpPr>
          <p:nvPr/>
        </p:nvSpPr>
        <p:spPr bwMode="auto">
          <a:xfrm>
            <a:off x="9277985" y="2254250"/>
            <a:ext cx="2245995" cy="291401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第一、二项的大部分指标可以直接从</a:t>
            </a: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资产负债表</a:t>
            </a: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取数，取对应项目的</a:t>
            </a: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期末余额数</a:t>
            </a: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填报即可</a:t>
            </a:r>
            <a:endPar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p:txBody>
      </p:sp>
      <p:pic>
        <p:nvPicPr>
          <p:cNvPr id="6" name="图片 5" descr="/home/uos/Desktop/一、二指标.png一、二指标"/>
          <p:cNvPicPr>
            <a:picLocks noChangeAspect="true"/>
          </p:cNvPicPr>
          <p:nvPr/>
        </p:nvPicPr>
        <p:blipFill>
          <a:blip r:embed="rId5"/>
          <a:srcRect l="1015" t="495" r="14879" b="1971"/>
          <a:stretch>
            <a:fillRect/>
          </a:stretch>
        </p:blipFill>
        <p:spPr>
          <a:xfrm>
            <a:off x="3994785" y="0"/>
            <a:ext cx="4745990" cy="6724650"/>
          </a:xfrm>
          <a:prstGeom prst="rect">
            <a:avLst/>
          </a:prstGeom>
          <a:ln>
            <a:solidFill>
              <a:schemeClr val="tx1"/>
            </a:solidFill>
          </a:ln>
        </p:spPr>
      </p:pic>
      <p:sp>
        <p:nvSpPr>
          <p:cNvPr id="7" name="左箭头标注 6"/>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2959735" y="704215"/>
            <a:ext cx="4248785" cy="602043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一）</a:t>
            </a:r>
            <a:r>
              <a:rPr lang="zh-CN" altLang="en-US" sz="2800" b="1">
                <a:ln>
                  <a:noFill/>
                </a:ln>
                <a:effectLst/>
                <a:uLnTx/>
                <a:uFillTx/>
                <a:sym typeface="+mn-ea"/>
              </a:rPr>
              <a:t>年初存货、存货</a:t>
            </a:r>
            <a:endParaRPr lang="zh-CN" altLang="en-US" sz="2800" b="1" dirty="0" smtClean="0">
              <a:ln>
                <a:noFill/>
              </a:ln>
              <a:solidFill>
                <a:schemeClr val="tx1"/>
              </a:solidFill>
              <a:effectLst/>
              <a:uLnTx/>
              <a:uFillTx/>
              <a:latin typeface="+mj-ea"/>
              <a:ea typeface="+mj-ea"/>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p:cNvCxnSpPr>
          <p:nvPr/>
        </p:nvCxnSpPr>
        <p:spPr>
          <a:xfrm>
            <a:off x="4427855" y="821055"/>
            <a:ext cx="3295015" cy="240474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文本框 2"/>
          <p:cNvSpPr txBox="true">
            <a:spLocks noChangeArrowheads="true"/>
          </p:cNvSpPr>
          <p:nvPr/>
        </p:nvSpPr>
        <p:spPr bwMode="auto">
          <a:xfrm>
            <a:off x="7737475" y="2359660"/>
            <a:ext cx="3856355" cy="3861435"/>
          </a:xfrm>
          <a:prstGeom prst="rect">
            <a:avLst/>
          </a:prstGeom>
          <a:noFill/>
          <a:ln w="50800">
            <a:solidFill>
              <a:srgbClr val="C00000"/>
            </a:solidFill>
          </a:ln>
        </p:spPr>
        <p:style>
          <a:lnRef idx="2">
            <a:schemeClr val="accent6"/>
          </a:lnRef>
          <a:fillRef idx="1">
            <a:schemeClr val="lt1"/>
          </a:fillRef>
          <a:effectRef idx="0">
            <a:schemeClr val="accent6"/>
          </a:effectRef>
          <a:fontRef idx="minor">
            <a:schemeClr val="dk1"/>
          </a:fontRef>
        </p:style>
        <p:txBody>
          <a:bodyPr/>
          <a:lstStyle/>
          <a:p>
            <a:pPr marL="0" marR="0" lvl="0" indent="0" algn="l" defTabSz="914400" rtl="0" eaLnBrk="0" fontAlgn="base" latinLnBrk="0" hangingPunct="0">
              <a:lnSpc>
                <a:spcPts val="28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注意区分：</a:t>
            </a:r>
            <a:endPar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0" marR="0" lvl="0" indent="0" algn="l" defTabSz="914400" rtl="0" eaLnBrk="0" fontAlgn="base" latinLnBrk="0" hangingPunct="0">
              <a:lnSpc>
                <a:spcPts val="28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年初存货是资产负债表中“存货”项目的</a:t>
            </a:r>
            <a:r>
              <a:rPr kumimoji="0" lang="zh-CN" altLang="zh-CN"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年初</a:t>
            </a:r>
            <a:r>
              <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余额；</a:t>
            </a:r>
            <a:endPar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endPar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存货是“存货”项目</a:t>
            </a: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的</a:t>
            </a:r>
            <a:r>
              <a:rPr kumimoji="0" lang="zh-CN" altLang="zh-CN"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期末</a:t>
            </a:r>
            <a:r>
              <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余额；</a:t>
            </a:r>
            <a:endPar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endPar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zh-CN"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都是</a:t>
            </a:r>
            <a:r>
              <a:rPr kumimoji="0" lang="zh-CN" altLang="zh-CN"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净额</a:t>
            </a:r>
            <a:r>
              <a:rPr kumimoji="0" lang="zh-CN" altLang="en-US" sz="24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，一般</a:t>
            </a: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不相等</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4" name="左大括号 3"/>
          <p:cNvSpPr/>
          <p:nvPr/>
        </p:nvSpPr>
        <p:spPr>
          <a:xfrm>
            <a:off x="2120900" y="782955"/>
            <a:ext cx="346075" cy="58629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cxnSp>
        <p:nvCxnSpPr>
          <p:cNvPr id="13" name="直接箭头连接符 12"/>
          <p:cNvCxnSpPr>
            <a:stCxn id="15" idx="3"/>
          </p:cNvCxnSpPr>
          <p:nvPr/>
        </p:nvCxnSpPr>
        <p:spPr>
          <a:xfrm>
            <a:off x="4859655" y="1965325"/>
            <a:ext cx="2897505" cy="272351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959735" y="669925"/>
            <a:ext cx="1468120" cy="302260"/>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a:off x="4203700" y="1792605"/>
            <a:ext cx="655955" cy="34480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false" anchor="ctr" anchorCtr="false" forceAA="false" compatLnSpc="true">
            <a:noAutofit/>
          </a:bodyPr>
          <a:lstStyle/>
          <a:p>
            <a:pPr lvl="0" algn="ctr" eaLnBrk="0" hangingPunct="0">
              <a:buClrTx/>
              <a:buSzTx/>
              <a:buFontTx/>
              <a:defRPr/>
            </a:pPr>
            <a:endParaRPr lang="zh-CN" altLang="en-US" sz="1800" noProof="0">
              <a:ln>
                <a:noFill/>
              </a:ln>
              <a:solidFill>
                <a:schemeClr val="lt1"/>
              </a:solidFill>
              <a:effectLst/>
              <a:uLnTx/>
              <a:uFillTx/>
              <a:sym typeface="+mn-ea"/>
            </a:endParaRPr>
          </a:p>
        </p:txBody>
      </p:sp>
      <p:sp>
        <p:nvSpPr>
          <p:cNvPr id="18" name="文本框 2"/>
          <p:cNvSpPr txBox="true">
            <a:spLocks noChangeArrowheads="true"/>
          </p:cNvSpPr>
          <p:nvPr/>
        </p:nvSpPr>
        <p:spPr bwMode="auto">
          <a:xfrm>
            <a:off x="810895" y="1514475"/>
            <a:ext cx="901700" cy="4399915"/>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16" name="左箭头标注 1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2959735" y="704215"/>
            <a:ext cx="4248785" cy="6020435"/>
          </a:xfrm>
          <a:prstGeom prst="rect">
            <a:avLst/>
          </a:prstGeom>
          <a:ln>
            <a:solidFill>
              <a:schemeClr val="tx1"/>
            </a:solid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（二）</a:t>
            </a:r>
            <a:r>
              <a:rPr lang="zh-CN" altLang="en-US" sz="2800" b="1">
                <a:effectLst/>
                <a:sym typeface="+mn-ea"/>
              </a:rPr>
              <a:t>固定资产原价、净额</a:t>
            </a:r>
            <a:endParaRPr lang="zh-CN" altLang="en-US" sz="2800" b="1">
              <a:effectLst/>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p:cNvCxnSpPr>
          <p:nvPr/>
        </p:nvCxnSpPr>
        <p:spPr>
          <a:xfrm>
            <a:off x="4838065" y="2241550"/>
            <a:ext cx="2873375" cy="17970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 name="左大括号 3"/>
          <p:cNvSpPr/>
          <p:nvPr/>
        </p:nvSpPr>
        <p:spPr>
          <a:xfrm>
            <a:off x="2120900" y="782955"/>
            <a:ext cx="346075" cy="58629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cxnSp>
        <p:nvCxnSpPr>
          <p:cNvPr id="13" name="直接箭头连接符 12"/>
          <p:cNvCxnSpPr>
            <a:stCxn id="15" idx="3"/>
          </p:cNvCxnSpPr>
          <p:nvPr/>
        </p:nvCxnSpPr>
        <p:spPr>
          <a:xfrm flipV="true">
            <a:off x="4838065" y="3135630"/>
            <a:ext cx="2861945" cy="54419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360420" y="2067560"/>
            <a:ext cx="1477645" cy="34734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a:off x="3360420" y="3523615"/>
            <a:ext cx="1477645" cy="31178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vertOverflow="overflow" horzOverflow="overflow" vert="horz" wrap="square" numCol="1" spcCol="0" rtlCol="0" fromWordArt="false" anchor="ctr" anchorCtr="false" forceAA="false" compatLnSpc="true">
            <a:noAutofit/>
          </a:bodyPr>
          <a:lstStyle/>
          <a:p>
            <a:pPr lvl="0" algn="ctr" eaLnBrk="0" hangingPunct="0">
              <a:buClrTx/>
              <a:buSzTx/>
              <a:buFontTx/>
              <a:defRPr/>
            </a:pPr>
            <a:endParaRPr lang="zh-CN" altLang="en-US" sz="1800" noProof="0">
              <a:ln>
                <a:noFill/>
              </a:ln>
              <a:solidFill>
                <a:schemeClr val="lt1"/>
              </a:solidFill>
              <a:effectLst/>
              <a:uLnTx/>
              <a:uFillTx/>
              <a:sym typeface="+mn-ea"/>
            </a:endParaRPr>
          </a:p>
        </p:txBody>
      </p:sp>
      <p:sp>
        <p:nvSpPr>
          <p:cNvPr id="18" name="文本框 2"/>
          <p:cNvSpPr txBox="true">
            <a:spLocks noChangeArrowheads="true"/>
          </p:cNvSpPr>
          <p:nvPr/>
        </p:nvSpPr>
        <p:spPr bwMode="auto">
          <a:xfrm>
            <a:off x="810895" y="1514475"/>
            <a:ext cx="901700" cy="4399915"/>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32" name="文本框 2"/>
          <p:cNvSpPr>
            <a:spLocks noChangeArrowheads="true"/>
          </p:cNvSpPr>
          <p:nvPr/>
        </p:nvSpPr>
        <p:spPr bwMode="auto">
          <a:xfrm>
            <a:off x="7705725" y="1837055"/>
            <a:ext cx="4195445" cy="480885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p>
            <a:pPr marL="0" marR="0" lvl="0" indent="0" algn="l" defTabSz="914400" rtl="0" eaLnBrk="0" fontAlgn="base" latinLnBrk="0" hangingPunct="0">
              <a:lnSpc>
                <a:spcPts val="28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注意区分：</a:t>
            </a: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固定资产原价是</a:t>
            </a:r>
            <a:r>
              <a:rPr kumimoji="0" lang="zh-CN" altLang="en-US"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原值</a:t>
            </a:r>
            <a:r>
              <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a:t>
            </a: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固定资产净额：根据会计“资产负债表”中“固定资产”或“固定资产净额”项目的期末余额填报。</a:t>
            </a:r>
            <a:endParaRPr kumimoji="0" lang="zh-CN" altLang="en-US" sz="2000" b="1"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mn-cs"/>
            </a:endParaRPr>
          </a:p>
          <a:p>
            <a:pPr marR="0" lvl="0" algn="l" defTabSz="914400" rtl="0" eaLnBrk="0" fontAlgn="base" latinLnBrk="0" hangingPunct="0">
              <a:lnSpc>
                <a:spcPts val="2800"/>
              </a:lnSpc>
              <a:spcBef>
                <a:spcPct val="0"/>
              </a:spcBef>
              <a:spcAft>
                <a:spcPct val="0"/>
              </a:spcAft>
              <a:buClrTx/>
              <a:buSzTx/>
              <a:buFont typeface="Wingdings" panose="05000000000000000000" charset="0"/>
              <a:defRPr/>
            </a:pPr>
            <a:r>
              <a:rPr kumimoji="0" lang="zh-CN" altLang="en-US" sz="18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   </a:t>
            </a:r>
            <a:r>
              <a:rPr kumimoji="0" lang="zh-CN" altLang="en-US"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固定资产净额</a:t>
            </a:r>
            <a:r>
              <a:rPr kumimoji="0" lang="en-US" altLang="zh-CN"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a:t>
            </a:r>
            <a:r>
              <a:rPr kumimoji="0" lang="zh-CN" altLang="en-US"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固定资产原价</a:t>
            </a:r>
            <a:r>
              <a:rPr kumimoji="0" lang="en-US" altLang="zh-CN"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a:t>
            </a:r>
            <a:r>
              <a:rPr kumimoji="0" lang="zh-CN" altLang="en-US"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累计折旧</a:t>
            </a:r>
            <a:r>
              <a:rPr kumimoji="0" lang="en-US" altLang="zh-CN"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a:t>
            </a:r>
            <a:r>
              <a:rPr kumimoji="0" lang="zh-CN" altLang="en-US"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rPr>
              <a:t>固定资产减值准备</a:t>
            </a:r>
            <a:endParaRPr kumimoji="0" lang="zh-CN" altLang="en-US" sz="1800" b="1" i="0" u="none" strike="noStrike" kern="1200" cap="none" spc="0" normalizeH="0" baseline="0" noProof="0" dirty="0">
              <a:ln>
                <a:noFill/>
              </a:ln>
              <a:solidFill>
                <a:srgbClr val="00B050"/>
              </a:solidFill>
              <a:effectLst/>
              <a:uLnTx/>
              <a:uFillTx/>
              <a:latin typeface="幼圆" panose="02010509060101010101" charset="-122"/>
              <a:ea typeface="幼圆" panose="02010509060101010101" charset="-122"/>
              <a:cs typeface="+mn-cs"/>
            </a:endParaRPr>
          </a:p>
          <a:p>
            <a:pPr marL="285750" marR="0" lvl="0" indent="-285750" algn="l" defTabSz="914400" rtl="0" eaLnBrk="0" fontAlgn="base" latinLnBrk="0" hangingPunct="0">
              <a:lnSpc>
                <a:spcPts val="2800"/>
              </a:lnSpc>
              <a:spcBef>
                <a:spcPct val="0"/>
              </a:spcBef>
              <a:spcAft>
                <a:spcPct val="0"/>
              </a:spcAft>
              <a:buClrTx/>
              <a:buSzTx/>
              <a:buFont typeface="Wingdings" panose="05000000000000000000" charset="0"/>
              <a:buChar char="l"/>
              <a:defRPr/>
            </a:pPr>
            <a:r>
              <a:rPr kumimoji="0" lang="zh-CN" altLang="en-US" sz="1800" b="1" i="0" u="none" strike="noStrike" kern="1200" cap="none" spc="0" normalizeH="0" baseline="0" noProof="0" dirty="0">
                <a:ln>
                  <a:noFill/>
                </a:ln>
                <a:solidFill>
                  <a:srgbClr val="C00000"/>
                </a:solidFill>
                <a:effectLst/>
                <a:uLnTx/>
                <a:uFillTx/>
                <a:latin typeface="幼圆" panose="02010509060101010101" charset="-122"/>
                <a:ea typeface="幼圆" panose="02010509060101010101" charset="-122"/>
                <a:cs typeface="+mn-cs"/>
              </a:rPr>
              <a:t>注意：</a:t>
            </a:r>
            <a:r>
              <a:rPr kumimoji="0" lang="zh-CN" altLang="en-US" sz="1800" b="1" i="0" u="none" strike="noStrike" kern="1200" cap="none" spc="0" normalizeH="0" baseline="0" noProof="0" dirty="0">
                <a:ln>
                  <a:noFill/>
                </a:ln>
                <a:solidFill>
                  <a:schemeClr val="tx1"/>
                </a:solidFill>
                <a:effectLst/>
                <a:uLnTx/>
                <a:uFillTx/>
                <a:latin typeface="幼圆" panose="02010509060101010101" charset="-122"/>
                <a:ea typeface="幼圆" panose="02010509060101010101" charset="-122"/>
                <a:cs typeface="+mn-cs"/>
              </a:rPr>
              <a:t>如果存在固定资产清理的，不能简单取资产负债表的“固定资产”的期末余额，而</a:t>
            </a:r>
            <a:r>
              <a:rPr kumimoji="0" lang="zh-CN" altLang="en-US" sz="1800" b="1" i="0" u="none" strike="noStrike" kern="1200" cap="none" spc="0" normalizeH="0" baseline="0" noProof="0" dirty="0">
                <a:ln>
                  <a:noFill/>
                </a:ln>
                <a:solidFill>
                  <a:srgbClr val="C00000"/>
                </a:solidFill>
                <a:effectLst/>
                <a:uLnTx/>
                <a:uFillTx/>
                <a:latin typeface="幼圆" panose="02010509060101010101" charset="-122"/>
                <a:ea typeface="幼圆" panose="02010509060101010101" charset="-122"/>
                <a:cs typeface="+mn-cs"/>
              </a:rPr>
              <a:t>应扣减其中的“固定资产清理”的余额</a:t>
            </a:r>
            <a:r>
              <a:rPr kumimoji="0" lang="zh-CN" altLang="en-US" sz="1800" b="1" i="0" u="none" strike="noStrike" kern="1200" cap="none" spc="0" normalizeH="0" baseline="0" noProof="0" dirty="0">
                <a:ln>
                  <a:noFill/>
                </a:ln>
                <a:solidFill>
                  <a:schemeClr val="tx1"/>
                </a:solidFill>
                <a:effectLst/>
                <a:uLnTx/>
                <a:uFillTx/>
                <a:latin typeface="幼圆" panose="02010509060101010101" charset="-122"/>
                <a:ea typeface="幼圆" panose="02010509060101010101" charset="-122"/>
                <a:cs typeface="+mn-cs"/>
              </a:rPr>
              <a:t>。</a:t>
            </a:r>
            <a:endParaRPr kumimoji="0" lang="zh-CN" altLang="en-US" sz="1800" b="1" i="0" u="none" strike="noStrike" kern="1200" cap="none" spc="0" normalizeH="0" baseline="0" noProof="0" dirty="0">
              <a:ln>
                <a:noFill/>
              </a:ln>
              <a:solidFill>
                <a:schemeClr val="tx1"/>
              </a:solidFill>
              <a:effectLst/>
              <a:uLnTx/>
              <a:uFillTx/>
              <a:latin typeface="幼圆" panose="02010509060101010101" charset="-122"/>
              <a:ea typeface="幼圆" panose="020105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2959735" y="704215"/>
            <a:ext cx="4248785" cy="602043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（二）</a:t>
            </a:r>
            <a:r>
              <a:rPr lang="zh-CN" altLang="en-US" sz="2800" b="1">
                <a:effectLst/>
                <a:sym typeface="+mn-ea"/>
              </a:rPr>
              <a:t>固定资产原价其中项</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p:cNvCxnSpPr>
          <p:nvPr/>
        </p:nvCxnSpPr>
        <p:spPr>
          <a:xfrm>
            <a:off x="5701665" y="2526030"/>
            <a:ext cx="2021205" cy="825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 name="左大括号 3"/>
          <p:cNvSpPr/>
          <p:nvPr/>
        </p:nvSpPr>
        <p:spPr>
          <a:xfrm>
            <a:off x="2120900" y="782955"/>
            <a:ext cx="346075" cy="58629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4" name="矩形 13"/>
          <p:cNvSpPr/>
          <p:nvPr/>
        </p:nvSpPr>
        <p:spPr>
          <a:xfrm>
            <a:off x="3374390" y="2067560"/>
            <a:ext cx="2327275" cy="91630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文本框 2"/>
          <p:cNvSpPr txBox="true">
            <a:spLocks noChangeArrowheads="true"/>
          </p:cNvSpPr>
          <p:nvPr/>
        </p:nvSpPr>
        <p:spPr bwMode="auto">
          <a:xfrm>
            <a:off x="810895" y="1514475"/>
            <a:ext cx="901700" cy="4399915"/>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39" name="文本框 2"/>
          <p:cNvSpPr txBox="true">
            <a:spLocks noChangeArrowheads="true"/>
          </p:cNvSpPr>
          <p:nvPr/>
        </p:nvSpPr>
        <p:spPr bwMode="auto">
          <a:xfrm>
            <a:off x="7715250" y="1824990"/>
            <a:ext cx="4260850" cy="482092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其中项根据会计核算中“固定资产原价”有关二级科目的期末余额数</a:t>
            </a:r>
            <a:r>
              <a:rPr lang="zh-CN" altLang="en-US" sz="2000" b="1" noProof="0" dirty="0">
                <a:ln>
                  <a:noFill/>
                </a:ln>
                <a:solidFill>
                  <a:srgbClr val="C00000"/>
                </a:solidFill>
                <a:effectLst/>
                <a:uLnTx/>
                <a:uFillTx/>
                <a:latin typeface="黑体" panose="02010609060101010101" charset="-122"/>
                <a:ea typeface="黑体" panose="02010609060101010101" charset="-122"/>
                <a:sym typeface="+mn-ea"/>
              </a:rPr>
              <a:t>归并</a:t>
            </a: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填报，从</a:t>
            </a:r>
            <a:r>
              <a:rPr lang="zh-CN" altLang="en-US" sz="2000" b="1" noProof="0" dirty="0">
                <a:ln>
                  <a:noFill/>
                </a:ln>
                <a:solidFill>
                  <a:srgbClr val="C00000"/>
                </a:solidFill>
                <a:effectLst/>
                <a:uLnTx/>
                <a:uFillTx/>
                <a:latin typeface="黑体" panose="02010609060101010101" charset="-122"/>
                <a:ea typeface="黑体" panose="02010609060101010101" charset="-122"/>
                <a:sym typeface="+mn-ea"/>
              </a:rPr>
              <a:t>明细账</a:t>
            </a: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中分析计算取得。</a:t>
            </a:r>
            <a:endParaRPr lang="zh-CN" altLang="en-US" sz="2000" b="1" noProof="0" dirty="0">
              <a:ln>
                <a:noFill/>
              </a:ln>
              <a:solidFill>
                <a:schemeClr val="tx1"/>
              </a:solidFill>
              <a:effectLst/>
              <a:uLnTx/>
              <a:uFillTx/>
              <a:latin typeface="黑体" panose="02010609060101010101" charset="-122"/>
              <a:ea typeface="黑体" panose="02010609060101010101" charset="-122"/>
              <a:sym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sym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b="1" u="sng"/>
              <a:t>房屋和构筑物</a:t>
            </a:r>
            <a:r>
              <a:rPr lang="en-US" altLang="zh-CN" b="1" u="sng"/>
              <a:t>(</a:t>
            </a:r>
            <a:r>
              <a:rPr lang="zh-CN" altLang="zh-CN" b="1" u="sng"/>
              <a:t>原值</a:t>
            </a:r>
            <a:r>
              <a:rPr lang="en-US" altLang="zh-CN" b="1" u="sng"/>
              <a:t>):</a:t>
            </a:r>
            <a:r>
              <a:rPr lang="zh-CN" altLang="en-US" b="1"/>
              <a:t>产权属于报表企业的，包括办公楼、仓库、宿舍等，</a:t>
            </a:r>
            <a:r>
              <a:rPr lang="zh-CN" altLang="en-US" b="1">
                <a:solidFill>
                  <a:srgbClr val="C00000"/>
                </a:solidFill>
              </a:rPr>
              <a:t>经营租赁租入的办公场所不算。</a:t>
            </a:r>
            <a:endParaRPr lang="zh-CN" altLang="en-US" b="1">
              <a:solidFill>
                <a:srgbClr val="FF0000"/>
              </a:solidFill>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b="1" u="sng"/>
              <a:t>机器设备</a:t>
            </a:r>
            <a:r>
              <a:rPr lang="en-US" altLang="zh-CN" b="1" u="sng"/>
              <a:t>(</a:t>
            </a:r>
            <a:r>
              <a:rPr lang="zh-CN" altLang="zh-CN" b="1" u="sng"/>
              <a:t>原值</a:t>
            </a:r>
            <a:r>
              <a:rPr lang="en-US" altLang="zh-CN" b="1" u="sng"/>
              <a:t>):</a:t>
            </a:r>
            <a:r>
              <a:rPr lang="zh-CN" altLang="en-US" b="1">
                <a:solidFill>
                  <a:srgbClr val="C00000"/>
                </a:solidFill>
              </a:rPr>
              <a:t>不要漏填办公设备</a:t>
            </a:r>
            <a:r>
              <a:rPr lang="zh-CN" altLang="en-US" b="1"/>
              <a:t>，包括打印机、复印机，电脑等。</a:t>
            </a:r>
            <a:r>
              <a:rPr lang="zh-CN" altLang="en-US" b="1">
                <a:solidFill>
                  <a:srgbClr val="00B050"/>
                </a:solidFill>
                <a:latin typeface="黑体" panose="02010609060101010101" charset="-122"/>
                <a:ea typeface="黑体" panose="02010609060101010101" charset="-122"/>
              </a:rPr>
              <a:t>不含运输设备！</a:t>
            </a:r>
            <a:endParaRPr lang="zh-CN" altLang="en-US" b="1">
              <a:solidFill>
                <a:srgbClr val="00B050"/>
              </a:solidFill>
              <a:latin typeface="黑体" panose="02010609060101010101" charset="-122"/>
              <a:ea typeface="黑体" panose="02010609060101010101" charset="-122"/>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en-US" altLang="zh-CN" b="1">
                <a:solidFill>
                  <a:schemeClr val="tx1"/>
                </a:solidFill>
                <a:uFillTx/>
                <a:latin typeface="宋体" pitchFamily="2" charset="-122"/>
                <a:cs typeface="宋体" pitchFamily="2" charset="-122"/>
                <a:sym typeface="+mn-ea"/>
              </a:rPr>
              <a:t>固定资产原价≥其中：房屋和构筑物＋机器和设备</a:t>
            </a:r>
            <a:endParaRPr lang="zh-CN" altLang="en-US" b="1">
              <a:solidFill>
                <a:srgbClr val="00B050"/>
              </a:solidFill>
              <a:latin typeface="黑体" panose="02010609060101010101" charset="-122"/>
              <a:ea typeface="黑体" panose="02010609060101010101" charset="-122"/>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2959735" y="704215"/>
            <a:ext cx="4248785" cy="602043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（二）</a:t>
            </a:r>
            <a:r>
              <a:rPr lang="zh-CN" altLang="en-US" sz="2800" b="1">
                <a:effectLst/>
                <a:sym typeface="+mn-ea"/>
              </a:rPr>
              <a:t>固定资产累计折旧、本年折旧</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p:cNvCxnSpPr>
          <p:nvPr/>
        </p:nvCxnSpPr>
        <p:spPr>
          <a:xfrm>
            <a:off x="5298440" y="3234055"/>
            <a:ext cx="2435860" cy="317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 name="左大括号 3"/>
          <p:cNvSpPr/>
          <p:nvPr/>
        </p:nvSpPr>
        <p:spPr>
          <a:xfrm>
            <a:off x="2120900" y="782955"/>
            <a:ext cx="346075" cy="58629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4" name="矩形 13"/>
          <p:cNvSpPr/>
          <p:nvPr/>
        </p:nvSpPr>
        <p:spPr>
          <a:xfrm>
            <a:off x="3310890" y="2920365"/>
            <a:ext cx="1987550" cy="62674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文本框 2"/>
          <p:cNvSpPr txBox="true">
            <a:spLocks noChangeArrowheads="true"/>
          </p:cNvSpPr>
          <p:nvPr/>
        </p:nvSpPr>
        <p:spPr bwMode="auto">
          <a:xfrm>
            <a:off x="810895" y="1514475"/>
            <a:ext cx="901700" cy="4399915"/>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39" name="文本框 2"/>
          <p:cNvSpPr txBox="true">
            <a:spLocks noChangeArrowheads="true"/>
          </p:cNvSpPr>
          <p:nvPr/>
        </p:nvSpPr>
        <p:spPr bwMode="auto">
          <a:xfrm>
            <a:off x="7715250" y="1593215"/>
            <a:ext cx="4260850" cy="505269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sz="2000" b="1" u="sng" noProof="0" dirty="0">
                <a:ln>
                  <a:noFill/>
                </a:ln>
                <a:solidFill>
                  <a:schemeClr val="tx1"/>
                </a:solidFill>
                <a:effectLst/>
                <a:uLnTx/>
                <a:uFillTx/>
                <a:latin typeface="+mn-ea"/>
                <a:cs typeface="+mn-ea"/>
                <a:sym typeface="+mn-ea"/>
              </a:rPr>
              <a:t>累计折旧</a:t>
            </a:r>
            <a:r>
              <a:rPr lang="zh-CN" altLang="en-US" sz="2000" b="1" noProof="0" dirty="0">
                <a:ln>
                  <a:noFill/>
                </a:ln>
                <a:solidFill>
                  <a:schemeClr val="tx1"/>
                </a:solidFill>
                <a:effectLst/>
                <a:uLnTx/>
                <a:uFillTx/>
                <a:latin typeface="+mn-ea"/>
                <a:cs typeface="+mn-ea"/>
                <a:sym typeface="+mn-ea"/>
              </a:rPr>
              <a:t>：在报告期末提取的</a:t>
            </a:r>
            <a:r>
              <a:rPr lang="zh-CN" altLang="en-US" sz="2000" b="1" noProof="0" dirty="0">
                <a:ln>
                  <a:noFill/>
                </a:ln>
                <a:solidFill>
                  <a:srgbClr val="C00000"/>
                </a:solidFill>
                <a:effectLst/>
                <a:uLnTx/>
                <a:uFillTx/>
                <a:latin typeface="+mn-ea"/>
                <a:cs typeface="+mn-ea"/>
                <a:sym typeface="+mn-ea"/>
              </a:rPr>
              <a:t>历年</a:t>
            </a:r>
            <a:r>
              <a:rPr lang="zh-CN" altLang="en-US" sz="2000" b="1" noProof="0" dirty="0">
                <a:ln>
                  <a:noFill/>
                </a:ln>
                <a:solidFill>
                  <a:schemeClr val="tx1"/>
                </a:solidFill>
                <a:effectLst/>
                <a:uLnTx/>
                <a:uFillTx/>
                <a:latin typeface="+mn-ea"/>
                <a:cs typeface="+mn-ea"/>
                <a:sym typeface="+mn-ea"/>
              </a:rPr>
              <a:t>固定资产折旧</a:t>
            </a:r>
            <a:r>
              <a:rPr lang="zh-CN" altLang="en-US" sz="2000" b="1" noProof="0" dirty="0">
                <a:ln>
                  <a:noFill/>
                </a:ln>
                <a:solidFill>
                  <a:srgbClr val="C00000"/>
                </a:solidFill>
                <a:effectLst/>
                <a:uLnTx/>
                <a:uFillTx/>
                <a:latin typeface="+mn-ea"/>
                <a:cs typeface="+mn-ea"/>
                <a:sym typeface="+mn-ea"/>
              </a:rPr>
              <a:t>累计数</a:t>
            </a:r>
            <a:r>
              <a:rPr lang="zh-CN" altLang="en-US" sz="2000" b="1" noProof="0" dirty="0">
                <a:ln>
                  <a:noFill/>
                </a:ln>
                <a:solidFill>
                  <a:schemeClr val="tx1"/>
                </a:solidFill>
                <a:effectLst/>
                <a:uLnTx/>
                <a:uFillTx/>
                <a:latin typeface="+mn-ea"/>
                <a:cs typeface="+mn-ea"/>
                <a:sym typeface="+mn-ea"/>
              </a:rPr>
              <a:t>，根据会计“累计折旧”科目</a:t>
            </a:r>
            <a:r>
              <a:rPr lang="zh-CN" altLang="en-US" sz="2000" b="1" u="sng" noProof="0" dirty="0">
                <a:ln>
                  <a:noFill/>
                </a:ln>
                <a:solidFill>
                  <a:schemeClr val="tx1"/>
                </a:solidFill>
                <a:effectLst/>
                <a:uLnTx/>
                <a:uFillTx/>
                <a:latin typeface="+mn-ea"/>
                <a:cs typeface="+mn-ea"/>
                <a:sym typeface="+mn-ea"/>
              </a:rPr>
              <a:t>期末贷方余额</a:t>
            </a:r>
            <a:r>
              <a:rPr lang="zh-CN" altLang="en-US" sz="2000" b="1" noProof="0" dirty="0">
                <a:ln>
                  <a:noFill/>
                </a:ln>
                <a:solidFill>
                  <a:schemeClr val="tx1"/>
                </a:solidFill>
                <a:effectLst/>
                <a:uLnTx/>
                <a:uFillTx/>
                <a:latin typeface="+mn-ea"/>
                <a:cs typeface="+mn-ea"/>
                <a:sym typeface="+mn-ea"/>
              </a:rPr>
              <a:t>填报</a:t>
            </a:r>
            <a:endParaRPr kumimoji="0" lang="zh-CN" altLang="en-US" sz="2000" b="1" i="0" u="none" strike="noStrike" kern="1200" cap="none" spc="0" normalizeH="0" baseline="0" noProof="0" dirty="0">
              <a:ln>
                <a:noFill/>
              </a:ln>
              <a:solidFill>
                <a:schemeClr val="tx1"/>
              </a:solidFill>
              <a:effectLst/>
              <a:uLnTx/>
              <a:uFillTx/>
              <a:latin typeface="+mn-ea"/>
              <a:cs typeface="+mn-ea"/>
              <a:sym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sz="2000" b="1" u="sng" noProof="0" dirty="0">
                <a:ln>
                  <a:noFill/>
                </a:ln>
                <a:solidFill>
                  <a:schemeClr val="tx1"/>
                </a:solidFill>
                <a:effectLst/>
                <a:uLnTx/>
                <a:uFillTx/>
                <a:latin typeface="+mn-ea"/>
                <a:cs typeface="+mn-ea"/>
                <a:sym typeface="+mn-ea"/>
              </a:rPr>
              <a:t>本年折旧</a:t>
            </a:r>
            <a:r>
              <a:rPr lang="zh-CN" altLang="en-US" sz="2000" b="1" noProof="0" dirty="0">
                <a:ln>
                  <a:noFill/>
                </a:ln>
                <a:solidFill>
                  <a:schemeClr val="tx1"/>
                </a:solidFill>
                <a:effectLst/>
                <a:uLnTx/>
                <a:uFillTx/>
                <a:latin typeface="+mn-ea"/>
                <a:cs typeface="+mn-ea"/>
                <a:sym typeface="+mn-ea"/>
              </a:rPr>
              <a:t>：指在</a:t>
            </a:r>
            <a:r>
              <a:rPr lang="zh-CN" altLang="en-US" sz="2000" b="1" noProof="0" dirty="0">
                <a:ln>
                  <a:noFill/>
                </a:ln>
                <a:solidFill>
                  <a:srgbClr val="C00000"/>
                </a:solidFill>
                <a:effectLst/>
                <a:uLnTx/>
                <a:uFillTx/>
                <a:latin typeface="+mn-ea"/>
                <a:cs typeface="+mn-ea"/>
                <a:sym typeface="+mn-ea"/>
              </a:rPr>
              <a:t>报告期内提取</a:t>
            </a:r>
            <a:r>
              <a:rPr lang="zh-CN" altLang="en-US" sz="2000" b="1" noProof="0" dirty="0">
                <a:ln>
                  <a:noFill/>
                </a:ln>
                <a:solidFill>
                  <a:schemeClr val="tx1"/>
                </a:solidFill>
                <a:effectLst/>
                <a:uLnTx/>
                <a:uFillTx/>
                <a:latin typeface="+mn-ea"/>
                <a:cs typeface="+mn-ea"/>
                <a:sym typeface="+mn-ea"/>
              </a:rPr>
              <a:t>的固定资产折旧合计数，为当年计提的固定资产折旧金额。</a:t>
            </a:r>
            <a:endParaRPr lang="zh-CN" altLang="en-US" sz="2000" b="1">
              <a:solidFill>
                <a:srgbClr val="FF0000"/>
              </a:solidFill>
              <a:latin typeface="+mn-ea"/>
              <a:cs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altLang="en-US" sz="2000" b="1" noProof="0" dirty="0">
                <a:ln>
                  <a:noFill/>
                </a:ln>
                <a:solidFill>
                  <a:schemeClr val="tx1"/>
                </a:solidFill>
                <a:effectLst/>
                <a:uLnTx/>
                <a:uFillTx/>
                <a:latin typeface="+mn-ea"/>
                <a:cs typeface="+mn-ea"/>
                <a:sym typeface="+mn-ea"/>
              </a:rPr>
              <a:t>例子：</a:t>
            </a:r>
            <a:endParaRPr lang="zh-CN" altLang="en-US" sz="2000" b="1">
              <a:solidFill>
                <a:srgbClr val="00B050"/>
              </a:solidFill>
              <a:latin typeface="+mn-ea"/>
              <a:cs typeface="+mn-ea"/>
            </a:endParaRPr>
          </a:p>
          <a:p>
            <a:pPr marL="342900" marR="0" lvl="0" indent="-342900" algn="just" defTabSz="914400" rtl="0" eaLnBrk="0" fontAlgn="base" latinLnBrk="0" hangingPunct="0">
              <a:lnSpc>
                <a:spcPct val="120000"/>
              </a:lnSpc>
              <a:spcBef>
                <a:spcPct val="0"/>
              </a:spcBef>
              <a:spcAft>
                <a:spcPct val="0"/>
              </a:spcAft>
              <a:buClrTx/>
              <a:buSzTx/>
              <a:buFont typeface="Wingdings" panose="05000000000000000000" charset="0"/>
              <a:buChar char="Ø"/>
              <a:defRPr/>
            </a:pPr>
            <a:r>
              <a:rPr lang="zh-CN" altLang="en-US" sz="2000" b="1" noProof="0" dirty="0">
                <a:ln>
                  <a:noFill/>
                </a:ln>
                <a:solidFill>
                  <a:schemeClr val="tx1"/>
                </a:solidFill>
                <a:effectLst/>
                <a:uLnTx/>
                <a:uFillTx/>
                <a:latin typeface="+mn-ea"/>
                <a:cs typeface="+mn-ea"/>
                <a:sym typeface="+mn-ea"/>
              </a:rPr>
              <a:t>年报：填</a:t>
            </a:r>
            <a:r>
              <a:rPr lang="en-US" altLang="zh-CN" sz="2000" b="1" noProof="0" dirty="0">
                <a:ln>
                  <a:noFill/>
                </a:ln>
                <a:solidFill>
                  <a:schemeClr val="tx1"/>
                </a:solidFill>
                <a:effectLst/>
                <a:uLnTx/>
                <a:uFillTx/>
                <a:latin typeface="+mn-ea"/>
                <a:cs typeface="+mn-ea"/>
                <a:sym typeface="+mn-ea"/>
              </a:rPr>
              <a:t>2024</a:t>
            </a:r>
            <a:r>
              <a:rPr lang="zh-CN" altLang="en-US" sz="2000" b="1" noProof="0" dirty="0">
                <a:ln>
                  <a:noFill/>
                </a:ln>
                <a:solidFill>
                  <a:schemeClr val="tx1"/>
                </a:solidFill>
                <a:effectLst/>
                <a:uLnTx/>
                <a:uFillTx/>
                <a:latin typeface="+mn-ea"/>
                <a:cs typeface="+mn-ea"/>
                <a:sym typeface="+mn-ea"/>
              </a:rPr>
              <a:t>年一年计提的折旧</a:t>
            </a:r>
            <a:r>
              <a:rPr lang="en-US" altLang="zh-CN" sz="2000" b="1" noProof="0" dirty="0">
                <a:ln>
                  <a:noFill/>
                </a:ln>
                <a:solidFill>
                  <a:schemeClr val="tx1"/>
                </a:solidFill>
                <a:effectLst/>
                <a:uLnTx/>
                <a:uFillTx/>
                <a:latin typeface="+mn-ea"/>
                <a:cs typeface="+mn-ea"/>
                <a:sym typeface="+mn-ea"/>
              </a:rPr>
              <a:t>.</a:t>
            </a:r>
            <a:endParaRPr lang="en-US" altLang="zh-CN" sz="2000" b="1" noProof="0" dirty="0">
              <a:ln>
                <a:noFill/>
              </a:ln>
              <a:solidFill>
                <a:schemeClr val="tx1"/>
              </a:solidFill>
              <a:effectLst/>
              <a:uLnTx/>
              <a:uFillTx/>
              <a:latin typeface="+mn-ea"/>
              <a:cs typeface="+mn-ea"/>
              <a:sym typeface="+mn-ea"/>
            </a:endParaRPr>
          </a:p>
          <a:p>
            <a:pPr marL="342900" marR="0" lvl="0" indent="-342900" algn="just" defTabSz="914400" rtl="0" eaLnBrk="0" fontAlgn="base" latinLnBrk="0" hangingPunct="0">
              <a:lnSpc>
                <a:spcPct val="120000"/>
              </a:lnSpc>
              <a:spcBef>
                <a:spcPct val="0"/>
              </a:spcBef>
              <a:spcAft>
                <a:spcPct val="0"/>
              </a:spcAft>
              <a:buClrTx/>
              <a:buSzTx/>
              <a:buFont typeface="Wingdings" panose="05000000000000000000" charset="0"/>
              <a:buChar char="Ø"/>
              <a:defRPr/>
            </a:pPr>
            <a:r>
              <a:rPr lang="en-US" altLang="zh-CN" sz="2000" b="1" noProof="0" dirty="0">
                <a:ln>
                  <a:noFill/>
                </a:ln>
                <a:solidFill>
                  <a:schemeClr val="tx1"/>
                </a:solidFill>
                <a:effectLst/>
                <a:uLnTx/>
                <a:uFillTx/>
                <a:latin typeface="+mn-ea"/>
                <a:cs typeface="+mn-ea"/>
                <a:sym typeface="+mn-ea"/>
              </a:rPr>
              <a:t>7</a:t>
            </a:r>
            <a:r>
              <a:rPr lang="zh-CN" altLang="en-US" sz="2000" b="1" noProof="0" dirty="0">
                <a:ln>
                  <a:noFill/>
                </a:ln>
                <a:solidFill>
                  <a:schemeClr val="tx1"/>
                </a:solidFill>
                <a:effectLst/>
                <a:uLnTx/>
                <a:uFillTx/>
                <a:latin typeface="+mn-ea"/>
                <a:cs typeface="+mn-ea"/>
                <a:sym typeface="+mn-ea"/>
              </a:rPr>
              <a:t>月月报：填</a:t>
            </a:r>
            <a:r>
              <a:rPr lang="en-US" altLang="zh-CN" sz="2000" b="1" noProof="0" dirty="0">
                <a:ln>
                  <a:noFill/>
                </a:ln>
                <a:solidFill>
                  <a:schemeClr val="tx1"/>
                </a:solidFill>
                <a:effectLst/>
                <a:uLnTx/>
                <a:uFillTx/>
                <a:latin typeface="+mn-ea"/>
                <a:cs typeface="+mn-ea"/>
                <a:sym typeface="+mn-ea"/>
              </a:rPr>
              <a:t>2025</a:t>
            </a:r>
            <a:r>
              <a:rPr lang="zh-CN" altLang="en-US" sz="2000" b="1" noProof="0" dirty="0">
                <a:ln>
                  <a:noFill/>
                </a:ln>
                <a:solidFill>
                  <a:schemeClr val="tx1"/>
                </a:solidFill>
                <a:effectLst/>
                <a:uLnTx/>
                <a:uFillTx/>
                <a:latin typeface="+mn-ea"/>
                <a:cs typeface="+mn-ea"/>
                <a:sym typeface="+mn-ea"/>
              </a:rPr>
              <a:t>年</a:t>
            </a:r>
            <a:r>
              <a:rPr lang="en-US" altLang="zh-CN" sz="2000" b="1" noProof="0" dirty="0">
                <a:ln>
                  <a:noFill/>
                </a:ln>
                <a:solidFill>
                  <a:schemeClr val="tx1"/>
                </a:solidFill>
                <a:effectLst/>
                <a:uLnTx/>
                <a:uFillTx/>
                <a:latin typeface="+mn-ea"/>
                <a:cs typeface="+mn-ea"/>
                <a:sym typeface="+mn-ea"/>
              </a:rPr>
              <a:t>1-7</a:t>
            </a:r>
            <a:r>
              <a:rPr lang="zh-CN" altLang="en-US" sz="2000" b="1" noProof="0" dirty="0">
                <a:ln>
                  <a:noFill/>
                </a:ln>
                <a:solidFill>
                  <a:schemeClr val="tx1"/>
                </a:solidFill>
                <a:effectLst/>
                <a:uLnTx/>
                <a:uFillTx/>
                <a:latin typeface="+mn-ea"/>
                <a:cs typeface="+mn-ea"/>
                <a:sym typeface="+mn-ea"/>
              </a:rPr>
              <a:t>月所计提的折旧</a:t>
            </a:r>
            <a:r>
              <a:rPr lang="en-US" altLang="zh-CN" sz="2000" b="1" noProof="0" dirty="0">
                <a:ln>
                  <a:noFill/>
                </a:ln>
                <a:solidFill>
                  <a:schemeClr val="tx1"/>
                </a:solidFill>
                <a:effectLst/>
                <a:uLnTx/>
                <a:uFillTx/>
                <a:latin typeface="+mn-ea"/>
                <a:cs typeface="+mn-ea"/>
                <a:sym typeface="+mn-ea"/>
              </a:rPr>
              <a:t>.</a:t>
            </a:r>
            <a:endParaRPr kumimoji="0" lang="en-US" altLang="zh-CN" sz="2000" b="1" i="0" u="none" strike="noStrike" kern="1200" cap="none" spc="0" normalizeH="0" baseline="0" noProof="0" dirty="0">
              <a:ln>
                <a:noFill/>
              </a:ln>
              <a:solidFill>
                <a:schemeClr val="tx1"/>
              </a:solidFill>
              <a:effectLst/>
              <a:uLnTx/>
              <a:uFillTx/>
              <a:latin typeface="+mn-ea"/>
              <a:cs typeface="+mn-ea"/>
            </a:endParaRPr>
          </a:p>
          <a:p>
            <a:pPr marL="342900" marR="0" lvl="0" indent="-342900" algn="just" defTabSz="914400" rtl="0" eaLnBrk="0" fontAlgn="base" latinLnBrk="0" hangingPunct="0">
              <a:lnSpc>
                <a:spcPct val="120000"/>
              </a:lnSpc>
              <a:spcBef>
                <a:spcPct val="0"/>
              </a:spcBef>
              <a:spcAft>
                <a:spcPct val="0"/>
              </a:spcAft>
              <a:buClrTx/>
              <a:buSzTx/>
              <a:buFont typeface="Wingdings" panose="05000000000000000000" charset="0"/>
              <a:buChar char="Ø"/>
              <a:defRPr/>
            </a:pPr>
            <a:r>
              <a:rPr lang="en-US" altLang="zh-CN" sz="2000" b="1" noProof="0" dirty="0">
                <a:ln>
                  <a:noFill/>
                </a:ln>
                <a:solidFill>
                  <a:schemeClr val="tx1"/>
                </a:solidFill>
                <a:effectLst/>
                <a:uLnTx/>
                <a:uFillTx/>
                <a:latin typeface="+mn-ea"/>
                <a:cs typeface="+mn-ea"/>
                <a:sym typeface="+mn-ea"/>
              </a:rPr>
              <a:t>“</a:t>
            </a:r>
            <a:r>
              <a:rPr lang="zh-CN" altLang="zh-CN" sz="2000" b="1" noProof="0" dirty="0">
                <a:ln>
                  <a:noFill/>
                </a:ln>
                <a:solidFill>
                  <a:schemeClr val="tx1"/>
                </a:solidFill>
                <a:effectLst/>
                <a:uLnTx/>
                <a:uFillTx/>
                <a:latin typeface="+mn-ea"/>
                <a:cs typeface="+mn-ea"/>
                <a:sym typeface="+mn-ea"/>
              </a:rPr>
              <a:t>本年折旧</a:t>
            </a:r>
            <a:r>
              <a:rPr lang="en-US" altLang="zh-CN" sz="2000" b="1" noProof="0" dirty="0">
                <a:ln>
                  <a:noFill/>
                </a:ln>
                <a:solidFill>
                  <a:schemeClr val="tx1"/>
                </a:solidFill>
                <a:effectLst/>
                <a:uLnTx/>
                <a:uFillTx/>
                <a:latin typeface="+mn-ea"/>
                <a:cs typeface="+mn-ea"/>
                <a:sym typeface="+mn-ea"/>
              </a:rPr>
              <a:t>”</a:t>
            </a:r>
            <a:r>
              <a:rPr lang="zh-CN" altLang="en-US" sz="2000" b="1" noProof="0" dirty="0">
                <a:ln>
                  <a:noFill/>
                </a:ln>
                <a:solidFill>
                  <a:schemeClr val="tx1"/>
                </a:solidFill>
                <a:effectLst/>
                <a:uLnTx/>
                <a:uFillTx/>
                <a:latin typeface="+mn-ea"/>
                <a:cs typeface="+mn-ea"/>
                <a:sym typeface="+mn-ea"/>
              </a:rPr>
              <a:t>是一个累加数，</a:t>
            </a:r>
            <a:r>
              <a:rPr lang="zh-CN" altLang="zh-CN" sz="2000" b="1" noProof="0" dirty="0">
                <a:ln>
                  <a:noFill/>
                </a:ln>
                <a:solidFill>
                  <a:schemeClr val="tx1"/>
                </a:solidFill>
                <a:effectLst/>
                <a:uLnTx/>
                <a:uFillTx/>
                <a:latin typeface="+mn-ea"/>
                <a:cs typeface="+mn-ea"/>
                <a:sym typeface="+mn-ea"/>
              </a:rPr>
              <a:t>如：</a:t>
            </a:r>
            <a:r>
              <a:rPr lang="en-US" altLang="zh-CN" sz="2000" b="1" noProof="0" dirty="0">
                <a:ln>
                  <a:noFill/>
                </a:ln>
                <a:solidFill>
                  <a:schemeClr val="tx1"/>
                </a:solidFill>
                <a:effectLst/>
                <a:uLnTx/>
                <a:uFillTx/>
                <a:latin typeface="+mn-ea"/>
                <a:cs typeface="+mn-ea"/>
                <a:sym typeface="+mn-ea"/>
              </a:rPr>
              <a:t>7</a:t>
            </a:r>
            <a:r>
              <a:rPr lang="zh-CN" altLang="en-US" sz="2000" b="1" noProof="0" dirty="0">
                <a:ln>
                  <a:noFill/>
                </a:ln>
                <a:solidFill>
                  <a:schemeClr val="tx1"/>
                </a:solidFill>
                <a:effectLst/>
                <a:uLnTx/>
                <a:uFillTx/>
                <a:latin typeface="+mn-ea"/>
                <a:cs typeface="+mn-ea"/>
                <a:sym typeface="+mn-ea"/>
              </a:rPr>
              <a:t>月份的本年折旧≧</a:t>
            </a:r>
            <a:r>
              <a:rPr lang="en-US" altLang="zh-CN" sz="2000" b="1" noProof="0" dirty="0">
                <a:ln>
                  <a:noFill/>
                </a:ln>
                <a:solidFill>
                  <a:schemeClr val="tx1"/>
                </a:solidFill>
                <a:effectLst/>
                <a:uLnTx/>
                <a:uFillTx/>
                <a:latin typeface="+mn-ea"/>
                <a:cs typeface="+mn-ea"/>
                <a:sym typeface="+mn-ea"/>
              </a:rPr>
              <a:t>6</a:t>
            </a:r>
            <a:r>
              <a:rPr lang="zh-CN" altLang="en-US" sz="2000" b="1" noProof="0" dirty="0">
                <a:ln>
                  <a:noFill/>
                </a:ln>
                <a:solidFill>
                  <a:schemeClr val="tx1"/>
                </a:solidFill>
                <a:effectLst/>
                <a:uLnTx/>
                <a:uFillTx/>
                <a:latin typeface="+mn-ea"/>
                <a:cs typeface="+mn-ea"/>
                <a:sym typeface="+mn-ea"/>
              </a:rPr>
              <a:t>月本年折旧</a:t>
            </a:r>
            <a:endParaRPr lang="zh-CN" altLang="en-US" sz="2000" b="1">
              <a:solidFill>
                <a:srgbClr val="00B050"/>
              </a:solidFill>
              <a:latin typeface="+mn-ea"/>
              <a:cs typeface="+mn-ea"/>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（二）固定资产累计折旧、本年折旧</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10968990" cy="5233670"/>
          </a:xfrm>
          <a:prstGeom prst="rect">
            <a:avLst/>
          </a:prstGeom>
          <a:noFill/>
        </p:spPr>
        <p:txBody>
          <a:bodyPr wrap="square" rtlCol="0">
            <a:noAutofit/>
          </a:bodyPr>
          <a:p>
            <a:pPr marL="457200" indent="-457200">
              <a:lnSpc>
                <a:spcPct val="16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“本年折旧”正确填报方法：</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742950" lvl="1" indent="-285750" algn="just">
              <a:spcBef>
                <a:spcPct val="20000"/>
              </a:spcBef>
              <a:buClr>
                <a:srgbClr val="C00000"/>
              </a:buClr>
              <a:buSzPct val="120000"/>
              <a:buFont typeface="Wingdings" panose="05000000000000000000" pitchFamily="2" charset="2"/>
              <a:buChar char="ü"/>
            </a:pPr>
            <a:endParaRPr lang="zh-CN" altLang="en-US" sz="2400" dirty="0">
              <a:latin typeface="微软雅黑" panose="020B0604030504040204" pitchFamily="34" charset="-122"/>
              <a:sym typeface="+mn-ea"/>
            </a:endParaRPr>
          </a:p>
          <a:p>
            <a:pPr marL="742950" lvl="1" indent="-285750" algn="just">
              <a:spcBef>
                <a:spcPct val="20000"/>
              </a:spcBef>
              <a:buClr>
                <a:srgbClr val="C00000"/>
              </a:buClr>
              <a:buSzPct val="120000"/>
              <a:buFont typeface="Wingdings" panose="05000000000000000000" pitchFamily="2" charset="2"/>
              <a:buChar char="ü"/>
            </a:pPr>
            <a:r>
              <a:rPr lang="zh-CN" altLang="en-US" sz="2400" dirty="0">
                <a:latin typeface="微软雅黑" panose="020B0604030504040204" pitchFamily="34" charset="-122"/>
                <a:sym typeface="+mn-ea"/>
              </a:rPr>
              <a:t>根据成本费用明细账中“固定资产折旧”或“折旧”项本期累计发生额填列，如果企业没有“本年折旧”，只有“累计折旧”，</a:t>
            </a:r>
            <a:r>
              <a:rPr lang="zh-CN" altLang="en-US" sz="2400" b="1" dirty="0">
                <a:solidFill>
                  <a:srgbClr val="C00000"/>
                </a:solidFill>
                <a:latin typeface="微软雅黑" panose="020B0604030504040204" pitchFamily="34" charset="-122"/>
                <a:sym typeface="+mn-ea"/>
              </a:rPr>
              <a:t>可以依据</a:t>
            </a:r>
            <a:r>
              <a:rPr lang="en-US" altLang="zh-CN" sz="2400" b="1" dirty="0">
                <a:solidFill>
                  <a:srgbClr val="C00000"/>
                </a:solidFill>
                <a:latin typeface="微软雅黑" panose="020B0604030504040204" pitchFamily="34" charset="-122"/>
                <a:sym typeface="+mn-ea"/>
              </a:rPr>
              <a:t>“</a:t>
            </a:r>
            <a:r>
              <a:rPr lang="zh-CN" altLang="en-US" sz="2400" b="1" dirty="0">
                <a:solidFill>
                  <a:srgbClr val="C00000"/>
                </a:solidFill>
                <a:latin typeface="微软雅黑" panose="020B0604030504040204" pitchFamily="34" charset="-122"/>
                <a:sym typeface="+mn-ea"/>
              </a:rPr>
              <a:t>累计折旧</a:t>
            </a:r>
            <a:r>
              <a:rPr lang="en-US" altLang="zh-CN" sz="2400" b="1" dirty="0">
                <a:solidFill>
                  <a:srgbClr val="C00000"/>
                </a:solidFill>
                <a:latin typeface="微软雅黑" panose="020B0604030504040204" pitchFamily="34" charset="-122"/>
                <a:sym typeface="+mn-ea"/>
              </a:rPr>
              <a:t>”</a:t>
            </a:r>
            <a:r>
              <a:rPr lang="zh-CN" altLang="en-US" sz="2400" b="1" dirty="0">
                <a:solidFill>
                  <a:srgbClr val="C00000"/>
                </a:solidFill>
                <a:latin typeface="微软雅黑" panose="020B0604030504040204" pitchFamily="34" charset="-122"/>
                <a:sym typeface="+mn-ea"/>
              </a:rPr>
              <a:t>科目本期贷方累计发生额填报</a:t>
            </a:r>
            <a:endParaRPr lang="zh-CN" altLang="en-US" sz="2400" dirty="0">
              <a:solidFill>
                <a:srgbClr val="FF0000"/>
              </a:solidFill>
              <a:latin typeface="微软雅黑" panose="020B0604030504040204" pitchFamily="34" charset="-122"/>
              <a:ea typeface="微软雅黑" panose="020B0604030504040204" pitchFamily="34" charset="-122"/>
              <a:sym typeface="+mn-ea"/>
            </a:endParaRPr>
          </a:p>
          <a:p>
            <a:pPr marL="742950" lvl="1" indent="-285750" algn="just">
              <a:spcBef>
                <a:spcPct val="20000"/>
              </a:spcBef>
              <a:buClr>
                <a:srgbClr val="C00000"/>
              </a:buClr>
              <a:buSzPct val="120000"/>
              <a:buFont typeface="Wingdings" panose="05000000000000000000" pitchFamily="2" charset="2"/>
              <a:buChar char="ü"/>
            </a:pPr>
            <a:endParaRPr lang="zh-CN" altLang="en-US" sz="2400" dirty="0">
              <a:solidFill>
                <a:schemeClr val="tx1"/>
              </a:solidFill>
              <a:latin typeface="微软雅黑" panose="020B0604030504040204" pitchFamily="34" charset="-122"/>
              <a:ea typeface="微软雅黑" panose="020B0604030504040204" pitchFamily="34" charset="-122"/>
            </a:endParaRPr>
          </a:p>
          <a:p>
            <a:pPr marL="742950" lvl="1" indent="-285750" algn="just">
              <a:spcBef>
                <a:spcPct val="20000"/>
              </a:spcBef>
              <a:buClr>
                <a:srgbClr val="C00000"/>
              </a:buClr>
              <a:buSzPct val="120000"/>
              <a:buFont typeface="Wingdings" panose="05000000000000000000" pitchFamily="2" charset="2"/>
              <a:buChar char="ü"/>
            </a:pPr>
            <a:r>
              <a:rPr lang="zh-CN" altLang="en-US" sz="2400" dirty="0">
                <a:latin typeface="微软雅黑" panose="020B0604030504040204" pitchFamily="34" charset="-122"/>
                <a:sym typeface="+mn-ea"/>
              </a:rPr>
              <a:t>根据会计“财务状况变动表”中“固定资产折旧”项的数值填报</a:t>
            </a:r>
            <a:endParaRPr lang="zh-CN" altLang="en-US" sz="2400" dirty="0">
              <a:solidFill>
                <a:schemeClr val="tx1"/>
              </a:solidFill>
              <a:latin typeface="微软雅黑" panose="020B0604030504040204" pitchFamily="34" charset="-122"/>
              <a:ea typeface="微软雅黑" panose="020B0604030504040204" pitchFamily="34" charset="-122"/>
            </a:endParaRPr>
          </a:p>
          <a:p>
            <a:pPr marL="742950" lvl="1" indent="-285750" algn="just">
              <a:spcBef>
                <a:spcPct val="20000"/>
              </a:spcBef>
              <a:buClr>
                <a:srgbClr val="C00000"/>
              </a:buClr>
              <a:buSzPct val="120000"/>
              <a:buFont typeface="Wingdings" panose="05000000000000000000" pitchFamily="2" charset="2"/>
              <a:buChar char="ü"/>
            </a:pPr>
            <a:endParaRPr lang="zh-CN" altLang="en-US" sz="2400" dirty="0">
              <a:solidFill>
                <a:schemeClr val="tx1"/>
              </a:solidFill>
              <a:latin typeface="微软雅黑" panose="020B0604030504040204" pitchFamily="34" charset="-122"/>
              <a:ea typeface="微软雅黑" panose="020B0604030504040204" pitchFamily="34" charset="-122"/>
            </a:endParaRPr>
          </a:p>
          <a:p>
            <a:pPr marL="742950" lvl="1" indent="-285750" algn="just">
              <a:spcBef>
                <a:spcPct val="20000"/>
              </a:spcBef>
              <a:buClr>
                <a:srgbClr val="C00000"/>
              </a:buClr>
              <a:buSzPct val="120000"/>
              <a:buFont typeface="Wingdings" panose="05000000000000000000" pitchFamily="2" charset="2"/>
              <a:buChar char="ü"/>
            </a:pPr>
            <a:r>
              <a:rPr lang="zh-CN" altLang="zh-CN" sz="2400" dirty="0">
                <a:latin typeface="微软雅黑" panose="020B0604030504040204" pitchFamily="34" charset="-122"/>
                <a:sym typeface="+mn-ea"/>
              </a:rPr>
              <a:t>根据会计核算中《资产减值准备、投资及固定资产情况表》内“当年计提的固定资产折旧总额”项本年增加数填报</a:t>
            </a:r>
            <a:endParaRPr lang="en-US" altLang="zh-CN" sz="2400" dirty="0">
              <a:solidFill>
                <a:schemeClr val="tx1"/>
              </a:solidFill>
              <a:latin typeface="微软雅黑" panose="020B0604030504040204" pitchFamily="34" charset="-122"/>
              <a:ea typeface="微软雅黑" panose="020B0604030504040204" pitchFamily="34" charset="-122"/>
            </a:endParaRPr>
          </a:p>
          <a:p>
            <a:pPr marL="561340" lvl="1" latinLnBrk="0">
              <a:lnSpc>
                <a:spcPct val="200000"/>
              </a:lnSpc>
              <a:spcBef>
                <a:spcPts val="0"/>
              </a:spcBef>
              <a:buClr>
                <a:srgbClr val="C00000"/>
              </a:buClr>
              <a:buSzPct val="120000"/>
              <a:buFont typeface="Wingdings" panose="05000000000000000000" pitchFamily="2" charset="2"/>
              <a:buChar char="û"/>
            </a:pPr>
            <a:endParaRPr lang="zh-CN" altLang="en-US" sz="2400" dirty="0">
              <a:solidFill>
                <a:schemeClr val="tx1"/>
              </a:solidFill>
              <a:latin typeface="+mn-ea"/>
              <a:cs typeface="+mn-ea"/>
            </a:endParaRPr>
          </a:p>
          <a:p>
            <a:pPr marL="800100" lvl="1" indent="-342900">
              <a:lnSpc>
                <a:spcPct val="180000"/>
              </a:lnSpc>
              <a:buClr>
                <a:srgbClr val="000000"/>
              </a:buClr>
              <a:buFont typeface="Wingdings" panose="05000000000000000000" charset="0"/>
              <a:buChar char="l"/>
              <a:defRPr/>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8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8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zh-CN" altLang="en-US" sz="2800" b="1">
                <a:ln>
                  <a:noFill/>
                </a:ln>
                <a:effectLst/>
                <a:uLnTx/>
                <a:uFillTx/>
                <a:sym typeface="+mn-ea"/>
              </a:rPr>
              <a:t>（二）固定资产累计折旧、本年折旧</a:t>
            </a:r>
            <a:endParaRPr lang="zh-CN" altLang="en-US"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560705" y="1491615"/>
            <a:ext cx="7409180" cy="5233670"/>
          </a:xfrm>
          <a:prstGeom prst="rect">
            <a:avLst/>
          </a:prstGeom>
          <a:noFill/>
        </p:spPr>
        <p:txBody>
          <a:bodyPr wrap="square" rtlCol="0">
            <a:noAutofit/>
          </a:bodyPr>
          <a:p>
            <a:pPr marL="457200" indent="-457200">
              <a:lnSpc>
                <a:spcPct val="14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填报要点：</a:t>
            </a:r>
            <a:endParaRPr lang="zh-CN" sz="2800" b="1" dirty="0" smtClean="0">
              <a:solidFill>
                <a:srgbClr val="4B649F"/>
              </a:solidFill>
              <a:latin typeface="微软雅黑" panose="020B0604030504040204" pitchFamily="34" charset="-122"/>
              <a:ea typeface="+mn-ea"/>
              <a:cs typeface="微软雅黑" panose="020B0604030504040204" pitchFamily="34" charset="-122"/>
              <a:sym typeface="+mn-ea"/>
            </a:endParaRPr>
          </a:p>
          <a:p>
            <a:pPr marL="800100" lvl="1" indent="-342900" algn="just">
              <a:spcBef>
                <a:spcPct val="20000"/>
              </a:spcBef>
              <a:buClr>
                <a:srgbClr val="000000"/>
              </a:buClr>
              <a:buSzPct val="120000"/>
              <a:buFont typeface="Wingdings" panose="05000000000000000000" charset="0"/>
              <a:buChar char="l"/>
            </a:pPr>
            <a:r>
              <a:rPr lang="zh-CN" altLang="en-US" sz="2400" dirty="0">
                <a:solidFill>
                  <a:schemeClr val="tx1">
                    <a:lumMod val="95000"/>
                    <a:lumOff val="5000"/>
                  </a:schemeClr>
                </a:solidFill>
                <a:effectLst/>
                <a:latin typeface="微软雅黑" panose="020B0604030504040204" pitchFamily="34" charset="-122"/>
                <a:sym typeface="+mn-ea"/>
              </a:rPr>
              <a:t>除了当年新开业企业外（或除了本年新购入固定资产，之前没有），</a:t>
            </a:r>
            <a:r>
              <a:rPr lang="en-US" altLang="zh-CN" sz="2400" dirty="0">
                <a:solidFill>
                  <a:schemeClr val="tx1">
                    <a:lumMod val="95000"/>
                    <a:lumOff val="5000"/>
                  </a:schemeClr>
                </a:solidFill>
                <a:effectLst/>
                <a:latin typeface="微软雅黑" panose="020B0604030504040204" pitchFamily="34" charset="-122"/>
                <a:sym typeface="+mn-ea"/>
              </a:rPr>
              <a:t>“</a:t>
            </a:r>
            <a:r>
              <a:rPr lang="zh-CN" altLang="en-US" sz="2400" dirty="0">
                <a:solidFill>
                  <a:schemeClr val="tx1">
                    <a:lumMod val="95000"/>
                    <a:lumOff val="5000"/>
                  </a:schemeClr>
                </a:solidFill>
                <a:effectLst/>
                <a:latin typeface="微软雅黑" panose="020B0604030504040204" pitchFamily="34" charset="-122"/>
                <a:sym typeface="+mn-ea"/>
              </a:rPr>
              <a:t>累计折旧</a:t>
            </a:r>
            <a:r>
              <a:rPr lang="en-US" altLang="zh-CN" sz="2400" dirty="0">
                <a:solidFill>
                  <a:schemeClr val="tx1">
                    <a:lumMod val="95000"/>
                    <a:lumOff val="5000"/>
                  </a:schemeClr>
                </a:solidFill>
                <a:effectLst/>
                <a:latin typeface="微软雅黑" panose="020B0604030504040204" pitchFamily="34" charset="-122"/>
                <a:sym typeface="+mn-ea"/>
              </a:rPr>
              <a:t>”</a:t>
            </a:r>
            <a:r>
              <a:rPr lang="zh-CN" altLang="en-US" sz="2400" dirty="0">
                <a:solidFill>
                  <a:schemeClr val="tx1">
                    <a:lumMod val="95000"/>
                    <a:lumOff val="5000"/>
                  </a:schemeClr>
                </a:solidFill>
                <a:effectLst/>
                <a:latin typeface="微软雅黑" panose="020B0604030504040204" pitchFamily="34" charset="-122"/>
                <a:sym typeface="+mn-ea"/>
              </a:rPr>
              <a:t>要大于</a:t>
            </a:r>
            <a:r>
              <a:rPr lang="en-US" altLang="zh-CN" sz="2400" dirty="0">
                <a:solidFill>
                  <a:schemeClr val="tx1">
                    <a:lumMod val="95000"/>
                    <a:lumOff val="5000"/>
                  </a:schemeClr>
                </a:solidFill>
                <a:effectLst/>
                <a:latin typeface="微软雅黑" panose="020B0604030504040204" pitchFamily="34" charset="-122"/>
                <a:sym typeface="+mn-ea"/>
              </a:rPr>
              <a:t>“</a:t>
            </a:r>
            <a:r>
              <a:rPr lang="zh-CN" altLang="en-US" sz="2400" dirty="0">
                <a:solidFill>
                  <a:schemeClr val="tx1">
                    <a:lumMod val="95000"/>
                    <a:lumOff val="5000"/>
                  </a:schemeClr>
                </a:solidFill>
                <a:effectLst/>
                <a:latin typeface="微软雅黑" panose="020B0604030504040204" pitchFamily="34" charset="-122"/>
                <a:sym typeface="+mn-ea"/>
              </a:rPr>
              <a:t>本年折旧</a:t>
            </a:r>
            <a:r>
              <a:rPr lang="en-US" altLang="zh-CN" sz="2400" dirty="0">
                <a:solidFill>
                  <a:schemeClr val="tx1">
                    <a:lumMod val="95000"/>
                    <a:lumOff val="5000"/>
                  </a:schemeClr>
                </a:solidFill>
                <a:effectLst/>
                <a:latin typeface="微软雅黑" panose="020B0604030504040204" pitchFamily="34" charset="-122"/>
                <a:sym typeface="+mn-ea"/>
              </a:rPr>
              <a:t>”</a:t>
            </a:r>
            <a:r>
              <a:rPr lang="zh-CN" altLang="en-US" sz="2400" dirty="0">
                <a:solidFill>
                  <a:schemeClr val="tx1">
                    <a:lumMod val="95000"/>
                    <a:lumOff val="5000"/>
                  </a:schemeClr>
                </a:solidFill>
                <a:effectLst/>
                <a:latin typeface="微软雅黑" panose="020B0604030504040204" pitchFamily="34" charset="-122"/>
                <a:sym typeface="+mn-ea"/>
              </a:rPr>
              <a:t>。</a:t>
            </a:r>
            <a:endParaRPr lang="zh-CN" altLang="en-US" sz="2400" dirty="0">
              <a:solidFill>
                <a:schemeClr val="tx1">
                  <a:lumMod val="95000"/>
                  <a:lumOff val="5000"/>
                </a:schemeClr>
              </a:solidFill>
              <a:effectLst/>
              <a:latin typeface="微软雅黑" panose="020B0604030504040204" pitchFamily="34" charset="-122"/>
              <a:sym typeface="+mn-ea"/>
            </a:endParaRPr>
          </a:p>
          <a:p>
            <a:pPr marL="800100" lvl="1" indent="-342900" algn="just">
              <a:spcBef>
                <a:spcPct val="20000"/>
              </a:spcBef>
              <a:buClr>
                <a:srgbClr val="000000"/>
              </a:buClr>
              <a:buSzPct val="120000"/>
              <a:buFont typeface="Wingdings" panose="05000000000000000000" charset="0"/>
              <a:buChar char="l"/>
            </a:pPr>
            <a:r>
              <a:rPr lang="zh-CN" altLang="en-US" sz="2400" dirty="0">
                <a:solidFill>
                  <a:schemeClr val="tx1">
                    <a:lumMod val="95000"/>
                    <a:lumOff val="5000"/>
                  </a:schemeClr>
                </a:solidFill>
                <a:effectLst/>
                <a:latin typeface="微软雅黑" panose="020B0604030504040204" pitchFamily="34" charset="-122"/>
                <a:sym typeface="+mn-ea"/>
              </a:rPr>
              <a:t>“累计折旧”是累计数，固定资产清理、报废时要冲减；</a:t>
            </a:r>
            <a:endParaRPr lang="zh-CN" altLang="en-US" sz="2400" dirty="0">
              <a:solidFill>
                <a:schemeClr val="tx1">
                  <a:lumMod val="95000"/>
                  <a:lumOff val="5000"/>
                </a:schemeClr>
              </a:solidFill>
              <a:effectLst/>
              <a:latin typeface="微软雅黑" panose="020B0604030504040204" pitchFamily="34" charset="-122"/>
              <a:sym typeface="+mn-ea"/>
            </a:endParaRPr>
          </a:p>
          <a:p>
            <a:pPr lvl="2" algn="just">
              <a:spcBef>
                <a:spcPct val="20000"/>
              </a:spcBef>
              <a:buClr>
                <a:srgbClr val="000000"/>
              </a:buClr>
              <a:buSzPct val="120000"/>
              <a:buFont typeface="Wingdings" panose="05000000000000000000" charset="0"/>
            </a:pPr>
            <a:r>
              <a:rPr lang="zh-CN" altLang="en-US" sz="2400" dirty="0">
                <a:solidFill>
                  <a:schemeClr val="tx1">
                    <a:lumMod val="95000"/>
                    <a:lumOff val="5000"/>
                  </a:schemeClr>
                </a:solidFill>
                <a:effectLst/>
                <a:latin typeface="微软雅黑" panose="020B0604030504040204" pitchFamily="34" charset="-122"/>
                <a:sym typeface="+mn-ea"/>
              </a:rPr>
              <a:t>“本年折旧”是报告期内的累计数，固定资产清理、报废时</a:t>
            </a:r>
            <a:r>
              <a:rPr lang="zh-CN" altLang="en-US" sz="2400" b="1" dirty="0">
                <a:solidFill>
                  <a:srgbClr val="C00000"/>
                </a:solidFill>
                <a:effectLst/>
                <a:latin typeface="微软雅黑" panose="020B0604030504040204" pitchFamily="34" charset="-122"/>
                <a:sym typeface="+mn-ea"/>
              </a:rPr>
              <a:t>不冲减</a:t>
            </a:r>
            <a:r>
              <a:rPr lang="zh-CN" altLang="en-US" sz="2400" dirty="0">
                <a:solidFill>
                  <a:schemeClr val="tx1">
                    <a:lumMod val="95000"/>
                    <a:lumOff val="5000"/>
                  </a:schemeClr>
                </a:solidFill>
                <a:effectLst/>
                <a:latin typeface="微软雅黑" panose="020B0604030504040204" pitchFamily="34" charset="-122"/>
                <a:sym typeface="+mn-ea"/>
              </a:rPr>
              <a:t>。如：7月份的本年折旧≧6月本年折旧</a:t>
            </a:r>
            <a:endParaRPr lang="zh-CN" altLang="en-US" sz="2400" dirty="0">
              <a:solidFill>
                <a:schemeClr val="tx1">
                  <a:lumMod val="95000"/>
                  <a:lumOff val="5000"/>
                </a:schemeClr>
              </a:solidFill>
              <a:effectLst/>
              <a:latin typeface="微软雅黑" panose="020B0604030504040204" pitchFamily="34" charset="-122"/>
              <a:sym typeface="+mn-ea"/>
            </a:endParaRPr>
          </a:p>
          <a:p>
            <a:pPr marL="800100" lvl="1" indent="-342900" algn="just">
              <a:spcBef>
                <a:spcPct val="20000"/>
              </a:spcBef>
              <a:buClr>
                <a:srgbClr val="000000"/>
              </a:buClr>
              <a:buSzPct val="120000"/>
              <a:buFont typeface="Wingdings" panose="05000000000000000000" charset="0"/>
              <a:buChar char="l"/>
            </a:pPr>
            <a:r>
              <a:rPr lang="zh-CN" altLang="en-US" sz="2400" dirty="0">
                <a:solidFill>
                  <a:schemeClr val="tx1">
                    <a:lumMod val="95000"/>
                    <a:lumOff val="5000"/>
                  </a:schemeClr>
                </a:solidFill>
                <a:effectLst/>
                <a:latin typeface="微软雅黑" panose="020B0604030504040204" pitchFamily="34" charset="-122"/>
                <a:ea typeface="微软雅黑" panose="020B0604030504040204" pitchFamily="34" charset="-122"/>
                <a:sym typeface="+mn-ea"/>
              </a:rPr>
              <a:t>本年折旧，因为不冲减固定资产清理、报废的数额，所以很多企业会出现“累计折旧”小于“本年折旧”得情况，是正常的，写清楚澄清说明即可。</a:t>
            </a:r>
            <a:endParaRPr lang="zh-CN" altLang="en-US" sz="2400" dirty="0">
              <a:solidFill>
                <a:schemeClr val="tx1">
                  <a:lumMod val="95000"/>
                  <a:lumOff val="5000"/>
                </a:schemeClr>
              </a:solidFill>
              <a:effectLst/>
              <a:latin typeface="微软雅黑" panose="020B0604030504040204" pitchFamily="34" charset="-122"/>
              <a:ea typeface="微软雅黑" panose="020B0604030504040204" pitchFamily="34" charset="-122"/>
              <a:sym typeface="+mn-ea"/>
            </a:endParaRPr>
          </a:p>
          <a:p>
            <a:pPr marL="800100" lvl="1" indent="-342900" algn="just">
              <a:spcBef>
                <a:spcPct val="20000"/>
              </a:spcBef>
              <a:buClr>
                <a:srgbClr val="000000"/>
              </a:buClr>
              <a:buSzPct val="120000"/>
              <a:buFont typeface="Wingdings" panose="05000000000000000000" charset="0"/>
              <a:buChar char="l"/>
            </a:pPr>
            <a:endParaRPr lang="en-US" altLang="zh-CN" sz="2400" b="1" dirty="0">
              <a:solidFill>
                <a:schemeClr val="tx1"/>
              </a:solidFill>
              <a:latin typeface="微软雅黑" panose="020B0604030504040204" pitchFamily="34" charset="-122"/>
              <a:ea typeface="微软雅黑" panose="020B0604030504040204" pitchFamily="34" charset="-122"/>
            </a:endParaRPr>
          </a:p>
          <a:p>
            <a:pPr marL="561340" lvl="1" latinLnBrk="0">
              <a:lnSpc>
                <a:spcPct val="200000"/>
              </a:lnSpc>
              <a:spcBef>
                <a:spcPts val="0"/>
              </a:spcBef>
              <a:buClr>
                <a:srgbClr val="C00000"/>
              </a:buClr>
              <a:buSzPct val="120000"/>
              <a:buFont typeface="Wingdings" panose="05000000000000000000" pitchFamily="2" charset="2"/>
              <a:buChar char="û"/>
            </a:pPr>
            <a:endParaRPr lang="zh-CN" altLang="en-US" sz="2400" dirty="0">
              <a:solidFill>
                <a:schemeClr val="tx1"/>
              </a:solidFill>
              <a:latin typeface="+mn-ea"/>
              <a:cs typeface="+mn-ea"/>
            </a:endParaRPr>
          </a:p>
          <a:p>
            <a:pPr marL="800100" lvl="1" indent="-342900">
              <a:lnSpc>
                <a:spcPct val="180000"/>
              </a:lnSpc>
              <a:buClr>
                <a:srgbClr val="000000"/>
              </a:buClr>
              <a:buFont typeface="Wingdings" panose="05000000000000000000" charset="0"/>
              <a:buChar char="l"/>
              <a:defRPr/>
            </a:pPr>
            <a:endParaRPr lang="zh-CN" altLang="en-US" sz="2400" dirty="0" smtClean="0">
              <a:latin typeface="微软雅黑" panose="020B0604030504040204" pitchFamily="34" charset="-122"/>
              <a:cs typeface="微软雅黑" panose="020B0604030504040204" pitchFamily="34" charset="-122"/>
              <a:sym typeface="+mn-ea"/>
            </a:endParaRPr>
          </a:p>
          <a:p>
            <a:pPr marL="285750" indent="-285750">
              <a:lnSpc>
                <a:spcPct val="180000"/>
              </a:lnSpc>
              <a:buFont typeface="Wingdings" panose="05000000000000000000" pitchFamily="2" charset="2"/>
              <a:buChar char="l"/>
            </a:pPr>
            <a:endParaRPr lang="zh-CN" altLang="en-US" sz="2400" dirty="0" smtClean="0">
              <a:latin typeface="微软雅黑" panose="020B0604030504040204" pitchFamily="34" charset="-122"/>
              <a:cs typeface="微软雅黑" panose="020B0604030504040204" pitchFamily="34" charset="-122"/>
              <a:sym typeface="+mn-ea"/>
            </a:endParaRPr>
          </a:p>
          <a:p>
            <a:pPr marL="342900" indent="-342900">
              <a:lnSpc>
                <a:spcPct val="180000"/>
              </a:lnSpc>
              <a:buFont typeface="Wingdings" panose="05000000000000000000" charset="0"/>
              <a:buChar char="l"/>
            </a:pPr>
            <a:endParaRPr lang="zh-CN" altLang="en-US" sz="2400" dirty="0" smtClean="0">
              <a:solidFill>
                <a:srgbClr val="4B649F"/>
              </a:solidFill>
              <a:latin typeface="微软雅黑" panose="020B0604030504040204" pitchFamily="34" charset="-122"/>
              <a:cs typeface="微软雅黑" panose="020B0604030504040204" pitchFamily="34" charset="-122"/>
            </a:endParaRPr>
          </a:p>
          <a:p>
            <a:pPr indent="0">
              <a:buFont typeface="Wingdings" panose="05000000000000000000" pitchFamily="2" charset="2"/>
              <a:buNone/>
            </a:pP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pic>
        <p:nvPicPr>
          <p:cNvPr id="4" name="图片 3" descr="截图录屏_选择区域_20241206110351"/>
          <p:cNvPicPr>
            <a:picLocks noChangeAspect="true"/>
          </p:cNvPicPr>
          <p:nvPr/>
        </p:nvPicPr>
        <p:blipFill>
          <a:blip r:embed="rId6"/>
          <a:stretch>
            <a:fillRect/>
          </a:stretch>
        </p:blipFill>
        <p:spPr>
          <a:xfrm>
            <a:off x="8097520" y="1491615"/>
            <a:ext cx="3665220" cy="1887855"/>
          </a:xfrm>
          <a:prstGeom prst="rect">
            <a:avLst/>
          </a:prstGeom>
          <a:ln w="12700">
            <a:solidFill>
              <a:schemeClr val="tx1"/>
            </a:solidFill>
          </a:ln>
        </p:spPr>
      </p:pic>
      <p:sp>
        <p:nvSpPr>
          <p:cNvPr id="6" name="椭圆 5"/>
          <p:cNvSpPr/>
          <p:nvPr/>
        </p:nvSpPr>
        <p:spPr>
          <a:xfrm>
            <a:off x="9916795" y="2192020"/>
            <a:ext cx="1702435" cy="483235"/>
          </a:xfrm>
          <a:prstGeom prst="ellipse">
            <a:avLst/>
          </a:prstGeom>
          <a:noFill/>
          <a:ln w="50800" cap="flat" cmpd="sng" algn="ctr">
            <a:solidFill>
              <a:srgbClr val="C00000"/>
            </a:solidFill>
            <a:prstDash val="solid"/>
            <a:round/>
            <a:headEnd type="none" w="med" len="med"/>
            <a:tailEnd type="none" w="med" len="med"/>
          </a:ln>
        </p:spPr>
        <p:txBody>
          <a:bodyPr vert="horz" wrap="none" lIns="91440" tIns="45720" rIns="91440" bIns="45720" numCol="1" anchor="ctr" anchorCtr="false" compatLnSpc="true"/>
          <a:p>
            <a:pPr marL="0" marR="0" indent="0" algn="ctr" defTabSz="913130" rtl="0" eaLnBrk="1" fontAlgn="base" latinLnBrk="0" hangingPunct="1">
              <a:lnSpc>
                <a:spcPct val="100000"/>
              </a:lnSpc>
              <a:spcBef>
                <a:spcPct val="0"/>
              </a:spcBef>
              <a:spcAft>
                <a:spcPct val="0"/>
              </a:spcAft>
              <a:buClrTx/>
              <a:buSzTx/>
              <a:buFontTx/>
              <a:buNone/>
            </a:pPr>
            <a:endParaRPr kumimoji="0" lang="zh-CN" altLang="en-US" sz="3200" b="0" i="0" u="none" strike="noStrike" cap="none" normalizeH="0" baseline="0" smtClean="0">
              <a:ln>
                <a:noFill/>
              </a:ln>
              <a:solidFill>
                <a:schemeClr val="tx1"/>
              </a:solidFill>
              <a:effectLst/>
              <a:latin typeface="Tahoma" panose="020B0604030504040204" pitchFamily="34" charset="0"/>
              <a:ea typeface="黑体" panose="02010609060101010101" charset="-122"/>
            </a:endParaRPr>
          </a:p>
        </p:txBody>
      </p:sp>
      <p:pic>
        <p:nvPicPr>
          <p:cNvPr id="7" name="图片 6" descr="截图录屏_选择区域_20241206110635"/>
          <p:cNvPicPr>
            <a:picLocks noChangeAspect="true"/>
          </p:cNvPicPr>
          <p:nvPr/>
        </p:nvPicPr>
        <p:blipFill>
          <a:blip r:embed="rId7"/>
          <a:stretch>
            <a:fillRect/>
          </a:stretch>
        </p:blipFill>
        <p:spPr>
          <a:xfrm>
            <a:off x="7969885" y="5260975"/>
            <a:ext cx="4208780" cy="1264920"/>
          </a:xfrm>
          <a:prstGeom prst="rect">
            <a:avLst/>
          </a:prstGeom>
          <a:ln w="12700">
            <a:solidFill>
              <a:schemeClr val="tx1"/>
            </a:solidFill>
          </a:ln>
        </p:spPr>
      </p:pic>
      <p:sp>
        <p:nvSpPr>
          <p:cNvPr id="9" name="椭圆 8"/>
          <p:cNvSpPr/>
          <p:nvPr/>
        </p:nvSpPr>
        <p:spPr>
          <a:xfrm>
            <a:off x="10416540" y="5455920"/>
            <a:ext cx="1762125" cy="874395"/>
          </a:xfrm>
          <a:prstGeom prst="ellipse">
            <a:avLst/>
          </a:prstGeom>
          <a:noFill/>
          <a:ln w="50800" cap="flat" cmpd="sng" algn="ctr">
            <a:solidFill>
              <a:srgbClr val="C00000"/>
            </a:solidFill>
            <a:prstDash val="solid"/>
            <a:round/>
            <a:headEnd type="none" w="med" len="med"/>
            <a:tailEnd type="none" w="med" len="med"/>
          </a:ln>
        </p:spPr>
        <p:txBody>
          <a:bodyPr vert="horz" wrap="none" lIns="91440" tIns="45720" rIns="91440" bIns="45720" numCol="1" anchor="ctr" anchorCtr="false" compatLnSpc="true">
            <a:noAutofit/>
          </a:bodyPr>
          <a:p>
            <a:pPr lvl="0" algn="ctr" defTabSz="913130">
              <a:buClrTx/>
              <a:buSzTx/>
              <a:buFontTx/>
            </a:pPr>
            <a:endParaRPr lang="zh-CN" altLang="en-US" sz="3200" smtClean="0">
              <a:ln>
                <a:noFill/>
              </a:ln>
              <a:effectLst/>
              <a:latin typeface="Tahoma" panose="020B0604030504040204" pitchFamily="34" charset="0"/>
              <a:ea typeface="黑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2"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1" presetClass="entr" presetSubtype="0" fill="hold" grpId="2"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true"/>
      <p:bldP spid="9" grpId="1" animBg="true"/>
      <p:bldP spid="6" grpId="2" animBg="true"/>
      <p:bldP spid="9" grpId="2" animBg="tru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8253095" y="1729740"/>
            <a:ext cx="2183130" cy="491490"/>
          </a:xfrm>
          <a:prstGeom prst="rect">
            <a:avLst/>
          </a:prstGeom>
          <a:noFill/>
        </p:spPr>
        <p:txBody>
          <a:bodyPr wrap="square" lIns="91440" tIns="45720" rIns="91440" bIns="45720" rtlCol="0" anchor="ctr">
            <a:normAutofit fontScale="90000"/>
          </a:bodyPr>
          <a:p>
            <a:pPr algn="ctr">
              <a:lnSpc>
                <a:spcPct val="120000"/>
              </a:lnSpc>
            </a:pPr>
            <a:r>
              <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endParaRPr>
          </a:p>
        </p:txBody>
      </p:sp>
      <p:graphicFrame>
        <p:nvGraphicFramePr>
          <p:cNvPr id="6" name="内容占位符 5"/>
          <p:cNvGraphicFramePr>
            <a:graphicFrameLocks noGrp="true"/>
          </p:cNvGraphicFramePr>
          <p:nvPr>
            <p:ph idx="1"/>
            <p:custDataLst>
              <p:tags r:id="rId6"/>
            </p:custDataLst>
          </p:nvPr>
        </p:nvGraphicFramePr>
        <p:xfrm>
          <a:off x="585470" y="1625600"/>
          <a:ext cx="10920730" cy="4282440"/>
        </p:xfrm>
        <a:graphic>
          <a:graphicData uri="http://schemas.openxmlformats.org/drawingml/2006/table">
            <a:tbl>
              <a:tblPr firstRow="true" bandRow="true">
                <a:tableStyleId>{5C22544A-7EE6-4342-B048-85BDC9FD1C3A}</a:tableStyleId>
              </a:tblPr>
              <a:tblGrid>
                <a:gridCol w="1337945"/>
                <a:gridCol w="1163955"/>
                <a:gridCol w="3235960"/>
                <a:gridCol w="5182870"/>
              </a:tblGrid>
              <a:tr h="588645">
                <a:tc gridSpan="2">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kumimoji="0" lang="zh-CN" altLang="en-US" sz="2400" u="none" strike="noStrike" cap="none" normalizeH="0" baseline="0" dirty="0" smtClean="0">
                          <a:ln>
                            <a:noFill/>
                          </a:ln>
                          <a:effectLst/>
                        </a:rPr>
                        <a:t>频率</a:t>
                      </a:r>
                      <a:endParaRPr kumimoji="0" lang="zh-CN" altLang="en-US" sz="2400" u="none" strike="noStrike" cap="none" normalizeH="0" baseline="0" dirty="0" smtClean="0">
                        <a:ln>
                          <a:noFill/>
                        </a:ln>
                        <a:effectLst/>
                      </a:endParaRPr>
                    </a:p>
                  </a:txBody>
                  <a:tcPr marL="68591" marR="68591" marT="34295" marB="34295" anchor="ctr" horzOverflow="overflow"/>
                </a:tc>
                <a:tc hMerge="true">
                  <a:tcPr marL="68591" marR="68591" marT="34295" marB="34295" anchor="ctr" horzOverflow="overflow"/>
                </a:tc>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lang="zh-CN" altLang="en-US" sz="2400" dirty="0" smtClean="0">
                          <a:ln>
                            <a:noFill/>
                          </a:ln>
                          <a:effectLst/>
                          <a:sym typeface="+mn-ea"/>
                        </a:rPr>
                        <a:t>表号</a:t>
                      </a:r>
                      <a:endParaRPr kumimoji="0" lang="zh-CN" altLang="en-US" sz="2400" u="none" strike="noStrike" cap="none" normalizeH="0" baseline="0" dirty="0" smtClean="0">
                        <a:ln>
                          <a:noFill/>
                        </a:ln>
                        <a:effectLst/>
                      </a:endParaRPr>
                    </a:p>
                  </a:txBody>
                  <a:tcPr marL="68591" marR="68591" marT="34295" marB="34295" anchor="ctr" horzOverflow="overflow"/>
                </a:tc>
                <a:tc>
                  <a:txBody>
                    <a:bodyPr/>
                    <a:p>
                      <a:pPr marL="982980" marR="0" lvl="0" indent="-982980" algn="ctr" defTabSz="914400" rtl="0" eaLnBrk="1" fontAlgn="base" latinLnBrk="0" hangingPunct="1">
                        <a:lnSpc>
                          <a:spcPct val="100000"/>
                        </a:lnSpc>
                        <a:spcBef>
                          <a:spcPct val="20000"/>
                        </a:spcBef>
                        <a:spcAft>
                          <a:spcPct val="0"/>
                        </a:spcAft>
                        <a:buClr>
                          <a:schemeClr val="hlink"/>
                        </a:buClr>
                        <a:buSzTx/>
                        <a:buFont typeface="Wingdings" panose="05000000000000000000" pitchFamily="2" charset="2"/>
                        <a:buNone/>
                      </a:pPr>
                      <a:r>
                        <a:rPr lang="zh-CN" altLang="en-US" sz="2400" dirty="0" smtClean="0">
                          <a:ln>
                            <a:noFill/>
                          </a:ln>
                          <a:effectLst/>
                          <a:sym typeface="+mn-ea"/>
                        </a:rPr>
                        <a:t>填报时间</a:t>
                      </a:r>
                      <a:endParaRPr kumimoji="0" lang="zh-CN" altLang="en-US" sz="2400" u="none" strike="noStrike" cap="none" normalizeH="0" baseline="0" dirty="0" smtClean="0">
                        <a:ln>
                          <a:noFill/>
                        </a:ln>
                        <a:effectLst/>
                        <a:sym typeface="+mn-ea"/>
                      </a:endParaRPr>
                    </a:p>
                  </a:txBody>
                  <a:tcPr marL="68591" marR="68591" marT="34295" marB="34295" anchor="ctr" horzOverflow="overflow"/>
                </a:tc>
              </a:tr>
              <a:tr h="1360170">
                <a:tc gridSpan="2">
                  <a:txBody>
                    <a:bodyPr/>
                    <a:p>
                      <a:pPr algn="ctr">
                        <a:buClrTx/>
                        <a:buSzTx/>
                        <a:buFontTx/>
                      </a:pPr>
                      <a:r>
                        <a:rPr lang="zh-CN" altLang="en-US" sz="2000" b="0"/>
                        <a:t>年报</a:t>
                      </a:r>
                      <a:endParaRPr lang="zh-CN" altLang="en-US" sz="2000" b="0"/>
                    </a:p>
                  </a:txBody>
                  <a:tcPr marL="68591" marR="68591" marT="34295" marB="34295" anchor="ctr">
                    <a:solidFill>
                      <a:srgbClr val="E9EBF5"/>
                    </a:solidFill>
                  </a:tcPr>
                </a:tc>
                <a:tc hMerge="true">
                  <a:tcPr marL="68591" marR="68591" marT="34295" marB="34295" anchor="ctr"/>
                </a:tc>
                <a:tc>
                  <a:txBody>
                    <a:bodyPr/>
                    <a:p>
                      <a:pPr algn="ctr"/>
                      <a:r>
                        <a:rPr lang="en-US" altLang="zh-CN" sz="2000" dirty="0" smtClean="0">
                          <a:solidFill>
                            <a:schemeClr val="tx1"/>
                          </a:solidFill>
                          <a:sym typeface="+mn-ea"/>
                        </a:rPr>
                        <a:t>S</a:t>
                      </a:r>
                      <a:r>
                        <a:rPr lang="en-US" sz="2000" dirty="0" smtClean="0">
                          <a:solidFill>
                            <a:schemeClr val="tx1"/>
                          </a:solidFill>
                          <a:sym typeface="+mn-ea"/>
                        </a:rPr>
                        <a:t>103</a:t>
                      </a:r>
                      <a:r>
                        <a:rPr lang="zh-CN" altLang="en-US" sz="2000" dirty="0" smtClean="0">
                          <a:solidFill>
                            <a:schemeClr val="tx1"/>
                          </a:solidFill>
                          <a:sym typeface="+mn-ea"/>
                        </a:rPr>
                        <a:t>表</a:t>
                      </a:r>
                      <a:endParaRPr lang="zh-CN" altLang="en-US" sz="2000" kern="1200" dirty="0" smtClean="0"/>
                    </a:p>
                  </a:txBody>
                  <a:tcPr marL="68591" marR="68591" marT="34295" marB="34295" anchor="ctr">
                    <a:solidFill>
                      <a:srgbClr val="E9EBF5"/>
                    </a:solidFill>
                  </a:tcPr>
                </a:tc>
                <a:tc>
                  <a:txBody>
                    <a:bodyPr/>
                    <a:p>
                      <a:pPr>
                        <a:buNone/>
                      </a:pPr>
                      <a:r>
                        <a:rPr lang="zh-CN" altLang="en-US" sz="2000" dirty="0" smtClean="0">
                          <a:solidFill>
                            <a:schemeClr val="tx1"/>
                          </a:solidFill>
                          <a:sym typeface="+mn-ea"/>
                        </a:rPr>
                        <a:t>202</a:t>
                      </a:r>
                      <a:r>
                        <a:rPr lang="en-US" altLang="zh-CN" sz="2000" dirty="0" smtClean="0">
                          <a:solidFill>
                            <a:schemeClr val="tx1"/>
                          </a:solidFill>
                          <a:sym typeface="+mn-ea"/>
                        </a:rPr>
                        <a:t>5</a:t>
                      </a:r>
                      <a:r>
                        <a:rPr lang="zh-CN" altLang="en-US" sz="2000" dirty="0" smtClean="0">
                          <a:solidFill>
                            <a:schemeClr val="tx1"/>
                          </a:solidFill>
                          <a:sym typeface="+mn-ea"/>
                        </a:rPr>
                        <a:t>年3月10日24时</a:t>
                      </a:r>
                      <a:r>
                        <a:rPr lang="zh-CN" altLang="en-US" sz="2000" kern="1200" dirty="0" smtClean="0"/>
                        <a:t>前</a:t>
                      </a:r>
                      <a:r>
                        <a:rPr lang="en-US" altLang="zh-CN" sz="2000" kern="1200" dirty="0" smtClean="0"/>
                        <a:t>  </a:t>
                      </a:r>
                      <a:r>
                        <a:rPr lang="zh-CN" altLang="en-US" sz="2000" kern="1200" dirty="0" smtClean="0"/>
                        <a:t>网上填报</a:t>
                      </a:r>
                      <a:endParaRPr lang="zh-CN" altLang="en-US" sz="2000" kern="1200" dirty="0" smtClean="0"/>
                    </a:p>
                  </a:txBody>
                  <a:tcPr marL="68591" marR="68591" marT="34295" marB="34295" anchor="ctr">
                    <a:solidFill>
                      <a:srgbClr val="E9EBF5"/>
                    </a:solidFill>
                  </a:tcPr>
                </a:tc>
              </a:tr>
              <a:tr h="1211580">
                <a:tc rowSpan="2">
                  <a:txBody>
                    <a:bodyPr/>
                    <a:p>
                      <a:pPr algn="ctr">
                        <a:buClrTx/>
                        <a:buSzTx/>
                        <a:buFontTx/>
                        <a:buNone/>
                      </a:pPr>
                      <a:r>
                        <a:rPr lang="zh-CN" altLang="en-US" sz="2000" b="0"/>
                        <a:t>定报</a:t>
                      </a:r>
                      <a:endParaRPr lang="zh-CN" altLang="en-US" sz="2000" b="0"/>
                    </a:p>
                  </a:txBody>
                  <a:tcPr marL="68591" marR="68591" marT="34295" marB="34295" anchor="ctr">
                    <a:solidFill>
                      <a:srgbClr val="D0D3EB"/>
                    </a:solidFill>
                  </a:tcPr>
                </a:tc>
                <a:tc>
                  <a:txBody>
                    <a:bodyPr/>
                    <a:p>
                      <a:pPr algn="ctr">
                        <a:buNone/>
                      </a:pPr>
                      <a:r>
                        <a:rPr lang="zh-CN" altLang="en-US" sz="2000" kern="1200" smtClean="0"/>
                        <a:t>月度</a:t>
                      </a:r>
                      <a:endParaRPr lang="zh-CN" altLang="en-US" sz="2000" kern="1200" smtClean="0"/>
                    </a:p>
                  </a:txBody>
                  <a:tcPr marL="68591" marR="68591" marT="34295" marB="34295" anchor="ctr">
                    <a:solidFill>
                      <a:srgbClr val="D0D3EB"/>
                    </a:solidFill>
                  </a:tcPr>
                </a:tc>
                <a:tc>
                  <a:txBody>
                    <a:bodyPr/>
                    <a:p>
                      <a:pPr algn="ctr">
                        <a:buNone/>
                      </a:pPr>
                      <a:r>
                        <a:rPr lang="zh-CN" altLang="en-US" sz="2000" smtClean="0">
                          <a:sym typeface="+mn-ea"/>
                        </a:rPr>
                        <a:t>BJS203-1</a:t>
                      </a:r>
                      <a:r>
                        <a:rPr lang="zh-CN" altLang="en-US" sz="2000" dirty="0" smtClean="0">
                          <a:solidFill>
                            <a:schemeClr val="tx1"/>
                          </a:solidFill>
                          <a:sym typeface="+mn-ea"/>
                        </a:rPr>
                        <a:t>表</a:t>
                      </a:r>
                      <a:endParaRPr lang="zh-CN" altLang="en-US" sz="2000" kern="1200" dirty="0" smtClean="0"/>
                    </a:p>
                  </a:txBody>
                  <a:tcPr marL="68591" marR="68591" marT="34295" marB="34295" anchor="ctr">
                    <a:solidFill>
                      <a:srgbClr val="D0D3EB"/>
                    </a:solidFill>
                  </a:tcPr>
                </a:tc>
                <a:tc>
                  <a:txBody>
                    <a:bodyPr/>
                    <a:p>
                      <a:pPr marL="0" marR="0" indent="0" defTabSz="914400" eaLnBrk="1" fontAlgn="auto" latinLnBrk="0" hangingPunct="1">
                        <a:lnSpc>
                          <a:spcPct val="100000"/>
                        </a:lnSpc>
                        <a:spcBef>
                          <a:spcPts val="0"/>
                        </a:spcBef>
                        <a:spcAft>
                          <a:spcPts val="0"/>
                        </a:spcAft>
                        <a:buClrTx/>
                        <a:buSzTx/>
                        <a:buFontTx/>
                        <a:buNone/>
                        <a:defRPr/>
                      </a:pPr>
                      <a:r>
                        <a:rPr lang="zh-CN" sz="2000" dirty="0" smtClean="0">
                          <a:solidFill>
                            <a:schemeClr val="tx1"/>
                          </a:solidFill>
                          <a:sym typeface="+mn-ea"/>
                        </a:rPr>
                        <a:t>月后18日18时前</a:t>
                      </a:r>
                      <a:r>
                        <a:rPr lang="en-US" altLang="zh-CN" sz="2000" dirty="0" smtClean="0">
                          <a:solidFill>
                            <a:schemeClr val="tx1"/>
                          </a:solidFill>
                          <a:sym typeface="+mn-ea"/>
                        </a:rPr>
                        <a:t>  </a:t>
                      </a:r>
                      <a:r>
                        <a:rPr lang="zh-CN" sz="2000" dirty="0" smtClean="0">
                          <a:solidFill>
                            <a:schemeClr val="tx1"/>
                          </a:solidFill>
                          <a:sym typeface="+mn-ea"/>
                        </a:rPr>
                        <a:t>网上填报</a:t>
                      </a:r>
                      <a:r>
                        <a:rPr lang="zh-CN" altLang="en-US" sz="2000" b="1" dirty="0" smtClean="0">
                          <a:solidFill>
                            <a:srgbClr val="C00000"/>
                          </a:solidFill>
                          <a:sym typeface="+mn-ea"/>
                        </a:rPr>
                        <a:t>（</a:t>
                      </a:r>
                      <a:r>
                        <a:rPr lang="en-US" altLang="zh-CN" sz="2000" b="1" dirty="0" smtClean="0">
                          <a:solidFill>
                            <a:srgbClr val="C00000"/>
                          </a:solidFill>
                          <a:sym typeface="+mn-ea"/>
                        </a:rPr>
                        <a:t>1</a:t>
                      </a:r>
                      <a:r>
                        <a:rPr lang="zh-CN" sz="2000" b="1" dirty="0" smtClean="0">
                          <a:solidFill>
                            <a:srgbClr val="C00000"/>
                          </a:solidFill>
                          <a:sym typeface="+mn-ea"/>
                        </a:rPr>
                        <a:t>月免报）</a:t>
                      </a:r>
                      <a:endParaRPr lang="zh-CN" sz="2000" b="1" dirty="0" smtClean="0">
                        <a:solidFill>
                          <a:srgbClr val="C00000"/>
                        </a:solidFill>
                        <a:sym typeface="+mn-ea"/>
                      </a:endParaRPr>
                    </a:p>
                  </a:txBody>
                  <a:tcPr marL="68591" marR="68591" marT="34295" marB="34295" anchor="ctr">
                    <a:solidFill>
                      <a:srgbClr val="D0D3EB"/>
                    </a:solidFill>
                  </a:tcPr>
                </a:tc>
              </a:tr>
              <a:tr h="1122045">
                <a:tc vMerge="true">
                  <a:tcPr marL="68591" marR="68591" marT="34295" marB="34295" anchor="ctr">
                    <a:solidFill>
                      <a:srgbClr val="D0D3EB"/>
                    </a:solidFill>
                  </a:tcPr>
                </a:tc>
                <a:tc>
                  <a:txBody>
                    <a:bodyPr/>
                    <a:p>
                      <a:pPr algn="ctr"/>
                      <a:r>
                        <a:rPr lang="zh-CN" sz="2000" kern="1200" dirty="0" smtClean="0"/>
                        <a:t>季度</a:t>
                      </a:r>
                      <a:endParaRPr lang="zh-CN" sz="2000" kern="1200" dirty="0" smtClean="0"/>
                    </a:p>
                  </a:txBody>
                  <a:tcPr marL="68591" marR="68591" marT="34295" marB="34295" anchor="ctr">
                    <a:solidFill>
                      <a:srgbClr val="D0D3EB"/>
                    </a:solidFill>
                  </a:tcPr>
                </a:tc>
                <a:tc>
                  <a:txBody>
                    <a:bodyPr/>
                    <a:p>
                      <a:pPr algn="ctr"/>
                      <a:r>
                        <a:rPr sz="2000" dirty="0" smtClean="0">
                          <a:sym typeface="+mn-ea"/>
                        </a:rPr>
                        <a:t>S203表</a:t>
                      </a:r>
                      <a:endParaRPr lang="zh-CN" altLang="en-US" sz="2000" kern="1200" dirty="0" smtClean="0"/>
                    </a:p>
                  </a:txBody>
                  <a:tcPr marL="68591" marR="68591" marT="34295" marB="34295" anchor="ctr">
                    <a:solidFill>
                      <a:srgbClr val="D0D3EB"/>
                    </a:solidFill>
                  </a:tcPr>
                </a:tc>
                <a:tc>
                  <a:txBody>
                    <a:bodyPr/>
                    <a:p>
                      <a:pPr marL="0" marR="0" indent="0" defTabSz="914400" eaLnBrk="1" fontAlgn="auto" latinLnBrk="0" hangingPunct="1">
                        <a:lnSpc>
                          <a:spcPct val="100000"/>
                        </a:lnSpc>
                        <a:spcBef>
                          <a:spcPts val="0"/>
                        </a:spcBef>
                        <a:spcAft>
                          <a:spcPts val="0"/>
                        </a:spcAft>
                        <a:buClrTx/>
                        <a:buSzTx/>
                        <a:buFontTx/>
                        <a:buNone/>
                        <a:defRPr/>
                      </a:pPr>
                      <a:r>
                        <a:rPr lang="en-US" sz="2000" dirty="0" smtClean="0">
                          <a:solidFill>
                            <a:schemeClr val="tx1"/>
                          </a:solidFill>
                          <a:sym typeface="+mn-ea"/>
                        </a:rPr>
                        <a:t>季后18日18时前  网上填报</a:t>
                      </a:r>
                      <a:endParaRPr lang="en-US" sz="2000" dirty="0" smtClean="0">
                        <a:solidFill>
                          <a:schemeClr val="tx1"/>
                        </a:solidFill>
                        <a:sym typeface="+mn-ea"/>
                      </a:endParaRPr>
                    </a:p>
                  </a:txBody>
                  <a:tcPr marL="68591" marR="68591" marT="34295" marB="34295" anchor="ctr">
                    <a:solidFill>
                      <a:srgbClr val="D0D3EB"/>
                    </a:solidFill>
                  </a:tcPr>
                </a:tc>
              </a:tr>
            </a:tbl>
          </a:graphicData>
        </a:graphic>
      </p:graphicFrame>
      <p:sp>
        <p:nvSpPr>
          <p:cNvPr id="99" name="矩形"/>
          <p:cNvSpPr/>
          <p:nvPr/>
        </p:nvSpPr>
        <p:spPr>
          <a:xfrm>
            <a:off x="560388" y="5983922"/>
            <a:ext cx="7033526" cy="583565"/>
          </a:xfrm>
          <a:prstGeom prst="rect">
            <a:avLst/>
          </a:prstGeom>
          <a:noFill/>
          <a:ln w="9525" cap="flat" cmpd="sng">
            <a:noFill/>
            <a:prstDash val="solid"/>
            <a:miter/>
          </a:ln>
        </p:spPr>
        <p:txBody>
          <a:bodyPr vert="horz" wrap="square" lIns="91440" tIns="45720" rIns="91440" bIns="45720" anchor="t" anchorCtr="false">
            <a:spAutoFit/>
          </a:bodyPr>
          <a:p>
            <a:pPr marL="457200" indent="-457200" algn="l" eaLnBrk="0" hangingPunct="0">
              <a:lnSpc>
                <a:spcPct val="100000"/>
              </a:lnSpc>
              <a:spcBef>
                <a:spcPct val="20000"/>
              </a:spcBef>
              <a:spcAft>
                <a:spcPts val="0"/>
              </a:spcAft>
              <a:buFont typeface="Wingdings" panose="05000000000000000000" charset="0"/>
              <a:buChar char="l"/>
            </a:pPr>
            <a:r>
              <a:rPr lang="zh-CN" altLang="en-US" sz="3200" b="1" dirty="0">
                <a:solidFill>
                  <a:srgbClr val="4B649F"/>
                </a:solidFill>
                <a:effectLst>
                  <a:outerShdw blurRad="38100" dist="25400" dir="5400000" algn="ctr" rotWithShape="0">
                    <a:srgbClr val="6E747A">
                      <a:alpha val="43000"/>
                    </a:srgbClr>
                  </a:outerShdw>
                </a:effectLst>
                <a:latin typeface="黑体" panose="02010609060101010101" charset="-122"/>
              </a:rPr>
              <a:t>请</a:t>
            </a:r>
            <a:r>
              <a:rPr lang="zh-CN" altLang="en-US" sz="3200" b="1" i="0" u="none" strike="noStrike" kern="1200" cap="none" spc="0" baseline="0" dirty="0" smtClean="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严格</a:t>
            </a:r>
            <a:r>
              <a:rPr lang="zh-CN" altLang="en-US" sz="3200" b="1" i="0" u="none" strike="noStrike" kern="1200" cap="none" spc="0" baseline="0"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遵守报送时间，按时上报！</a:t>
            </a:r>
            <a:endParaRPr lang="zh-CN" altLang="en-US" sz="3200" b="1" i="0" u="none" strike="noStrike" kern="1200" cap="none" spc="0" baseline="0"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（一）报送方式及时间</a:t>
            </a:r>
            <a:endParaRPr lang="zh-CN" altLang="en-US" sz="2800" b="1">
              <a:ln>
                <a:noFill/>
              </a:ln>
              <a:effectLst/>
              <a:uLnTx/>
              <a:uFillTx/>
              <a:sym typeface="+mn-ea"/>
            </a:endParaRPr>
          </a:p>
        </p:txBody>
      </p:sp>
      <p:sp>
        <p:nvSpPr>
          <p:cNvPr id="2" name="文本框 1"/>
          <p:cNvSpPr txBox="true"/>
          <p:nvPr/>
        </p:nvSpPr>
        <p:spPr>
          <a:xfrm>
            <a:off x="6549390" y="846455"/>
            <a:ext cx="4626610" cy="645160"/>
          </a:xfrm>
          <a:prstGeom prst="rect">
            <a:avLst/>
          </a:prstGeom>
          <a:solidFill>
            <a:schemeClr val="accent5">
              <a:lumMod val="75000"/>
            </a:schemeClr>
          </a:solidFill>
        </p:spPr>
        <p:txBody>
          <a:bodyPr wrap="square" rtlCol="0">
            <a:spAutoFit/>
          </a:bodyPr>
          <a:p>
            <a:pPr algn="l">
              <a:buNone/>
            </a:pPr>
            <a:r>
              <a:rPr lang="zh-CN" altLang="en-US" sz="1800" b="1">
                <a:solidFill>
                  <a:schemeClr val="bg1"/>
                </a:solidFill>
                <a:effectLst>
                  <a:outerShdw blurRad="50800" dist="38100" dir="2700000" algn="tl" rotWithShape="0">
                    <a:prstClr val="black">
                      <a:alpha val="40000"/>
                    </a:prstClr>
                  </a:outerShdw>
                </a:effectLst>
                <a:latin typeface="+mn-ea"/>
                <a:ea typeface="+mn-ea"/>
              </a:rPr>
              <a:t>年报提交了之后如果因为审计调整数据的，可以联系统计所或科里将报表退回进行修改。</a:t>
            </a:r>
            <a:endParaRPr lang="zh-CN" altLang="en-US" b="1">
              <a:solidFill>
                <a:schemeClr val="bg1"/>
              </a:solidFill>
              <a:effectLst>
                <a:outerShdw blurRad="50800" dist="38100" dir="2700000" algn="tl" rotWithShape="0">
                  <a:prstClr val="black">
                    <a:alpha val="40000"/>
                  </a:prstClr>
                </a:outerShdw>
              </a:effectLst>
              <a:latin typeface="隶书" panose="02010509060101010101" pitchFamily="49" charset="-122"/>
              <a:ea typeface="隶书" panose="02010509060101010101" pitchFamily="49" charset="-122"/>
            </a:endParaRPr>
          </a:p>
        </p:txBody>
      </p:sp>
      <p:sp>
        <p:nvSpPr>
          <p:cNvPr id="4" name="圆角矩形 3"/>
          <p:cNvSpPr/>
          <p:nvPr/>
        </p:nvSpPr>
        <p:spPr>
          <a:xfrm>
            <a:off x="6337935" y="2718435"/>
            <a:ext cx="2649220" cy="373380"/>
          </a:xfrm>
          <a:prstGeom prst="roundRect">
            <a:avLst/>
          </a:prstGeom>
          <a:noFill/>
          <a:ln w="50800" cmpd="sng">
            <a:solidFill>
              <a:srgbClr val="C0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true"/>
          <p:nvPr/>
        </p:nvSpPr>
        <p:spPr>
          <a:xfrm>
            <a:off x="6503670" y="4566920"/>
            <a:ext cx="4672330" cy="450850"/>
          </a:xfrm>
          <a:prstGeom prst="rect">
            <a:avLst/>
          </a:prstGeom>
          <a:solidFill>
            <a:schemeClr val="accent5">
              <a:lumMod val="75000"/>
            </a:schemeClr>
          </a:solidFill>
        </p:spPr>
        <p:txBody>
          <a:bodyPr wrap="square" rtlCol="0">
            <a:spAutoFit/>
          </a:bodyPr>
          <a:p>
            <a:pPr algn="l">
              <a:lnSpc>
                <a:spcPct val="130000"/>
              </a:lnSpc>
              <a:buNone/>
            </a:pPr>
            <a:r>
              <a:rPr lang="zh-CN" altLang="en-US" b="1">
                <a:solidFill>
                  <a:schemeClr val="bg1"/>
                </a:solidFill>
                <a:effectLst>
                  <a:outerShdw blurRad="50800" dist="38100" dir="2700000" algn="tl" rotWithShape="0">
                    <a:prstClr val="black">
                      <a:alpha val="40000"/>
                    </a:prstClr>
                  </a:outerShdw>
                </a:effectLst>
                <a:latin typeface="+mn-ea"/>
                <a:ea typeface="+mn-ea"/>
              </a:rPr>
              <a:t>定报报表内容完全一样，只是表号不一样！</a:t>
            </a:r>
            <a:endParaRPr lang="zh-CN" altLang="en-US" b="1">
              <a:solidFill>
                <a:schemeClr val="bg1"/>
              </a:solidFill>
              <a:effectLst>
                <a:outerShdw blurRad="50800" dist="38100" dir="2700000" algn="tl" rotWithShape="0">
                  <a:prstClr val="black">
                    <a:alpha val="40000"/>
                  </a:prstClr>
                </a:outerShdw>
              </a:effectLst>
              <a:latin typeface="+mn-ea"/>
              <a:ea typeface="+mn-ea"/>
            </a:endParaRPr>
          </a:p>
        </p:txBody>
      </p:sp>
      <p:cxnSp>
        <p:nvCxnSpPr>
          <p:cNvPr id="21" name="直接箭头连接符 20"/>
          <p:cNvCxnSpPr>
            <a:stCxn id="4" idx="0"/>
          </p:cNvCxnSpPr>
          <p:nvPr/>
        </p:nvCxnSpPr>
        <p:spPr>
          <a:xfrm flipH="true" flipV="true">
            <a:off x="7658100" y="1504950"/>
            <a:ext cx="4445" cy="1213485"/>
          </a:xfrm>
          <a:prstGeom prst="straightConnector1">
            <a:avLst/>
          </a:prstGeom>
          <a:ln w="50800">
            <a:solidFill>
              <a:srgbClr val="C00000"/>
            </a:solidFill>
            <a:tailEnd type="triangle"/>
          </a:ln>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true" uiExpand="1"/>
      <p:bldP spid="4" grpId="0" bldLvl="0" animBg="true"/>
      <p:bldP spid="7" grpId="0" bldLvl="0" animBg="tru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2959735" y="704215"/>
            <a:ext cx="4248785" cy="602043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三</a:t>
            </a:r>
            <a:r>
              <a:rPr sz="2800" b="1" dirty="0" smtClean="0">
                <a:effectLst/>
                <a:latin typeface="+mj-ea"/>
                <a:ea typeface="+mj-ea"/>
                <a:sym typeface="+mn-ea"/>
              </a:rPr>
              <a:t>）</a:t>
            </a:r>
            <a:r>
              <a:rPr lang="zh-CN" altLang="en-US" sz="2800" b="1">
                <a:effectLst/>
                <a:sym typeface="+mn-ea"/>
              </a:rPr>
              <a:t>无形资产及其中项</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p:cNvCxnSpPr>
          <p:nvPr/>
        </p:nvCxnSpPr>
        <p:spPr>
          <a:xfrm flipV="true">
            <a:off x="5467985" y="4378960"/>
            <a:ext cx="2261235" cy="1079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 name="左大括号 3"/>
          <p:cNvSpPr/>
          <p:nvPr/>
        </p:nvSpPr>
        <p:spPr>
          <a:xfrm>
            <a:off x="2120900" y="782955"/>
            <a:ext cx="346075" cy="58629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4" name="矩形 13"/>
          <p:cNvSpPr/>
          <p:nvPr/>
        </p:nvSpPr>
        <p:spPr>
          <a:xfrm>
            <a:off x="3315335" y="4076065"/>
            <a:ext cx="2152650" cy="62674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文本框 2"/>
          <p:cNvSpPr txBox="true">
            <a:spLocks noChangeArrowheads="true"/>
          </p:cNvSpPr>
          <p:nvPr/>
        </p:nvSpPr>
        <p:spPr bwMode="auto">
          <a:xfrm>
            <a:off x="810895" y="1514475"/>
            <a:ext cx="901700" cy="4399915"/>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资</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产</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负</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债</a:t>
            </a:r>
            <a:endParaRPr kumimoji="0" lang="zh-CN" altLang="zh-CN" sz="1600" b="0"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en-US"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和</a:t>
            </a:r>
            <a:endParaRPr kumimoji="0" lang="en-US"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en-US"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相关科目明细账</a:t>
            </a:r>
            <a:endParaRPr kumimoji="0" lang="zh-CN" altLang="zh-CN" sz="2400" b="1" i="0" u="none" strike="noStrike" kern="1200" cap="none" spc="0" normalizeH="0" baseline="0" noProof="0" dirty="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39" name="文本框 2"/>
          <p:cNvSpPr txBox="true">
            <a:spLocks noChangeArrowheads="true"/>
          </p:cNvSpPr>
          <p:nvPr/>
        </p:nvSpPr>
        <p:spPr bwMode="auto">
          <a:xfrm>
            <a:off x="7729220" y="3040380"/>
            <a:ext cx="4260850" cy="306895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lang="zh-CN" sz="2000" b="1" noProof="0" dirty="0">
                <a:ln>
                  <a:noFill/>
                </a:ln>
                <a:effectLst/>
                <a:uLnTx/>
                <a:uFillTx/>
                <a:latin typeface="黑体" panose="02010609060101010101" charset="-122"/>
                <a:ea typeface="黑体" panose="02010609060101010101" charset="-122"/>
                <a:sym typeface="+mn-ea"/>
              </a:rPr>
              <a:t>无形资产：</a:t>
            </a:r>
            <a:r>
              <a:rPr sz="2000" b="1" noProof="0" dirty="0">
                <a:ln>
                  <a:noFill/>
                </a:ln>
                <a:effectLst/>
                <a:uLnTx/>
                <a:uFillTx/>
                <a:latin typeface="黑体" panose="02010609060101010101" charset="-122"/>
                <a:ea typeface="黑体" panose="02010609060101010101" charset="-122"/>
                <a:sym typeface="+mn-ea"/>
              </a:rPr>
              <a:t>根据会计“资产负债表”中“无形资产”项目</a:t>
            </a:r>
            <a:r>
              <a:rPr sz="2000" b="1" noProof="0" dirty="0">
                <a:ln>
                  <a:noFill/>
                </a:ln>
                <a:solidFill>
                  <a:srgbClr val="FF0000"/>
                </a:solidFill>
                <a:effectLst/>
                <a:uLnTx/>
                <a:uFillTx/>
                <a:latin typeface="黑体" panose="02010609060101010101" charset="-122"/>
                <a:ea typeface="黑体" panose="02010609060101010101" charset="-122"/>
                <a:sym typeface="+mn-ea"/>
              </a:rPr>
              <a:t>计算填报</a:t>
            </a:r>
            <a:r>
              <a:rPr sz="2000" b="1" noProof="0" dirty="0">
                <a:ln>
                  <a:noFill/>
                </a:ln>
                <a:effectLst/>
                <a:uLnTx/>
                <a:uFillTx/>
                <a:latin typeface="黑体" panose="02010609060101010101" charset="-122"/>
                <a:ea typeface="黑体" panose="02010609060101010101" charset="-122"/>
                <a:sym typeface="+mn-ea"/>
              </a:rPr>
              <a:t>。</a:t>
            </a:r>
            <a:endParaRPr lang="zh-CN" altLang="en-US" sz="2000" b="1" noProof="0" dirty="0">
              <a:ln>
                <a:noFill/>
              </a:ln>
              <a:solidFill>
                <a:schemeClr val="tx1"/>
              </a:solidFill>
              <a:effectLst/>
              <a:uLnTx/>
              <a:uFillTx/>
              <a:latin typeface="黑体" panose="02010609060101010101" charset="-122"/>
              <a:ea typeface="黑体" panose="02010609060101010101" charset="-122"/>
              <a:sym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sym typeface="+mn-ea"/>
            </a:endParaRPr>
          </a:p>
          <a:p>
            <a:pPr marL="342900" marR="0" lvl="0" indent="-342900" algn="l" defTabSz="914400" rtl="0" eaLnBrk="1" fontAlgn="auto" latinLnBrk="0" hangingPunct="1">
              <a:lnSpc>
                <a:spcPct val="120000"/>
              </a:lnSpc>
              <a:spcBef>
                <a:spcPct val="20000"/>
              </a:spcBef>
              <a:spcAft>
                <a:spcPts val="0"/>
              </a:spcAft>
              <a:buClrTx/>
              <a:buSzTx/>
              <a:buFont typeface="Wingdings" panose="05000000000000000000" charset="0"/>
              <a:buChar char="l"/>
              <a:defRPr/>
            </a:pPr>
            <a:r>
              <a:rPr sz="2000" b="1" noProof="0" dirty="0">
                <a:ln>
                  <a:noFill/>
                </a:ln>
                <a:solidFill>
                  <a:srgbClr val="4B649F"/>
                </a:solidFill>
                <a:effectLst/>
                <a:uLnTx/>
                <a:uFillTx/>
                <a:latin typeface="黑体" panose="02010609060101010101" charset="-122"/>
                <a:ea typeface="黑体" panose="02010609060101010101" charset="-122"/>
                <a:sym typeface="+mn-ea"/>
              </a:rPr>
              <a:t>土地使用权</a:t>
            </a:r>
            <a:r>
              <a:rPr b="1" noProof="0" dirty="0">
                <a:ln>
                  <a:noFill/>
                </a:ln>
                <a:effectLst/>
                <a:uLnTx/>
                <a:uFillTx/>
                <a:latin typeface="黑体" panose="02010609060101010101" charset="-122"/>
                <a:ea typeface="黑体" panose="02010609060101010101" charset="-122"/>
                <a:sym typeface="+mn-ea"/>
              </a:rPr>
              <a:t>：指国家准许某企业在一定期间内对国有土地享有开发、利用、经营的权利。根据会计“无形资产”科目计算填报。</a:t>
            </a:r>
            <a:endParaRPr lang="zh-CN" altLang="en-US" b="1">
              <a:solidFill>
                <a:srgbClr val="00B050"/>
              </a:solidFill>
              <a:latin typeface="黑体" panose="02010609060101010101" charset="-122"/>
              <a:ea typeface="黑体" panose="02010609060101010101" charset="-122"/>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home/uos/Desktop/一、二指标.png一、二指标"/>
          <p:cNvPicPr>
            <a:picLocks noChangeAspect="true"/>
          </p:cNvPicPr>
          <p:nvPr/>
        </p:nvPicPr>
        <p:blipFill>
          <a:blip r:embed="rId1"/>
          <a:srcRect l="1015" t="495" r="14879" b="1971"/>
          <a:stretch>
            <a:fillRect/>
          </a:stretch>
        </p:blipFill>
        <p:spPr>
          <a:xfrm>
            <a:off x="0" y="704215"/>
            <a:ext cx="4248785" cy="602043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四</a:t>
            </a:r>
            <a:r>
              <a:rPr sz="2800" b="1" dirty="0" smtClean="0">
                <a:effectLst/>
                <a:latin typeface="+mj-ea"/>
                <a:ea typeface="+mj-ea"/>
                <a:sym typeface="+mn-ea"/>
              </a:rPr>
              <a:t>）</a:t>
            </a:r>
            <a:r>
              <a:rPr lang="zh-CN" altLang="en-US" sz="2800" b="1">
                <a:effectLst/>
                <a:sym typeface="+mn-ea"/>
              </a:rPr>
              <a:t>实收资本：个人资本</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cxnSp>
        <p:nvCxnSpPr>
          <p:cNvPr id="10" name="直接箭头连接符 9"/>
          <p:cNvCxnSpPr>
            <a:stCxn id="14" idx="3"/>
            <a:endCxn id="2" idx="2"/>
          </p:cNvCxnSpPr>
          <p:nvPr/>
        </p:nvCxnSpPr>
        <p:spPr>
          <a:xfrm flipV="true">
            <a:off x="2654300" y="5311140"/>
            <a:ext cx="3375025" cy="109537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01650" y="6092825"/>
            <a:ext cx="2152650" cy="62674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矩形 1"/>
          <p:cNvSpPr/>
          <p:nvPr/>
        </p:nvSpPr>
        <p:spPr>
          <a:xfrm>
            <a:off x="91440" y="2277745"/>
            <a:ext cx="11875135" cy="3033395"/>
          </a:xfrm>
          <a:prstGeom prst="rect">
            <a:avLst/>
          </a:prstGeom>
          <a:solidFill>
            <a:srgbClr val="E9EBF5"/>
          </a:solidFill>
          <a:ln w="50800">
            <a:solidFill>
              <a:srgbClr val="4B649F"/>
            </a:solidFill>
          </a:ln>
        </p:spPr>
        <p:style>
          <a:lnRef idx="2">
            <a:schemeClr val="accent1"/>
          </a:lnRef>
          <a:fillRef idx="1">
            <a:schemeClr val="lt1"/>
          </a:fillRef>
          <a:effectRef idx="0">
            <a:schemeClr val="accent1"/>
          </a:effectRef>
          <a:fontRef idx="minor">
            <a:schemeClr val="dk1"/>
          </a:fontRef>
        </p:style>
        <p:txBody>
          <a:bodyPr/>
          <a:p>
            <a:pPr marL="342900" marR="0" lvl="0" indent="-342900" algn="just" defTabSz="914400" rtl="0" eaLnBrk="0" hangingPunct="0">
              <a:lnSpc>
                <a:spcPts val="2900"/>
              </a:lnSpc>
              <a:spcBef>
                <a:spcPct val="0"/>
              </a:spcBef>
              <a:spcAft>
                <a:spcPts val="1200"/>
              </a:spcAft>
              <a:buClrTx/>
              <a:buSzTx/>
              <a:buFont typeface="Wingdings" panose="05000000000000000000" charset="0"/>
              <a:buChar char="l"/>
              <a:defRPr/>
            </a:pPr>
            <a:r>
              <a:rPr kumimoji="0" lang="zh-CN" altLang="en-US" sz="2000" b="1" i="0" u="sng"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实收资本</a:t>
            </a:r>
            <a:r>
              <a:rPr kumimoji="0" lang="zh-CN" altLang="en-US" sz="2000" b="1" i="0"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：根据会计“资产负债表”中“所有者权益”项下</a:t>
            </a:r>
            <a:r>
              <a:rPr kumimoji="0" lang="zh-CN" altLang="en-US" sz="2000" b="1" i="0"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“实收资本”的期末余额数</a:t>
            </a:r>
            <a:r>
              <a:rPr kumimoji="0" lang="zh-CN" altLang="en-US" sz="2000" b="1" i="0"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填报。根据“实收资本”明细，结合投资主体的实际情况分析填报，实收资本按投资主体可分为国家资本、集体资本、法人资本、个人资本、港澳台资本、外商资本。</a:t>
            </a:r>
            <a:endParaRPr kumimoji="0" lang="zh-CN" altLang="en-US" sz="2000" b="1" i="0"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just" defTabSz="914400" rtl="0" eaLnBrk="0" hangingPunct="0">
              <a:lnSpc>
                <a:spcPts val="2900"/>
              </a:lnSpc>
              <a:spcBef>
                <a:spcPct val="0"/>
              </a:spcBef>
              <a:spcAft>
                <a:spcPct val="0"/>
              </a:spcAft>
              <a:buClrTx/>
              <a:buSzTx/>
              <a:buFont typeface="Wingdings" panose="05000000000000000000" charset="0"/>
              <a:buChar char="l"/>
              <a:defRPr/>
            </a:pPr>
            <a:r>
              <a:rPr kumimoji="0" lang="zh-CN" altLang="en-US" sz="2000" b="1" i="0" u="sng"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个人资本</a:t>
            </a: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a:t>
            </a:r>
            <a:r>
              <a:rPr kumimoji="0" lang="zh-CN" altLang="en-US" sz="2000" b="1" i="0"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自然人（可以是多个自然人）</a:t>
            </a:r>
            <a:r>
              <a:rPr kumimoji="0" lang="zh-CN" altLang="en-US" sz="2000" b="1" i="0"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实际投</a:t>
            </a:r>
            <a:r>
              <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rPr>
              <a:t>入企业的资本金。法定代表人出资应计入个人资本。以企业名义注入的资本金，不应统计在内。</a:t>
            </a:r>
            <a:endParaRPr kumimoji="0" lang="zh-CN" altLang="en-US"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algn="just" defTabSz="914400" rtl="0" eaLnBrk="0" hangingPunct="0">
              <a:lnSpc>
                <a:spcPts val="2900"/>
              </a:lnSpc>
              <a:spcBef>
                <a:spcPct val="0"/>
              </a:spcBef>
              <a:spcAft>
                <a:spcPct val="0"/>
              </a:spcAft>
              <a:buClrTx/>
              <a:buSzTx/>
              <a:buFont typeface="Wingdings" panose="05000000000000000000" charset="0"/>
              <a:buChar char=""/>
              <a:defRPr/>
            </a:pPr>
            <a:r>
              <a:rPr lang="zh-CN" altLang="en-US" sz="2000" b="1" noProof="0" dirty="0">
                <a:ln>
                  <a:noFill/>
                </a:ln>
                <a:solidFill>
                  <a:srgbClr val="C00000"/>
                </a:solidFill>
                <a:effectLst/>
                <a:uLnTx/>
                <a:uFillTx/>
                <a:latin typeface="黑体" panose="02010609060101010101" charset="-122"/>
                <a:ea typeface="黑体" panose="02010609060101010101" charset="-122"/>
                <a:sym typeface="+mn-ea"/>
              </a:rPr>
              <a:t>注意：与调查单位基本情况表（</a:t>
            </a:r>
            <a:r>
              <a:rPr lang="en-US" altLang="zh-CN" sz="2000" b="1" noProof="0" dirty="0">
                <a:ln>
                  <a:noFill/>
                </a:ln>
                <a:solidFill>
                  <a:srgbClr val="C00000"/>
                </a:solidFill>
                <a:effectLst/>
                <a:uLnTx/>
                <a:uFillTx/>
                <a:latin typeface="黑体" panose="02010609060101010101" charset="-122"/>
                <a:ea typeface="黑体" panose="02010609060101010101" charset="-122"/>
                <a:sym typeface="+mn-ea"/>
              </a:rPr>
              <a:t>101-1</a:t>
            </a:r>
            <a:r>
              <a:rPr lang="zh-CN" altLang="en-US" sz="2000" b="1" noProof="0" dirty="0">
                <a:ln>
                  <a:noFill/>
                </a:ln>
                <a:solidFill>
                  <a:srgbClr val="C00000"/>
                </a:solidFill>
                <a:effectLst/>
                <a:uLnTx/>
                <a:uFillTx/>
                <a:latin typeface="黑体" panose="02010609060101010101" charset="-122"/>
                <a:ea typeface="黑体" panose="02010609060101010101" charset="-122"/>
                <a:sym typeface="+mn-ea"/>
              </a:rPr>
              <a:t>表）中“企业控股情况”相匹配。</a:t>
            </a:r>
            <a:endParaRPr kumimoji="0" lang="zh-CN" altLang="en-US" sz="18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0" marR="0" lvl="0" indent="0" algn="l" defTabSz="914400" rtl="0" eaLnBrk="0" fontAlgn="base" latinLnBrk="0" hangingPunct="0">
              <a:lnSpc>
                <a:spcPts val="3300"/>
              </a:lnSpc>
              <a:spcBef>
                <a:spcPct val="0"/>
              </a:spcBef>
              <a:spcAft>
                <a:spcPct val="0"/>
              </a:spcAft>
              <a:buClrTx/>
              <a:buSzTx/>
              <a:buFontTx/>
              <a:buNone/>
              <a:defRPr/>
            </a:pPr>
            <a:endParaRPr kumimoji="0" lang="zh-CN" altLang="en-US" sz="18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p:txBody>
      </p:sp>
      <p:pic>
        <p:nvPicPr>
          <p:cNvPr id="141" name="图片 1" descr="/home/uos/Desktop/截图录屏_选择区域_20241206151837.png截图录屏_选择区域_20241206151837"/>
          <p:cNvPicPr>
            <a:picLocks noChangeAspect="true"/>
          </p:cNvPicPr>
          <p:nvPr/>
        </p:nvPicPr>
        <p:blipFill>
          <a:blip r:embed="rId6"/>
          <a:srcRect l="931" t="4976" r="3860" b="4976"/>
          <a:stretch>
            <a:fillRect/>
          </a:stretch>
        </p:blipFill>
        <p:spPr>
          <a:xfrm>
            <a:off x="184785" y="4697095"/>
            <a:ext cx="11688445" cy="502920"/>
          </a:xfrm>
          <a:prstGeom prst="rect">
            <a:avLst/>
          </a:prstGeom>
          <a:noFill/>
          <a:ln>
            <a:noFill/>
          </a:ln>
        </p:spPr>
      </p:pic>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479290" y="393319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9" name="组合"/>
          <p:cNvGrpSpPr/>
          <p:nvPr/>
        </p:nvGrpSpPr>
        <p:grpSpPr>
          <a:xfrm>
            <a:off x="2339340" y="3158490"/>
            <a:ext cx="7513320" cy="671830"/>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800" y="1896588"/>
              <a:ext cx="6408003" cy="88173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三、损益类</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一</a:t>
            </a:r>
            <a:r>
              <a:rPr sz="2800" b="1" dirty="0" smtClean="0">
                <a:effectLst/>
                <a:latin typeface="+mj-ea"/>
                <a:ea typeface="+mj-ea"/>
                <a:sym typeface="+mn-ea"/>
              </a:rPr>
              <a:t>）</a:t>
            </a:r>
            <a:r>
              <a:rPr lang="zh-CN" altLang="en-US" sz="2800" b="1">
                <a:effectLst/>
                <a:sym typeface="+mn-ea"/>
              </a:rPr>
              <a:t>营业收入、主营业务收入</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9" name="文本框 2"/>
          <p:cNvSpPr txBox="true">
            <a:spLocks noChangeArrowheads="true"/>
          </p:cNvSpPr>
          <p:nvPr/>
        </p:nvSpPr>
        <p:spPr bwMode="auto">
          <a:xfrm>
            <a:off x="7856220" y="2950845"/>
            <a:ext cx="3319780" cy="152654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p>
            <a:pPr marL="0" marR="0" lvl="0" indent="0" algn="l" defTabSz="914400" rtl="0" eaLnBrk="0" fontAlgn="base" latinLnBrk="0" hangingPunct="0">
              <a:lnSpc>
                <a:spcPct val="150000"/>
              </a:lnSpc>
              <a:spcBef>
                <a:spcPct val="0"/>
              </a:spcBef>
              <a:spcAft>
                <a:spcPct val="0"/>
              </a:spcAft>
              <a:buClrTx/>
              <a:buSzTx/>
              <a:buFontTx/>
              <a:buNone/>
              <a:defRPr/>
            </a:pP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大部分指标可以直接从利润表或损益表取数，取对应项目的</a:t>
            </a:r>
            <a:r>
              <a:rPr lang="zh-CN" altLang="en-US" sz="2000" b="1" noProof="0" dirty="0">
                <a:ln>
                  <a:noFill/>
                </a:ln>
                <a:solidFill>
                  <a:srgbClr val="C00000"/>
                </a:solidFill>
                <a:effectLst/>
                <a:uLnTx/>
                <a:uFillTx/>
                <a:latin typeface="黑体" panose="02010609060101010101" charset="-122"/>
                <a:ea typeface="黑体" panose="02010609060101010101" charset="-122"/>
                <a:sym typeface="+mn-ea"/>
              </a:rPr>
              <a:t>本年累计数</a:t>
            </a:r>
            <a:r>
              <a:rPr lang="zh-CN" altLang="en-US" sz="2000" b="1" noProof="0" dirty="0">
                <a:ln>
                  <a:noFill/>
                </a:ln>
                <a:solidFill>
                  <a:schemeClr val="tx1"/>
                </a:solidFill>
                <a:effectLst/>
                <a:uLnTx/>
                <a:uFillTx/>
                <a:latin typeface="黑体" panose="02010609060101010101" charset="-122"/>
                <a:ea typeface="黑体" panose="02010609060101010101" charset="-122"/>
                <a:sym typeface="+mn-ea"/>
              </a:rPr>
              <a:t>填报即可。</a:t>
            </a:r>
            <a:endParaRPr lang="zh-CN" altLang="en-US" b="1">
              <a:solidFill>
                <a:srgbClr val="00B050"/>
              </a:solidFill>
              <a:latin typeface="黑体" panose="02010609060101010101" charset="-122"/>
              <a:ea typeface="黑体" panose="02010609060101010101" charset="-122"/>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
        <p:nvSpPr>
          <p:cNvPr id="5" name="文本框 2"/>
          <p:cNvSpPr txBox="true">
            <a:spLocks noChangeArrowheads="true"/>
          </p:cNvSpPr>
          <p:nvPr/>
        </p:nvSpPr>
        <p:spPr bwMode="auto">
          <a:xfrm>
            <a:off x="340360" y="1975485"/>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一</a:t>
            </a:r>
            <a:r>
              <a:rPr sz="2800" b="1" dirty="0" smtClean="0">
                <a:effectLst/>
                <a:latin typeface="+mj-ea"/>
                <a:ea typeface="+mj-ea"/>
                <a:sym typeface="+mn-ea"/>
              </a:rPr>
              <a:t>）</a:t>
            </a:r>
            <a:r>
              <a:rPr lang="zh-CN" altLang="en-US" sz="2800" b="1">
                <a:effectLst/>
                <a:sym typeface="+mn-ea"/>
              </a:rPr>
              <a:t>营业收入、主营业务收入</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六角星 4"/>
          <p:cNvSpPr/>
          <p:nvPr/>
        </p:nvSpPr>
        <p:spPr>
          <a:xfrm>
            <a:off x="7773670" y="304800"/>
            <a:ext cx="1769110" cy="1209675"/>
          </a:xfrm>
          <a:prstGeom prst="star6">
            <a:avLst/>
          </a:prstGeom>
          <a:solidFill>
            <a:srgbClr val="D0D3EB"/>
          </a:solidFill>
          <a:ln w="50800">
            <a:noFill/>
          </a:ln>
          <a:effectLst>
            <a:outerShdw blurRad="50800" dist="38100" dir="5400000" algn="t" rotWithShape="0">
              <a:prstClr val="black">
                <a:alpha val="92000"/>
              </a:prstClr>
            </a:outerShdw>
          </a:effectLst>
        </p:spPr>
        <p:style>
          <a:lnRef idx="1">
            <a:schemeClr val="accent6"/>
          </a:lnRef>
          <a:fillRef idx="2">
            <a:schemeClr val="accent6"/>
          </a:fillRef>
          <a:effectRef idx="1">
            <a:schemeClr val="accent6"/>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易漏填</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sp>
        <p:nvSpPr>
          <p:cNvPr id="7" name="文本框 2"/>
          <p:cNvSpPr txBox="true">
            <a:spLocks noChangeArrowheads="true"/>
          </p:cNvSpPr>
          <p:nvPr/>
        </p:nvSpPr>
        <p:spPr bwMode="auto">
          <a:xfrm>
            <a:off x="6457315" y="3270250"/>
            <a:ext cx="5336540" cy="2931795"/>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vertOverflow="overflow" horzOverflow="overflow" vert="horz" wrap="square" numCol="1" spcCol="0" rtlCol="0" fromWordArt="false" anchor="ctr" anchorCtr="false" forceAA="false" compatLnSpc="true">
            <a:noAutofit/>
          </a:bodyPr>
          <a:lstStyle>
            <a:defPPr>
              <a:defRPr lang="zh-CN"/>
            </a:defPPr>
            <a:lvl1pPr>
              <a:defRPr sz="2800" b="1">
                <a:latin typeface="黑体" panose="02010609060101010101" charset="-122"/>
                <a:ea typeface="黑体" panose="02010609060101010101" charset="-122"/>
              </a:defRPr>
            </a:lvl1pPr>
          </a:lstStyle>
          <a:p>
            <a:pPr marL="342900" lvl="0" indent="-342900" algn="just" eaLnBrk="0" hangingPunct="0">
              <a:buClrTx/>
              <a:buSzTx/>
              <a:buFont typeface="Wingdings" panose="05000000000000000000" charset="0"/>
              <a:buChar char="l"/>
              <a:defRPr/>
            </a:pPr>
            <a:r>
              <a:rPr lang="zh-CN" altLang="zh-CN" sz="2000" noProof="0" dirty="0">
                <a:ln>
                  <a:noFill/>
                </a:ln>
                <a:solidFill>
                  <a:schemeClr val="tx1">
                    <a:lumMod val="95000"/>
                  </a:schemeClr>
                </a:solidFill>
                <a:effectLst/>
                <a:uLnTx/>
                <a:uFillTx/>
                <a:sym typeface="+mn-ea"/>
              </a:rPr>
              <a:t>主营业务收入：指企业经营主要业务所实现的收入。</a:t>
            </a:r>
            <a:endParaRPr lang="zh-CN" altLang="zh-CN" sz="2000" noProof="0" dirty="0">
              <a:ln>
                <a:noFill/>
              </a:ln>
              <a:solidFill>
                <a:schemeClr val="tx1">
                  <a:lumMod val="95000"/>
                </a:schemeClr>
              </a:solidFill>
              <a:effectLst/>
              <a:uLnTx/>
              <a:uFillTx/>
              <a:sym typeface="+mn-ea"/>
            </a:endParaRPr>
          </a:p>
          <a:p>
            <a:pPr marL="342900" lvl="0" indent="-342900" algn="just" eaLnBrk="0" hangingPunct="0">
              <a:buClrTx/>
              <a:buSzTx/>
              <a:buFont typeface="Wingdings" panose="05000000000000000000" charset="0"/>
              <a:buChar char="l"/>
              <a:defRPr/>
            </a:pPr>
            <a:r>
              <a:rPr lang="zh-CN" altLang="zh-CN" sz="2000" noProof="0" dirty="0">
                <a:ln>
                  <a:noFill/>
                </a:ln>
                <a:solidFill>
                  <a:schemeClr val="tx1">
                    <a:lumMod val="95000"/>
                  </a:schemeClr>
                </a:solidFill>
                <a:effectLst/>
                <a:uLnTx/>
                <a:uFillTx/>
                <a:sym typeface="+mn-ea"/>
              </a:rPr>
              <a:t>如果会计“利润表”列示“主营业务收入”项目，则根据其本年累计数填报；或者，根据会计“主营业务收入”科目的本年各月贷方余额（结转前）之和填报。</a:t>
            </a:r>
            <a:endParaRPr lang="zh-CN" altLang="zh-CN" sz="2000" noProof="0" dirty="0">
              <a:ln>
                <a:noFill/>
              </a:ln>
              <a:solidFill>
                <a:schemeClr val="tx1">
                  <a:lumMod val="95000"/>
                </a:schemeClr>
              </a:solidFill>
              <a:effectLst/>
              <a:uLnTx/>
              <a:uFillTx/>
              <a:sym typeface="+mn-ea"/>
            </a:endParaRPr>
          </a:p>
          <a:p>
            <a:pPr marL="342900" lvl="0" indent="-342900" algn="just" eaLnBrk="0" hangingPunct="0">
              <a:buClrTx/>
              <a:buSzTx/>
              <a:buFont typeface="Wingdings" panose="05000000000000000000" charset="0"/>
              <a:buChar char="l"/>
              <a:defRPr/>
            </a:pPr>
            <a:endParaRPr lang="zh-CN" altLang="zh-CN" sz="2000" noProof="0" dirty="0">
              <a:ln>
                <a:noFill/>
              </a:ln>
              <a:solidFill>
                <a:schemeClr val="tx1">
                  <a:lumMod val="95000"/>
                </a:schemeClr>
              </a:solidFill>
              <a:effectLst/>
              <a:uLnTx/>
              <a:uFillTx/>
              <a:sym typeface="+mn-ea"/>
            </a:endParaRPr>
          </a:p>
          <a:p>
            <a:pPr marL="342900" lvl="0" indent="-342900" algn="just" eaLnBrk="0" hangingPunct="0">
              <a:buClrTx/>
              <a:buSzTx/>
              <a:buFont typeface="Wingdings" panose="05000000000000000000" charset="0"/>
              <a:buChar char="l"/>
              <a:defRPr/>
            </a:pPr>
            <a:r>
              <a:rPr lang="zh-CN" altLang="zh-CN" sz="2000" noProof="0" dirty="0">
                <a:ln>
                  <a:noFill/>
                </a:ln>
                <a:solidFill>
                  <a:srgbClr val="C00000"/>
                </a:solidFill>
                <a:effectLst/>
                <a:uLnTx/>
                <a:uFillTx/>
                <a:sym typeface="+mn-ea"/>
              </a:rPr>
              <a:t>如未设置该科目，以“营业收入”代替填报。</a:t>
            </a:r>
            <a:endParaRPr lang="zh-CN" altLang="zh-CN" sz="2000" noProof="0" dirty="0">
              <a:ln>
                <a:noFill/>
              </a:ln>
              <a:solidFill>
                <a:srgbClr val="C00000"/>
              </a:solidFill>
              <a:effectLst/>
              <a:uLnTx/>
              <a:uFillTx/>
              <a:sym typeface="+mn-ea"/>
            </a:endParaRPr>
          </a:p>
        </p:txBody>
      </p:sp>
      <p:sp>
        <p:nvSpPr>
          <p:cNvPr id="14" name="矩形 13"/>
          <p:cNvSpPr/>
          <p:nvPr/>
        </p:nvSpPr>
        <p:spPr>
          <a:xfrm>
            <a:off x="2665730" y="1645920"/>
            <a:ext cx="2101215" cy="316230"/>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cxnSp>
        <p:nvCxnSpPr>
          <p:cNvPr id="15" name="直接箭头连接符 14"/>
          <p:cNvCxnSpPr/>
          <p:nvPr/>
        </p:nvCxnSpPr>
        <p:spPr>
          <a:xfrm>
            <a:off x="3515360" y="1366520"/>
            <a:ext cx="2929890" cy="45783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439035" y="1345565"/>
            <a:ext cx="1061720" cy="30035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cxnSp>
        <p:nvCxnSpPr>
          <p:cNvPr id="10" name="直接箭头连接符 9"/>
          <p:cNvCxnSpPr/>
          <p:nvPr/>
        </p:nvCxnSpPr>
        <p:spPr>
          <a:xfrm>
            <a:off x="4769485" y="1957070"/>
            <a:ext cx="1687830" cy="189293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文本框 2"/>
          <p:cNvSpPr txBox="true">
            <a:spLocks noChangeArrowheads="true"/>
          </p:cNvSpPr>
          <p:nvPr/>
        </p:nvSpPr>
        <p:spPr bwMode="auto">
          <a:xfrm>
            <a:off x="6457315" y="1815465"/>
            <a:ext cx="5242560" cy="1050925"/>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342900" marR="0" lvl="0" indent="-342900" algn="just" defTabSz="914400" rtl="0" eaLnBrk="0" fontAlgn="base" latinLnBrk="0" hangingPunct="0">
              <a:lnSpc>
                <a:spcPct val="100000"/>
              </a:lnSpc>
              <a:spcBef>
                <a:spcPct val="0"/>
              </a:spcBef>
              <a:spcAft>
                <a:spcPct val="0"/>
              </a:spcAft>
              <a:buClrTx/>
              <a:buSzTx/>
              <a:buFont typeface="Wingdings" panose="05000000000000000000" charset="0"/>
              <a:buChar char="l"/>
              <a:defRPr/>
            </a:pPr>
            <a:r>
              <a:rPr kumimoji="0" lang="zh-CN" altLang="zh-CN" sz="2000" b="1" i="0" u="none" strike="noStrike" kern="1200" cap="none" spc="0" normalizeH="0" baseline="0" noProof="0" dirty="0">
                <a:ln>
                  <a:noFill/>
                </a:ln>
                <a:solidFill>
                  <a:schemeClr val="tx1">
                    <a:lumMod val="95000"/>
                  </a:schemeClr>
                </a:solidFill>
                <a:effectLst/>
                <a:uLnTx/>
                <a:uFillTx/>
                <a:latin typeface="黑体" panose="02010609060101010101" charset="-122"/>
                <a:ea typeface="黑体" panose="02010609060101010101" charset="-122"/>
                <a:cs typeface="+mn-cs"/>
              </a:rPr>
              <a:t>营业收入：</a:t>
            </a:r>
            <a:r>
              <a:rPr lang="zh-CN" altLang="zh-CN" sz="2000" noProof="0" dirty="0">
                <a:ln>
                  <a:noFill/>
                </a:ln>
                <a:solidFill>
                  <a:schemeClr val="tx1">
                    <a:lumMod val="95000"/>
                  </a:schemeClr>
                </a:solidFill>
                <a:effectLst/>
                <a:uLnTx/>
                <a:uFillTx/>
                <a:sym typeface="+mn-ea"/>
              </a:rPr>
              <a:t>取利润表中“营业收入”本年累计数</a:t>
            </a:r>
            <a:r>
              <a:rPr kumimoji="0" lang="zh-CN" altLang="zh-CN" sz="2000" b="1" i="0" u="none" strike="noStrike" kern="1200" cap="none" spc="0" normalizeH="0" baseline="0" noProof="0" dirty="0">
                <a:ln>
                  <a:noFill/>
                </a:ln>
                <a:solidFill>
                  <a:schemeClr val="tx1">
                    <a:lumMod val="95000"/>
                  </a:schemeClr>
                </a:solidFill>
                <a:effectLst/>
                <a:uLnTx/>
                <a:uFillTx/>
                <a:latin typeface="黑体" panose="02010609060101010101" charset="-122"/>
                <a:ea typeface="黑体" panose="02010609060101010101" charset="-122"/>
                <a:cs typeface="+mn-cs"/>
              </a:rPr>
              <a:t>。</a:t>
            </a:r>
            <a:endParaRPr kumimoji="0" lang="zh-CN" altLang="zh-CN" sz="2000" b="1" i="0" u="none" strike="noStrike" kern="1200" cap="none" spc="0" normalizeH="0" baseline="0" noProof="0" dirty="0">
              <a:ln>
                <a:noFill/>
              </a:ln>
              <a:solidFill>
                <a:schemeClr val="tx1">
                  <a:lumMod val="95000"/>
                </a:schemeClr>
              </a:solidFill>
              <a:effectLst/>
              <a:uLnTx/>
              <a:uFillTx/>
              <a:latin typeface="黑体" panose="02010609060101010101" charset="-122"/>
              <a:ea typeface="黑体" panose="02010609060101010101" charset="-122"/>
              <a:cs typeface="+mn-cs"/>
            </a:endParaRPr>
          </a:p>
          <a:p>
            <a:pPr marR="0" lvl="0" algn="just" defTabSz="914400" rtl="0" eaLnBrk="0" fontAlgn="base" latinLnBrk="0" hangingPunct="0">
              <a:lnSpc>
                <a:spcPct val="100000"/>
              </a:lnSpc>
              <a:spcBef>
                <a:spcPct val="0"/>
              </a:spcBef>
              <a:spcAft>
                <a:spcPct val="0"/>
              </a:spcAft>
              <a:buClrTx/>
              <a:buSzTx/>
              <a:buFont typeface="Wingdings" panose="05000000000000000000" charset="0"/>
              <a:defRPr/>
            </a:pPr>
            <a:r>
              <a:rPr kumimoji="0" lang="en-US" altLang="zh-CN" sz="2000" b="1" i="0" u="none" strike="noStrike" kern="1200" cap="none" spc="0" normalizeH="0" baseline="0" noProof="0" dirty="0">
                <a:ln>
                  <a:noFill/>
                </a:ln>
                <a:solidFill>
                  <a:srgbClr val="00B050"/>
                </a:solidFill>
                <a:effectLst/>
                <a:uLnTx/>
                <a:uFillTx/>
                <a:latin typeface="黑体" panose="02010609060101010101" charset="-122"/>
                <a:ea typeface="黑体" panose="02010609060101010101" charset="-122"/>
                <a:cs typeface="+mn-cs"/>
              </a:rPr>
              <a:t>   </a:t>
            </a:r>
            <a:r>
              <a:rPr kumimoji="0" lang="zh-CN" altLang="zh-CN" sz="2000" b="1" i="0" u="none" strike="noStrike" kern="1200" cap="none" spc="0" normalizeH="0" baseline="0" noProof="0" dirty="0">
                <a:ln>
                  <a:noFill/>
                </a:ln>
                <a:solidFill>
                  <a:srgbClr val="00B050"/>
                </a:solidFill>
                <a:effectLst/>
                <a:uLnTx/>
                <a:uFillTx/>
                <a:latin typeface="黑体" panose="02010609060101010101" charset="-122"/>
                <a:ea typeface="黑体" panose="02010609060101010101" charset="-122"/>
                <a:cs typeface="+mn-cs"/>
              </a:rPr>
              <a:t>营业收入=主营业务收入+其他业务收入</a:t>
            </a:r>
            <a:endParaRPr kumimoji="0" lang="zh-CN" altLang="zh-CN" sz="2000" b="1" i="0" u="none" strike="noStrike" kern="1200" cap="none" spc="0" normalizeH="0" baseline="0" noProof="0" dirty="0">
              <a:ln>
                <a:noFill/>
              </a:ln>
              <a:solidFill>
                <a:srgbClr val="00B050"/>
              </a:solidFill>
              <a:effectLst/>
              <a:uLnTx/>
              <a:uFillTx/>
              <a:latin typeface="黑体" panose="02010609060101010101" charset="-122"/>
              <a:ea typeface="黑体" panose="02010609060101010101" charset="-122"/>
              <a:cs typeface="+mn-cs"/>
            </a:endParaRPr>
          </a:p>
        </p:txBody>
      </p:sp>
      <p:sp>
        <p:nvSpPr>
          <p:cNvPr id="13" name="文本框 2"/>
          <p:cNvSpPr txBox="true">
            <a:spLocks noChangeArrowheads="true"/>
          </p:cNvSpPr>
          <p:nvPr/>
        </p:nvSpPr>
        <p:spPr bwMode="auto">
          <a:xfrm>
            <a:off x="340360" y="1975485"/>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true"/>
      <p:bldP spid="14" grpId="0" bldLvl="0" animBg="true"/>
      <p:bldP spid="9" grpId="0" bldLvl="0" animBg="true"/>
      <p:bldP spid="11" grpId="0" bldLvl="0" animBg="tru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（二）</a:t>
            </a:r>
            <a:r>
              <a:rPr lang="zh-CN" altLang="en-US" sz="2800" b="1">
                <a:effectLst/>
                <a:sym typeface="+mn-ea"/>
              </a:rPr>
              <a:t>其他业务利润</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六角星 4"/>
          <p:cNvSpPr/>
          <p:nvPr/>
        </p:nvSpPr>
        <p:spPr>
          <a:xfrm>
            <a:off x="7773670" y="304800"/>
            <a:ext cx="1769110" cy="1209675"/>
          </a:xfrm>
          <a:prstGeom prst="star6">
            <a:avLst/>
          </a:prstGeom>
          <a:solidFill>
            <a:srgbClr val="D0D3EB"/>
          </a:solidFill>
          <a:ln w="50800">
            <a:noFill/>
          </a:ln>
          <a:effectLst>
            <a:outerShdw blurRad="50800" dist="38100" dir="5400000" algn="t" rotWithShape="0">
              <a:prstClr val="black">
                <a:alpha val="92000"/>
              </a:prstClr>
            </a:outerShdw>
          </a:effectLst>
        </p:spPr>
        <p:style>
          <a:lnRef idx="1">
            <a:schemeClr val="accent6"/>
          </a:lnRef>
          <a:fillRef idx="2">
            <a:schemeClr val="accent6"/>
          </a:fillRef>
          <a:effectRef idx="1">
            <a:schemeClr val="accent6"/>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易漏填</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cxnSp>
        <p:nvCxnSpPr>
          <p:cNvPr id="15" name="直接箭头连接符 14"/>
          <p:cNvCxnSpPr/>
          <p:nvPr/>
        </p:nvCxnSpPr>
        <p:spPr>
          <a:xfrm flipV="true">
            <a:off x="3877945" y="2670175"/>
            <a:ext cx="2728595" cy="1206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496820" y="2504440"/>
            <a:ext cx="1381125" cy="325120"/>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文本框 2"/>
          <p:cNvSpPr txBox="true">
            <a:spLocks noChangeArrowheads="true"/>
          </p:cNvSpPr>
          <p:nvPr/>
        </p:nvSpPr>
        <p:spPr bwMode="auto">
          <a:xfrm>
            <a:off x="6612890" y="2147570"/>
            <a:ext cx="5242560" cy="3790950"/>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r>
              <a:rPr lang="zh-CN" altLang="en-US" sz="2000" noProof="0" dirty="0">
                <a:ln>
                  <a:noFill/>
                </a:ln>
                <a:solidFill>
                  <a:schemeClr val="tx1"/>
                </a:solidFill>
                <a:effectLst/>
                <a:uLnTx/>
                <a:uFillTx/>
                <a:sym typeface="+mn-ea"/>
              </a:rPr>
              <a:t>其他业务利润：</a:t>
            </a:r>
            <a:r>
              <a:rPr lang="zh-CN" altLang="zh-CN" sz="2000" noProof="0" dirty="0">
                <a:ln>
                  <a:noFill/>
                </a:ln>
                <a:solidFill>
                  <a:schemeClr val="tx1"/>
                </a:solidFill>
                <a:effectLst/>
                <a:uLnTx/>
                <a:uFillTx/>
                <a:sym typeface="+mn-ea"/>
              </a:rPr>
              <a:t>指除主要业务以外的其他业务实现的利润。</a:t>
            </a:r>
            <a:endParaRPr kumimoji="0" lang="zh-CN" altLang="zh-CN"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zh-CN" sz="2000" b="1" i="0" u="none" strike="noStrike" kern="1200" cap="none" spc="0" normalizeH="0" baseline="0" noProof="0" dirty="0">
              <a:ln>
                <a:noFill/>
              </a:ln>
              <a:solidFill>
                <a:schemeClr val="accent1">
                  <a:lumMod val="20000"/>
                  <a:lumOff val="80000"/>
                </a:schemeClr>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charset="0"/>
              <a:buChar char="l"/>
              <a:defRPr/>
            </a:pPr>
            <a:r>
              <a:rPr lang="zh-CN" altLang="zh-CN" sz="2000" u="sng" noProof="0" dirty="0">
                <a:ln>
                  <a:noFill/>
                </a:ln>
                <a:solidFill>
                  <a:schemeClr val="tx1"/>
                </a:solidFill>
                <a:effectLst/>
                <a:uLnTx/>
                <a:uFillTx/>
                <a:sym typeface="+mn-ea"/>
              </a:rPr>
              <a:t>填报方法</a:t>
            </a:r>
            <a:r>
              <a:rPr lang="zh-CN" altLang="zh-CN" sz="2000" noProof="0" dirty="0">
                <a:ln>
                  <a:noFill/>
                </a:ln>
                <a:solidFill>
                  <a:schemeClr val="tx1"/>
                </a:solidFill>
                <a:effectLst/>
                <a:uLnTx/>
                <a:uFillTx/>
                <a:sym typeface="+mn-ea"/>
              </a:rPr>
              <a:t>：根据会计“其他业务收入”科目的本年各月贷方余额（结转前）之和减“其他业务成本”科目的本年各月借方余额（结转前）之和填报。</a:t>
            </a:r>
            <a:endParaRPr kumimoji="0" lang="zh-CN" altLang="zh-CN"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charset="0"/>
              <a:buChar char=""/>
              <a:defRPr/>
            </a:pPr>
            <a:endParaRPr kumimoji="0" lang="zh-CN" altLang="zh-CN"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R="0" lvl="0" algn="l" defTabSz="914400" rtl="0" eaLnBrk="0" fontAlgn="base" latinLnBrk="0" hangingPunct="0">
              <a:lnSpc>
                <a:spcPct val="100000"/>
              </a:lnSpc>
              <a:spcBef>
                <a:spcPct val="0"/>
              </a:spcBef>
              <a:spcAft>
                <a:spcPct val="0"/>
              </a:spcAft>
              <a:buClrTx/>
              <a:buSzTx/>
              <a:buFont typeface="Wingdings" panose="05000000000000000000" charset="0"/>
              <a:defRPr/>
            </a:pPr>
            <a:r>
              <a:rPr sz="2000" noProof="0" dirty="0">
                <a:ln>
                  <a:noFill/>
                </a:ln>
                <a:solidFill>
                  <a:srgbClr val="C00000"/>
                </a:solidFill>
                <a:effectLst/>
                <a:uLnTx/>
                <a:uFillTx/>
                <a:sym typeface="+mn-ea"/>
              </a:rPr>
              <a:t>(1)如果未设置该科目，则填0。不要漏填！</a:t>
            </a:r>
            <a:endParaRPr kumimoji="0"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a:p>
            <a:pPr marR="0" lvl="0" algn="l" defTabSz="914400" rtl="0" eaLnBrk="0" fontAlgn="base" latinLnBrk="0" hangingPunct="0">
              <a:lnSpc>
                <a:spcPct val="100000"/>
              </a:lnSpc>
              <a:spcBef>
                <a:spcPct val="0"/>
              </a:spcBef>
              <a:spcAft>
                <a:spcPct val="0"/>
              </a:spcAft>
              <a:buClrTx/>
              <a:buSzTx/>
              <a:buFont typeface="Wingdings" panose="05000000000000000000" charset="0"/>
              <a:defRPr/>
            </a:pPr>
            <a:endParaRPr kumimoji="0"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a:p>
            <a:pPr marR="0" lvl="0" algn="l" defTabSz="914400" rtl="0" eaLnBrk="0" fontAlgn="base" latinLnBrk="0" hangingPunct="0">
              <a:lnSpc>
                <a:spcPct val="100000"/>
              </a:lnSpc>
              <a:spcBef>
                <a:spcPct val="0"/>
              </a:spcBef>
              <a:spcAft>
                <a:spcPct val="0"/>
              </a:spcAft>
              <a:buClrTx/>
              <a:buSzTx/>
              <a:buFont typeface="Wingdings" panose="05000000000000000000" charset="0"/>
              <a:defRPr/>
            </a:pPr>
            <a:r>
              <a:rPr lang="en-US" sz="2000" noProof="0" dirty="0">
                <a:ln>
                  <a:noFill/>
                </a:ln>
                <a:solidFill>
                  <a:srgbClr val="C00000"/>
                </a:solidFill>
                <a:effectLst/>
                <a:uLnTx/>
                <a:uFillTx/>
                <a:sym typeface="+mn-ea"/>
              </a:rPr>
              <a:t>(2)</a:t>
            </a:r>
            <a:r>
              <a:rPr sz="2000" noProof="0" dirty="0">
                <a:ln>
                  <a:noFill/>
                </a:ln>
                <a:solidFill>
                  <a:srgbClr val="C00000"/>
                </a:solidFill>
                <a:effectLst/>
                <a:uLnTx/>
                <a:uFillTx/>
                <a:sym typeface="+mn-ea"/>
              </a:rPr>
              <a:t>“营业收入”大于“主营业务收入”时，要核对“其他业务利润”是否漏填。</a:t>
            </a:r>
            <a:endParaRPr kumimoji="0" lang="zh-CN" altLang="zh-CN"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sym typeface="+mn-ea"/>
            </a:endParaRPr>
          </a:p>
        </p:txBody>
      </p:sp>
      <p:sp>
        <p:nvSpPr>
          <p:cNvPr id="7" name="文本框 2"/>
          <p:cNvSpPr txBox="true">
            <a:spLocks noChangeArrowheads="true"/>
          </p:cNvSpPr>
          <p:nvPr/>
        </p:nvSpPr>
        <p:spPr bwMode="auto">
          <a:xfrm>
            <a:off x="340360" y="1975485"/>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三</a:t>
            </a:r>
            <a:r>
              <a:rPr sz="2800" b="1" dirty="0" smtClean="0">
                <a:effectLst/>
                <a:latin typeface="+mj-ea"/>
                <a:ea typeface="+mj-ea"/>
                <a:sym typeface="+mn-ea"/>
              </a:rPr>
              <a:t>）</a:t>
            </a:r>
            <a:r>
              <a:rPr lang="zh-CN" altLang="en-US" sz="2800" b="1">
                <a:effectLst/>
                <a:sym typeface="+mn-ea"/>
              </a:rPr>
              <a:t>管理费用、研发费用</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六角星 4"/>
          <p:cNvSpPr/>
          <p:nvPr/>
        </p:nvSpPr>
        <p:spPr>
          <a:xfrm>
            <a:off x="7773670" y="304800"/>
            <a:ext cx="1769110" cy="1209675"/>
          </a:xfrm>
          <a:prstGeom prst="star6">
            <a:avLst/>
          </a:prstGeom>
          <a:solidFill>
            <a:srgbClr val="D0D3EB"/>
          </a:solidFill>
          <a:ln w="50800">
            <a:noFill/>
          </a:ln>
          <a:effectLst>
            <a:outerShdw blurRad="50800" dist="38100" dir="5400000" algn="t" rotWithShape="0">
              <a:prstClr val="black">
                <a:alpha val="92000"/>
              </a:prstClr>
            </a:outerShdw>
          </a:effectLst>
        </p:spPr>
        <p:style>
          <a:lnRef idx="1">
            <a:schemeClr val="accent6"/>
          </a:lnRef>
          <a:fillRef idx="2">
            <a:schemeClr val="accent6"/>
          </a:fillRef>
          <a:effectRef idx="1">
            <a:schemeClr val="accent6"/>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易漏填</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cxnSp>
        <p:nvCxnSpPr>
          <p:cNvPr id="15" name="直接箭头连接符 14"/>
          <p:cNvCxnSpPr>
            <a:stCxn id="9" idx="3"/>
          </p:cNvCxnSpPr>
          <p:nvPr/>
        </p:nvCxnSpPr>
        <p:spPr>
          <a:xfrm flipV="true">
            <a:off x="3454400" y="2670175"/>
            <a:ext cx="3152140" cy="72263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496820" y="3063875"/>
            <a:ext cx="957580" cy="65722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文本框 2"/>
          <p:cNvSpPr txBox="true">
            <a:spLocks noChangeArrowheads="true"/>
          </p:cNvSpPr>
          <p:nvPr/>
        </p:nvSpPr>
        <p:spPr bwMode="auto">
          <a:xfrm>
            <a:off x="6606540" y="2159635"/>
            <a:ext cx="4288155" cy="904240"/>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0" marR="0" lvl="0" indent="0" algn="l" defTabSz="914400" rtl="0" eaLnBrk="0" fontAlgn="base" latinLnBrk="0" hangingPunct="0">
              <a:lnSpc>
                <a:spcPct val="130000"/>
              </a:lnSpc>
              <a:spcBef>
                <a:spcPct val="0"/>
              </a:spcBef>
              <a:spcAft>
                <a:spcPct val="0"/>
              </a:spcAft>
              <a:buClrTx/>
              <a:buSzTx/>
              <a:buFontTx/>
              <a:buNone/>
              <a:defRPr/>
            </a:pPr>
            <a:r>
              <a:rPr lang="zh-CN" altLang="zh-CN" sz="2000" noProof="0" dirty="0">
                <a:ln>
                  <a:noFill/>
                </a:ln>
                <a:solidFill>
                  <a:schemeClr val="tx1"/>
                </a:solidFill>
                <a:effectLst/>
                <a:uLnTx/>
                <a:uFillTx/>
                <a:sym typeface="+mn-ea"/>
              </a:rPr>
              <a:t>“管理费用</a:t>
            </a:r>
            <a:r>
              <a:rPr lang="en-US" altLang="zh-CN" sz="2000" noProof="0" dirty="0">
                <a:ln>
                  <a:noFill/>
                </a:ln>
                <a:solidFill>
                  <a:schemeClr val="tx1"/>
                </a:solidFill>
                <a:effectLst/>
                <a:uLnTx/>
                <a:uFillTx/>
                <a:sym typeface="+mn-ea"/>
              </a:rPr>
              <a:t>”</a:t>
            </a:r>
            <a:r>
              <a:rPr lang="zh-CN" altLang="zh-CN" sz="2000" noProof="0" dirty="0">
                <a:ln>
                  <a:noFill/>
                </a:ln>
                <a:solidFill>
                  <a:srgbClr val="C00000"/>
                </a:solidFill>
                <a:effectLst/>
                <a:uLnTx/>
                <a:uFillTx/>
                <a:sym typeface="+mn-ea"/>
              </a:rPr>
              <a:t>不包含</a:t>
            </a:r>
            <a:r>
              <a:rPr lang="en-US" altLang="zh-CN" sz="2000" noProof="0" dirty="0">
                <a:ln>
                  <a:noFill/>
                </a:ln>
                <a:solidFill>
                  <a:schemeClr val="tx1"/>
                </a:solidFill>
                <a:effectLst/>
                <a:uLnTx/>
                <a:uFillTx/>
                <a:sym typeface="+mn-ea"/>
              </a:rPr>
              <a:t>“</a:t>
            </a:r>
            <a:r>
              <a:rPr lang="zh-CN" altLang="zh-CN" sz="2000" noProof="0" dirty="0">
                <a:ln>
                  <a:noFill/>
                </a:ln>
                <a:solidFill>
                  <a:schemeClr val="tx1"/>
                </a:solidFill>
                <a:effectLst/>
                <a:uLnTx/>
                <a:uFillTx/>
                <a:sym typeface="+mn-ea"/>
              </a:rPr>
              <a:t>研发费用</a:t>
            </a:r>
            <a:r>
              <a:rPr lang="en-US" altLang="zh-CN" sz="2000" noProof="0" dirty="0" smtClean="0">
                <a:ln>
                  <a:noFill/>
                </a:ln>
                <a:solidFill>
                  <a:schemeClr val="tx1"/>
                </a:solidFill>
                <a:effectLst/>
                <a:uLnTx/>
                <a:uFillTx/>
                <a:sym typeface="+mn-ea"/>
              </a:rPr>
              <a:t>”</a:t>
            </a:r>
            <a:r>
              <a:rPr lang="zh-CN" altLang="en-US" sz="2000" noProof="0" dirty="0" smtClean="0">
                <a:ln>
                  <a:noFill/>
                </a:ln>
                <a:solidFill>
                  <a:schemeClr val="tx1"/>
                </a:solidFill>
                <a:effectLst/>
                <a:uLnTx/>
                <a:uFillTx/>
                <a:sym typeface="+mn-ea"/>
              </a:rPr>
              <a:t>，需将研发费用剔除填报！！</a:t>
            </a:r>
            <a:endParaRPr kumimoji="0" lang="zh-CN" altLang="zh-CN"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sym typeface="+mn-ea"/>
            </a:endParaRPr>
          </a:p>
        </p:txBody>
      </p:sp>
      <p:graphicFrame>
        <p:nvGraphicFramePr>
          <p:cNvPr id="7" name="表格 6"/>
          <p:cNvGraphicFramePr>
            <a:graphicFrameLocks noGrp="true"/>
          </p:cNvGraphicFramePr>
          <p:nvPr>
            <p:custDataLst>
              <p:tags r:id="rId6"/>
            </p:custDataLst>
          </p:nvPr>
        </p:nvGraphicFramePr>
        <p:xfrm>
          <a:off x="4340225" y="4322445"/>
          <a:ext cx="7376160" cy="2118995"/>
        </p:xfrm>
        <a:graphic>
          <a:graphicData uri="http://schemas.openxmlformats.org/drawingml/2006/table">
            <a:tbl>
              <a:tblPr firstRow="true" bandRow="true">
                <a:tableStyleId>{7DF18680-E054-41AD-8BC1-D1AEF772440D}</a:tableStyleId>
              </a:tblPr>
              <a:tblGrid>
                <a:gridCol w="1510030"/>
                <a:gridCol w="1674495"/>
                <a:gridCol w="2018030"/>
                <a:gridCol w="2173605"/>
              </a:tblGrid>
              <a:tr h="972185">
                <a:tc>
                  <a:txBody>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u="none" strike="noStrike" cap="none" normalizeH="0" baseline="0" dirty="0" smtClean="0">
                          <a:ln>
                            <a:noFill/>
                          </a:ln>
                          <a:effectLst/>
                          <a:latin typeface="华文中宋" panose="02010600040101010101" pitchFamily="2" charset="-122"/>
                          <a:ea typeface="华文中宋" panose="02010600040101010101" pitchFamily="2" charset="-122"/>
                        </a:rPr>
                        <a:t>指  标</a:t>
                      </a:r>
                      <a:endParaRPr kumimoji="0" lang="zh-CN" altLang="en-US" sz="1800" b="1" i="0" u="none" strike="noStrike" cap="none" normalizeH="0" baseline="0" dirty="0" smtClean="0">
                        <a:ln>
                          <a:noFill/>
                        </a:ln>
                        <a:solidFill>
                          <a:schemeClr val="bg1"/>
                        </a:solidFill>
                        <a:effectLst/>
                        <a:latin typeface="华文中宋" panose="02010600040101010101" pitchFamily="2" charset="-122"/>
                        <a:ea typeface="华文中宋" panose="02010600040101010101" pitchFamily="2" charset="-122"/>
                      </a:endParaRPr>
                    </a:p>
                  </a:txBody>
                  <a:tcPr marT="34290" marB="3429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u="none" strike="noStrike" cap="none" normalizeH="0" baseline="0" dirty="0" smtClean="0">
                          <a:ln>
                            <a:noFill/>
                          </a:ln>
                          <a:effectLst/>
                          <a:latin typeface="华文中宋" panose="02010600040101010101" pitchFamily="2" charset="-122"/>
                          <a:ea typeface="华文中宋" panose="02010600040101010101" pitchFamily="2" charset="-122"/>
                        </a:rPr>
                        <a:t>执行《企业</a:t>
                      </a:r>
                      <a:endParaRPr kumimoji="0" lang="zh-CN" altLang="en-US" sz="1800" u="none" strike="noStrike" cap="none" normalizeH="0" baseline="0" dirty="0" smtClean="0">
                        <a:ln>
                          <a:noFill/>
                        </a:ln>
                        <a:effectLst/>
                        <a:latin typeface="华文中宋" panose="02010600040101010101" pitchFamily="2" charset="-122"/>
                        <a:ea typeface="华文中宋" panose="02010600040101010101" pitchFamily="2" charset="-122"/>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u="none" strike="noStrike" cap="none" normalizeH="0" baseline="0" dirty="0" smtClean="0">
                          <a:ln>
                            <a:noFill/>
                          </a:ln>
                          <a:effectLst/>
                          <a:latin typeface="华文中宋" panose="02010600040101010101" pitchFamily="2" charset="-122"/>
                          <a:ea typeface="华文中宋" panose="02010600040101010101" pitchFamily="2" charset="-122"/>
                        </a:rPr>
                        <a:t>会计准则》</a:t>
                      </a:r>
                      <a:endParaRPr kumimoji="0" lang="zh-CN" altLang="en-US" sz="1800" b="1" i="0" u="none" strike="noStrike" cap="none" normalizeH="0" baseline="0" dirty="0" smtClean="0">
                        <a:ln>
                          <a:noFill/>
                        </a:ln>
                        <a:solidFill>
                          <a:schemeClr val="bg1"/>
                        </a:solidFill>
                        <a:effectLst/>
                        <a:latin typeface="华文中宋" panose="02010600040101010101" pitchFamily="2" charset="-122"/>
                        <a:ea typeface="华文中宋" panose="02010600040101010101" pitchFamily="2" charset="-122"/>
                      </a:endParaRPr>
                    </a:p>
                  </a:txBody>
                  <a:tcPr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p>
                      <a:pPr algn="ctr"/>
                      <a:r>
                        <a:rPr lang="zh-CN" altLang="en-US" sz="1800" dirty="0" smtClean="0">
                          <a:latin typeface="华文中宋" panose="02010600040101010101" pitchFamily="2" charset="-122"/>
                          <a:ea typeface="华文中宋" panose="02010600040101010101" pitchFamily="2" charset="-122"/>
                        </a:rPr>
                        <a:t>执行《小企业</a:t>
                      </a:r>
                      <a:endParaRPr lang="zh-CN" altLang="en-US" sz="1800" dirty="0" smtClean="0">
                        <a:latin typeface="华文中宋" panose="02010600040101010101" pitchFamily="2" charset="-122"/>
                        <a:ea typeface="华文中宋" panose="02010600040101010101" pitchFamily="2" charset="-122"/>
                      </a:endParaRPr>
                    </a:p>
                    <a:p>
                      <a:pPr algn="ctr"/>
                      <a:r>
                        <a:rPr lang="zh-CN" altLang="en-US" sz="1800" dirty="0" smtClean="0">
                          <a:latin typeface="华文中宋" panose="02010600040101010101" pitchFamily="2" charset="-122"/>
                          <a:ea typeface="华文中宋" panose="02010600040101010101" pitchFamily="2" charset="-122"/>
                        </a:rPr>
                        <a:t>会计准则》</a:t>
                      </a:r>
                      <a:endParaRPr lang="zh-CN" altLang="en-US" sz="1800" dirty="0">
                        <a:solidFill>
                          <a:schemeClr val="bg1"/>
                        </a:solidFill>
                        <a:latin typeface="华文中宋" panose="02010600040101010101" pitchFamily="2" charset="-122"/>
                        <a:ea typeface="华文中宋" panose="02010600040101010101" pitchFamily="2" charset="-122"/>
                      </a:endParaRPr>
                    </a:p>
                  </a:txBody>
                  <a:tcPr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p>
                      <a:pPr algn="ctr"/>
                      <a:r>
                        <a:rPr lang="zh-CN" altLang="en-US" sz="1800" dirty="0" smtClean="0">
                          <a:latin typeface="华文中宋" panose="02010600040101010101" pitchFamily="2" charset="-122"/>
                          <a:ea typeface="华文中宋" panose="02010600040101010101" pitchFamily="2" charset="-122"/>
                          <a:sym typeface="+mn-ea"/>
                        </a:rPr>
                        <a:t>执行《企业</a:t>
                      </a:r>
                      <a:endParaRPr lang="zh-CN" altLang="en-US" sz="1800" dirty="0" smtClean="0">
                        <a:latin typeface="华文中宋" panose="02010600040101010101" pitchFamily="2" charset="-122"/>
                        <a:ea typeface="华文中宋" panose="02010600040101010101" pitchFamily="2" charset="-122"/>
                      </a:endParaRPr>
                    </a:p>
                    <a:p>
                      <a:pPr algn="ctr"/>
                      <a:r>
                        <a:rPr lang="zh-CN" altLang="en-US" sz="1800" dirty="0" smtClean="0">
                          <a:latin typeface="华文中宋" panose="02010600040101010101" pitchFamily="2" charset="-122"/>
                          <a:ea typeface="华文中宋" panose="02010600040101010101" pitchFamily="2" charset="-122"/>
                          <a:sym typeface="+mn-ea"/>
                        </a:rPr>
                        <a:t>会计制度》</a:t>
                      </a:r>
                      <a:endParaRPr lang="zh-CN" altLang="en-US" sz="1800" dirty="0">
                        <a:latin typeface="华文中宋" panose="02010600040101010101" pitchFamily="2" charset="-122"/>
                        <a:ea typeface="华文中宋" panose="02010600040101010101" pitchFamily="2" charset="-122"/>
                      </a:endParaRPr>
                    </a:p>
                  </a:txBody>
                  <a:tcPr marT="34290" marB="3429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638175">
                <a:tc>
                  <a:txBody>
                    <a:bodyPr/>
                    <a:p>
                      <a:pPr algn="ctr" rtl="0" fontAlgn="ctr"/>
                      <a:r>
                        <a:rPr lang="zh-CN" altLang="en-US" sz="2000" b="1" u="none" strike="noStrike" dirty="0" smtClean="0">
                          <a:latin typeface="+mn-ea"/>
                          <a:ea typeface="+mn-ea"/>
                        </a:rPr>
                        <a:t>管理费用</a:t>
                      </a:r>
                      <a:endParaRPr lang="zh-CN" altLang="en-US" sz="2000" b="1" i="0" u="none" strike="noStrike" dirty="0" smtClean="0">
                        <a:solidFill>
                          <a:schemeClr val="tx1"/>
                        </a:solidFill>
                        <a:latin typeface="+mn-ea"/>
                        <a:ea typeface="+mn-ea"/>
                      </a:endParaRPr>
                    </a:p>
                  </a:txBody>
                  <a:tcPr marL="91431" marR="91431" marT="25715" marB="25715"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marL="0" marR="0" lvl="0" indent="0" algn="ctr" defTabSz="914400" rtl="0" eaLnBrk="1" fontAlgn="ctr" latinLnBrk="0" hangingPunct="1">
                        <a:lnSpc>
                          <a:spcPct val="100000"/>
                        </a:lnSpc>
                        <a:spcBef>
                          <a:spcPts val="0"/>
                        </a:spcBef>
                        <a:spcAft>
                          <a:spcPts val="0"/>
                        </a:spcAft>
                        <a:buClrTx/>
                        <a:buSzTx/>
                        <a:buFontTx/>
                        <a:buNone/>
                        <a:defRPr/>
                      </a:pPr>
                      <a:r>
                        <a:rPr lang="zh-CN" altLang="en-US" sz="2000" b="1" i="0" u="none" strike="noStrike" dirty="0" smtClean="0">
                          <a:latin typeface="+mn-ea"/>
                          <a:ea typeface="+mn-ea"/>
                        </a:rPr>
                        <a:t>管理费用</a:t>
                      </a:r>
                      <a:endParaRPr lang="zh-CN" altLang="en-US" sz="2000" b="1" i="0" u="none" strike="noStrike" dirty="0" smtClean="0">
                        <a:latin typeface="+mn-ea"/>
                        <a:ea typeface="+mn-ea"/>
                      </a:endParaRPr>
                    </a:p>
                  </a:txBody>
                  <a:tcPr marL="91431" marR="91431" marT="25715" marB="2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p>
                      <a:pPr marL="0" marR="0" lvl="0" indent="0" algn="ctr" defTabSz="914400" rtl="0" eaLnBrk="1" fontAlgn="ctr" latinLnBrk="0" hangingPunct="1">
                        <a:lnSpc>
                          <a:spcPct val="100000"/>
                        </a:lnSpc>
                        <a:spcBef>
                          <a:spcPts val="0"/>
                        </a:spcBef>
                        <a:spcAft>
                          <a:spcPts val="0"/>
                        </a:spcAft>
                        <a:buClrTx/>
                        <a:buSzTx/>
                        <a:buFontTx/>
                        <a:buNone/>
                        <a:defRPr/>
                      </a:pPr>
                      <a:r>
                        <a:rPr lang="zh-CN" altLang="en-US" sz="2000" b="1" i="0" u="none" strike="noStrike" dirty="0">
                          <a:solidFill>
                            <a:schemeClr val="tx1"/>
                          </a:solidFill>
                          <a:latin typeface="+mn-ea"/>
                          <a:ea typeface="+mn-ea"/>
                        </a:rPr>
                        <a:t>管理费用</a:t>
                      </a:r>
                      <a:r>
                        <a:rPr lang="en-US" altLang="zh-CN" sz="2000" b="1" i="0" u="none" strike="noStrike" dirty="0">
                          <a:solidFill>
                            <a:schemeClr val="tx1"/>
                          </a:solidFill>
                          <a:latin typeface="+mn-ea"/>
                          <a:ea typeface="+mn-ea"/>
                        </a:rPr>
                        <a:t>-</a:t>
                      </a:r>
                      <a:r>
                        <a:rPr lang="zh-CN" altLang="en-US" sz="2000" b="1" i="0" u="none" strike="noStrike" dirty="0">
                          <a:solidFill>
                            <a:schemeClr val="tx1"/>
                          </a:solidFill>
                          <a:latin typeface="+mn-ea"/>
                          <a:ea typeface="+mn-ea"/>
                        </a:rPr>
                        <a:t>研发（究）费用</a:t>
                      </a:r>
                      <a:endParaRPr lang="zh-CN" altLang="en-US" sz="2000" b="1" i="0" u="none" strike="noStrike" dirty="0">
                        <a:solidFill>
                          <a:schemeClr val="tx1"/>
                        </a:solidFill>
                        <a:latin typeface="+mn-ea"/>
                        <a:ea typeface="+mn-ea"/>
                      </a:endParaRPr>
                    </a:p>
                  </a:txBody>
                  <a:tcPr marL="91431" marR="91431" marT="25715" marB="25715"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true">
                  <a:tcPr marL="91431" marR="91431" marT="25715" marB="25715"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8635">
                <a:tc>
                  <a:txBody>
                    <a:bodyPr/>
                    <a:p>
                      <a:pPr algn="ctr" rtl="0" fontAlgn="ctr"/>
                      <a:r>
                        <a:rPr lang="zh-CN" altLang="en-US" sz="2000" b="1" u="none" strike="noStrike" dirty="0" smtClean="0">
                          <a:latin typeface="+mn-ea"/>
                          <a:ea typeface="+mn-ea"/>
                        </a:rPr>
                        <a:t>研发费用</a:t>
                      </a:r>
                      <a:endParaRPr lang="zh-CN" altLang="en-US" sz="2000" b="1" u="none" strike="noStrike" dirty="0" smtClean="0">
                        <a:latin typeface="+mn-ea"/>
                        <a:ea typeface="+mn-ea"/>
                      </a:endParaRPr>
                    </a:p>
                  </a:txBody>
                  <a:tcPr marL="91431" marR="91431" marT="25715" marB="25715" anchor="ctr" horzOverflow="overflow">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3">
                  <a:txBody>
                    <a:bodyPr/>
                    <a:p>
                      <a:pPr marL="0" marR="0" lvl="0" indent="0" algn="ctr" defTabSz="914400" rtl="0" eaLnBrk="1" fontAlgn="ctr" latinLnBrk="0" hangingPunct="1">
                        <a:lnSpc>
                          <a:spcPct val="100000"/>
                        </a:lnSpc>
                        <a:spcBef>
                          <a:spcPts val="0"/>
                        </a:spcBef>
                        <a:spcAft>
                          <a:spcPts val="0"/>
                        </a:spcAft>
                        <a:buClrTx/>
                        <a:buSzTx/>
                        <a:buFontTx/>
                        <a:buNone/>
                        <a:defRPr/>
                      </a:pPr>
                      <a:r>
                        <a:rPr lang="zh-CN" altLang="en-US" sz="2000" b="1" i="0" u="none" dirty="0">
                          <a:solidFill>
                            <a:schemeClr val="tx1"/>
                          </a:solidFill>
                          <a:latin typeface="宋体" pitchFamily="2" charset="-122"/>
                          <a:ea typeface="宋体" pitchFamily="2" charset="-122"/>
                        </a:rPr>
                        <a:t>研发（究）费用</a:t>
                      </a:r>
                      <a:endParaRPr lang="zh-CN" altLang="en-US" sz="2000" b="1" i="0" u="none" strike="noStrike" dirty="0">
                        <a:solidFill>
                          <a:schemeClr val="tx1"/>
                        </a:solidFill>
                        <a:latin typeface="+mn-ea"/>
                        <a:ea typeface="+mn-ea"/>
                      </a:endParaRPr>
                    </a:p>
                  </a:txBody>
                  <a:tcPr marL="91431" marR="91431" marT="25715" marB="25715"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true">
                  <a:tcPr marL="91431" marR="91431" marT="25715" marB="25715"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true">
                  <a:tcPr marL="91431" marR="91431" marT="25715" marB="25715"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10" name="文本框 2"/>
          <p:cNvSpPr txBox="true">
            <a:spLocks noChangeArrowheads="true"/>
          </p:cNvSpPr>
          <p:nvPr/>
        </p:nvSpPr>
        <p:spPr bwMode="auto">
          <a:xfrm>
            <a:off x="340360" y="1975485"/>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四</a:t>
            </a:r>
            <a:r>
              <a:rPr sz="2800" b="1" dirty="0" smtClean="0">
                <a:effectLst/>
                <a:latin typeface="+mj-ea"/>
                <a:ea typeface="+mj-ea"/>
                <a:sym typeface="+mn-ea"/>
              </a:rPr>
              <a:t>）</a:t>
            </a:r>
            <a:r>
              <a:rPr lang="zh-CN" altLang="en-US" sz="2800" b="1">
                <a:effectLst/>
                <a:sym typeface="+mn-ea"/>
              </a:rPr>
              <a:t>利息收入、利息费用</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六角星 4"/>
          <p:cNvSpPr/>
          <p:nvPr/>
        </p:nvSpPr>
        <p:spPr>
          <a:xfrm>
            <a:off x="7773670" y="304800"/>
            <a:ext cx="1769110" cy="1209675"/>
          </a:xfrm>
          <a:prstGeom prst="star6">
            <a:avLst/>
          </a:prstGeom>
          <a:solidFill>
            <a:srgbClr val="D0D3EB"/>
          </a:solidFill>
          <a:ln w="50800">
            <a:noFill/>
          </a:ln>
          <a:effectLst>
            <a:outerShdw blurRad="50800" dist="38100" dir="5400000" algn="t" rotWithShape="0">
              <a:prstClr val="black">
                <a:alpha val="92000"/>
              </a:prstClr>
            </a:outerShdw>
          </a:effectLst>
        </p:spPr>
        <p:style>
          <a:lnRef idx="1">
            <a:schemeClr val="accent6"/>
          </a:lnRef>
          <a:fillRef idx="2">
            <a:schemeClr val="accent6"/>
          </a:fillRef>
          <a:effectRef idx="1">
            <a:schemeClr val="accent6"/>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重难点</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cxnSp>
        <p:nvCxnSpPr>
          <p:cNvPr id="15" name="直接箭头连接符 14"/>
          <p:cNvCxnSpPr>
            <a:stCxn id="9" idx="3"/>
          </p:cNvCxnSpPr>
          <p:nvPr/>
        </p:nvCxnSpPr>
        <p:spPr>
          <a:xfrm flipV="true">
            <a:off x="4312920" y="4116705"/>
            <a:ext cx="2314575" cy="6985"/>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468880" y="3647440"/>
            <a:ext cx="1844040" cy="952500"/>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文本框 2"/>
          <p:cNvSpPr txBox="true">
            <a:spLocks noChangeArrowheads="true"/>
          </p:cNvSpPr>
          <p:nvPr/>
        </p:nvSpPr>
        <p:spPr bwMode="auto">
          <a:xfrm>
            <a:off x="6627495" y="2193290"/>
            <a:ext cx="4890135" cy="3860800"/>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0" marR="0" lvl="0" indent="0" algn="just" defTabSz="914400" rtl="0" eaLnBrk="0" fontAlgn="base" latinLnBrk="0" hangingPunct="0">
              <a:lnSpc>
                <a:spcPct val="130000"/>
              </a:lnSpc>
              <a:spcBef>
                <a:spcPct val="0"/>
              </a:spcBef>
              <a:spcAft>
                <a:spcPct val="0"/>
              </a:spcAft>
              <a:buClrTx/>
              <a:buSzTx/>
              <a:buFontTx/>
              <a:buNone/>
              <a:defRPr/>
            </a:pPr>
            <a:r>
              <a:rPr lang="zh-CN" altLang="zh-CN" sz="2000" noProof="0" dirty="0">
                <a:ln>
                  <a:noFill/>
                </a:ln>
                <a:solidFill>
                  <a:schemeClr val="tx1"/>
                </a:solidFill>
                <a:effectLst/>
                <a:uLnTx/>
                <a:uFillTx/>
                <a:sym typeface="+mn-ea"/>
              </a:rPr>
              <a:t>利息收入、利息费用</a:t>
            </a:r>
            <a:endParaRPr kumimoji="0" lang="zh-CN" altLang="zh-CN"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0" marR="0" lvl="0" indent="0" algn="just" defTabSz="914400" rtl="0" eaLnBrk="0" fontAlgn="base" latinLnBrk="0" hangingPunct="0">
              <a:lnSpc>
                <a:spcPct val="100000"/>
              </a:lnSpc>
              <a:spcBef>
                <a:spcPct val="0"/>
              </a:spcBef>
              <a:spcAft>
                <a:spcPct val="0"/>
              </a:spcAft>
              <a:buClrTx/>
              <a:buSzTx/>
              <a:buFontTx/>
              <a:buNone/>
              <a:defRPr/>
            </a:pPr>
            <a:endParaRPr kumimoji="0" lang="zh-CN" altLang="zh-CN" sz="2000" b="1" i="0" u="none" strike="noStrike" kern="1200" cap="none" spc="0" normalizeH="0" baseline="0" noProof="0" dirty="0">
              <a:ln>
                <a:noFill/>
              </a:ln>
              <a:solidFill>
                <a:schemeClr val="tx1"/>
              </a:solidFill>
              <a:effectLst/>
              <a:uLnTx/>
              <a:uFillTx/>
              <a:latin typeface="黑体" panose="02010609060101010101" charset="-122"/>
              <a:ea typeface="黑体" panose="02010609060101010101" charset="-122"/>
              <a:cs typeface="+mn-cs"/>
            </a:endParaRPr>
          </a:p>
          <a:p>
            <a:pPr marL="0" marR="0" lvl="0" indent="0" algn="just" defTabSz="914400" rtl="0" eaLnBrk="0" fontAlgn="base" latinLnBrk="0" hangingPunct="0">
              <a:lnSpc>
                <a:spcPct val="100000"/>
              </a:lnSpc>
              <a:spcBef>
                <a:spcPct val="0"/>
              </a:spcBef>
              <a:spcAft>
                <a:spcPct val="0"/>
              </a:spcAft>
              <a:buClrTx/>
              <a:buSzTx/>
              <a:buFontTx/>
              <a:buNone/>
              <a:defRPr/>
            </a:pPr>
            <a:r>
              <a:rPr lang="zh-CN" altLang="en-US" sz="2000" noProof="0" dirty="0" smtClean="0">
                <a:ln>
                  <a:noFill/>
                </a:ln>
                <a:solidFill>
                  <a:schemeClr val="tx1"/>
                </a:solidFill>
                <a:effectLst/>
                <a:uLnTx/>
                <a:uFillTx/>
                <a:sym typeface="+mn-ea"/>
              </a:rPr>
              <a:t>两种情况：</a:t>
            </a:r>
            <a:endParaRPr kumimoji="0" lang="zh-CN" altLang="en-US" sz="2000" b="1"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endParaRPr>
          </a:p>
          <a:p>
            <a:pPr marL="0" marR="0" lvl="0" indent="0" algn="just" defTabSz="914400" rtl="0" eaLnBrk="0" fontAlgn="base" latinLnBrk="0" hangingPunct="0">
              <a:lnSpc>
                <a:spcPct val="100000"/>
              </a:lnSpc>
              <a:spcBef>
                <a:spcPct val="0"/>
              </a:spcBef>
              <a:spcAft>
                <a:spcPct val="0"/>
              </a:spcAft>
              <a:buClrTx/>
              <a:buSzTx/>
              <a:buFontTx/>
              <a:buNone/>
              <a:defRPr/>
            </a:pPr>
            <a:r>
              <a:rPr lang="zh-CN" altLang="en-US" sz="2000" noProof="0" dirty="0" smtClean="0">
                <a:ln>
                  <a:noFill/>
                </a:ln>
                <a:solidFill>
                  <a:schemeClr val="tx1"/>
                </a:solidFill>
                <a:effectLst/>
                <a:uLnTx/>
                <a:uFillTx/>
                <a:sym typeface="+mn-ea"/>
              </a:rPr>
              <a:t>（1）如果同时设置利息收入和利息费用两个科目：</a:t>
            </a:r>
            <a:r>
              <a:rPr lang="zh-CN" altLang="en-US" sz="2000" noProof="0" dirty="0" smtClean="0">
                <a:ln>
                  <a:noFill/>
                </a:ln>
                <a:solidFill>
                  <a:srgbClr val="C00000"/>
                </a:solidFill>
                <a:effectLst/>
                <a:uLnTx/>
                <a:uFillTx/>
                <a:sym typeface="+mn-ea"/>
              </a:rPr>
              <a:t>利息收入只填正数发生额</a:t>
            </a:r>
            <a:r>
              <a:rPr lang="zh-CN" altLang="en-US" sz="2000" noProof="0" dirty="0" smtClean="0">
                <a:ln>
                  <a:noFill/>
                </a:ln>
                <a:solidFill>
                  <a:schemeClr val="tx1"/>
                </a:solidFill>
                <a:effectLst/>
                <a:uLnTx/>
                <a:uFillTx/>
                <a:sym typeface="+mn-ea"/>
              </a:rPr>
              <a:t>（只填数值，不带负号，不区分借贷方）</a:t>
            </a:r>
            <a:endParaRPr kumimoji="0" lang="zh-CN" altLang="en-US" sz="2000" b="1"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endParaRPr>
          </a:p>
          <a:p>
            <a:pPr marL="0" marR="0" lvl="0" indent="0" algn="just" defTabSz="914400" rtl="0" eaLnBrk="0" fontAlgn="base" latinLnBrk="0" hangingPunct="0">
              <a:lnSpc>
                <a:spcPct val="100000"/>
              </a:lnSpc>
              <a:spcBef>
                <a:spcPct val="0"/>
              </a:spcBef>
              <a:spcAft>
                <a:spcPct val="0"/>
              </a:spcAft>
              <a:buClrTx/>
              <a:buSzTx/>
              <a:buFontTx/>
              <a:buNone/>
              <a:defRPr/>
            </a:pPr>
            <a:endParaRPr kumimoji="0" lang="zh-CN" altLang="en-US" sz="2000" b="1" i="0" u="none" strike="noStrike" kern="1200" cap="none" spc="0" normalizeH="0" baseline="0" noProof="0" dirty="0" smtClean="0">
              <a:ln>
                <a:noFill/>
              </a:ln>
              <a:solidFill>
                <a:schemeClr val="tx1"/>
              </a:solidFill>
              <a:effectLst/>
              <a:uLnTx/>
              <a:uFillTx/>
              <a:latin typeface="黑体" panose="02010609060101010101" charset="-122"/>
              <a:ea typeface="黑体" panose="02010609060101010101" charset="-122"/>
              <a:cs typeface="+mn-cs"/>
            </a:endParaRPr>
          </a:p>
          <a:p>
            <a:pPr marL="0" marR="0" lvl="0" indent="0" algn="just" defTabSz="914400" rtl="0" eaLnBrk="0" fontAlgn="base" latinLnBrk="0" hangingPunct="0">
              <a:lnSpc>
                <a:spcPct val="100000"/>
              </a:lnSpc>
              <a:spcBef>
                <a:spcPct val="0"/>
              </a:spcBef>
              <a:spcAft>
                <a:spcPct val="0"/>
              </a:spcAft>
              <a:buClrTx/>
              <a:buSzTx/>
              <a:buFontTx/>
              <a:buNone/>
              <a:defRPr/>
            </a:pPr>
            <a:r>
              <a:rPr lang="zh-CN" altLang="en-US" sz="2000" noProof="0" dirty="0" smtClean="0">
                <a:ln>
                  <a:noFill/>
                </a:ln>
                <a:solidFill>
                  <a:schemeClr val="tx1"/>
                </a:solidFill>
                <a:effectLst/>
                <a:uLnTx/>
                <a:uFillTx/>
                <a:sym typeface="+mn-ea"/>
              </a:rPr>
              <a:t>（2）如果只设立利息费用科目，零星的利息收入在利息费用里核算：利息收入填0，利息费用填“利息费用-利息收入”的净额数，</a:t>
            </a:r>
            <a:r>
              <a:rPr lang="zh-CN" altLang="en-US" sz="2000" noProof="0" dirty="0" smtClean="0">
                <a:ln>
                  <a:noFill/>
                </a:ln>
                <a:solidFill>
                  <a:srgbClr val="C00000"/>
                </a:solidFill>
                <a:effectLst/>
                <a:uLnTx/>
                <a:uFillTx/>
                <a:sym typeface="+mn-ea"/>
              </a:rPr>
              <a:t>可以出现负数</a:t>
            </a:r>
            <a:r>
              <a:rPr lang="zh-CN" altLang="en-US" sz="2000" noProof="0" dirty="0" smtClean="0">
                <a:ln>
                  <a:noFill/>
                </a:ln>
                <a:solidFill>
                  <a:schemeClr val="tx1"/>
                </a:solidFill>
                <a:effectLst/>
                <a:uLnTx/>
                <a:uFillTx/>
                <a:sym typeface="+mn-ea"/>
              </a:rPr>
              <a:t>，不过解释应该只有一种，即本年利息费用小于利息收入。</a:t>
            </a:r>
            <a:endParaRPr kumimoji="0" lang="zh-CN" altLang="zh-CN"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sym typeface="+mn-ea"/>
            </a:endParaRPr>
          </a:p>
        </p:txBody>
      </p:sp>
      <p:sp>
        <p:nvSpPr>
          <p:cNvPr id="7" name="文本框 2"/>
          <p:cNvSpPr txBox="true">
            <a:spLocks noChangeArrowheads="true"/>
          </p:cNvSpPr>
          <p:nvPr/>
        </p:nvSpPr>
        <p:spPr bwMode="auto">
          <a:xfrm>
            <a:off x="340360" y="1975485"/>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home/uos/Desktop/报表截图/市局103表样.png市局103表样"/>
          <p:cNvPicPr>
            <a:picLocks noChangeAspect="true"/>
          </p:cNvPicPr>
          <p:nvPr/>
        </p:nvPicPr>
        <p:blipFill>
          <a:blip r:embed="rId1"/>
          <a:srcRect l="44254" t="13057" r="6766" b="20829"/>
          <a:stretch>
            <a:fillRect/>
          </a:stretch>
        </p:blipFill>
        <p:spPr>
          <a:xfrm>
            <a:off x="2137410" y="1094740"/>
            <a:ext cx="5450205" cy="5240655"/>
          </a:xfrm>
          <a:prstGeom prst="rect">
            <a:avLst/>
          </a:prstGeom>
          <a:ln>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营业利润、利润总额</a:t>
            </a:r>
            <a:endParaRPr lang="zh-CN" altLang="en-US" sz="2800" b="1">
              <a:effectLst/>
              <a:sym typeface="+mn-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左大括号 3"/>
          <p:cNvSpPr/>
          <p:nvPr/>
        </p:nvSpPr>
        <p:spPr>
          <a:xfrm>
            <a:off x="1639570" y="1094105"/>
            <a:ext cx="346075" cy="5240655"/>
          </a:xfrm>
          <a:prstGeom prst="leftBrace">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8" name="文本框 2"/>
          <p:cNvSpPr txBox="true">
            <a:spLocks noChangeArrowheads="true"/>
          </p:cNvSpPr>
          <p:nvPr/>
        </p:nvSpPr>
        <p:spPr bwMode="auto">
          <a:xfrm>
            <a:off x="351790" y="2056765"/>
            <a:ext cx="901700" cy="331724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5" name="六角星 4"/>
          <p:cNvSpPr/>
          <p:nvPr/>
        </p:nvSpPr>
        <p:spPr>
          <a:xfrm>
            <a:off x="7773670" y="304800"/>
            <a:ext cx="1769110" cy="1209675"/>
          </a:xfrm>
          <a:prstGeom prst="star6">
            <a:avLst/>
          </a:prstGeom>
          <a:solidFill>
            <a:srgbClr val="D0D3EB"/>
          </a:solidFill>
          <a:ln w="50800">
            <a:noFill/>
          </a:ln>
          <a:effectLst>
            <a:outerShdw blurRad="50800" dist="38100" dir="5400000" algn="t" rotWithShape="0">
              <a:prstClr val="black">
                <a:alpha val="92000"/>
              </a:prstClr>
            </a:outerShdw>
          </a:effectLst>
        </p:spPr>
        <p:style>
          <a:lnRef idx="1">
            <a:schemeClr val="accent6"/>
          </a:lnRef>
          <a:fillRef idx="2">
            <a:schemeClr val="accent6"/>
          </a:fillRef>
          <a:effectRef idx="1">
            <a:schemeClr val="accent6"/>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rPr>
              <a:t>重难点</a:t>
            </a:r>
            <a:endParaRPr kumimoji="0" lang="zh-CN" altLang="en-US" sz="24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endParaRPr>
          </a:p>
        </p:txBody>
      </p:sp>
      <p:sp>
        <p:nvSpPr>
          <p:cNvPr id="6" name="左箭头标注 5"/>
          <p:cNvSpPr/>
          <p:nvPr/>
        </p:nvSpPr>
        <p:spPr>
          <a:xfrm>
            <a:off x="9728835" y="304800"/>
            <a:ext cx="2126615" cy="1209675"/>
          </a:xfrm>
          <a:prstGeom prst="leftArrowCallout">
            <a:avLst>
              <a:gd name="adj1" fmla="val 25000"/>
              <a:gd name="adj2" fmla="val 23228"/>
              <a:gd name="adj3" fmla="val 2500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年报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S103</a:t>
            </a:r>
            <a:endParaRPr kumimoji="0" lang="zh-CN" altLang="en-US" sz="3200" b="1" i="0" u="none" strike="noStrike" kern="1200" cap="none" spc="0" normalizeH="0" baseline="0" noProof="0" dirty="0">
              <a:ln>
                <a:noFill/>
              </a:ln>
              <a:solidFill>
                <a:schemeClr val="lt1"/>
              </a:solidFill>
              <a:effectLst/>
              <a:uLnTx/>
              <a:uFillTx/>
              <a:latin typeface="黑体" panose="02010609060101010101" charset="-122"/>
              <a:ea typeface="黑体" panose="02010609060101010101" charset="-122"/>
              <a:cs typeface="+mn-cs"/>
              <a:sym typeface="+mn-ea"/>
            </a:endParaRPr>
          </a:p>
        </p:txBody>
      </p:sp>
      <p:cxnSp>
        <p:nvCxnSpPr>
          <p:cNvPr id="15" name="直接箭头连接符 14"/>
          <p:cNvCxnSpPr>
            <a:stCxn id="9" idx="3"/>
          </p:cNvCxnSpPr>
          <p:nvPr/>
        </p:nvCxnSpPr>
        <p:spPr>
          <a:xfrm flipV="true">
            <a:off x="3482340" y="4286250"/>
            <a:ext cx="3152140" cy="72263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2496820" y="4832350"/>
            <a:ext cx="985520" cy="35242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文本框 2"/>
          <p:cNvSpPr txBox="true">
            <a:spLocks noChangeArrowheads="true"/>
          </p:cNvSpPr>
          <p:nvPr/>
        </p:nvSpPr>
        <p:spPr bwMode="auto">
          <a:xfrm>
            <a:off x="6606540" y="2474595"/>
            <a:ext cx="4890135" cy="3568065"/>
          </a:xfrm>
          <a:prstGeom prst="rect">
            <a:avLst/>
          </a:prstGeom>
          <a:solidFill>
            <a:srgbClr val="E9EBF5"/>
          </a:solidFill>
          <a:ln w="50800">
            <a:solidFill>
              <a:srgbClr val="C00000"/>
            </a:solidFill>
          </a:ln>
        </p:spPr>
        <p:style>
          <a:lnRef idx="2">
            <a:schemeClr val="accent1"/>
          </a:lnRef>
          <a:fillRef idx="1">
            <a:schemeClr val="lt1"/>
          </a:fillRef>
          <a:effectRef idx="0">
            <a:schemeClr val="accent1"/>
          </a:effectRef>
          <a:fontRef idx="minor">
            <a:schemeClr val="dk1"/>
          </a:fontRef>
        </p:style>
        <p:txBody>
          <a:bodyPr/>
          <a:lstStyle>
            <a:defPPr>
              <a:defRPr lang="zh-CN"/>
            </a:defPPr>
            <a:lvl1pPr>
              <a:defRPr sz="2800" b="1">
                <a:latin typeface="黑体" panose="02010609060101010101" charset="-122"/>
                <a:ea typeface="黑体" panose="02010609060101010101" charset="-122"/>
              </a:defRPr>
            </a:lvl1pPr>
          </a:lstStyle>
          <a:p>
            <a:pPr marL="285750" marR="0" lvl="0" indent="-285750" algn="just" defTabSz="914400" rtl="0" eaLnBrk="0" fontAlgn="base" latinLnBrk="0" hangingPunct="0">
              <a:lnSpc>
                <a:spcPct val="120000"/>
              </a:lnSpc>
              <a:spcBef>
                <a:spcPct val="0"/>
              </a:spcBef>
              <a:spcAft>
                <a:spcPct val="0"/>
              </a:spcAft>
              <a:buClrTx/>
              <a:buSzTx/>
              <a:buFont typeface="Wingdings" panose="05000000000000000000" charset="0"/>
              <a:buChar char="u"/>
              <a:defRPr/>
            </a:pPr>
            <a:r>
              <a:rPr lang="zh-CN" altLang="zh-CN" sz="2000" noProof="0" dirty="0">
                <a:ln>
                  <a:noFill/>
                </a:ln>
                <a:effectLst/>
                <a:uLnTx/>
                <a:uFillTx/>
                <a:sym typeface="+mn-ea"/>
              </a:rPr>
              <a:t>填报“两个利润”指标时，</a:t>
            </a:r>
            <a:r>
              <a:rPr lang="zh-CN" altLang="zh-CN" sz="2000" noProof="0" dirty="0">
                <a:ln>
                  <a:noFill/>
                </a:ln>
                <a:solidFill>
                  <a:srgbClr val="C00000"/>
                </a:solidFill>
                <a:effectLst/>
                <a:uLnTx/>
                <a:uFillTx/>
                <a:sym typeface="+mn-ea"/>
              </a:rPr>
              <a:t>直接从利润表中取数，不要人为计算更改。</a:t>
            </a:r>
            <a:endParaRPr kumimoji="0" lang="zh-CN" altLang="zh-CN" sz="2000" b="1"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mn-cs"/>
            </a:endParaRPr>
          </a:p>
          <a:p>
            <a:pPr marL="285750" marR="0" lvl="0" indent="-285750" algn="just" defTabSz="914400" rtl="0" eaLnBrk="0" fontAlgn="base" latinLnBrk="0" hangingPunct="0">
              <a:lnSpc>
                <a:spcPct val="120000"/>
              </a:lnSpc>
              <a:spcBef>
                <a:spcPct val="0"/>
              </a:spcBef>
              <a:spcAft>
                <a:spcPct val="0"/>
              </a:spcAft>
              <a:buClrTx/>
              <a:buSzTx/>
              <a:buFont typeface="Wingdings" panose="05000000000000000000" charset="0"/>
              <a:buChar char="u"/>
              <a:defRPr/>
            </a:pPr>
            <a:endParaRPr kumimoji="0" lang="zh-CN" altLang="zh-CN" sz="2000" b="1" i="0" u="none" strike="noStrike" kern="1200" cap="none" spc="0" normalizeH="0" baseline="0" noProof="0" dirty="0">
              <a:ln>
                <a:noFill/>
              </a:ln>
              <a:effectLst/>
              <a:uLnTx/>
              <a:uFillTx/>
              <a:latin typeface="黑体" panose="02010609060101010101" charset="-122"/>
              <a:ea typeface="黑体" panose="02010609060101010101" charset="-122"/>
              <a:cs typeface="+mn-cs"/>
            </a:endParaRPr>
          </a:p>
          <a:p>
            <a:pPr marL="285750" marR="0" lvl="0" indent="-285750" algn="just" defTabSz="914400" rtl="0" eaLnBrk="0" fontAlgn="base" latinLnBrk="0" hangingPunct="0">
              <a:lnSpc>
                <a:spcPct val="120000"/>
              </a:lnSpc>
              <a:spcBef>
                <a:spcPct val="0"/>
              </a:spcBef>
              <a:spcAft>
                <a:spcPct val="0"/>
              </a:spcAft>
              <a:buClrTx/>
              <a:buSzTx/>
              <a:buFont typeface="Wingdings" panose="05000000000000000000" charset="0"/>
              <a:buChar char="u"/>
              <a:defRPr/>
            </a:pPr>
            <a:r>
              <a:rPr lang="zh-CN" altLang="zh-CN" sz="2000" noProof="0" dirty="0">
                <a:ln>
                  <a:noFill/>
                </a:ln>
                <a:effectLst/>
                <a:uLnTx/>
                <a:uFillTx/>
                <a:sym typeface="+mn-ea"/>
              </a:rPr>
              <a:t>因为四舍五入原因（差1或2）造成的公式不平提示，直接写核实说明“四舍五入原因造成”即可，只在“营业利润”、“利润总额”指标上四舍五入，其他指标如实填写。（执行（企业会计准则或《小企业会计准则》的企业）</a:t>
            </a:r>
            <a:endParaRPr kumimoji="0" lang="zh-CN" altLang="zh-CN" sz="2000" b="1" i="0" u="none" strike="noStrike" kern="1200" cap="none" spc="0" normalizeH="0" baseline="0" noProof="0" dirty="0">
              <a:ln>
                <a:noFill/>
              </a:ln>
              <a:solidFill>
                <a:srgbClr val="C00000"/>
              </a:solidFill>
              <a:effectLst/>
              <a:uLnTx/>
              <a:uFillTx/>
              <a:latin typeface="黑体" panose="02010609060101010101" charset="-122"/>
              <a:ea typeface="黑体" panose="02010609060101010101" charset="-122"/>
              <a:cs typeface="+mn-cs"/>
              <a:sym typeface="+mn-ea"/>
            </a:endParaRPr>
          </a:p>
        </p:txBody>
      </p:sp>
      <p:sp>
        <p:nvSpPr>
          <p:cNvPr id="10" name="矩形 9"/>
          <p:cNvSpPr/>
          <p:nvPr/>
        </p:nvSpPr>
        <p:spPr>
          <a:xfrm>
            <a:off x="2496820" y="5690235"/>
            <a:ext cx="985520" cy="352425"/>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cxnSp>
        <p:nvCxnSpPr>
          <p:cNvPr id="13" name="直接箭头连接符 12"/>
          <p:cNvCxnSpPr/>
          <p:nvPr/>
        </p:nvCxnSpPr>
        <p:spPr>
          <a:xfrm flipV="true">
            <a:off x="3454400" y="5184775"/>
            <a:ext cx="3152140" cy="72263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营业利润、利润总额</a:t>
            </a:r>
            <a:endParaRPr lang="zh-CN" altLang="en-US" sz="2800" b="1">
              <a:effectLst/>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aphicFrame>
        <p:nvGraphicFramePr>
          <p:cNvPr id="7" name="Group 22"/>
          <p:cNvGraphicFramePr>
            <a:graphicFrameLocks noGrp="true"/>
          </p:cNvGraphicFramePr>
          <p:nvPr/>
        </p:nvGraphicFramePr>
        <p:xfrm>
          <a:off x="1074420" y="1639570"/>
          <a:ext cx="10042525" cy="3578860"/>
        </p:xfrm>
        <a:graphic>
          <a:graphicData uri="http://schemas.openxmlformats.org/drawingml/2006/table">
            <a:tbl>
              <a:tblPr/>
              <a:tblGrid>
                <a:gridCol w="3373120"/>
                <a:gridCol w="6669405"/>
              </a:tblGrid>
              <a:tr h="643255">
                <a:tc>
                  <a:txBody>
                    <a:bodyPr/>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800" b="1" i="0" u="none" strike="noStrike" cap="none" normalizeH="0" baseline="0" dirty="0" smtClean="0">
                          <a:ln>
                            <a:noFill/>
                          </a:ln>
                          <a:solidFill>
                            <a:schemeClr val="bg1"/>
                          </a:solidFill>
                          <a:effectLst/>
                          <a:latin typeface="华文中宋" panose="02010600040101010101" pitchFamily="2" charset="-122"/>
                          <a:ea typeface="华文中宋" panose="02010600040101010101" pitchFamily="2" charset="-122"/>
                        </a:rPr>
                        <a:t>会计制度</a:t>
                      </a:r>
                      <a:endParaRPr kumimoji="0" lang="zh-CN" altLang="en-US" sz="2800" b="1" i="0" u="none" strike="noStrike" cap="none" normalizeH="0" baseline="0" dirty="0" smtClean="0">
                        <a:ln>
                          <a:noFill/>
                        </a:ln>
                        <a:solidFill>
                          <a:schemeClr val="bg1"/>
                        </a:solidFill>
                        <a:effectLst/>
                        <a:latin typeface="华文中宋" panose="02010600040101010101" pitchFamily="2" charset="-122"/>
                        <a:ea typeface="华文中宋" panose="02010600040101010101" pitchFamily="2" charset="-122"/>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4B649F"/>
                    </a:solidFill>
                  </a:tcPr>
                </a:tc>
                <a:tc>
                  <a:txBody>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800" b="1" i="0" u="none" strike="noStrike" kern="1200" cap="none" spc="0" normalizeH="0" baseline="0" noProof="0" dirty="0" smtClean="0">
                          <a:ln>
                            <a:noFill/>
                          </a:ln>
                          <a:solidFill>
                            <a:schemeClr val="bg1"/>
                          </a:solidFill>
                          <a:effectLst/>
                          <a:uLnTx/>
                          <a:uFillTx/>
                          <a:latin typeface="+mn-lt"/>
                          <a:ea typeface="+mn-ea"/>
                          <a:cs typeface="+mn-cs"/>
                        </a:rPr>
                        <a:t>年报和定报利润总额平台审核公式</a:t>
                      </a:r>
                      <a:endParaRPr kumimoji="0" lang="zh-CN" altLang="en-US" sz="2800" b="1" i="0" u="none" strike="noStrike" kern="1200" cap="none" spc="0" normalizeH="0" baseline="0" noProof="0" dirty="0" smtClean="0">
                        <a:ln>
                          <a:noFill/>
                        </a:ln>
                        <a:solidFill>
                          <a:schemeClr val="bg1"/>
                        </a:solidFill>
                        <a:effectLst/>
                        <a:uLnTx/>
                        <a:uFillTx/>
                        <a:latin typeface="+mn-lt"/>
                        <a:ea typeface="+mn-ea"/>
                        <a:cs typeface="+mn-cs"/>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4B649F"/>
                    </a:solidFill>
                  </a:tcPr>
                </a:tc>
              </a:tr>
              <a:tr h="2935605">
                <a:tc>
                  <a:txBody>
                    <a:bodyPr/>
                    <a:p>
                      <a:pPr marL="0" marR="0" lvl="0" indent="0" algn="ctr" defTabSz="914400" rtl="0" eaLnBrk="1" fontAlgn="ctr" latinLnBrk="0" hangingPunct="1">
                        <a:lnSpc>
                          <a:spcPct val="100000"/>
                        </a:lnSpc>
                        <a:spcBef>
                          <a:spcPct val="0"/>
                        </a:spcBef>
                        <a:spcAft>
                          <a:spcPct val="0"/>
                        </a:spcAft>
                        <a:buClrTx/>
                        <a:buSzTx/>
                        <a:buFontTx/>
                        <a:buNone/>
                        <a:defRPr/>
                      </a:pPr>
                      <a:endPar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endParaRPr>
                    </a:p>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r>
                        <a:rPr kumimoji="0" lang="zh-CN" altLang="en-US"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企业会计准则</a:t>
                      </a: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endPar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endParaRPr>
                    </a:p>
                    <a:p>
                      <a:pPr marL="0" marR="0" lvl="0" indent="0" algn="ctr" defTabSz="914400" rtl="0" eaLnBrk="1" fontAlgn="ctr" latinLnBrk="0" hangingPunct="1">
                        <a:lnSpc>
                          <a:spcPct val="100000"/>
                        </a:lnSpc>
                        <a:spcBef>
                          <a:spcPct val="0"/>
                        </a:spcBef>
                        <a:spcAft>
                          <a:spcPct val="0"/>
                        </a:spcAft>
                        <a:buClrTx/>
                        <a:buSzTx/>
                        <a:buFontTx/>
                        <a:buNone/>
                        <a:defRPr/>
                      </a:pPr>
                      <a:endPar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endParaRPr>
                    </a:p>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r>
                        <a:rPr kumimoji="0" lang="zh-CN" altLang="en-US"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rPr>
                        <a:t>小企业会计准则</a:t>
                      </a:r>
                      <a:r>
                        <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rPr>
                        <a:t>》</a:t>
                      </a:r>
                      <a:endPar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endParaRPr>
                    </a:p>
                    <a:p>
                      <a:pPr marL="0" marR="0" lvl="0" indent="0" algn="ctr" defTabSz="914400" rtl="0" eaLnBrk="1" fontAlgn="ctr" latinLnBrk="0" hangingPunct="1">
                        <a:lnSpc>
                          <a:spcPct val="100000"/>
                        </a:lnSpc>
                        <a:spcBef>
                          <a:spcPct val="0"/>
                        </a:spcBef>
                        <a:spcAft>
                          <a:spcPct val="0"/>
                        </a:spcAft>
                        <a:buClrTx/>
                        <a:buSzTx/>
                        <a:buFontTx/>
                        <a:buNone/>
                        <a:defRPr/>
                      </a:pPr>
                      <a:endPar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endParaRPr>
                    </a:p>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r>
                        <a:rPr kumimoji="0" lang="zh-CN" altLang="en-US"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其他企业会计准则</a:t>
                      </a:r>
                      <a:r>
                        <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rPr>
                        <a:t>》</a:t>
                      </a:r>
                      <a:endPar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endParaRPr>
                    </a:p>
                    <a:p>
                      <a:pPr marL="0" marR="0" lvl="0" indent="0" algn="l" defTabSz="914400" rtl="0" eaLnBrk="1" fontAlgn="ctr" latinLnBrk="0" hangingPunct="1">
                        <a:lnSpc>
                          <a:spcPct val="100000"/>
                        </a:lnSpc>
                        <a:spcBef>
                          <a:spcPct val="0"/>
                        </a:spcBef>
                        <a:spcAft>
                          <a:spcPct val="0"/>
                        </a:spcAft>
                        <a:buClrTx/>
                        <a:buSzTx/>
                        <a:buFontTx/>
                        <a:buNone/>
                        <a:defRPr/>
                      </a:pPr>
                      <a:endParaRPr kumimoji="0" lang="en-US" altLang="zh-CN" sz="2400" b="0" i="0" u="none" strike="noStrike" kern="1200" cap="none" normalizeH="0" baseline="0" dirty="0" smtClean="0">
                        <a:ln>
                          <a:noFill/>
                        </a:ln>
                        <a:solidFill>
                          <a:srgbClr val="000000"/>
                        </a:solidFill>
                        <a:effectLst/>
                        <a:latin typeface="华文中宋" panose="02010600040101010101" pitchFamily="2" charset="-122"/>
                        <a:ea typeface="华文中宋" panose="02010600040101010101" pitchFamily="2" charset="-122"/>
                        <a:cs typeface="+mn-cs"/>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p>
                      <a:pPr marL="0" marR="0" lvl="0" indent="0" algn="ctr" defTabSz="914400" rtl="0" eaLnBrk="1" fontAlgn="ctr" latinLnBrk="0" hangingPunct="1">
                        <a:lnSpc>
                          <a:spcPct val="100000"/>
                        </a:lnSpc>
                        <a:spcBef>
                          <a:spcPct val="0"/>
                        </a:spcBef>
                        <a:spcAft>
                          <a:spcPct val="0"/>
                        </a:spcAft>
                        <a:buClrTx/>
                        <a:buSzTx/>
                        <a:buFontTx/>
                        <a:buNone/>
                        <a:defRPr/>
                      </a:pPr>
                      <a:r>
                        <a:rPr lang="zh-CN" altLang="en-US" sz="2400" b="1" dirty="0" smtClean="0">
                          <a:solidFill>
                            <a:schemeClr val="tx1">
                              <a:lumMod val="95000"/>
                              <a:lumOff val="5000"/>
                            </a:schemeClr>
                          </a:solidFill>
                        </a:rPr>
                        <a:t>利润总额</a:t>
                      </a:r>
                      <a:r>
                        <a:rPr lang="en-US" altLang="zh-CN" sz="2400" b="1" dirty="0" smtClean="0">
                          <a:solidFill>
                            <a:schemeClr val="tx1">
                              <a:lumMod val="95000"/>
                              <a:lumOff val="5000"/>
                            </a:schemeClr>
                          </a:solidFill>
                        </a:rPr>
                        <a:t>=</a:t>
                      </a:r>
                      <a:r>
                        <a:rPr lang="zh-CN" altLang="en-US" sz="2400" b="1" dirty="0" smtClean="0">
                          <a:solidFill>
                            <a:schemeClr val="tx1">
                              <a:lumMod val="95000"/>
                              <a:lumOff val="5000"/>
                            </a:schemeClr>
                          </a:solidFill>
                        </a:rPr>
                        <a:t>营业利润</a:t>
                      </a:r>
                      <a:r>
                        <a:rPr lang="en-US" altLang="zh-CN" sz="2400" b="1" dirty="0" smtClean="0">
                          <a:solidFill>
                            <a:schemeClr val="tx1">
                              <a:lumMod val="95000"/>
                              <a:lumOff val="5000"/>
                            </a:schemeClr>
                          </a:solidFill>
                        </a:rPr>
                        <a:t>+</a:t>
                      </a:r>
                      <a:r>
                        <a:rPr lang="zh-CN" altLang="en-US" sz="2400" b="1" dirty="0" smtClean="0">
                          <a:solidFill>
                            <a:schemeClr val="tx1">
                              <a:lumMod val="95000"/>
                              <a:lumOff val="5000"/>
                            </a:schemeClr>
                          </a:solidFill>
                        </a:rPr>
                        <a:t>营业外收入</a:t>
                      </a:r>
                      <a:r>
                        <a:rPr lang="en-US" altLang="zh-CN" sz="2400" b="1" dirty="0" smtClean="0">
                          <a:solidFill>
                            <a:schemeClr val="tx1">
                              <a:lumMod val="95000"/>
                              <a:lumOff val="5000"/>
                            </a:schemeClr>
                          </a:solidFill>
                        </a:rPr>
                        <a:t>-</a:t>
                      </a:r>
                      <a:r>
                        <a:rPr lang="zh-CN" altLang="en-US" sz="2400" b="1" dirty="0" smtClean="0">
                          <a:solidFill>
                            <a:schemeClr val="tx1">
                              <a:lumMod val="95000"/>
                              <a:lumOff val="5000"/>
                            </a:schemeClr>
                          </a:solidFill>
                        </a:rPr>
                        <a:t>营业外支出</a:t>
                      </a:r>
                      <a:endParaRPr lang="zh-CN" altLang="en-US" sz="2400" b="1" dirty="0" smtClean="0">
                        <a:solidFill>
                          <a:schemeClr val="tx1">
                            <a:lumMod val="95000"/>
                            <a:lumOff val="5000"/>
                          </a:schemeClr>
                        </a:solidFill>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EBF5"/>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文本框 4"/>
          <p:cNvSpPr txBox="true"/>
          <p:nvPr>
            <p:custDataLst>
              <p:tags r:id="rId5"/>
            </p:custDataLst>
          </p:nvPr>
        </p:nvSpPr>
        <p:spPr>
          <a:xfrm>
            <a:off x="8253095" y="1729740"/>
            <a:ext cx="2183130" cy="491490"/>
          </a:xfrm>
          <a:prstGeom prst="rect">
            <a:avLst/>
          </a:prstGeom>
          <a:noFill/>
        </p:spPr>
        <p:txBody>
          <a:bodyPr wrap="square" lIns="91440" tIns="45720" rIns="91440" bIns="45720" rtlCol="0" anchor="ctr">
            <a:normAutofit fontScale="90000"/>
          </a:bodyPr>
          <a:p>
            <a:pPr algn="ctr">
              <a:lnSpc>
                <a:spcPct val="120000"/>
              </a:lnSpc>
            </a:pPr>
            <a:r>
              <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rPr>
              <a:t>普查数据处理系统</a:t>
            </a:r>
            <a:endParaRPr lang="zh-CN" altLang="en-US" b="1" spc="300" dirty="0">
              <a:solidFill>
                <a:schemeClr val="bg1"/>
              </a:solidFill>
              <a:latin typeface="Arial" panose="020B0604020202020204" pitchFamily="34" charset="0"/>
              <a:ea typeface="微软雅黑" panose="020B0604030504040204" pitchFamily="34" charset="-122"/>
              <a:sym typeface="Arial" panose="020B0604020202020204" pitchFamily="34" charset="0"/>
            </a:endParaRPr>
          </a:p>
        </p:txBody>
      </p:sp>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（二）年报S103</a:t>
            </a:r>
            <a:r>
              <a:rPr lang="en-US" altLang="zh-CN" sz="2800" b="1">
                <a:ln>
                  <a:noFill/>
                </a:ln>
                <a:effectLst/>
                <a:uLnTx/>
                <a:uFillTx/>
                <a:sym typeface="+mn-ea"/>
              </a:rPr>
              <a:t>  </a:t>
            </a:r>
            <a:r>
              <a:rPr lang="zh-CN" altLang="en-US" sz="2800" b="1">
                <a:ln>
                  <a:noFill/>
                </a:ln>
                <a:effectLst/>
                <a:uLnTx/>
                <a:uFillTx/>
                <a:sym typeface="+mn-ea"/>
              </a:rPr>
              <a:t>填表口径、所需要的资料</a:t>
            </a:r>
            <a:endParaRPr lang="zh-CN" altLang="en-US" sz="2800" b="1">
              <a:ln>
                <a:noFill/>
              </a:ln>
              <a:effectLst/>
              <a:uLnTx/>
              <a:uFillTx/>
              <a:sym typeface="+mn-ea"/>
            </a:endParaRPr>
          </a:p>
        </p:txBody>
      </p:sp>
      <p:sp>
        <p:nvSpPr>
          <p:cNvPr id="11265" name="内容占位符 2"/>
          <p:cNvSpPr>
            <a:spLocks noGrp="true"/>
          </p:cNvSpPr>
          <p:nvPr>
            <p:ph idx="1"/>
          </p:nvPr>
        </p:nvSpPr>
        <p:spPr>
          <a:xfrm>
            <a:off x="561340" y="1581150"/>
            <a:ext cx="10968355" cy="5143500"/>
          </a:xfrm>
        </p:spPr>
        <p:txBody>
          <a:bodyPr vert="horz" wrap="square" lIns="91440" tIns="45720" rIns="91440" bIns="45720" anchor="t" anchorCtr="false"/>
          <a:p>
            <a:pPr eaLnBrk="1" hangingPunct="1">
              <a:buFont typeface="Wingdings" panose="05000000000000000000" charset="0"/>
              <a:buChar char="l"/>
            </a:pPr>
            <a:r>
              <a:rPr lang="zh-CN" altLang="en-US"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填报口径：</a:t>
            </a:r>
            <a:r>
              <a:rPr lang="zh-CN" altLang="en-US" sz="2800" kern="0" dirty="0" smtClean="0">
                <a:latin typeface="黑体" panose="02010609060101010101" charset="-122"/>
                <a:ea typeface="黑体" panose="02010609060101010101" charset="-122"/>
                <a:cs typeface="Times New Roman" panose="02020603050405020304" pitchFamily="18" charset="0"/>
              </a:rPr>
              <a:t>法人口径，合并财务报表，</a:t>
            </a:r>
            <a:r>
              <a:rPr lang="zh-CN" altLang="en-US" sz="2800" kern="0" dirty="0" smtClean="0">
                <a:solidFill>
                  <a:srgbClr val="C00000"/>
                </a:solidFill>
                <a:latin typeface="黑体" panose="02010609060101010101" charset="-122"/>
                <a:ea typeface="黑体" panose="02010609060101010101" charset="-122"/>
                <a:cs typeface="Times New Roman" panose="02020603050405020304" pitchFamily="18" charset="0"/>
              </a:rPr>
              <a:t>包含所有分公司数据，不包含子公司</a:t>
            </a:r>
            <a:r>
              <a:rPr lang="zh-CN" altLang="en-US" sz="2800" kern="0" dirty="0" smtClean="0">
                <a:latin typeface="黑体" panose="02010609060101010101" charset="-122"/>
                <a:ea typeface="黑体" panose="02010609060101010101" charset="-122"/>
                <a:cs typeface="Times New Roman" panose="02020603050405020304" pitchFamily="18" charset="0"/>
              </a:rPr>
              <a:t>。</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eaLnBrk="1" hangingPunct="1">
              <a:buFont typeface="Wingdings" panose="05000000000000000000" charset="0"/>
              <a:buChar char="l"/>
            </a:pPr>
            <a:r>
              <a:rPr lang="zh-CN" altLang="en-US"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注意：</a:t>
            </a:r>
            <a:r>
              <a:rPr lang="zh-CN" altLang="en-US" sz="2800" kern="0" dirty="0" smtClean="0">
                <a:latin typeface="黑体" panose="02010609060101010101" charset="-122"/>
                <a:ea typeface="黑体" panose="02010609060101010101" charset="-122"/>
                <a:cs typeface="Times New Roman" panose="02020603050405020304" pitchFamily="18" charset="0"/>
              </a:rPr>
              <a:t>使用年度财务数据（</a:t>
            </a:r>
            <a:r>
              <a:rPr lang="zh-CN" altLang="en-US" sz="2800" kern="0" dirty="0" smtClean="0">
                <a:solidFill>
                  <a:srgbClr val="C00000"/>
                </a:solidFill>
                <a:latin typeface="黑体" panose="02010609060101010101" charset="-122"/>
                <a:ea typeface="黑体" panose="02010609060101010101" charset="-122"/>
                <a:cs typeface="Times New Roman" panose="02020603050405020304" pitchFamily="18" charset="0"/>
              </a:rPr>
              <a:t>不能使用月度累计数</a:t>
            </a:r>
            <a:r>
              <a:rPr lang="zh-CN" altLang="en-US" sz="2800" kern="0" dirty="0" smtClean="0">
                <a:latin typeface="黑体" panose="02010609060101010101" charset="-122"/>
                <a:ea typeface="黑体" panose="02010609060101010101" charset="-122"/>
                <a:cs typeface="Times New Roman" panose="02020603050405020304" pitchFamily="18" charset="0"/>
              </a:rPr>
              <a:t>），保留上报依据，盖公章。</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eaLnBrk="1" hangingPunct="1">
              <a:buFont typeface="Wingdings" panose="05000000000000000000" charset="0"/>
              <a:buChar char="l"/>
            </a:pPr>
            <a:r>
              <a:rPr lang="zh-CN" altLang="en-US"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填表前准备好必用资料（取数来源）：</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marL="0" indent="0" eaLnBrk="1" hangingPunct="1">
              <a:buNone/>
            </a:pPr>
            <a:r>
              <a:rPr lang="zh-CN" altLang="en-US" sz="2800" kern="0" dirty="0" smtClean="0">
                <a:latin typeface="黑体" panose="02010609060101010101" charset="-122"/>
                <a:ea typeface="黑体" panose="02010609060101010101" charset="-122"/>
                <a:cs typeface="Times New Roman" panose="02020603050405020304" pitchFamily="18" charset="0"/>
              </a:rPr>
              <a:t>（1）202</a:t>
            </a:r>
            <a:r>
              <a:rPr lang="en-US" altLang="zh-CN" sz="2800" kern="0" dirty="0" smtClean="0">
                <a:latin typeface="黑体" panose="02010609060101010101" charset="-122"/>
                <a:ea typeface="黑体" panose="02010609060101010101" charset="-122"/>
                <a:cs typeface="Times New Roman" panose="02020603050405020304" pitchFamily="18" charset="0"/>
              </a:rPr>
              <a:t>4</a:t>
            </a:r>
            <a:r>
              <a:rPr lang="zh-CN" altLang="en-US" sz="2800" kern="0" dirty="0" smtClean="0">
                <a:latin typeface="黑体" panose="02010609060101010101" charset="-122"/>
                <a:ea typeface="黑体" panose="02010609060101010101" charset="-122"/>
                <a:cs typeface="Times New Roman" panose="02020603050405020304" pitchFamily="18" charset="0"/>
              </a:rPr>
              <a:t>年12月31日资产负债表</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marL="0" indent="0" eaLnBrk="1" hangingPunct="1">
              <a:buNone/>
            </a:pPr>
            <a:r>
              <a:rPr lang="zh-CN" altLang="en-US" sz="2800" kern="0" dirty="0" smtClean="0">
                <a:latin typeface="黑体" panose="02010609060101010101" charset="-122"/>
                <a:ea typeface="黑体" panose="02010609060101010101" charset="-122"/>
                <a:cs typeface="Times New Roman" panose="02020603050405020304" pitchFamily="18" charset="0"/>
              </a:rPr>
              <a:t>（2）202</a:t>
            </a:r>
            <a:r>
              <a:rPr lang="en-US" altLang="zh-CN" sz="2800" kern="0" dirty="0" smtClean="0">
                <a:latin typeface="黑体" panose="02010609060101010101" charset="-122"/>
                <a:ea typeface="黑体" panose="02010609060101010101" charset="-122"/>
                <a:cs typeface="Times New Roman" panose="02020603050405020304" pitchFamily="18" charset="0"/>
              </a:rPr>
              <a:t>4</a:t>
            </a:r>
            <a:r>
              <a:rPr lang="zh-CN" altLang="en-US" sz="2800" kern="0" dirty="0" smtClean="0">
                <a:latin typeface="黑体" panose="02010609060101010101" charset="-122"/>
                <a:ea typeface="黑体" panose="02010609060101010101" charset="-122"/>
                <a:cs typeface="Times New Roman" panose="02020603050405020304" pitchFamily="18" charset="0"/>
              </a:rPr>
              <a:t>年年度利润表（或损益表）</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marL="0" indent="0" eaLnBrk="1" hangingPunct="1">
              <a:buNone/>
            </a:pPr>
            <a:r>
              <a:rPr lang="zh-CN" altLang="en-US" sz="2800" kern="0" dirty="0" smtClean="0">
                <a:latin typeface="黑体" panose="02010609060101010101" charset="-122"/>
                <a:ea typeface="黑体" panose="02010609060101010101" charset="-122"/>
                <a:cs typeface="Times New Roman" panose="02020603050405020304" pitchFamily="18" charset="0"/>
              </a:rPr>
              <a:t>（3）</a:t>
            </a:r>
            <a:r>
              <a:rPr sz="2800" kern="0" dirty="0" smtClean="0">
                <a:latin typeface="黑体" panose="02010609060101010101" charset="-122"/>
                <a:ea typeface="黑体" panose="02010609060101010101" charset="-122"/>
                <a:cs typeface="Times New Roman" panose="02020603050405020304" pitchFamily="18" charset="0"/>
              </a:rPr>
              <a:t>2024年1-12月各月的增值税纳税申报表主表和附列资料四</a:t>
            </a:r>
            <a:endParaRPr sz="2800" kern="0" dirty="0" smtClean="0">
              <a:latin typeface="黑体" panose="02010609060101010101" charset="-122"/>
              <a:ea typeface="黑体" panose="02010609060101010101" charset="-122"/>
              <a:cs typeface="Times New Roman" panose="02020603050405020304" pitchFamily="18" charset="0"/>
            </a:endParaRPr>
          </a:p>
          <a:p>
            <a:pPr marL="0" indent="0" eaLnBrk="1" hangingPunct="1">
              <a:buNone/>
            </a:pPr>
            <a:r>
              <a:rPr lang="zh-CN" altLang="en-US" sz="2800" kern="0" dirty="0" smtClean="0">
                <a:latin typeface="黑体" panose="02010609060101010101" charset="-122"/>
                <a:ea typeface="黑体" panose="02010609060101010101" charset="-122"/>
                <a:cs typeface="Times New Roman" panose="02020603050405020304" pitchFamily="18" charset="0"/>
              </a:rPr>
              <a:t>（4）应付职工薪酬科目余额表（应付工资、管理费用、销售费用相关明细账）</a:t>
            </a:r>
            <a:endParaRPr lang="zh-CN" altLang="en-US" sz="2800" kern="0" dirty="0" smtClean="0">
              <a:latin typeface="黑体" panose="02010609060101010101" charset="-122"/>
              <a:ea typeface="黑体" panose="02010609060101010101" charset="-122"/>
              <a:cs typeface="Times New Roman" panose="02020603050405020304" pitchFamily="18" charset="0"/>
            </a:endParaRPr>
          </a:p>
          <a:p>
            <a:pPr marL="0" indent="0" eaLnBrk="1" hangingPunct="1">
              <a:buNone/>
            </a:pPr>
            <a:r>
              <a:rPr lang="zh-CN" altLang="en-US" sz="2800" kern="0" dirty="0" smtClean="0">
                <a:latin typeface="黑体" panose="02010609060101010101" charset="-122"/>
                <a:ea typeface="黑体" panose="02010609060101010101" charset="-122"/>
                <a:cs typeface="Times New Roman" panose="02020603050405020304" pitchFamily="18" charset="0"/>
              </a:rPr>
              <a:t>（5）其他相关财务账</a:t>
            </a:r>
            <a:endParaRPr lang="en-US" altLang="zh-CN" sz="2400" b="1" dirty="0">
              <a:solidFill>
                <a:srgbClr val="FF0000"/>
              </a:solidFill>
            </a:endParaRPr>
          </a:p>
          <a:p>
            <a:pPr marL="0" indent="0" eaLnBrk="1" hangingPunct="1">
              <a:buNone/>
            </a:pPr>
            <a:endParaRPr lang="zh-CN" altLang="en-US" sz="1800" b="1" dirty="0"/>
          </a:p>
        </p:txBody>
      </p:sp>
      <p:sp>
        <p:nvSpPr>
          <p:cNvPr id="2" name="文本框 1"/>
          <p:cNvSpPr txBox="true"/>
          <p:nvPr/>
        </p:nvSpPr>
        <p:spPr>
          <a:xfrm>
            <a:off x="7150735" y="3173730"/>
            <a:ext cx="4378960" cy="1383665"/>
          </a:xfrm>
          <a:prstGeom prst="rect">
            <a:avLst/>
          </a:prstGeom>
          <a:solidFill>
            <a:srgbClr val="4B649F"/>
          </a:solidFill>
        </p:spPr>
        <p:txBody>
          <a:bodyPr wrap="square" rtlCol="0">
            <a:spAutoFit/>
          </a:bodyPr>
          <a:p>
            <a:r>
              <a:rPr lang="zh-CN" altLang="en-US" sz="2800" b="1" dirty="0">
                <a:solidFill>
                  <a:schemeClr val="bg1"/>
                </a:solidFill>
                <a:latin typeface="黑体" panose="02010609060101010101" charset="-122"/>
                <a:ea typeface="黑体" panose="02010609060101010101" charset="-122"/>
              </a:rPr>
              <a:t>由于表间存在挂审关系，请先填报</a:t>
            </a:r>
            <a:r>
              <a:rPr lang="en-US" altLang="zh-CN" sz="2800" b="1" dirty="0">
                <a:solidFill>
                  <a:schemeClr val="bg1"/>
                </a:solidFill>
                <a:latin typeface="黑体" panose="02010609060101010101" charset="-122"/>
                <a:ea typeface="黑体" panose="02010609060101010101" charset="-122"/>
              </a:rPr>
              <a:t>101-1</a:t>
            </a:r>
            <a:r>
              <a:rPr lang="zh-CN" altLang="en-US" sz="2800" b="1" dirty="0" smtClean="0">
                <a:solidFill>
                  <a:schemeClr val="bg1"/>
                </a:solidFill>
                <a:latin typeface="黑体" panose="02010609060101010101" charset="-122"/>
                <a:ea typeface="黑体" panose="02010609060101010101" charset="-122"/>
              </a:rPr>
              <a:t>、</a:t>
            </a:r>
            <a:r>
              <a:rPr lang="en-US" altLang="zh-CN" sz="2800" b="1" dirty="0" smtClean="0">
                <a:solidFill>
                  <a:schemeClr val="bg1"/>
                </a:solidFill>
                <a:latin typeface="黑体" panose="02010609060101010101" charset="-122"/>
                <a:ea typeface="黑体" panose="02010609060101010101" charset="-122"/>
              </a:rPr>
              <a:t>S104-1</a:t>
            </a:r>
            <a:r>
              <a:rPr lang="zh-CN" altLang="en-US" sz="2800" b="1" dirty="0">
                <a:solidFill>
                  <a:schemeClr val="bg1"/>
                </a:solidFill>
                <a:latin typeface="黑体" panose="02010609060101010101" charset="-122"/>
                <a:ea typeface="黑体" panose="02010609060101010101" charset="-122"/>
              </a:rPr>
              <a:t>表后再填此表！！</a:t>
            </a:r>
            <a:endParaRPr lang="zh-CN" altLang="en-US" sz="2800" b="1" dirty="0">
              <a:solidFill>
                <a:schemeClr val="bg1"/>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6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5">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65">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65">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p:tgtEl>
                                          <p:spTgt spid="2"/>
                                        </p:tgtEl>
                                        <p:attrNameLst>
                                          <p:attrName>ppt_y</p:attrName>
                                        </p:attrNameLst>
                                      </p:cBhvr>
                                      <p:tavLst>
                                        <p:tav tm="0">
                                          <p:val>
                                            <p:strVal val="#ppt_y+#ppt_h*1.125000"/>
                                          </p:val>
                                        </p:tav>
                                        <p:tav tm="100000">
                                          <p:val>
                                            <p:strVal val="#ppt_y"/>
                                          </p:val>
                                        </p:tav>
                                      </p:tavLst>
                                    </p:anim>
                                    <p:animEffect transition="in" filter="wipe(up)">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true"/>
      <p:bldP spid="2" grpId="1" animBg="true"/>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营业利润、利润总额</a:t>
            </a:r>
            <a:endParaRPr lang="zh-CN" altLang="en-US" sz="2800" b="1">
              <a:effectLst/>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aphicFrame>
        <p:nvGraphicFramePr>
          <p:cNvPr id="11" name="Group 22"/>
          <p:cNvGraphicFramePr>
            <a:graphicFrameLocks noGrp="true"/>
          </p:cNvGraphicFramePr>
          <p:nvPr>
            <p:custDataLst>
              <p:tags r:id="rId5"/>
            </p:custDataLst>
          </p:nvPr>
        </p:nvGraphicFramePr>
        <p:xfrm>
          <a:off x="1524000" y="848360"/>
          <a:ext cx="9704705" cy="3956685"/>
        </p:xfrm>
        <a:graphic>
          <a:graphicData uri="http://schemas.openxmlformats.org/drawingml/2006/table">
            <a:tbl>
              <a:tblPr/>
              <a:tblGrid>
                <a:gridCol w="2635885"/>
                <a:gridCol w="7068820"/>
              </a:tblGrid>
              <a:tr h="544830">
                <a:tc>
                  <a:txBody>
                    <a:bodyPr/>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2800" b="1" i="0" u="none" strike="noStrike" cap="none" normalizeH="0" baseline="0" noProof="0" dirty="0" smtClean="0">
                          <a:ln>
                            <a:noFill/>
                          </a:ln>
                          <a:solidFill>
                            <a:schemeClr val="bg1"/>
                          </a:solidFill>
                          <a:effectLst/>
                          <a:uLnTx/>
                          <a:uFillTx/>
                        </a:rPr>
                        <a:t>会计制度</a:t>
                      </a:r>
                      <a:endParaRPr kumimoji="0" lang="zh-CN" altLang="en-US" sz="2800" b="1" i="0" u="none" strike="noStrike" cap="none" normalizeH="0" baseline="0" noProof="0" dirty="0" smtClean="0">
                        <a:ln>
                          <a:noFill/>
                        </a:ln>
                        <a:solidFill>
                          <a:schemeClr val="bg1"/>
                        </a:solidFill>
                        <a:effectLst/>
                        <a:uLnTx/>
                        <a:uFillTx/>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4B649F"/>
                    </a:solidFill>
                  </a:tcPr>
                </a:tc>
                <a:tc>
                  <a:txBody>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800" b="1" i="0" u="none" strike="noStrike" kern="1200" cap="none" spc="0" normalizeH="0" baseline="0" noProof="0" dirty="0" smtClean="0">
                          <a:ln>
                            <a:noFill/>
                          </a:ln>
                          <a:solidFill>
                            <a:schemeClr val="bg1"/>
                          </a:solidFill>
                          <a:effectLst/>
                          <a:uLnTx/>
                          <a:uFillTx/>
                          <a:latin typeface="+mn-lt"/>
                          <a:ea typeface="+mn-ea"/>
                          <a:cs typeface="+mn-cs"/>
                        </a:rPr>
                        <a:t>企业完整营业利润公式</a:t>
                      </a:r>
                      <a:endParaRPr kumimoji="0" lang="zh-CN" altLang="en-US" sz="2800" b="1" i="0" u="none" strike="noStrike" kern="1200" cap="none" spc="0" normalizeH="0" baseline="0" noProof="0" dirty="0" smtClean="0">
                        <a:ln>
                          <a:noFill/>
                        </a:ln>
                        <a:solidFill>
                          <a:schemeClr val="bg1"/>
                        </a:solidFill>
                        <a:effectLst/>
                        <a:uLnTx/>
                        <a:uFillTx/>
                        <a:latin typeface="+mn-lt"/>
                        <a:ea typeface="+mn-ea"/>
                        <a:cs typeface="+mn-cs"/>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4B649F"/>
                    </a:solidFill>
                  </a:tcPr>
                </a:tc>
              </a:tr>
              <a:tr h="1842135">
                <a:tc>
                  <a:txBody>
                    <a:bodyPr/>
                    <a:p>
                      <a:pPr marL="0" marR="0" lvl="0" indent="0" algn="ctr" defTabSz="914400" rtl="0" eaLnBrk="1" fontAlgn="ctr" latinLnBrk="0" hangingPunct="1">
                        <a:lnSpc>
                          <a:spcPct val="100000"/>
                        </a:lnSpc>
                        <a:spcBef>
                          <a:spcPct val="0"/>
                        </a:spcBef>
                        <a:spcAft>
                          <a:spcPct val="0"/>
                        </a:spcAft>
                        <a:buClrTx/>
                        <a:buSzTx/>
                        <a:buFontTx/>
                        <a:buNone/>
                        <a:defRPr/>
                      </a:pP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r>
                        <a:rPr kumimoji="0" lang="zh-CN" altLang="en-US"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企业会计准则</a:t>
                      </a:r>
                      <a:r>
                        <a:rPr kumimoji="0" lang="en-US" altLang="zh-CN"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rPr>
                        <a:t>》</a:t>
                      </a:r>
                      <a:endParaRPr kumimoji="0" lang="zh-CN" altLang="en-US"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endParaRPr>
                    </a:p>
                    <a:p>
                      <a:pPr marL="0" marR="0" lvl="0" indent="0" algn="ctr" defTabSz="914400" rtl="0" eaLnBrk="1" fontAlgn="ctr" latinLnBrk="0" hangingPunct="1">
                        <a:lnSpc>
                          <a:spcPct val="100000"/>
                        </a:lnSpc>
                        <a:spcBef>
                          <a:spcPct val="0"/>
                        </a:spcBef>
                        <a:spcAft>
                          <a:spcPct val="0"/>
                        </a:spcAft>
                        <a:buClrTx/>
                        <a:buSzTx/>
                        <a:buFontTx/>
                        <a:buNone/>
                        <a:defRPr/>
                      </a:pPr>
                      <a:endParaRPr kumimoji="0" lang="zh-CN" altLang="en-US" sz="2400" b="0" i="0" u="none" strike="noStrike" cap="none" normalizeH="0" baseline="0" dirty="0" smtClean="0">
                        <a:ln>
                          <a:noFill/>
                        </a:ln>
                        <a:solidFill>
                          <a:srgbClr val="000000"/>
                        </a:solidFill>
                        <a:effectLst/>
                        <a:latin typeface="华文中宋" panose="02010600040101010101" pitchFamily="2" charset="-122"/>
                        <a:ea typeface="华文中宋" panose="02010600040101010101" pitchFamily="2" charset="-122"/>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p>
                      <a:pPr marL="0" marR="0" lvl="0" indent="0" algn="l" defTabSz="914400" rtl="0" eaLnBrk="1" fontAlgn="ctr" latinLnBrk="0" hangingPunct="1">
                        <a:lnSpc>
                          <a:spcPct val="120000"/>
                        </a:lnSpc>
                        <a:spcBef>
                          <a:spcPct val="0"/>
                        </a:spcBef>
                        <a:spcAft>
                          <a:spcPct val="0"/>
                        </a:spcAft>
                        <a:buClrTx/>
                        <a:buSzTx/>
                        <a:buFontTx/>
                        <a:buNone/>
                        <a:defRPr/>
                      </a:pPr>
                      <a:r>
                        <a:rPr kumimoji="0" lang="zh-CN" altLang="en-US" sz="2400" b="0" i="0" u="none" strike="noStrike" cap="none" normalizeH="0" baseline="0" dirty="0" smtClean="0">
                          <a:ln>
                            <a:noFill/>
                          </a:ln>
                          <a:solidFill>
                            <a:schemeClr val="tx1"/>
                          </a:solidFill>
                          <a:effectLst/>
                          <a:latin typeface="+mn-ea"/>
                          <a:cs typeface="+mn-ea"/>
                        </a:rPr>
                        <a:t>营业利润</a:t>
                      </a:r>
                      <a:r>
                        <a:rPr kumimoji="0" lang="en-US" altLang="zh-CN" sz="2400" b="0" i="0" u="none" strike="noStrike" cap="none" normalizeH="0" baseline="0" dirty="0" smtClean="0">
                          <a:ln>
                            <a:noFill/>
                          </a:ln>
                          <a:solidFill>
                            <a:schemeClr val="tx1"/>
                          </a:solidFill>
                          <a:effectLst/>
                          <a:latin typeface="+mn-ea"/>
                          <a:cs typeface="+mn-ea"/>
                        </a:rPr>
                        <a:t>=</a:t>
                      </a:r>
                      <a:r>
                        <a:rPr kumimoji="0" lang="zh-CN" altLang="en-US" sz="2400" b="0" i="0" u="none" strike="noStrike" cap="none" normalizeH="0" baseline="0" dirty="0" smtClean="0">
                          <a:ln>
                            <a:noFill/>
                          </a:ln>
                          <a:solidFill>
                            <a:srgbClr val="000000"/>
                          </a:solidFill>
                          <a:effectLst/>
                          <a:latin typeface="+mn-ea"/>
                          <a:cs typeface="+mn-ea"/>
                        </a:rPr>
                        <a:t>营业收入</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营业成本</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税金及附加</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销售费用</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管理费用</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财务费用</a:t>
                      </a:r>
                      <a:r>
                        <a:rPr kumimoji="0" lang="en-US" altLang="zh-CN" sz="2400" b="0" i="0" u="none" strike="noStrike" cap="none" normalizeH="0" baseline="0" dirty="0" smtClean="0">
                          <a:ln>
                            <a:noFill/>
                          </a:ln>
                          <a:solidFill>
                            <a:srgbClr val="000000"/>
                          </a:solidFill>
                          <a:effectLst/>
                          <a:latin typeface="+mn-ea"/>
                          <a:cs typeface="+mn-ea"/>
                        </a:rPr>
                        <a:t> - </a:t>
                      </a:r>
                      <a:r>
                        <a:rPr kumimoji="0" lang="zh-CN" altLang="en-US" sz="2400" b="0" i="0" u="none" strike="noStrike" cap="none" normalizeH="0" baseline="0" dirty="0" smtClean="0">
                          <a:ln>
                            <a:noFill/>
                          </a:ln>
                          <a:solidFill>
                            <a:srgbClr val="000000"/>
                          </a:solidFill>
                          <a:effectLst/>
                          <a:latin typeface="+mn-ea"/>
                          <a:cs typeface="+mn-ea"/>
                        </a:rPr>
                        <a:t>研发费用</a:t>
                      </a:r>
                      <a:r>
                        <a:rPr kumimoji="0" lang="en-US" altLang="zh-CN" sz="2400" b="0" i="0" u="none" strike="noStrike" cap="none" normalizeH="0" baseline="0" dirty="0" smtClean="0">
                          <a:ln>
                            <a:noFill/>
                          </a:ln>
                          <a:solidFill>
                            <a:srgbClr val="000000"/>
                          </a:solidFill>
                          <a:effectLst/>
                          <a:latin typeface="+mn-ea"/>
                          <a:cs typeface="+mn-ea"/>
                        </a:rPr>
                        <a:t> </a:t>
                      </a:r>
                      <a:r>
                        <a:rPr lang="en-US" altLang="zh-CN" sz="2400" dirty="0" smtClean="0">
                          <a:ln>
                            <a:noFill/>
                          </a:ln>
                          <a:solidFill>
                            <a:schemeClr val="tx1"/>
                          </a:solidFill>
                          <a:effectLst/>
                          <a:latin typeface="+mn-ea"/>
                          <a:cs typeface="+mn-ea"/>
                          <a:sym typeface="+mn-ea"/>
                        </a:rPr>
                        <a:t>+ </a:t>
                      </a:r>
                      <a:r>
                        <a:rPr lang="zh-CN" altLang="en-US" sz="2400" dirty="0" smtClean="0">
                          <a:ln>
                            <a:noFill/>
                          </a:ln>
                          <a:effectLst/>
                          <a:latin typeface="+mn-ea"/>
                          <a:cs typeface="+mn-ea"/>
                          <a:sym typeface="+mn-ea"/>
                        </a:rPr>
                        <a:t>投资收益</a:t>
                      </a:r>
                      <a:endParaRPr kumimoji="0" lang="zh-CN" altLang="en-US" sz="2400" b="0" i="0" u="none" strike="noStrike" cap="none" normalizeH="0" baseline="0" dirty="0" smtClean="0">
                        <a:ln>
                          <a:noFill/>
                        </a:ln>
                        <a:solidFill>
                          <a:srgbClr val="000000"/>
                        </a:solidFill>
                        <a:effectLst/>
                        <a:latin typeface="+mn-ea"/>
                        <a:cs typeface="+mn-ea"/>
                      </a:endParaRPr>
                    </a:p>
                    <a:p>
                      <a:pPr marL="0" marR="0" lvl="0" indent="0" algn="l" defTabSz="914400" rtl="0" eaLnBrk="1" fontAlgn="ctr" latinLnBrk="0" hangingPunct="1">
                        <a:lnSpc>
                          <a:spcPct val="120000"/>
                        </a:lnSpc>
                        <a:spcBef>
                          <a:spcPct val="0"/>
                        </a:spcBef>
                        <a:spcAft>
                          <a:spcPct val="0"/>
                        </a:spcAft>
                        <a:buClrTx/>
                        <a:buSzTx/>
                        <a:buFontTx/>
                        <a:buNone/>
                        <a:defRPr/>
                      </a:pPr>
                      <a:r>
                        <a:rPr kumimoji="0" lang="en-US" altLang="zh-CN" sz="2400" b="1" i="0" u="none" strike="noStrike" cap="none" normalizeH="0" baseline="0" dirty="0" smtClean="0">
                          <a:ln>
                            <a:noFill/>
                          </a:ln>
                          <a:solidFill>
                            <a:srgbClr val="C00000"/>
                          </a:solidFill>
                          <a:effectLst/>
                          <a:latin typeface="+mn-ea"/>
                          <a:cs typeface="+mn-ea"/>
                        </a:rPr>
                        <a:t>+</a:t>
                      </a:r>
                      <a:r>
                        <a:rPr kumimoji="0" lang="zh-CN" altLang="en-US" sz="2400" b="1" i="0" u="none" strike="noStrike" cap="none" normalizeH="0" baseline="0" dirty="0" smtClean="0">
                          <a:ln>
                            <a:noFill/>
                          </a:ln>
                          <a:solidFill>
                            <a:srgbClr val="C00000"/>
                          </a:solidFill>
                          <a:effectLst/>
                          <a:latin typeface="+mn-ea"/>
                          <a:cs typeface="+mn-ea"/>
                        </a:rPr>
                        <a:t>资产减值损失+信用减值损失+公允价值变动收益+净敞口套期收益+资产处置收益+其他收益</a:t>
                      </a:r>
                      <a:endParaRPr kumimoji="0" lang="zh-CN" altLang="en-US" sz="2400" b="1" i="0" u="none" strike="noStrike" cap="none" normalizeH="0" baseline="0" dirty="0" smtClean="0">
                        <a:ln>
                          <a:noFill/>
                        </a:ln>
                        <a:solidFill>
                          <a:srgbClr val="C00000"/>
                        </a:solidFill>
                        <a:effectLst/>
                        <a:latin typeface="+mn-ea"/>
                        <a:cs typeface="+mn-ea"/>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E9EBF5"/>
                    </a:solidFill>
                  </a:tcPr>
                </a:tc>
              </a:tr>
              <a:tr h="1569720">
                <a:tc>
                  <a:txBody>
                    <a:bodyPr/>
                    <a:p>
                      <a:pPr marL="0" marR="0" lvl="0" indent="0" algn="ctr" defTabSz="914400" rtl="0" eaLnBrk="1" fontAlgn="ctr" latinLnBrk="0" hangingPunct="1">
                        <a:lnSpc>
                          <a:spcPct val="100000"/>
                        </a:lnSpc>
                        <a:spcBef>
                          <a:spcPct val="0"/>
                        </a:spcBef>
                        <a:spcAft>
                          <a:spcPct val="0"/>
                        </a:spcAft>
                        <a:buClrTx/>
                        <a:buSzTx/>
                        <a:buFontTx/>
                        <a:buNone/>
                      </a:pPr>
                      <a:r>
                        <a:rPr lang="en-US" altLang="zh-CN" sz="2400" dirty="0" smtClean="0">
                          <a:ln>
                            <a:noFill/>
                          </a:ln>
                          <a:solidFill>
                            <a:srgbClr val="000000"/>
                          </a:solidFill>
                          <a:effectLst/>
                          <a:latin typeface="华文中宋" panose="02010600040101010101" pitchFamily="2" charset="-122"/>
                          <a:ea typeface="华文中宋" panose="02010600040101010101" pitchFamily="2" charset="-122"/>
                          <a:sym typeface="+mn-ea"/>
                        </a:rPr>
                        <a:t>《</a:t>
                      </a:r>
                      <a:r>
                        <a:rPr lang="zh-CN" altLang="en-US" sz="2400" dirty="0" smtClean="0">
                          <a:ln>
                            <a:noFill/>
                          </a:ln>
                          <a:solidFill>
                            <a:srgbClr val="000000"/>
                          </a:solidFill>
                          <a:effectLst/>
                          <a:latin typeface="华文中宋" panose="02010600040101010101" pitchFamily="2" charset="-122"/>
                          <a:ea typeface="华文中宋" panose="02010600040101010101" pitchFamily="2" charset="-122"/>
                          <a:sym typeface="+mn-ea"/>
                        </a:rPr>
                        <a:t>小企业会计准则</a:t>
                      </a:r>
                      <a:r>
                        <a:rPr lang="en-US" altLang="zh-CN" sz="2400" dirty="0" smtClean="0">
                          <a:ln>
                            <a:noFill/>
                          </a:ln>
                          <a:solidFill>
                            <a:srgbClr val="000000"/>
                          </a:solidFill>
                          <a:effectLst/>
                          <a:latin typeface="华文中宋" panose="02010600040101010101" pitchFamily="2" charset="-122"/>
                          <a:ea typeface="华文中宋" panose="02010600040101010101" pitchFamily="2" charset="-122"/>
                          <a:sym typeface="+mn-ea"/>
                        </a:rPr>
                        <a:t>》</a:t>
                      </a:r>
                      <a:r>
                        <a:rPr lang="zh-CN" altLang="en-US" sz="2400" dirty="0" smtClean="0">
                          <a:ln>
                            <a:noFill/>
                          </a:ln>
                          <a:solidFill>
                            <a:srgbClr val="000000"/>
                          </a:solidFill>
                          <a:effectLst/>
                          <a:latin typeface="华文中宋" panose="02010600040101010101" pitchFamily="2" charset="-122"/>
                          <a:ea typeface="华文中宋" panose="02010600040101010101" pitchFamily="2" charset="-122"/>
                          <a:sym typeface="+mn-ea"/>
                        </a:rPr>
                        <a:t>和《企业会计制度》</a:t>
                      </a:r>
                      <a:endParaRPr kumimoji="0" lang="zh-CN" altLang="en-US" sz="2400" b="0" i="0" u="none" strike="noStrike" cap="none" normalizeH="0" baseline="0" dirty="0" smtClean="0">
                        <a:ln>
                          <a:noFill/>
                        </a:ln>
                        <a:solidFill>
                          <a:schemeClr val="tx1">
                            <a:lumMod val="95000"/>
                            <a:lumOff val="5000"/>
                          </a:schemeClr>
                        </a:solidFill>
                        <a:effectLst/>
                        <a:latin typeface="华文中宋" panose="02010600040101010101" pitchFamily="2" charset="-122"/>
                        <a:ea typeface="华文中宋" panose="02010600040101010101" pitchFamily="2" charset="-122"/>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p>
                      <a:pPr lvl="0">
                        <a:lnSpc>
                          <a:spcPct val="120000"/>
                        </a:lnSpc>
                      </a:pPr>
                      <a:r>
                        <a:rPr lang="zh-CN" altLang="en-US" sz="2400" b="1" dirty="0" smtClean="0">
                          <a:solidFill>
                            <a:schemeClr val="tx1">
                              <a:lumMod val="95000"/>
                              <a:lumOff val="5000"/>
                            </a:schemeClr>
                          </a:solidFill>
                          <a:latin typeface="+mn-ea"/>
                          <a:cs typeface="+mn-ea"/>
                        </a:rPr>
                        <a:t>营业利润</a:t>
                      </a:r>
                      <a:r>
                        <a:rPr lang="en-US" altLang="zh-CN" sz="2400" b="1" dirty="0" smtClean="0">
                          <a:solidFill>
                            <a:schemeClr val="tx1">
                              <a:lumMod val="95000"/>
                              <a:lumOff val="5000"/>
                            </a:schemeClr>
                          </a:solidFill>
                          <a:latin typeface="+mn-ea"/>
                          <a:cs typeface="+mn-ea"/>
                        </a:rPr>
                        <a:t> </a:t>
                      </a:r>
                      <a:r>
                        <a:rPr lang="zh-CN" altLang="en-US" sz="2400" b="1" dirty="0" smtClean="0">
                          <a:solidFill>
                            <a:schemeClr val="tx1">
                              <a:lumMod val="95000"/>
                              <a:lumOff val="5000"/>
                            </a:schemeClr>
                          </a:solidFill>
                          <a:latin typeface="+mn-ea"/>
                          <a:cs typeface="+mn-ea"/>
                        </a:rPr>
                        <a:t>=</a:t>
                      </a:r>
                      <a:r>
                        <a:rPr lang="en-US" altLang="zh-CN" sz="2400" b="1" dirty="0" smtClean="0">
                          <a:solidFill>
                            <a:schemeClr val="tx1">
                              <a:lumMod val="95000"/>
                              <a:lumOff val="5000"/>
                            </a:schemeClr>
                          </a:solidFill>
                          <a:latin typeface="+mn-ea"/>
                          <a:cs typeface="+mn-ea"/>
                        </a:rPr>
                        <a:t> </a:t>
                      </a:r>
                      <a:r>
                        <a:rPr lang="zh-CN" altLang="en-US" sz="2400" b="1" dirty="0" smtClean="0">
                          <a:solidFill>
                            <a:schemeClr val="tx1">
                              <a:lumMod val="95000"/>
                              <a:lumOff val="5000"/>
                            </a:schemeClr>
                          </a:solidFill>
                          <a:latin typeface="+mn-ea"/>
                          <a:cs typeface="+mn-ea"/>
                        </a:rPr>
                        <a:t>营业收入</a:t>
                      </a:r>
                      <a:r>
                        <a:rPr lang="en-US" altLang="zh-CN" sz="2400" b="1" dirty="0" smtClean="0">
                          <a:solidFill>
                            <a:schemeClr val="tx1">
                              <a:lumMod val="95000"/>
                              <a:lumOff val="5000"/>
                            </a:schemeClr>
                          </a:solidFill>
                          <a:latin typeface="+mn-ea"/>
                          <a:cs typeface="+mn-ea"/>
                        </a:rPr>
                        <a:t> - </a:t>
                      </a:r>
                      <a:r>
                        <a:rPr lang="zh-CN" altLang="en-US" sz="2400" b="1" dirty="0" smtClean="0">
                          <a:solidFill>
                            <a:schemeClr val="tx1">
                              <a:lumMod val="95000"/>
                              <a:lumOff val="5000"/>
                            </a:schemeClr>
                          </a:solidFill>
                          <a:latin typeface="+mn-ea"/>
                          <a:cs typeface="+mn-ea"/>
                        </a:rPr>
                        <a:t>营业成本</a:t>
                      </a:r>
                      <a:r>
                        <a:rPr lang="en-US" altLang="zh-CN" sz="2400" b="1" dirty="0" smtClean="0">
                          <a:solidFill>
                            <a:schemeClr val="tx1">
                              <a:lumMod val="95000"/>
                              <a:lumOff val="5000"/>
                            </a:schemeClr>
                          </a:solidFill>
                          <a:latin typeface="+mn-ea"/>
                          <a:cs typeface="+mn-ea"/>
                        </a:rPr>
                        <a:t> - </a:t>
                      </a:r>
                      <a:r>
                        <a:rPr lang="zh-CN" altLang="en-US" sz="2400" b="1" dirty="0" smtClean="0">
                          <a:solidFill>
                            <a:schemeClr val="tx1">
                              <a:lumMod val="95000"/>
                              <a:lumOff val="5000"/>
                            </a:schemeClr>
                          </a:solidFill>
                          <a:latin typeface="+mn-ea"/>
                          <a:cs typeface="+mn-ea"/>
                        </a:rPr>
                        <a:t>税金及附加</a:t>
                      </a:r>
                      <a:r>
                        <a:rPr lang="en-US" altLang="zh-CN" sz="2400" b="1" dirty="0" smtClean="0">
                          <a:solidFill>
                            <a:schemeClr val="tx1">
                              <a:lumMod val="95000"/>
                              <a:lumOff val="5000"/>
                            </a:schemeClr>
                          </a:solidFill>
                          <a:latin typeface="+mn-ea"/>
                          <a:cs typeface="+mn-ea"/>
                        </a:rPr>
                        <a:t> - </a:t>
                      </a:r>
                      <a:endParaRPr lang="en-US" altLang="zh-CN" sz="2400" b="1" dirty="0" smtClean="0">
                        <a:solidFill>
                          <a:schemeClr val="tx1">
                            <a:lumMod val="95000"/>
                            <a:lumOff val="5000"/>
                          </a:schemeClr>
                        </a:solidFill>
                        <a:latin typeface="+mn-ea"/>
                        <a:cs typeface="+mn-ea"/>
                      </a:endParaRPr>
                    </a:p>
                    <a:p>
                      <a:pPr lvl="0">
                        <a:lnSpc>
                          <a:spcPct val="120000"/>
                        </a:lnSpc>
                      </a:pPr>
                      <a:r>
                        <a:rPr lang="zh-CN" altLang="en-US" sz="2400" b="1" dirty="0" smtClean="0">
                          <a:solidFill>
                            <a:schemeClr val="tx1">
                              <a:lumMod val="95000"/>
                              <a:lumOff val="5000"/>
                            </a:schemeClr>
                          </a:solidFill>
                          <a:latin typeface="+mn-ea"/>
                          <a:cs typeface="+mn-ea"/>
                        </a:rPr>
                        <a:t>销售费用</a:t>
                      </a:r>
                      <a:r>
                        <a:rPr lang="en-US" altLang="zh-CN" sz="2400" b="1" dirty="0" smtClean="0">
                          <a:solidFill>
                            <a:schemeClr val="tx1">
                              <a:lumMod val="95000"/>
                              <a:lumOff val="5000"/>
                            </a:schemeClr>
                          </a:solidFill>
                          <a:latin typeface="+mn-ea"/>
                          <a:cs typeface="+mn-ea"/>
                        </a:rPr>
                        <a:t> - </a:t>
                      </a:r>
                      <a:r>
                        <a:rPr lang="zh-CN" altLang="en-US" sz="2400" b="1" dirty="0" smtClean="0">
                          <a:solidFill>
                            <a:schemeClr val="tx1">
                              <a:lumMod val="95000"/>
                              <a:lumOff val="5000"/>
                            </a:schemeClr>
                          </a:solidFill>
                          <a:latin typeface="+mn-ea"/>
                          <a:cs typeface="+mn-ea"/>
                        </a:rPr>
                        <a:t>管理费用</a:t>
                      </a:r>
                      <a:r>
                        <a:rPr lang="en-US" altLang="zh-CN" sz="2400" b="1" dirty="0" smtClean="0">
                          <a:solidFill>
                            <a:schemeClr val="tx1">
                              <a:lumMod val="95000"/>
                              <a:lumOff val="5000"/>
                            </a:schemeClr>
                          </a:solidFill>
                          <a:latin typeface="+mn-ea"/>
                          <a:cs typeface="+mn-ea"/>
                        </a:rPr>
                        <a:t> - </a:t>
                      </a:r>
                      <a:r>
                        <a:rPr lang="zh-CN" altLang="en-US" sz="2400" b="1" dirty="0" smtClean="0">
                          <a:solidFill>
                            <a:schemeClr val="tx1">
                              <a:lumMod val="95000"/>
                              <a:lumOff val="5000"/>
                            </a:schemeClr>
                          </a:solidFill>
                          <a:latin typeface="+mn-ea"/>
                          <a:cs typeface="+mn-ea"/>
                        </a:rPr>
                        <a:t>财务费用</a:t>
                      </a:r>
                      <a:r>
                        <a:rPr lang="en-US" altLang="zh-CN" sz="2400" b="1" dirty="0" smtClean="0">
                          <a:solidFill>
                            <a:schemeClr val="tx1">
                              <a:lumMod val="95000"/>
                              <a:lumOff val="5000"/>
                            </a:schemeClr>
                          </a:solidFill>
                          <a:latin typeface="+mn-ea"/>
                          <a:cs typeface="+mn-ea"/>
                        </a:rPr>
                        <a:t> + </a:t>
                      </a:r>
                      <a:r>
                        <a:rPr lang="zh-CN" altLang="en-US" sz="2400" b="1" dirty="0" smtClean="0">
                          <a:solidFill>
                            <a:schemeClr val="tx1">
                              <a:lumMod val="95000"/>
                              <a:lumOff val="5000"/>
                            </a:schemeClr>
                          </a:solidFill>
                          <a:latin typeface="+mn-ea"/>
                          <a:cs typeface="+mn-ea"/>
                        </a:rPr>
                        <a:t>投资收益</a:t>
                      </a:r>
                      <a:endParaRPr kumimoji="0" lang="zh-CN" altLang="en-US" sz="2400" b="1" i="0" u="none" strike="noStrike" cap="none" normalizeH="0" baseline="0" dirty="0" smtClean="0">
                        <a:ln>
                          <a:noFill/>
                        </a:ln>
                        <a:solidFill>
                          <a:schemeClr val="tx1">
                            <a:lumMod val="95000"/>
                            <a:lumOff val="5000"/>
                          </a:schemeClr>
                        </a:solidFill>
                        <a:effectLst/>
                        <a:latin typeface="+mn-ea"/>
                        <a:cs typeface="+mn-ea"/>
                      </a:endParaRPr>
                    </a:p>
                  </a:txBody>
                  <a:tcPr marL="9525" marR="9525" marT="9522"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r>
            </a:tbl>
          </a:graphicData>
        </a:graphic>
      </p:graphicFrame>
      <p:sp>
        <p:nvSpPr>
          <p:cNvPr id="2" name="TextBox 5"/>
          <p:cNvSpPr txBox="true">
            <a:spLocks noChangeArrowheads="true"/>
          </p:cNvSpPr>
          <p:nvPr/>
        </p:nvSpPr>
        <p:spPr bwMode="auto">
          <a:xfrm>
            <a:off x="1524000" y="4980305"/>
            <a:ext cx="9705340" cy="1568450"/>
          </a:xfrm>
          <a:prstGeom prst="rect">
            <a:avLst/>
          </a:prstGeom>
          <a:solidFill>
            <a:schemeClr val="accent1">
              <a:lumMod val="20000"/>
              <a:lumOff val="80000"/>
            </a:schemeClr>
          </a:solidFill>
          <a:ln w="50800">
            <a:solidFill>
              <a:srgbClr val="4B649F"/>
            </a:solidFill>
            <a:miter lim="800000"/>
          </a:ln>
        </p:spPr>
        <p:txBody>
          <a:bodyPr wrap="square">
            <a:spAutoFit/>
          </a:bodyPr>
          <a:p>
            <a:pPr algn="just"/>
            <a:r>
              <a:rPr lang="zh-CN" altLang="en-US" sz="2400" b="1" dirty="0">
                <a:solidFill>
                  <a:srgbClr val="C00000"/>
                </a:solidFill>
                <a:cs typeface="Arial" panose="020B0604020202020204" pitchFamily="34" charset="0"/>
                <a:sym typeface="+mn-ea"/>
              </a:rPr>
              <a:t>因此，年报平台提示报错：</a:t>
            </a:r>
            <a:endParaRPr lang="zh-CN" altLang="en-US" sz="2400"/>
          </a:p>
          <a:p>
            <a:pPr algn="just"/>
            <a:r>
              <a:rPr lang="zh-CN" altLang="en-US" sz="2400">
                <a:solidFill>
                  <a:schemeClr val="tx1"/>
                </a:solidFill>
                <a:sym typeface="+mn-ea"/>
              </a:rPr>
              <a:t>执行《企业会计准则》的单位，营业利润 应等于营业收入-营业成本-税金及附加-销售费用-管理费用-研发费用-财务费用+投资收益，请核实数据，若不相等请写明具体原因，谢谢！</a:t>
            </a:r>
            <a:endParaRPr lang="zh-CN" altLang="en-US" sz="2400" dirty="0" smtClean="0">
              <a:solidFill>
                <a:schemeClr val="tx1"/>
              </a:solidFill>
              <a:latin typeface="微软雅黑" panose="020B0604030504040204" pitchFamily="34" charset="-122"/>
              <a:ea typeface="微软雅黑" panose="020B0604030504040204" pitchFamily="34" charset="-122"/>
              <a:sym typeface="+mn-ea"/>
            </a:endParaRPr>
          </a:p>
        </p:txBody>
      </p:sp>
      <p:sp>
        <p:nvSpPr>
          <p:cNvPr id="9" name="矩形 8"/>
          <p:cNvSpPr/>
          <p:nvPr/>
        </p:nvSpPr>
        <p:spPr>
          <a:xfrm>
            <a:off x="4136390" y="2334260"/>
            <a:ext cx="7092950" cy="923290"/>
          </a:xfrm>
          <a:prstGeom prst="rect">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 name="文本框 9"/>
          <p:cNvSpPr txBox="true"/>
          <p:nvPr/>
        </p:nvSpPr>
        <p:spPr>
          <a:xfrm>
            <a:off x="810895" y="2565400"/>
            <a:ext cx="3324860" cy="460375"/>
          </a:xfrm>
          <a:prstGeom prst="rect">
            <a:avLst/>
          </a:prstGeom>
          <a:solidFill>
            <a:srgbClr val="4B649F"/>
          </a:solidFill>
        </p:spPr>
        <p:txBody>
          <a:bodyPr wrap="square" rtlCol="0">
            <a:spAutoFit/>
          </a:bodyPr>
          <a:p>
            <a:r>
              <a:rPr lang="zh-CN" altLang="en-US" sz="2400" b="1">
                <a:solidFill>
                  <a:schemeClr val="bg1"/>
                </a:solidFill>
              </a:rPr>
              <a:t>红字为统计表中未列项</a:t>
            </a:r>
            <a:endParaRPr lang="zh-CN" altLang="en-US" sz="24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true"/>
      <p:bldP spid="2" grpId="0" bldLvl="0" animBg="true"/>
      <p:bldP spid="9" grpId="0" bldLvl="0" animBg="true"/>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营业利润、利润总额</a:t>
            </a:r>
            <a:endParaRPr lang="zh-CN" altLang="en-US" sz="2800" b="1">
              <a:effectLst/>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内容占位符 3"/>
          <p:cNvSpPr>
            <a:spLocks noGrp="true"/>
          </p:cNvSpPr>
          <p:nvPr/>
        </p:nvSpPr>
        <p:spPr>
          <a:xfrm>
            <a:off x="810895" y="704215"/>
            <a:ext cx="10822305" cy="5728335"/>
          </a:xfrm>
          <a:prstGeom prst="rect">
            <a:avLst/>
          </a:prstGeom>
          <a:solidFill>
            <a:schemeClr val="bg1"/>
          </a:solidFill>
          <a:ln w="22225">
            <a:noFill/>
          </a:ln>
        </p:spPr>
        <p:txBody>
          <a:bodyPr>
            <a:normAutofit/>
          </a:bodyPr>
          <a:lstStyle>
            <a:lvl1pPr marL="0" indent="0" algn="ctr" rtl="0" eaLnBrk="0" fontAlgn="base" hangingPunct="0">
              <a:spcBef>
                <a:spcPct val="20000"/>
              </a:spcBef>
              <a:spcAft>
                <a:spcPct val="0"/>
              </a:spcAft>
              <a:buFont typeface="Arial" panose="020B0604020202020204"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buFont typeface="Wingdings" panose="05000000000000000000" pitchFamily="2" charset="2"/>
            </a:pPr>
            <a:endParaRPr lang="zh-CN" altLang="en-US" sz="2000" b="1" dirty="0">
              <a:solidFill>
                <a:srgbClr val="FF0000"/>
              </a:solidFill>
              <a:cs typeface="Arial" panose="020B0604020202020204" pitchFamily="34" charset="0"/>
              <a:sym typeface="+mn-ea"/>
            </a:endParaRPr>
          </a:p>
          <a:p>
            <a:pPr algn="l">
              <a:spcBef>
                <a:spcPts val="600"/>
              </a:spcBef>
              <a:buFont typeface="Wingdings" panose="05000000000000000000" pitchFamily="2" charset="2"/>
            </a:pPr>
            <a:r>
              <a:rPr lang="zh-CN" altLang="en-US" sz="3555" b="1" dirty="0">
                <a:solidFill>
                  <a:srgbClr val="C00000"/>
                </a:solidFill>
                <a:cs typeface="Arial" panose="020B0604020202020204" pitchFamily="34" charset="0"/>
                <a:sym typeface="+mn-ea"/>
              </a:rPr>
              <a:t>平台提示报错的三种情况：</a:t>
            </a:r>
            <a:endParaRPr lang="zh-CN" altLang="en-US" sz="2800" b="1" dirty="0">
              <a:solidFill>
                <a:schemeClr val="tx1"/>
              </a:solidFill>
              <a:cs typeface="Arial" panose="020B0604020202020204" pitchFamily="34" charset="0"/>
              <a:sym typeface="+mn-ea"/>
            </a:endParaRPr>
          </a:p>
          <a:p>
            <a:pPr marL="342900" indent="-342900" algn="l">
              <a:lnSpc>
                <a:spcPct val="140000"/>
              </a:lnSpc>
              <a:spcBef>
                <a:spcPts val="600"/>
              </a:spcBef>
              <a:buFont typeface="Wingdings" panose="05000000000000000000" charset="0"/>
              <a:buChar char="l"/>
            </a:pPr>
            <a:r>
              <a:rPr lang="en-US" altLang="zh-CN" sz="2400" b="1" dirty="0">
                <a:solidFill>
                  <a:schemeClr val="tx1"/>
                </a:solidFill>
                <a:latin typeface="黑体" panose="02010609060101010101" charset="-122"/>
                <a:ea typeface="黑体" panose="02010609060101010101" charset="-122"/>
                <a:cs typeface="黑体" panose="02010609060101010101" charset="-122"/>
                <a:sym typeface="+mn-ea"/>
              </a:rPr>
              <a:t>101-1</a:t>
            </a:r>
            <a:r>
              <a:rPr lang="zh-CN" altLang="en-US" sz="2400" b="1" dirty="0">
                <a:solidFill>
                  <a:schemeClr val="tx1"/>
                </a:solidFill>
                <a:latin typeface="黑体" panose="02010609060101010101" charset="-122"/>
                <a:ea typeface="黑体" panose="02010609060101010101" charset="-122"/>
                <a:cs typeface="黑体" panose="02010609060101010101" charset="-122"/>
                <a:sym typeface="+mn-ea"/>
              </a:rPr>
              <a:t>调查单位基本情况表中的会计准则选择有误</a:t>
            </a:r>
            <a:endParaRPr lang="zh-CN" altLang="en-US" sz="2400" b="1" dirty="0">
              <a:solidFill>
                <a:schemeClr val="tx1"/>
              </a:solidFill>
              <a:latin typeface="黑体" panose="02010609060101010101" charset="-122"/>
              <a:ea typeface="黑体" panose="02010609060101010101" charset="-122"/>
              <a:cs typeface="黑体" panose="02010609060101010101" charset="-122"/>
              <a:sym typeface="+mn-ea"/>
            </a:endParaRPr>
          </a:p>
          <a:p>
            <a:pPr marL="342900" indent="-342900" algn="l">
              <a:lnSpc>
                <a:spcPct val="140000"/>
              </a:lnSpc>
              <a:spcBef>
                <a:spcPts val="600"/>
              </a:spcBef>
              <a:buFont typeface="Wingdings" panose="05000000000000000000" charset="0"/>
              <a:buChar char="l"/>
            </a:pPr>
            <a:endParaRPr lang="zh-CN" altLang="en-US" sz="2400" b="1" dirty="0">
              <a:solidFill>
                <a:schemeClr val="tx1"/>
              </a:solidFill>
              <a:latin typeface="黑体" panose="02010609060101010101" charset="-122"/>
              <a:ea typeface="黑体" panose="02010609060101010101" charset="-122"/>
              <a:cs typeface="黑体" panose="02010609060101010101" charset="-122"/>
              <a:sym typeface="+mn-ea"/>
            </a:endParaRPr>
          </a:p>
          <a:p>
            <a:pPr marL="342900" indent="-342900" algn="l">
              <a:lnSpc>
                <a:spcPct val="140000"/>
              </a:lnSpc>
              <a:spcBef>
                <a:spcPts val="600"/>
              </a:spcBef>
              <a:buFont typeface="Wingdings" panose="05000000000000000000" charset="0"/>
              <a:buChar char="l"/>
            </a:pPr>
            <a:r>
              <a:rPr lang="zh-CN" altLang="en-US" sz="2400" b="1" dirty="0">
                <a:solidFill>
                  <a:schemeClr val="tx1"/>
                </a:solidFill>
                <a:latin typeface="黑体" panose="02010609060101010101" charset="-122"/>
                <a:ea typeface="黑体" panose="02010609060101010101" charset="-122"/>
                <a:cs typeface="黑体" panose="02010609060101010101" charset="-122"/>
                <a:sym typeface="+mn-ea"/>
              </a:rPr>
              <a:t>企业利润表中含有资产减值损失、信用减值损失、公允价值变动收益、净敞口套期收益、资产处置收益、其他收益，因此</a:t>
            </a:r>
            <a:r>
              <a:rPr lang="zh-CN" altLang="en-US" sz="2400" b="1" dirty="0">
                <a:solidFill>
                  <a:srgbClr val="C00000"/>
                </a:solidFill>
                <a:latin typeface="黑体" panose="02010609060101010101" charset="-122"/>
                <a:ea typeface="黑体" panose="02010609060101010101" charset="-122"/>
                <a:cs typeface="黑体" panose="02010609060101010101" charset="-122"/>
                <a:sym typeface="+mn-ea"/>
              </a:rPr>
              <a:t>导致营业收入的误差</a:t>
            </a:r>
            <a:r>
              <a:rPr lang="zh-CN" altLang="en-US" sz="2400" b="1" dirty="0">
                <a:solidFill>
                  <a:schemeClr val="tx1"/>
                </a:solidFill>
                <a:latin typeface="黑体" panose="02010609060101010101" charset="-122"/>
                <a:ea typeface="黑体" panose="02010609060101010101" charset="-122"/>
                <a:cs typeface="黑体" panose="02010609060101010101" charset="-122"/>
                <a:sym typeface="+mn-ea"/>
              </a:rPr>
              <a:t>（</a:t>
            </a:r>
            <a:r>
              <a:rPr lang="zh-CN" altLang="en-US" sz="2400" b="1" dirty="0">
                <a:solidFill>
                  <a:srgbClr val="C00000"/>
                </a:solidFill>
                <a:latin typeface="黑体" panose="02010609060101010101" charset="-122"/>
                <a:ea typeface="黑体" panose="02010609060101010101" charset="-122"/>
                <a:cs typeface="黑体" panose="02010609060101010101" charset="-122"/>
                <a:sym typeface="+mn-ea"/>
              </a:rPr>
              <a:t>注意不要将之加在其他指标上，填写说明即可：我单位还有信用减值损失</a:t>
            </a:r>
            <a:r>
              <a:rPr lang="en-US" altLang="zh-CN" sz="2400" b="1" dirty="0">
                <a:solidFill>
                  <a:srgbClr val="C00000"/>
                </a:solidFill>
                <a:latin typeface="黑体" panose="02010609060101010101" charset="-122"/>
                <a:ea typeface="黑体" panose="02010609060101010101" charset="-122"/>
                <a:cs typeface="黑体" panose="02010609060101010101" charset="-122"/>
                <a:sym typeface="+mn-ea"/>
              </a:rPr>
              <a:t>XX</a:t>
            </a:r>
            <a:r>
              <a:rPr lang="zh-CN" altLang="en-US" sz="2400" b="1" dirty="0">
                <a:solidFill>
                  <a:srgbClr val="C00000"/>
                </a:solidFill>
                <a:latin typeface="黑体" panose="02010609060101010101" charset="-122"/>
                <a:ea typeface="黑体" panose="02010609060101010101" charset="-122"/>
                <a:cs typeface="黑体" panose="02010609060101010101" charset="-122"/>
                <a:sym typeface="+mn-ea"/>
              </a:rPr>
              <a:t>千元</a:t>
            </a:r>
            <a:r>
              <a:rPr lang="zh-CN" altLang="en-US" sz="2400" b="1" dirty="0">
                <a:solidFill>
                  <a:schemeClr val="tx1"/>
                </a:solidFill>
                <a:latin typeface="黑体" panose="02010609060101010101" charset="-122"/>
                <a:ea typeface="黑体" panose="02010609060101010101" charset="-122"/>
                <a:cs typeface="黑体" panose="02010609060101010101" charset="-122"/>
                <a:sym typeface="+mn-ea"/>
              </a:rPr>
              <a:t>）</a:t>
            </a:r>
            <a:endParaRPr lang="zh-CN" altLang="en-US" sz="2400" b="1" dirty="0">
              <a:solidFill>
                <a:schemeClr val="tx1"/>
              </a:solidFill>
              <a:latin typeface="黑体" panose="02010609060101010101" charset="-122"/>
              <a:ea typeface="黑体" panose="02010609060101010101" charset="-122"/>
              <a:cs typeface="黑体" panose="02010609060101010101" charset="-122"/>
              <a:sym typeface="+mn-ea"/>
            </a:endParaRPr>
          </a:p>
          <a:p>
            <a:pPr marL="342900" indent="-342900" algn="l">
              <a:lnSpc>
                <a:spcPct val="140000"/>
              </a:lnSpc>
              <a:spcBef>
                <a:spcPts val="600"/>
              </a:spcBef>
              <a:buFont typeface="Wingdings" panose="05000000000000000000" charset="0"/>
              <a:buChar char="l"/>
            </a:pPr>
            <a:r>
              <a:rPr lang="zh-CN" altLang="en-US" sz="2400" b="1" dirty="0">
                <a:solidFill>
                  <a:schemeClr val="tx1"/>
                </a:solidFill>
                <a:latin typeface="黑体" panose="02010609060101010101" charset="-122"/>
                <a:ea typeface="黑体" panose="02010609060101010101" charset="-122"/>
                <a:cs typeface="黑体" panose="02010609060101010101" charset="-122"/>
              </a:rPr>
              <a:t>因四舍五入导致，只在</a:t>
            </a:r>
            <a:r>
              <a:rPr lang="en-US" altLang="zh-CN" sz="2400" b="1" dirty="0">
                <a:solidFill>
                  <a:schemeClr val="tx1"/>
                </a:solidFill>
                <a:latin typeface="黑体" panose="02010609060101010101" charset="-122"/>
                <a:ea typeface="黑体" panose="02010609060101010101" charset="-122"/>
                <a:cs typeface="黑体" panose="02010609060101010101" charset="-122"/>
              </a:rPr>
              <a:t>“</a:t>
            </a:r>
            <a:r>
              <a:rPr lang="zh-CN" altLang="en-US" sz="2400" b="1" dirty="0">
                <a:solidFill>
                  <a:schemeClr val="tx1"/>
                </a:solidFill>
                <a:latin typeface="黑体" panose="02010609060101010101" charset="-122"/>
                <a:ea typeface="黑体" panose="02010609060101010101" charset="-122"/>
                <a:cs typeface="黑体" panose="02010609060101010101" charset="-122"/>
              </a:rPr>
              <a:t>营业利润</a:t>
            </a:r>
            <a:r>
              <a:rPr lang="en-US" altLang="zh-CN" sz="2400" b="1" dirty="0">
                <a:solidFill>
                  <a:schemeClr val="tx1"/>
                </a:solidFill>
                <a:latin typeface="黑体" panose="02010609060101010101" charset="-122"/>
                <a:ea typeface="黑体" panose="02010609060101010101" charset="-122"/>
                <a:cs typeface="黑体" panose="02010609060101010101" charset="-122"/>
              </a:rPr>
              <a:t>”</a:t>
            </a:r>
            <a:r>
              <a:rPr lang="zh-CN" altLang="en-US" sz="2400" b="1" dirty="0">
                <a:solidFill>
                  <a:schemeClr val="tx1"/>
                </a:solidFill>
                <a:latin typeface="黑体" panose="02010609060101010101" charset="-122"/>
                <a:ea typeface="黑体" panose="02010609060101010101" charset="-122"/>
                <a:cs typeface="黑体" panose="02010609060101010101" charset="-122"/>
              </a:rPr>
              <a:t>上四舍五入，其他指标如实填写。</a:t>
            </a:r>
            <a:endParaRPr lang="zh-CN" altLang="en-US" sz="2000" b="1" dirty="0">
              <a:solidFill>
                <a:srgbClr val="FF0000"/>
              </a:solidFill>
              <a:latin typeface="+mn-lt"/>
              <a:cs typeface="Arial" panose="020B0604020202020204" pitchFamily="34" charset="0"/>
            </a:endParaRPr>
          </a:p>
          <a:p>
            <a:pPr algn="l">
              <a:spcBef>
                <a:spcPts val="600"/>
              </a:spcBef>
              <a:buFont typeface="Wingdings" panose="05000000000000000000" pitchFamily="2" charset="2"/>
            </a:pPr>
            <a:endParaRPr lang="zh-CN" altLang="en-US" sz="2000" b="1" dirty="0">
              <a:solidFill>
                <a:srgbClr val="FF0000"/>
              </a:solidFill>
              <a:latin typeface="+mn-lt"/>
              <a:cs typeface="Arial" panose="020B0604020202020204" pitchFamily="34" charset="0"/>
            </a:endParaRPr>
          </a:p>
          <a:p>
            <a:pPr marL="342900" indent="-342900" algn="l">
              <a:spcBef>
                <a:spcPts val="600"/>
              </a:spcBef>
              <a:buFont typeface="Wingdings" panose="05000000000000000000" pitchFamily="2" charset="2"/>
              <a:buChar char="Ø"/>
            </a:pPr>
            <a:endParaRPr lang="zh-CN" altLang="en-US" sz="2000" b="1" dirty="0">
              <a:solidFill>
                <a:srgbClr val="FF0000"/>
              </a:solidFill>
              <a:latin typeface="+mn-lt"/>
              <a:cs typeface="Arial" panose="020B0604020202020204" pitchFamily="34" charset="0"/>
              <a:sym typeface="+mn-ea"/>
            </a:endParaRPr>
          </a:p>
        </p:txBody>
      </p:sp>
      <p:sp>
        <p:nvSpPr>
          <p:cNvPr id="4" name="文本框 3"/>
          <p:cNvSpPr txBox="true"/>
          <p:nvPr/>
        </p:nvSpPr>
        <p:spPr>
          <a:xfrm>
            <a:off x="2154555" y="5435600"/>
            <a:ext cx="7882890" cy="829945"/>
          </a:xfrm>
          <a:prstGeom prst="rect">
            <a:avLst/>
          </a:prstGeom>
          <a:solidFill>
            <a:srgbClr val="4B649F"/>
          </a:solidFill>
        </p:spPr>
        <p:txBody>
          <a:bodyPr wrap="square" rtlCol="0">
            <a:spAutoFit/>
          </a:bodyPr>
          <a:p>
            <a:r>
              <a:rPr lang="zh-CN" altLang="en-US" sz="2400" b="1">
                <a:solidFill>
                  <a:schemeClr val="bg1"/>
                </a:solidFill>
                <a:latin typeface="黑体" panose="02010609060101010101" charset="-122"/>
                <a:ea typeface="黑体" panose="02010609060101010101" charset="-122"/>
              </a:rPr>
              <a:t>平台出现的核实性错误不一定是说您填报的数据有误，</a:t>
            </a:r>
            <a:endParaRPr lang="zh-CN" altLang="en-US" sz="2400" b="1">
              <a:solidFill>
                <a:schemeClr val="bg1"/>
              </a:solidFill>
              <a:latin typeface="黑体" panose="02010609060101010101" charset="-122"/>
              <a:ea typeface="黑体" panose="02010609060101010101" charset="-122"/>
            </a:endParaRPr>
          </a:p>
          <a:p>
            <a:r>
              <a:rPr lang="zh-CN" altLang="en-US" sz="2400" b="1">
                <a:solidFill>
                  <a:schemeClr val="bg1"/>
                </a:solidFill>
                <a:latin typeface="黑体" panose="02010609060101010101" charset="-122"/>
                <a:ea typeface="黑体" panose="02010609060101010101" charset="-122"/>
              </a:rPr>
              <a:t>因此不要为了消除核实性错误而改数！！解释合理即可。</a:t>
            </a:r>
            <a:endParaRPr lang="zh-CN" altLang="en-US" sz="2400" b="1">
              <a:solidFill>
                <a:schemeClr val="bg1"/>
              </a:solidFill>
              <a:latin typeface="黑体" panose="02010609060101010101" charset="-122"/>
              <a:ea typeface="黑体" panose="02010609060101010101" charset="-122"/>
            </a:endParaRPr>
          </a:p>
        </p:txBody>
      </p:sp>
      <p:pic>
        <p:nvPicPr>
          <p:cNvPr id="6" name="图片 5" descr="截图录屏_选择区域_20241206151717"/>
          <p:cNvPicPr>
            <a:picLocks noChangeAspect="true"/>
          </p:cNvPicPr>
          <p:nvPr/>
        </p:nvPicPr>
        <p:blipFill>
          <a:blip r:embed="rId5"/>
          <a:srcRect l="1290" t="20303" r="3071" b="13535"/>
          <a:stretch>
            <a:fillRect/>
          </a:stretch>
        </p:blipFill>
        <p:spPr>
          <a:xfrm>
            <a:off x="902970" y="2287905"/>
            <a:ext cx="10638155" cy="527685"/>
          </a:xfrm>
          <a:prstGeom prst="rect">
            <a:avLst/>
          </a:prstGeom>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grpId="0" nodeType="clickEffect">
                                  <p:stCondLst>
                                    <p:cond delay="0"/>
                                  </p:stCondLst>
                                  <p:childTnLst>
                                    <p:animScale>
                                      <p:cBhvr>
                                        <p:cTn id="14"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true"/>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营业利润、利润总额</a:t>
            </a:r>
            <a:endParaRPr lang="zh-CN" altLang="en-US" sz="2800" b="1">
              <a:effectLst/>
              <a:sym typeface="+mn-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aphicFrame>
        <p:nvGraphicFramePr>
          <p:cNvPr id="7" name="对象 6"/>
          <p:cNvGraphicFramePr/>
          <p:nvPr/>
        </p:nvGraphicFramePr>
        <p:xfrm>
          <a:off x="2883535" y="704215"/>
          <a:ext cx="6481445" cy="3154045"/>
        </p:xfrm>
        <a:graphic>
          <a:graphicData uri="http://schemas.openxmlformats.org/presentationml/2006/ole">
            <mc:AlternateContent xmlns:mc="http://schemas.openxmlformats.org/markup-compatibility/2006">
              <mc:Choice xmlns:v="urn:schemas-microsoft-com:vml" Requires="v">
                <p:oleObj spid="_x0000_s21525" name="" r:id="rId5" imgW="4333875" imgH="2000250" progId="Paint.Picture">
                  <p:embed/>
                </p:oleObj>
              </mc:Choice>
              <mc:Fallback>
                <p:oleObj name="" r:id="rId5" imgW="4333875" imgH="2000250" progId="Paint.Picture">
                  <p:embed/>
                  <p:pic>
                    <p:nvPicPr>
                      <p:cNvPr id="0" name="图片 8"/>
                      <p:cNvPicPr/>
                      <p:nvPr/>
                    </p:nvPicPr>
                    <p:blipFill>
                      <a:blip r:embed="rId6"/>
                      <a:stretch>
                        <a:fillRect/>
                      </a:stretch>
                    </p:blipFill>
                    <p:spPr>
                      <a:xfrm>
                        <a:off x="2883535" y="704215"/>
                        <a:ext cx="6481445" cy="3154045"/>
                      </a:xfrm>
                      <a:prstGeom prst="rect">
                        <a:avLst/>
                      </a:prstGeom>
                    </p:spPr>
                  </p:pic>
                </p:oleObj>
              </mc:Fallback>
            </mc:AlternateContent>
          </a:graphicData>
        </a:graphic>
      </p:graphicFrame>
      <p:graphicFrame>
        <p:nvGraphicFramePr>
          <p:cNvPr id="2" name="对象 1"/>
          <p:cNvGraphicFramePr/>
          <p:nvPr/>
        </p:nvGraphicFramePr>
        <p:xfrm>
          <a:off x="133985" y="3858260"/>
          <a:ext cx="11924665" cy="2866390"/>
        </p:xfrm>
        <a:graphic>
          <a:graphicData uri="http://schemas.openxmlformats.org/presentationml/2006/ole">
            <mc:AlternateContent xmlns:mc="http://schemas.openxmlformats.org/markup-compatibility/2006">
              <mc:Choice xmlns:v="urn:schemas-microsoft-com:vml" Requires="v">
                <p:oleObj spid="_x0000_s21526" name="" r:id="rId7" imgW="6391275" imgH="1476375" progId="Paint.Picture">
                  <p:embed/>
                </p:oleObj>
              </mc:Choice>
              <mc:Fallback>
                <p:oleObj name="" r:id="rId7" imgW="6391275" imgH="1476375" progId="Paint.Picture">
                  <p:embed/>
                  <p:pic>
                    <p:nvPicPr>
                      <p:cNvPr id="0" name="图片 12"/>
                      <p:cNvPicPr/>
                      <p:nvPr/>
                    </p:nvPicPr>
                    <p:blipFill>
                      <a:blip r:embed="rId8"/>
                      <a:stretch>
                        <a:fillRect/>
                      </a:stretch>
                    </p:blipFill>
                    <p:spPr>
                      <a:xfrm>
                        <a:off x="133985" y="3858260"/>
                        <a:ext cx="11924665" cy="286639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true"/>
          </p:cNvPicPr>
          <p:nvPr/>
        </p:nvPicPr>
        <p:blipFill>
          <a:blip r:embed="rId2"/>
          <a:srcRect l="475" t="846" r="791"/>
          <a:stretch>
            <a:fillRect/>
          </a:stretch>
        </p:blipFill>
        <p:spPr>
          <a:xfrm>
            <a:off x="2687320" y="0"/>
            <a:ext cx="7087870" cy="6660515"/>
          </a:xfrm>
          <a:prstGeom prst="rect">
            <a:avLst/>
          </a:prstGeom>
          <a:ln w="12700">
            <a:solidFill>
              <a:schemeClr val="tx1"/>
            </a:solid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29" name="左大括号 28"/>
          <p:cNvSpPr/>
          <p:nvPr/>
        </p:nvSpPr>
        <p:spPr>
          <a:xfrm>
            <a:off x="1577975" y="1453515"/>
            <a:ext cx="454025" cy="4938395"/>
          </a:xfrm>
          <a:prstGeom prst="leftBrace">
            <a:avLst>
              <a:gd name="adj1" fmla="val 297552"/>
              <a:gd name="adj2" fmla="val 50000"/>
            </a:avLst>
          </a:prstGeom>
          <a:ln w="57150">
            <a:solidFill>
              <a:srgbClr val="4B649F"/>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矩形 9"/>
          <p:cNvSpPr/>
          <p:nvPr/>
        </p:nvSpPr>
        <p:spPr>
          <a:xfrm>
            <a:off x="2687320" y="3142615"/>
            <a:ext cx="1520825" cy="215392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7" name="矩形 6"/>
          <p:cNvSpPr/>
          <p:nvPr/>
        </p:nvSpPr>
        <p:spPr>
          <a:xfrm>
            <a:off x="7651115" y="-20955"/>
            <a:ext cx="2124075" cy="19875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4" name="TextBox 5"/>
          <p:cNvSpPr txBox="true">
            <a:spLocks noChangeArrowheads="true"/>
          </p:cNvSpPr>
          <p:nvPr/>
        </p:nvSpPr>
        <p:spPr bwMode="auto">
          <a:xfrm>
            <a:off x="4558030" y="2363470"/>
            <a:ext cx="7322820" cy="1706880"/>
          </a:xfrm>
          <a:prstGeom prst="rect">
            <a:avLst/>
          </a:prstGeom>
          <a:solidFill>
            <a:schemeClr val="accent6">
              <a:lumMod val="20000"/>
              <a:lumOff val="80000"/>
            </a:schemeClr>
          </a:solidFill>
          <a:ln w="50800">
            <a:solidFill>
              <a:srgbClr val="4B649F"/>
            </a:solidFill>
            <a:miter lim="800000"/>
          </a:ln>
        </p:spPr>
        <p:txBody>
          <a:bodyPr wrap="square">
            <a:spAutoFit/>
          </a:bodyPr>
          <a:p>
            <a:pPr algn="just">
              <a:spcAft>
                <a:spcPts val="600"/>
              </a:spcAft>
            </a:pPr>
            <a:r>
              <a:rPr lang="zh-CN" altLang="en-US" sz="2000" b="1" dirty="0">
                <a:solidFill>
                  <a:schemeClr val="tx1"/>
                </a:solidFill>
                <a:cs typeface="Arial" panose="020B0604020202020204" pitchFamily="34" charset="0"/>
                <a:sym typeface="+mn-ea"/>
              </a:rPr>
              <a:t>与年报相比，定报少“投资收益”指标</a:t>
            </a:r>
            <a:endParaRPr lang="zh-CN" altLang="en-US" sz="2000" b="1" dirty="0">
              <a:solidFill>
                <a:srgbClr val="FF0000"/>
              </a:solidFill>
              <a:cs typeface="Arial" panose="020B0604020202020204" pitchFamily="34" charset="0"/>
              <a:sym typeface="+mn-ea"/>
            </a:endParaRPr>
          </a:p>
          <a:p>
            <a:pPr algn="just"/>
            <a:r>
              <a:rPr lang="zh-CN" altLang="en-US" sz="2000" b="1" dirty="0">
                <a:solidFill>
                  <a:srgbClr val="C00000"/>
                </a:solidFill>
                <a:cs typeface="Arial" panose="020B0604020202020204" pitchFamily="34" charset="0"/>
                <a:sym typeface="+mn-ea"/>
              </a:rPr>
              <a:t>平台提示报错：</a:t>
            </a:r>
            <a:endParaRPr lang="zh-CN" altLang="en-US" sz="2000"/>
          </a:p>
          <a:p>
            <a:pPr algn="just"/>
            <a:r>
              <a:rPr lang="zh-CN" altLang="en-US" sz="2000">
                <a:solidFill>
                  <a:schemeClr val="tx1"/>
                </a:solidFill>
                <a:sym typeface="+mn-ea"/>
              </a:rPr>
              <a:t>执行《企业会计准则》的单位，</a:t>
            </a:r>
            <a:r>
              <a:rPr lang="zh-CN" altLang="en-US" sz="2000" b="1">
                <a:solidFill>
                  <a:schemeClr val="tx1"/>
                </a:solidFill>
                <a:sym typeface="+mn-ea"/>
              </a:rPr>
              <a:t>营业利润</a:t>
            </a:r>
            <a:r>
              <a:rPr lang="zh-CN" altLang="en-US" sz="2000">
                <a:solidFill>
                  <a:schemeClr val="tx1"/>
                </a:solidFill>
                <a:sym typeface="+mn-ea"/>
              </a:rPr>
              <a:t>应等于营业收入</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营业成本</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税金及附加</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销售费用</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管理费用</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研发费用</a:t>
            </a:r>
            <a:r>
              <a:rPr lang="en-US" altLang="zh-CN" sz="2000">
                <a:solidFill>
                  <a:schemeClr val="tx1"/>
                </a:solidFill>
                <a:sym typeface="+mn-ea"/>
              </a:rPr>
              <a:t> </a:t>
            </a:r>
            <a:r>
              <a:rPr lang="zh-CN" altLang="en-US" sz="2000">
                <a:solidFill>
                  <a:schemeClr val="tx1"/>
                </a:solidFill>
                <a:sym typeface="+mn-ea"/>
              </a:rPr>
              <a:t>-</a:t>
            </a:r>
            <a:r>
              <a:rPr lang="en-US" altLang="zh-CN" sz="2000">
                <a:solidFill>
                  <a:schemeClr val="tx1"/>
                </a:solidFill>
                <a:sym typeface="+mn-ea"/>
              </a:rPr>
              <a:t> </a:t>
            </a:r>
            <a:r>
              <a:rPr lang="zh-CN" altLang="en-US" sz="2000">
                <a:solidFill>
                  <a:schemeClr val="tx1"/>
                </a:solidFill>
                <a:sym typeface="+mn-ea"/>
              </a:rPr>
              <a:t>财务费用，请核实数据，若不相等请写明具体原因，谢谢！</a:t>
            </a:r>
            <a:endParaRPr lang="zh-CN" altLang="en-US" sz="2000" dirty="0" smtClean="0">
              <a:solidFill>
                <a:schemeClr val="tx1"/>
              </a:solidFill>
              <a:latin typeface="微软雅黑" panose="020B0604030504040204" pitchFamily="34" charset="-122"/>
              <a:ea typeface="微软雅黑" panose="020B0604030504040204" pitchFamily="34" charset="-122"/>
              <a:sym typeface="+mn-ea"/>
            </a:endParaRPr>
          </a:p>
        </p:txBody>
      </p:sp>
      <p:sp>
        <p:nvSpPr>
          <p:cNvPr id="5" name="TextBox 5"/>
          <p:cNvSpPr txBox="true">
            <a:spLocks noChangeArrowheads="true"/>
          </p:cNvSpPr>
          <p:nvPr/>
        </p:nvSpPr>
        <p:spPr bwMode="auto">
          <a:xfrm>
            <a:off x="4312920" y="4377055"/>
            <a:ext cx="7812405" cy="2014855"/>
          </a:xfrm>
          <a:prstGeom prst="rect">
            <a:avLst/>
          </a:prstGeom>
          <a:solidFill>
            <a:schemeClr val="accent6">
              <a:lumMod val="20000"/>
              <a:lumOff val="80000"/>
            </a:schemeClr>
          </a:solidFill>
          <a:ln w="50800">
            <a:solidFill>
              <a:srgbClr val="4B649F"/>
            </a:solidFill>
            <a:miter lim="800000"/>
          </a:ln>
        </p:spPr>
        <p:txBody>
          <a:bodyPr wrap="square">
            <a:spAutoFit/>
          </a:bodyPr>
          <a:p>
            <a:pPr algn="just">
              <a:spcAft>
                <a:spcPts val="600"/>
              </a:spcAft>
            </a:pPr>
            <a:r>
              <a:rPr lang="zh-CN" altLang="en-US" sz="2000" dirty="0">
                <a:solidFill>
                  <a:schemeClr val="tx1"/>
                </a:solidFill>
                <a:cs typeface="Arial" panose="020B0604020202020204" pitchFamily="34" charset="0"/>
                <a:sym typeface="+mn-ea"/>
              </a:rPr>
              <a:t>1.企业利润表中含有资产减值损失、信用减值损失、公允价值变动收益、净敞口套期收益、投资收益、资产处置收益、其他收益，但平台无需填报这些指标，因此导致营业利润计算公式不平。（</a:t>
            </a:r>
            <a:r>
              <a:rPr lang="zh-CN" altLang="en-US" sz="2000" b="1" dirty="0">
                <a:solidFill>
                  <a:srgbClr val="C00000"/>
                </a:solidFill>
                <a:cs typeface="Arial" panose="020B0604020202020204" pitchFamily="34" charset="0"/>
                <a:sym typeface="+mn-ea"/>
              </a:rPr>
              <a:t>注意不要将这些指标的数值加在其他指标上，填写说明即可</a:t>
            </a:r>
            <a:r>
              <a:rPr lang="zh-CN" altLang="en-US" sz="2000" b="1" dirty="0">
                <a:solidFill>
                  <a:schemeClr val="tx1"/>
                </a:solidFill>
                <a:cs typeface="Arial" panose="020B0604020202020204" pitchFamily="34" charset="0"/>
                <a:sym typeface="+mn-ea"/>
              </a:rPr>
              <a:t>，如：我单位有投资收益xxx千元，信用减值损失XXX千元</a:t>
            </a:r>
            <a:r>
              <a:rPr lang="zh-CN" altLang="en-US" sz="2000" dirty="0">
                <a:solidFill>
                  <a:schemeClr val="tx1"/>
                </a:solidFill>
                <a:cs typeface="Arial" panose="020B0604020202020204" pitchFamily="34" charset="0"/>
                <a:sym typeface="+mn-ea"/>
              </a:rPr>
              <a:t>）。</a:t>
            </a:r>
            <a:endParaRPr lang="zh-CN" altLang="en-US" sz="2000" dirty="0">
              <a:solidFill>
                <a:schemeClr val="tx1"/>
              </a:solidFill>
              <a:cs typeface="Arial" panose="020B0604020202020204" pitchFamily="34" charset="0"/>
              <a:sym typeface="+mn-ea"/>
            </a:endParaRPr>
          </a:p>
          <a:p>
            <a:pPr algn="just">
              <a:spcAft>
                <a:spcPts val="600"/>
              </a:spcAft>
            </a:pPr>
            <a:r>
              <a:rPr lang="zh-CN" altLang="en-US" sz="2000" dirty="0">
                <a:solidFill>
                  <a:schemeClr val="tx1"/>
                </a:solidFill>
                <a:cs typeface="Arial" panose="020B0604020202020204" pitchFamily="34" charset="0"/>
                <a:sym typeface="+mn-ea"/>
              </a:rPr>
              <a:t>2.因</a:t>
            </a:r>
            <a:r>
              <a:rPr lang="zh-CN" altLang="en-US" sz="2000" b="1" dirty="0">
                <a:solidFill>
                  <a:srgbClr val="C00000"/>
                </a:solidFill>
                <a:cs typeface="Arial" panose="020B0604020202020204" pitchFamily="34" charset="0"/>
                <a:sym typeface="+mn-ea"/>
              </a:rPr>
              <a:t>四舍五入</a:t>
            </a:r>
            <a:r>
              <a:rPr lang="zh-CN" altLang="en-US" sz="2000" dirty="0">
                <a:solidFill>
                  <a:schemeClr val="tx1"/>
                </a:solidFill>
                <a:cs typeface="Arial" panose="020B0604020202020204" pitchFamily="34" charset="0"/>
                <a:sym typeface="+mn-ea"/>
              </a:rPr>
              <a:t>导致，</a:t>
            </a:r>
            <a:r>
              <a:rPr lang="zh-CN" altLang="en-US" sz="2000" b="1" dirty="0">
                <a:solidFill>
                  <a:schemeClr val="tx1"/>
                </a:solidFill>
                <a:cs typeface="Arial" panose="020B0604020202020204" pitchFamily="34" charset="0"/>
                <a:sym typeface="+mn-ea"/>
              </a:rPr>
              <a:t>只在“营业利润”上四舍五入，其他指标如实填写</a:t>
            </a:r>
            <a:r>
              <a:rPr lang="zh-CN" altLang="en-US" sz="2000" dirty="0">
                <a:solidFill>
                  <a:schemeClr val="tx1"/>
                </a:solidFill>
                <a:cs typeface="Arial" panose="020B0604020202020204" pitchFamily="34" charset="0"/>
                <a:sym typeface="+mn-ea"/>
              </a:rPr>
              <a:t>。</a:t>
            </a:r>
            <a:endParaRPr lang="zh-CN" altLang="en-US" sz="2000" dirty="0">
              <a:solidFill>
                <a:schemeClr val="tx1"/>
              </a:solidFill>
              <a:cs typeface="Arial" panose="020B0604020202020204" pitchFamily="34" charset="0"/>
              <a:sym typeface="+mn-ea"/>
            </a:endParaRPr>
          </a:p>
        </p:txBody>
      </p:sp>
      <p:sp>
        <p:nvSpPr>
          <p:cNvPr id="9" name="左箭头标注 8"/>
          <p:cNvSpPr/>
          <p:nvPr/>
        </p:nvSpPr>
        <p:spPr>
          <a:xfrm>
            <a:off x="9141460" y="228600"/>
            <a:ext cx="2820035" cy="1576070"/>
          </a:xfrm>
          <a:prstGeom prst="leftArrowCallout">
            <a:avLst>
              <a:gd name="adj1" fmla="val 25000"/>
              <a:gd name="adj2" fmla="val 21514"/>
              <a:gd name="adj3" fmla="val 25020"/>
              <a:gd name="adj4" fmla="val 64977"/>
            </a:avLst>
          </a:prstGeom>
          <a:solidFill>
            <a:srgbClr val="4B649F"/>
          </a:solidFill>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定报</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en-US" altLang="zh-CN" sz="3200" b="1" noProof="0" dirty="0">
                <a:ln>
                  <a:noFill/>
                </a:ln>
                <a:effectLst/>
                <a:uLnTx/>
                <a:uFillTx/>
                <a:latin typeface="黑体" panose="02010609060101010101" charset="-122"/>
                <a:ea typeface="黑体" panose="02010609060101010101" charset="-122"/>
                <a:sym typeface="+mn-ea"/>
              </a:rPr>
              <a:t>S</a:t>
            </a:r>
            <a:r>
              <a:rPr lang="zh-CN" altLang="en-US" sz="3200" b="1" noProof="0" dirty="0">
                <a:ln>
                  <a:noFill/>
                </a:ln>
                <a:effectLst/>
                <a:uLnTx/>
                <a:uFillTx/>
                <a:latin typeface="黑体" panose="02010609060101010101" charset="-122"/>
                <a:ea typeface="黑体" panose="02010609060101010101" charset="-122"/>
                <a:sym typeface="+mn-ea"/>
              </a:rPr>
              <a:t>203</a:t>
            </a:r>
            <a:endParaRPr lang="zh-CN" altLang="en-US" sz="3200" b="1" noProof="0" dirty="0">
              <a:ln>
                <a:noFill/>
              </a:ln>
              <a:effectLst/>
              <a:uLnTx/>
              <a:uFillTx/>
              <a:latin typeface="黑体" panose="02010609060101010101" charset="-122"/>
              <a:ea typeface="黑体" panose="02010609060101010101" charset="-122"/>
              <a:sym typeface="+mn-ea"/>
            </a:endParaRPr>
          </a:p>
          <a:p>
            <a:pPr marL="0" marR="0" lvl="0" indent="0" algn="ctr" defTabSz="914400" rtl="0" eaLnBrk="0" fontAlgn="base" latinLnBrk="0" hangingPunct="0">
              <a:lnSpc>
                <a:spcPct val="100000"/>
              </a:lnSpc>
              <a:spcBef>
                <a:spcPct val="0"/>
              </a:spcBef>
              <a:spcAft>
                <a:spcPct val="0"/>
              </a:spcAft>
              <a:buClrTx/>
              <a:buSzTx/>
              <a:buFontTx/>
              <a:buNone/>
              <a:defRPr/>
            </a:pPr>
            <a:r>
              <a:rPr lang="zh-CN" altLang="en-US" sz="3200" b="1" noProof="0" dirty="0">
                <a:ln>
                  <a:noFill/>
                </a:ln>
                <a:effectLst/>
                <a:uLnTx/>
                <a:uFillTx/>
                <a:latin typeface="黑体" panose="02010609060101010101" charset="-122"/>
                <a:ea typeface="黑体" panose="02010609060101010101" charset="-122"/>
                <a:sym typeface="+mn-ea"/>
              </a:rPr>
              <a:t>BJ</a:t>
            </a:r>
            <a:r>
              <a:rPr lang="en-US" altLang="zh-CN" sz="3200" b="1" noProof="0" dirty="0">
                <a:ln>
                  <a:noFill/>
                </a:ln>
                <a:effectLst/>
                <a:uLnTx/>
                <a:uFillTx/>
                <a:latin typeface="黑体" panose="02010609060101010101" charset="-122"/>
                <a:ea typeface="黑体" panose="02010609060101010101" charset="-122"/>
                <a:sym typeface="+mn-ea"/>
              </a:rPr>
              <a:t>S</a:t>
            </a:r>
            <a:r>
              <a:rPr lang="zh-CN" altLang="en-US" sz="3200" b="1" noProof="0" dirty="0">
                <a:ln>
                  <a:noFill/>
                </a:ln>
                <a:effectLst/>
                <a:uLnTx/>
                <a:uFillTx/>
                <a:latin typeface="黑体" panose="02010609060101010101" charset="-122"/>
                <a:ea typeface="黑体" panose="02010609060101010101" charset="-122"/>
                <a:sym typeface="+mn-ea"/>
              </a:rPr>
              <a:t>203-1</a:t>
            </a:r>
            <a:endParaRPr lang="zh-CN" altLang="en-US" sz="3200" b="1" noProof="0" dirty="0">
              <a:ln>
                <a:noFill/>
              </a:ln>
              <a:effectLst/>
              <a:uLnTx/>
              <a:uFillTx/>
              <a:latin typeface="黑体" panose="02010609060101010101" charset="-122"/>
              <a:ea typeface="黑体" panose="02010609060101010101" charset="-122"/>
              <a:sym typeface="+mn-ea"/>
            </a:endParaRPr>
          </a:p>
        </p:txBody>
      </p:sp>
      <p:sp>
        <p:nvSpPr>
          <p:cNvPr id="18" name="文本框 2"/>
          <p:cNvSpPr txBox="true">
            <a:spLocks noChangeArrowheads="true"/>
          </p:cNvSpPr>
          <p:nvPr/>
        </p:nvSpPr>
        <p:spPr bwMode="auto">
          <a:xfrm>
            <a:off x="340360" y="2184400"/>
            <a:ext cx="901700" cy="3477260"/>
          </a:xfrm>
          <a:prstGeom prst="rect">
            <a:avLst/>
          </a:prstGeom>
          <a:noFill/>
          <a:ln w="50800">
            <a:solidFill>
              <a:srgbClr val="4B649F"/>
            </a:solidFill>
          </a:ln>
        </p:spPr>
        <p:style>
          <a:lnRef idx="2">
            <a:schemeClr val="accent6"/>
          </a:lnRef>
          <a:fillRef idx="1">
            <a:schemeClr val="lt1"/>
          </a:fillRef>
          <a:effectRef idx="0">
            <a:schemeClr val="accent6"/>
          </a:effectRef>
          <a:fontRef idx="minor">
            <a:schemeClr val="dk1"/>
          </a:fontRef>
        </p:style>
        <p:txBody>
          <a:bodyPr/>
          <a:lstStyle>
            <a:lvl1pPr>
              <a:tabLst>
                <a:tab pos="88900" algn="l"/>
              </a:tabLst>
              <a:defRPr sz="3200">
                <a:solidFill>
                  <a:schemeClr val="tx1"/>
                </a:solidFill>
                <a:latin typeface="Calibri" panose="020F0502020204030204" pitchFamily="34" charset="0"/>
                <a:ea typeface="宋体" pitchFamily="2" charset="-122"/>
              </a:defRPr>
            </a:lvl1pPr>
            <a:lvl2pPr>
              <a:tabLst>
                <a:tab pos="88900" algn="l"/>
              </a:tabLst>
              <a:defRPr sz="2800">
                <a:solidFill>
                  <a:schemeClr val="tx1"/>
                </a:solidFill>
                <a:latin typeface="Calibri" panose="020F0502020204030204" pitchFamily="34" charset="0"/>
                <a:ea typeface="宋体" pitchFamily="2" charset="-122"/>
              </a:defRPr>
            </a:lvl2pPr>
            <a:lvl3pPr>
              <a:tabLst>
                <a:tab pos="88900" algn="l"/>
              </a:tabLst>
              <a:defRPr sz="2400">
                <a:solidFill>
                  <a:schemeClr val="tx1"/>
                </a:solidFill>
                <a:latin typeface="Calibri" panose="020F0502020204030204" pitchFamily="34" charset="0"/>
                <a:ea typeface="宋体" pitchFamily="2" charset="-122"/>
              </a:defRPr>
            </a:lvl3pPr>
            <a:lvl4pPr>
              <a:tabLst>
                <a:tab pos="88900" algn="l"/>
              </a:tabLst>
              <a:defRPr sz="2000">
                <a:solidFill>
                  <a:schemeClr val="tx1"/>
                </a:solidFill>
                <a:latin typeface="Calibri" panose="020F0502020204030204" pitchFamily="34" charset="0"/>
                <a:ea typeface="宋体" pitchFamily="2" charset="-122"/>
              </a:defRPr>
            </a:lvl4pPr>
            <a:lvl5pPr>
              <a:tabLst>
                <a:tab pos="88900" algn="l"/>
              </a:tabLst>
              <a:defRPr sz="2000">
                <a:solidFill>
                  <a:schemeClr val="tx1"/>
                </a:solidFill>
                <a:latin typeface="Calibri" panose="020F0502020204030204" pitchFamily="34" charset="0"/>
                <a:ea typeface="宋体" pitchFamily="2" charset="-122"/>
              </a:defRPr>
            </a:lvl5pPr>
            <a:lvl6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6pPr>
            <a:lvl7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7pPr>
            <a:lvl8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8pPr>
            <a:lvl9pPr eaLnBrk="0" fontAlgn="base" hangingPunct="0">
              <a:spcAft>
                <a:spcPct val="0"/>
              </a:spcAft>
              <a:buChar char="»"/>
              <a:tabLst>
                <a:tab pos="88900" algn="l"/>
              </a:tabLst>
              <a:defRPr sz="2000">
                <a:solidFill>
                  <a:schemeClr val="tx1"/>
                </a:solidFill>
                <a:latin typeface="Calibri" panose="020F0502020204030204" pitchFamily="34" charset="0"/>
                <a:ea typeface="宋体" pitchFamily="2" charset="-122"/>
              </a:defRPr>
            </a:lvl9pPr>
          </a:lstStyle>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rPr>
              <a:t>取数来源</a:t>
            </a:r>
            <a:endParaRPr kumimoji="0" lang="en-US" altLang="zh-CN" sz="2400" b="1"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1600" b="0" i="0" u="none" strike="noStrike" kern="1200" cap="none" spc="0" normalizeH="0" baseline="0" noProof="0" dirty="0" smtClean="0">
              <a:ln>
                <a:noFill/>
              </a:ln>
              <a:solidFill>
                <a:srgbClr val="0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利</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润</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或</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损</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益</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r>
              <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rPr>
              <a:t>表</a:t>
            </a: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a:p>
            <a:pPr marL="0" marR="0" lvl="0" indent="0" algn="ctr" defTabSz="914400" rtl="0" eaLnBrk="0" fontAlgn="base" latinLnBrk="0" hangingPunct="0">
              <a:lnSpc>
                <a:spcPts val="2300"/>
              </a:lnSpc>
              <a:spcBef>
                <a:spcPct val="0"/>
              </a:spcBef>
              <a:spcAft>
                <a:spcPct val="0"/>
              </a:spcAft>
              <a:buClrTx/>
              <a:buSzTx/>
              <a:buFontTx/>
              <a:buNone/>
              <a:tabLst>
                <a:tab pos="88900" algn="l"/>
              </a:tabLst>
              <a:defRPr/>
            </a:pPr>
            <a:endParaRPr kumimoji="0" lang="zh-CN" altLang="zh-CN" sz="2400" b="1" i="0" u="none" strike="noStrike" kern="1200" cap="none" spc="0" normalizeH="0" baseline="0" noProof="0" dirty="0" smtClean="0">
              <a:ln>
                <a:noFill/>
              </a:ln>
              <a:solidFill>
                <a:srgbClr val="C00000"/>
              </a:solidFill>
              <a:effectLst/>
              <a:uLnTx/>
              <a:uFillTx/>
              <a:latin typeface="Calibri" panose="020F0502020204030204" pitchFamily="34" charset="0"/>
              <a:ea typeface="黑体" panose="02010609060101010101" charset="-122"/>
              <a:cs typeface="Times New Roman" panose="02020603050405020304" pitchFamily="18" charset="0"/>
            </a:endParaRPr>
          </a:p>
        </p:txBody>
      </p:sp>
      <p:sp>
        <p:nvSpPr>
          <p:cNvPr id="12" name="矩形 11"/>
          <p:cNvSpPr/>
          <p:nvPr>
            <p:custDataLst>
              <p:tags r:id="rId5"/>
            </p:custDataLst>
          </p:nvPr>
        </p:nvSpPr>
        <p:spPr>
          <a:xfrm>
            <a:off x="833120" y="142875"/>
            <a:ext cx="6793230" cy="491490"/>
          </a:xfrm>
          <a:prstGeom prst="rect">
            <a:avLst/>
          </a:prstGeom>
          <a:solidFill>
            <a:schemeClr val="bg1"/>
          </a:solidFill>
        </p:spPr>
        <p:txBody>
          <a:bodyPr wrap="square">
            <a:noAutofit/>
            <a:scene3d>
              <a:camera prst="orthographicFront"/>
              <a:lightRig rig="threePt" dir="t"/>
            </a:scene3d>
          </a:bodyPr>
          <a:p>
            <a:pPr lvl="0" algn="l" defTabSz="914400" fontAlgn="auto">
              <a:lnSpc>
                <a:spcPct val="100000"/>
              </a:lnSpc>
              <a:buClrTx/>
              <a:buSzTx/>
              <a:buFontTx/>
              <a:defRPr/>
            </a:pPr>
            <a:r>
              <a:rPr sz="2800" b="1" dirty="0" smtClean="0">
                <a:effectLst/>
                <a:latin typeface="+mj-ea"/>
                <a:ea typeface="+mj-ea"/>
                <a:sym typeface="+mn-ea"/>
              </a:rPr>
              <a:t>（</a:t>
            </a:r>
            <a:r>
              <a:rPr lang="zh-CN" sz="2800" b="1" dirty="0" smtClean="0">
                <a:effectLst/>
                <a:latin typeface="+mj-ea"/>
                <a:ea typeface="+mj-ea"/>
                <a:sym typeface="+mn-ea"/>
              </a:rPr>
              <a:t>五</a:t>
            </a:r>
            <a:r>
              <a:rPr sz="2800" b="1" dirty="0" smtClean="0">
                <a:effectLst/>
                <a:latin typeface="+mj-ea"/>
                <a:ea typeface="+mj-ea"/>
                <a:sym typeface="+mn-ea"/>
              </a:rPr>
              <a:t>）</a:t>
            </a:r>
            <a:r>
              <a:rPr lang="zh-CN" altLang="en-US" sz="2800" b="1">
                <a:effectLst/>
                <a:sym typeface="+mn-ea"/>
              </a:rPr>
              <a:t>营业利润（定报</a:t>
            </a:r>
            <a:r>
              <a:rPr lang="en-US" altLang="zh-CN" sz="2800" b="1">
                <a:effectLst/>
                <a:sym typeface="+mn-ea"/>
              </a:rPr>
              <a:t>S</a:t>
            </a:r>
            <a:r>
              <a:rPr lang="zh-CN" altLang="en-US" sz="2800" b="1">
                <a:effectLst/>
                <a:sym typeface="+mn-ea"/>
              </a:rPr>
              <a:t>203、BJ</a:t>
            </a:r>
            <a:r>
              <a:rPr lang="en-US" altLang="zh-CN" sz="2800" b="1">
                <a:effectLst/>
                <a:sym typeface="+mn-ea"/>
              </a:rPr>
              <a:t>S</a:t>
            </a:r>
            <a:r>
              <a:rPr lang="zh-CN" altLang="en-US" sz="2800" b="1">
                <a:effectLst/>
                <a:sym typeface="+mn-ea"/>
              </a:rPr>
              <a:t>203-1）</a:t>
            </a:r>
            <a:endParaRPr lang="zh-CN" altLang="en-US" sz="2800" b="1">
              <a:effectLst/>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true"/>
      <p:bldP spid="5" grpId="0" bldLvl="0" animBg="true"/>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solidFill>
                  <a:schemeClr val="tx1"/>
                </a:solidFill>
                <a:effectLst/>
                <a:latin typeface="+mj-ea"/>
                <a:ea typeface="+mj-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42" name="文本框 141"/>
          <p:cNvSpPr txBox="true"/>
          <p:nvPr>
            <p:custDataLst>
              <p:tags r:id="rId5"/>
            </p:custDataLst>
          </p:nvPr>
        </p:nvSpPr>
        <p:spPr>
          <a:xfrm>
            <a:off x="4204970" y="3834130"/>
            <a:ext cx="2058035" cy="575945"/>
          </a:xfrm>
          <a:prstGeom prst="rect">
            <a:avLst/>
          </a:prstGeom>
          <a:noFill/>
        </p:spPr>
        <p:txBody>
          <a:bodyPr wrap="square" lIns="91440" tIns="45720" rIns="91440" bIns="45720" rtlCol="0" anchor="ctr"/>
          <a:p>
            <a:pPr algn="ctr">
              <a:lnSpc>
                <a:spcPct val="120000"/>
              </a:lnSpc>
            </a:pPr>
            <a:r>
              <a:rPr lang="zh-CN" altLang="en-US" sz="1600" spc="300" dirty="0">
                <a:solidFill>
                  <a:schemeClr val="bg1"/>
                </a:solidFill>
                <a:latin typeface="黑体" panose="02010609060101010101" charset="-122"/>
                <a:ea typeface="黑体" panose="02010609060101010101" charset="-122"/>
                <a:sym typeface="Arial" panose="020B0604020202020204" pitchFamily="34" charset="0"/>
              </a:rPr>
              <a:t>普查数据处理系统</a:t>
            </a:r>
            <a:endParaRPr lang="zh-CN" altLang="en-US" sz="1600" spc="300" dirty="0">
              <a:solidFill>
                <a:schemeClr val="bg1"/>
              </a:solidFill>
              <a:latin typeface="黑体" panose="02010609060101010101" charset="-122"/>
              <a:ea typeface="黑体" panose="02010609060101010101" charset="-122"/>
              <a:sym typeface="Arial" panose="020B0604020202020204" pitchFamily="34" charset="0"/>
            </a:endParaRPr>
          </a:p>
        </p:txBody>
      </p:sp>
      <p:grpSp>
        <p:nvGrpSpPr>
          <p:cNvPr id="139" name="组合"/>
          <p:cNvGrpSpPr/>
          <p:nvPr/>
        </p:nvGrpSpPr>
        <p:grpSpPr>
          <a:xfrm>
            <a:off x="2024932" y="2783272"/>
            <a:ext cx="8141634" cy="1290888"/>
            <a:chOff x="2019300" y="1854200"/>
            <a:chExt cx="6408738" cy="936624"/>
          </a:xfrm>
        </p:grpSpPr>
        <p:sp>
          <p:nvSpPr>
            <p:cNvPr id="136" name="圆角矩形"/>
            <p:cNvSpPr/>
            <p:nvPr/>
          </p:nvSpPr>
          <p:spPr>
            <a:xfrm>
              <a:off x="2019300" y="1854200"/>
              <a:ext cx="6408738" cy="936624"/>
            </a:xfrm>
            <a:prstGeom prst="roundRect">
              <a:avLst>
                <a:gd name="adj" fmla="val 16666"/>
              </a:avLst>
            </a:prstGeom>
            <a:solidFill>
              <a:srgbClr val="4B649F"/>
            </a:solidFill>
            <a:ln w="41275" cap="flat" cmpd="sng">
              <a:noFill/>
              <a:prstDash val="solid"/>
              <a:round/>
            </a:ln>
            <a:effectLst>
              <a:outerShdw dist="107762" dir="2700000" algn="ctr" rotWithShape="0">
                <a:srgbClr val="000000">
                  <a:alpha val="49803"/>
                </a:srgbClr>
              </a:outerShdw>
            </a:effectLst>
          </p:spPr>
        </p:sp>
        <p:sp>
          <p:nvSpPr>
            <p:cNvPr id="138" name="矩形"/>
            <p:cNvSpPr/>
            <p:nvPr/>
          </p:nvSpPr>
          <p:spPr>
            <a:xfrm>
              <a:off x="2019800" y="1896588"/>
              <a:ext cx="6408003" cy="851437"/>
            </a:xfrm>
            <a:prstGeom prst="rect">
              <a:avLst/>
            </a:prstGeom>
            <a:noFill/>
            <a:ln w="41275" cap="flat" cmpd="sng">
              <a:noFill/>
              <a:prstDash val="solid"/>
              <a:miter/>
            </a:ln>
          </p:spPr>
          <p:txBody>
            <a:bodyPr vert="horz" wrap="square" lIns="91440" tIns="45720" rIns="91440" bIns="45720" anchor="t" anchorCtr="false">
              <a:spAutoFit/>
              <a:scene3d>
                <a:camera prst="orthographicFront"/>
                <a:lightRig rig="threePt" dir="t"/>
              </a:scene3d>
            </a:bodyPr>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五、从事住宿和餐饮业活动的</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a:p>
              <a:pPr marL="0" indent="0" algn="ctr">
                <a:lnSpc>
                  <a:spcPct val="110000"/>
                </a:lnSpc>
                <a:spcBef>
                  <a:spcPts val="0"/>
                </a:spcBef>
                <a:spcAft>
                  <a:spcPts val="0"/>
                </a:spcAft>
                <a:buNone/>
              </a:pPr>
              <a:r>
                <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rPr>
                <a:t>从业人员平均人数</a:t>
              </a:r>
              <a:endParaRPr lang="zh-CN" altLang="en-US" sz="3200" b="1" i="0" u="none" strike="noStrike" kern="1200" cap="none" spc="0" baseline="0" dirty="0">
                <a:solidFill>
                  <a:schemeClr val="bg1"/>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黑体" panose="02010609060101010101" charset="-122"/>
              </a:endParaRPr>
            </a:p>
          </p:txBody>
        </p:sp>
      </p:grpSp>
      <p:sp>
        <p:nvSpPr>
          <p:cNvPr id="6" name="文本框 5"/>
          <p:cNvSpPr txBox="true"/>
          <p:nvPr/>
        </p:nvSpPr>
        <p:spPr>
          <a:xfrm>
            <a:off x="2571115" y="5314950"/>
            <a:ext cx="7597775" cy="521970"/>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注意</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r>
              <a:rPr lang="zh-CN" altLang="en-US" sz="2400" b="1" dirty="0" smtClean="0">
                <a:solidFill>
                  <a:srgbClr val="C00000"/>
                </a:solidFill>
                <a:latin typeface="微软雅黑" panose="020B0604030504040204" pitchFamily="34" charset="-122"/>
                <a:cs typeface="微软雅黑" panose="020B0604030504040204" pitchFamily="34" charset="-122"/>
                <a:sym typeface="+mn-ea"/>
              </a:rPr>
              <a:t>只要为企业主营业务提供服务的人员都算！！！</a:t>
            </a:r>
            <a:endParaRPr lang="zh-CN" altLang="en-US" sz="2400" b="1" dirty="0" smtClean="0">
              <a:solidFill>
                <a:srgbClr val="C00000"/>
              </a:solidFill>
              <a:latin typeface="微软雅黑" panose="020B0604030504040204" pitchFamily="34" charset="-122"/>
              <a:cs typeface="微软雅黑" panose="020B0604030504040204" pitchFamily="34" charset="-122"/>
              <a:sym typeface="+mn-ea"/>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从业人员平均人数</a:t>
            </a:r>
            <a:endParaRPr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39265"/>
            <a:ext cx="10970260" cy="4737100"/>
          </a:xfrm>
          <a:prstGeom prst="rect">
            <a:avLst/>
          </a:prstGeom>
        </p:spPr>
        <p:txBody>
          <a:bodyPr wrap="square">
            <a:spAutoFit/>
          </a:bodyPr>
          <a:p>
            <a:pPr marL="342900" indent="-342900" algn="just">
              <a:lnSpc>
                <a:spcPct val="135000"/>
              </a:lnSpc>
              <a:spcBef>
                <a:spcPts val="20"/>
              </a:spcBef>
              <a:spcAft>
                <a:spcPts val="0"/>
              </a:spcAft>
              <a:buFont typeface="Wingdings" panose="05000000000000000000" charset="0"/>
              <a:buChar char="l"/>
              <a:defRPr/>
            </a:pPr>
            <a:r>
              <a:rPr lang="zh-CN" altLang="en-US" sz="2400" b="1" dirty="0" smtClean="0">
                <a:solidFill>
                  <a:srgbClr val="4B649F"/>
                </a:solidFill>
                <a:latin typeface="+mn-ea"/>
                <a:ea typeface="+mn-ea"/>
                <a:cs typeface="+mn-ea"/>
              </a:rPr>
              <a:t>原则应用之包括： </a:t>
            </a:r>
            <a:endParaRPr lang="zh-CN" altLang="en-US" sz="2400" b="1" dirty="0">
              <a:solidFill>
                <a:srgbClr val="FF0000"/>
              </a:solidFill>
              <a:latin typeface="+mn-ea"/>
              <a:ea typeface="+mn-ea"/>
              <a:cs typeface="+mn-ea"/>
            </a:endParaRPr>
          </a:p>
          <a:p>
            <a:pPr marL="257175" indent="-257175" algn="just">
              <a:lnSpc>
                <a:spcPct val="135000"/>
              </a:lnSpc>
              <a:spcBef>
                <a:spcPts val="20"/>
              </a:spcBef>
              <a:spcAft>
                <a:spcPts val="0"/>
              </a:spcAft>
              <a:defRPr/>
            </a:pPr>
            <a:r>
              <a:rPr lang="zh-CN" altLang="en-US" sz="2000" dirty="0">
                <a:solidFill>
                  <a:schemeClr val="tx1"/>
                </a:solidFill>
                <a:latin typeface="+mn-ea"/>
                <a:ea typeface="+mn-ea"/>
                <a:cs typeface="+mn-ea"/>
              </a:rPr>
              <a:t>   正式人员</a:t>
            </a:r>
            <a:r>
              <a:rPr lang="en-US" altLang="zh-CN" sz="2000" b="1" dirty="0">
                <a:solidFill>
                  <a:schemeClr val="tx1"/>
                </a:solidFill>
                <a:latin typeface="+mn-ea"/>
                <a:ea typeface="+mn-ea"/>
                <a:cs typeface="+mn-ea"/>
              </a:rPr>
              <a:t>+</a:t>
            </a:r>
            <a:r>
              <a:rPr lang="zh-CN" altLang="en-US" sz="2000" b="1" dirty="0">
                <a:solidFill>
                  <a:srgbClr val="00B050"/>
                </a:solidFill>
                <a:latin typeface="+mn-ea"/>
                <a:ea typeface="+mn-ea"/>
                <a:cs typeface="+mn-ea"/>
              </a:rPr>
              <a:t>劳务派遣人员</a:t>
            </a:r>
            <a:r>
              <a:rPr lang="en-US" altLang="zh-CN" sz="2000" b="1" dirty="0" smtClean="0">
                <a:solidFill>
                  <a:schemeClr val="tx1"/>
                </a:solidFill>
                <a:latin typeface="+mn-ea"/>
                <a:ea typeface="+mn-ea"/>
                <a:cs typeface="+mn-ea"/>
              </a:rPr>
              <a:t>+</a:t>
            </a:r>
            <a:r>
              <a:rPr lang="zh-CN" altLang="en-US" sz="2000" b="1" dirty="0" smtClean="0">
                <a:solidFill>
                  <a:schemeClr val="tx1"/>
                </a:solidFill>
                <a:latin typeface="+mn-ea"/>
                <a:ea typeface="+mn-ea"/>
                <a:cs typeface="+mn-ea"/>
              </a:rPr>
              <a:t>其他从业人员（包含非全日制、退休返聘、兼职、领取报酬或补贴的打工学生、外籍和港澳台人员）</a:t>
            </a:r>
            <a:endParaRPr lang="zh-CN" altLang="en-US" sz="2000" b="1" dirty="0" smtClean="0">
              <a:solidFill>
                <a:schemeClr val="tx1"/>
              </a:solidFill>
              <a:latin typeface="+mn-ea"/>
              <a:ea typeface="+mn-ea"/>
              <a:cs typeface="+mn-ea"/>
            </a:endParaRPr>
          </a:p>
          <a:p>
            <a:pPr marL="257175" indent="-257175" algn="just">
              <a:lnSpc>
                <a:spcPct val="135000"/>
              </a:lnSpc>
              <a:spcBef>
                <a:spcPts val="20"/>
              </a:spcBef>
              <a:spcAft>
                <a:spcPts val="0"/>
              </a:spcAft>
              <a:defRPr/>
            </a:pPr>
            <a:endParaRPr lang="zh-CN" altLang="en-US" sz="2000" b="1" dirty="0" smtClean="0">
              <a:solidFill>
                <a:schemeClr val="tx1"/>
              </a:solidFill>
              <a:latin typeface="+mn-ea"/>
              <a:ea typeface="+mn-ea"/>
              <a:cs typeface="+mn-ea"/>
            </a:endParaRPr>
          </a:p>
          <a:p>
            <a:pPr marL="342900" indent="-342900" algn="just" fontAlgn="t">
              <a:lnSpc>
                <a:spcPct val="135000"/>
              </a:lnSpc>
              <a:spcBef>
                <a:spcPct val="20000"/>
              </a:spcBef>
              <a:buFont typeface="Wingdings" panose="05000000000000000000" charset="0"/>
              <a:buChar char="l"/>
              <a:defRPr/>
            </a:pPr>
            <a:r>
              <a:rPr lang="zh-CN" altLang="en-US" sz="2400" b="1" dirty="0" smtClean="0">
                <a:solidFill>
                  <a:srgbClr val="4B649F"/>
                </a:solidFill>
                <a:latin typeface="+mn-ea"/>
                <a:ea typeface="+mn-ea"/>
                <a:cs typeface="+mn-ea"/>
              </a:rPr>
              <a:t>原则应用之不包括： </a:t>
            </a:r>
            <a:endParaRPr lang="zh-CN" altLang="en-US" sz="2400" b="1" dirty="0">
              <a:solidFill>
                <a:srgbClr val="FF0000"/>
              </a:solidFill>
              <a:latin typeface="+mn-ea"/>
              <a:ea typeface="+mn-ea"/>
              <a:cs typeface="+mn-ea"/>
            </a:endParaRPr>
          </a:p>
          <a:p>
            <a:pPr marL="342900" indent="-342900" algn="just" fontAlgn="t">
              <a:lnSpc>
                <a:spcPct val="135000"/>
              </a:lnSpc>
              <a:spcBef>
                <a:spcPct val="20000"/>
              </a:spcBef>
              <a:defRPr/>
            </a:pPr>
            <a:r>
              <a:rPr lang="en-US" altLang="zh-CN" sz="2000" dirty="0">
                <a:solidFill>
                  <a:schemeClr val="tx1">
                    <a:lumMod val="95000"/>
                    <a:lumOff val="5000"/>
                  </a:schemeClr>
                </a:solidFill>
                <a:latin typeface="+mn-ea"/>
                <a:ea typeface="+mn-ea"/>
                <a:cs typeface="+mn-ea"/>
              </a:rPr>
              <a:t> </a:t>
            </a:r>
            <a:r>
              <a:rPr lang="en-US" altLang="zh-CN" sz="2000" b="1" dirty="0">
                <a:solidFill>
                  <a:schemeClr val="tx1">
                    <a:lumMod val="95000"/>
                    <a:lumOff val="5000"/>
                  </a:schemeClr>
                </a:solidFill>
                <a:latin typeface="+mn-ea"/>
                <a:ea typeface="+mn-ea"/>
                <a:cs typeface="+mn-ea"/>
              </a:rPr>
              <a:t>  </a:t>
            </a:r>
            <a:r>
              <a:rPr lang="en-US" altLang="zh-CN" sz="2000" b="1" dirty="0">
                <a:solidFill>
                  <a:schemeClr val="tx1"/>
                </a:solidFill>
                <a:latin typeface="+mn-ea"/>
                <a:ea typeface="+mn-ea"/>
                <a:cs typeface="+mn-ea"/>
              </a:rPr>
              <a:t> 1. </a:t>
            </a:r>
            <a:r>
              <a:rPr lang="zh-CN" altLang="en-US" sz="2000" b="1" dirty="0">
                <a:solidFill>
                  <a:schemeClr val="tx1"/>
                </a:solidFill>
                <a:latin typeface="+mn-ea"/>
                <a:ea typeface="+mn-ea"/>
                <a:cs typeface="+mn-ea"/>
              </a:rPr>
              <a:t>在本企业领取工资、股息、红利但未参加商业活动的人员（如</a:t>
            </a:r>
            <a:r>
              <a:rPr lang="zh-CN" altLang="en-US" sz="2000" b="1" dirty="0">
                <a:solidFill>
                  <a:srgbClr val="C00000"/>
                </a:solidFill>
                <a:latin typeface="+mn-ea"/>
                <a:ea typeface="+mn-ea"/>
                <a:cs typeface="+mn-ea"/>
              </a:rPr>
              <a:t>离休人员、退休人员、不参与经营的股东</a:t>
            </a:r>
            <a:r>
              <a:rPr lang="zh-CN" altLang="en-US" sz="2000" b="1" dirty="0" smtClean="0">
                <a:solidFill>
                  <a:schemeClr val="tx1"/>
                </a:solidFill>
                <a:latin typeface="+mn-ea"/>
                <a:ea typeface="+mn-ea"/>
                <a:cs typeface="+mn-ea"/>
              </a:rPr>
              <a:t>），医疗、教育等为企业提供社会性服务活动的人员。</a:t>
            </a:r>
            <a:endParaRPr lang="zh-CN" altLang="en-US" sz="2000" b="1" dirty="0" smtClean="0">
              <a:solidFill>
                <a:schemeClr val="tx1"/>
              </a:solidFill>
              <a:latin typeface="+mn-ea"/>
              <a:ea typeface="+mn-ea"/>
              <a:cs typeface="+mn-ea"/>
            </a:endParaRPr>
          </a:p>
          <a:p>
            <a:pPr marL="257175" indent="-257175" algn="just" fontAlgn="t">
              <a:lnSpc>
                <a:spcPct val="135000"/>
              </a:lnSpc>
              <a:spcBef>
                <a:spcPct val="20000"/>
              </a:spcBef>
              <a:defRPr/>
            </a:pPr>
            <a:r>
              <a:rPr lang="en-US" altLang="zh-CN" sz="2000" b="1" dirty="0">
                <a:solidFill>
                  <a:schemeClr val="tx1"/>
                </a:solidFill>
                <a:latin typeface="+mn-ea"/>
                <a:ea typeface="+mn-ea"/>
                <a:cs typeface="+mn-ea"/>
              </a:rPr>
              <a:t>    2. </a:t>
            </a:r>
            <a:r>
              <a:rPr lang="zh-CN" altLang="en-US" sz="2000" b="1" dirty="0">
                <a:solidFill>
                  <a:schemeClr val="tx1"/>
                </a:solidFill>
                <a:latin typeface="+mn-ea"/>
                <a:ea typeface="+mn-ea"/>
                <a:cs typeface="+mn-ea"/>
              </a:rPr>
              <a:t>离开本单位仍保留劳动关系，并定期领取生活费的人员（如</a:t>
            </a:r>
            <a:r>
              <a:rPr lang="zh-CN" altLang="en-US" sz="2000" b="1" dirty="0">
                <a:solidFill>
                  <a:srgbClr val="C00000"/>
                </a:solidFill>
                <a:latin typeface="+mn-ea"/>
                <a:ea typeface="+mn-ea"/>
                <a:cs typeface="+mn-ea"/>
              </a:rPr>
              <a:t>长期病休人员</a:t>
            </a:r>
            <a:r>
              <a:rPr lang="zh-CN" altLang="en-US" sz="2000" b="1" dirty="0">
                <a:solidFill>
                  <a:schemeClr val="tx1"/>
                </a:solidFill>
                <a:latin typeface="+mn-ea"/>
                <a:ea typeface="+mn-ea"/>
                <a:cs typeface="+mn-ea"/>
              </a:rPr>
              <a:t>）</a:t>
            </a:r>
            <a:endParaRPr lang="zh-CN" altLang="en-US" sz="2000" b="1" dirty="0">
              <a:solidFill>
                <a:schemeClr val="tx1"/>
              </a:solidFill>
              <a:latin typeface="+mn-ea"/>
              <a:ea typeface="+mn-ea"/>
              <a:cs typeface="+mn-ea"/>
            </a:endParaRPr>
          </a:p>
          <a:p>
            <a:pPr marL="257175" indent="-257175" algn="just" fontAlgn="t">
              <a:lnSpc>
                <a:spcPct val="135000"/>
              </a:lnSpc>
              <a:spcBef>
                <a:spcPct val="20000"/>
              </a:spcBef>
              <a:defRPr/>
            </a:pPr>
            <a:r>
              <a:rPr lang="en-US" altLang="zh-CN" sz="2000" b="1" dirty="0" smtClean="0">
                <a:solidFill>
                  <a:schemeClr val="bg1"/>
                </a:solidFill>
                <a:latin typeface="+mn-ea"/>
                <a:ea typeface="+mn-ea"/>
                <a:cs typeface="+mn-ea"/>
              </a:rPr>
              <a:t>   </a:t>
            </a:r>
            <a:r>
              <a:rPr lang="en-US" altLang="zh-CN" sz="2000" b="1" dirty="0" smtClean="0">
                <a:solidFill>
                  <a:schemeClr val="tx1"/>
                </a:solidFill>
                <a:latin typeface="+mn-ea"/>
                <a:ea typeface="+mn-ea"/>
                <a:cs typeface="+mn-ea"/>
              </a:rPr>
              <a:t> 3. </a:t>
            </a:r>
            <a:r>
              <a:rPr lang="zh-CN" altLang="en-US" sz="2000" b="1" dirty="0" smtClean="0">
                <a:solidFill>
                  <a:schemeClr val="tx1"/>
                </a:solidFill>
                <a:latin typeface="+mn-ea"/>
                <a:ea typeface="+mn-ea"/>
                <a:cs typeface="+mn-ea"/>
              </a:rPr>
              <a:t>不领工资的各类实习生</a:t>
            </a:r>
            <a:endParaRPr lang="zh-CN" altLang="en-US" sz="2000" b="1" dirty="0" smtClean="0">
              <a:solidFill>
                <a:schemeClr val="tx1"/>
              </a:solidFill>
              <a:latin typeface="+mn-ea"/>
              <a:ea typeface="+mn-ea"/>
              <a:cs typeface="+mn-ea"/>
            </a:endParaRPr>
          </a:p>
          <a:p>
            <a:pPr marL="257175" indent="-257175" algn="just" fontAlgn="t">
              <a:lnSpc>
                <a:spcPct val="135000"/>
              </a:lnSpc>
              <a:spcBef>
                <a:spcPct val="20000"/>
              </a:spcBef>
              <a:defRPr/>
            </a:pPr>
            <a:r>
              <a:rPr lang="en-US" altLang="zh-CN" sz="2000" b="1" dirty="0" smtClean="0">
                <a:solidFill>
                  <a:schemeClr val="tx1">
                    <a:lumMod val="95000"/>
                    <a:lumOff val="5000"/>
                  </a:schemeClr>
                </a:solidFill>
                <a:latin typeface="+mn-ea"/>
                <a:ea typeface="+mn-ea"/>
                <a:cs typeface="+mn-ea"/>
              </a:rPr>
              <a:t>    </a:t>
            </a:r>
            <a:r>
              <a:rPr lang="en-US" altLang="zh-CN" sz="2000" b="1" dirty="0">
                <a:solidFill>
                  <a:schemeClr val="tx1"/>
                </a:solidFill>
                <a:latin typeface="+mn-ea"/>
                <a:ea typeface="+mn-ea"/>
                <a:cs typeface="+mn-ea"/>
              </a:rPr>
              <a:t>4. </a:t>
            </a:r>
            <a:r>
              <a:rPr lang="zh-CN" altLang="en-US" sz="2000" b="1" dirty="0">
                <a:solidFill>
                  <a:srgbClr val="00B050"/>
                </a:solidFill>
                <a:latin typeface="+mn-ea"/>
                <a:ea typeface="+mn-ea"/>
                <a:cs typeface="+mn-ea"/>
              </a:rPr>
              <a:t>劳务外包人员</a:t>
            </a:r>
            <a:r>
              <a:rPr lang="zh-CN" altLang="en-US" sz="2000" b="1" dirty="0">
                <a:solidFill>
                  <a:schemeClr val="tx1"/>
                </a:solidFill>
                <a:latin typeface="+mn-ea"/>
                <a:ea typeface="+mn-ea"/>
                <a:cs typeface="+mn-ea"/>
              </a:rPr>
              <a:t>，如：外包的保安或保洁、施工建筑工人、因政策派遣改外包的人员。</a:t>
            </a:r>
            <a:endParaRPr lang="zh-CN" altLang="en-US" sz="2000" b="1" dirty="0">
              <a:solidFill>
                <a:schemeClr val="tx1"/>
              </a:solidFill>
              <a:latin typeface="+mn-ea"/>
              <a:ea typeface="+mn-ea"/>
              <a:cs typeface="+mn-ea"/>
            </a:endParaRPr>
          </a:p>
        </p:txBody>
      </p:sp>
      <p:sp>
        <p:nvSpPr>
          <p:cNvPr id="9" name="文本框 8"/>
          <p:cNvSpPr txBox="true"/>
          <p:nvPr/>
        </p:nvSpPr>
        <p:spPr>
          <a:xfrm>
            <a:off x="7476490" y="142875"/>
            <a:ext cx="4053840" cy="674085"/>
          </a:xfrm>
          <a:prstGeom prst="roundRect">
            <a:avLst/>
          </a:prstGeom>
          <a:solidFill>
            <a:schemeClr val="accent5">
              <a:lumMod val="75000"/>
            </a:schemeClr>
          </a:solidFill>
        </p:spPr>
        <p:txBody>
          <a:bodyPr wrap="square" rtlCol="0">
            <a:spAutoFit/>
          </a:bodyPr>
          <a:p>
            <a:pPr algn="ctr">
              <a:lnSpc>
                <a:spcPct val="140000"/>
              </a:lnSpc>
            </a:pPr>
            <a:r>
              <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统计口径：谁用工，谁统计</a:t>
            </a:r>
            <a:endPar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grpId="2" nodeType="clickEffect">
                                  <p:stCondLst>
                                    <p:cond delay="0"/>
                                  </p:stCondLst>
                                  <p:childTnLst>
                                    <p:animScale>
                                      <p:cBhvr>
                                        <p:cTn id="24"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true"/>
      <p:bldP spid="9" grpId="2" bldLvl="0" animBg="true"/>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从业人员平均人数</a:t>
            </a:r>
            <a:endParaRPr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39265"/>
            <a:ext cx="10970260" cy="2977515"/>
          </a:xfrm>
          <a:prstGeom prst="rect">
            <a:avLst/>
          </a:prstGeom>
        </p:spPr>
        <p:txBody>
          <a:bodyPr wrap="square">
            <a:spAutoFit/>
          </a:bodyPr>
          <a:p>
            <a:pPr marL="342900" indent="-342900" algn="just">
              <a:lnSpc>
                <a:spcPct val="120000"/>
              </a:lnSpc>
              <a:spcBef>
                <a:spcPts val="20"/>
              </a:spcBef>
              <a:spcAft>
                <a:spcPts val="0"/>
              </a:spcAft>
              <a:buFont typeface="Wingdings" panose="05000000000000000000" charset="0"/>
              <a:buChar char="l"/>
              <a:defRPr/>
            </a:pPr>
            <a:r>
              <a:rPr lang="zh-CN" altLang="en-US" sz="2800" b="1" dirty="0" smtClean="0">
                <a:solidFill>
                  <a:srgbClr val="4B649F"/>
                </a:solidFill>
                <a:latin typeface="+mn-ea"/>
                <a:ea typeface="+mn-ea"/>
                <a:cs typeface="+mn-ea"/>
              </a:rPr>
              <a:t>举例： </a:t>
            </a:r>
            <a:endParaRPr lang="zh-CN" altLang="en-US" sz="2800" b="1" dirty="0">
              <a:solidFill>
                <a:srgbClr val="FF0000"/>
              </a:solidFill>
              <a:latin typeface="+mn-ea"/>
              <a:ea typeface="+mn-ea"/>
              <a:cs typeface="+mn-ea"/>
            </a:endParaRPr>
          </a:p>
          <a:p>
            <a:pPr>
              <a:lnSpc>
                <a:spcPct val="120000"/>
              </a:lnSpc>
              <a:spcAft>
                <a:spcPts val="1200"/>
              </a:spcAft>
            </a:pPr>
            <a:r>
              <a:rPr lang="zh-CN" altLang="en-US" sz="2400" dirty="0">
                <a:solidFill>
                  <a:schemeClr val="tx1"/>
                </a:solidFill>
                <a:latin typeface="+mn-ea"/>
                <a:ea typeface="+mn-ea"/>
                <a:cs typeface="+mn-ea"/>
              </a:rPr>
              <a:t>  </a:t>
            </a:r>
            <a:r>
              <a:rPr lang="en-US" altLang="zh-CN" sz="2400" dirty="0">
                <a:solidFill>
                  <a:schemeClr val="tx1"/>
                </a:solidFill>
                <a:latin typeface="+mn-ea"/>
                <a:ea typeface="+mn-ea"/>
                <a:cs typeface="+mn-ea"/>
              </a:rPr>
              <a:t> </a:t>
            </a:r>
            <a:r>
              <a:rPr lang="zh-CN" altLang="en-US" sz="2400" dirty="0">
                <a:solidFill>
                  <a:schemeClr val="tx1"/>
                </a:solidFill>
                <a:latin typeface="+mn-ea"/>
                <a:ea typeface="+mn-ea"/>
                <a:cs typeface="+mn-ea"/>
              </a:rPr>
              <a:t> </a:t>
            </a:r>
            <a:r>
              <a:rPr sz="2400" dirty="0">
                <a:latin typeface="+mn-ea"/>
                <a:ea typeface="+mn-ea"/>
                <a:cs typeface="+mn-ea"/>
                <a:sym typeface="+mn-ea"/>
              </a:rPr>
              <a:t>一家住宿的企业，需要</a:t>
            </a:r>
            <a:r>
              <a:rPr lang="en-US" sz="2400" dirty="0">
                <a:latin typeface="+mn-ea"/>
                <a:ea typeface="+mn-ea"/>
                <a:cs typeface="+mn-ea"/>
                <a:sym typeface="+mn-ea"/>
              </a:rPr>
              <a:t> </a:t>
            </a:r>
            <a:r>
              <a:rPr sz="2400" dirty="0">
                <a:latin typeface="+mn-ea"/>
                <a:ea typeface="+mn-ea"/>
                <a:cs typeface="+mn-ea"/>
                <a:sym typeface="+mn-ea"/>
              </a:rPr>
              <a:t>10</a:t>
            </a:r>
            <a:r>
              <a:rPr lang="en-US" sz="2400" dirty="0">
                <a:latin typeface="+mn-ea"/>
                <a:ea typeface="+mn-ea"/>
                <a:cs typeface="+mn-ea"/>
                <a:sym typeface="+mn-ea"/>
              </a:rPr>
              <a:t> </a:t>
            </a:r>
            <a:r>
              <a:rPr sz="2400" dirty="0">
                <a:latin typeface="+mn-ea"/>
                <a:ea typeface="+mn-ea"/>
                <a:cs typeface="+mn-ea"/>
                <a:sym typeface="+mn-ea"/>
              </a:rPr>
              <a:t>人负责客房工作，通过自己发招聘启事录用了</a:t>
            </a:r>
            <a:r>
              <a:rPr lang="en-US" sz="2400" dirty="0">
                <a:latin typeface="+mn-ea"/>
                <a:ea typeface="+mn-ea"/>
                <a:cs typeface="+mn-ea"/>
                <a:sym typeface="+mn-ea"/>
              </a:rPr>
              <a:t> </a:t>
            </a:r>
            <a:r>
              <a:rPr sz="2400" b="1" dirty="0">
                <a:solidFill>
                  <a:srgbClr val="C00000"/>
                </a:solidFill>
                <a:latin typeface="+mn-ea"/>
                <a:ea typeface="+mn-ea"/>
                <a:cs typeface="+mn-ea"/>
                <a:sym typeface="+mn-ea"/>
              </a:rPr>
              <a:t>4</a:t>
            </a:r>
            <a:r>
              <a:rPr lang="en-US" sz="2400" b="1" dirty="0">
                <a:solidFill>
                  <a:srgbClr val="C00000"/>
                </a:solidFill>
                <a:latin typeface="+mn-ea"/>
                <a:ea typeface="+mn-ea"/>
                <a:cs typeface="+mn-ea"/>
                <a:sym typeface="+mn-ea"/>
              </a:rPr>
              <a:t> </a:t>
            </a:r>
            <a:r>
              <a:rPr sz="2400" b="1" dirty="0">
                <a:solidFill>
                  <a:srgbClr val="C00000"/>
                </a:solidFill>
                <a:latin typeface="+mn-ea"/>
                <a:ea typeface="+mn-ea"/>
                <a:cs typeface="+mn-ea"/>
                <a:sym typeface="+mn-ea"/>
              </a:rPr>
              <a:t>人</a:t>
            </a:r>
            <a:r>
              <a:rPr sz="2400" dirty="0">
                <a:latin typeface="+mn-ea"/>
                <a:ea typeface="+mn-ea"/>
                <a:cs typeface="+mn-ea"/>
                <a:sym typeface="+mn-ea"/>
              </a:rPr>
              <a:t>，签订劳务合同；通过职业中介录用</a:t>
            </a:r>
            <a:r>
              <a:rPr lang="en-US" sz="2400" dirty="0">
                <a:latin typeface="+mn-ea"/>
                <a:ea typeface="+mn-ea"/>
                <a:cs typeface="+mn-ea"/>
                <a:sym typeface="+mn-ea"/>
              </a:rPr>
              <a:t> </a:t>
            </a:r>
            <a:r>
              <a:rPr sz="2400" dirty="0">
                <a:latin typeface="+mn-ea"/>
                <a:ea typeface="+mn-ea"/>
                <a:cs typeface="+mn-ea"/>
                <a:sym typeface="+mn-ea"/>
              </a:rPr>
              <a:t>6</a:t>
            </a:r>
            <a:r>
              <a:rPr lang="en-US" sz="2400" dirty="0">
                <a:latin typeface="+mn-ea"/>
                <a:ea typeface="+mn-ea"/>
                <a:cs typeface="+mn-ea"/>
                <a:sym typeface="+mn-ea"/>
              </a:rPr>
              <a:t> </a:t>
            </a:r>
            <a:r>
              <a:rPr sz="2400" dirty="0">
                <a:latin typeface="+mn-ea"/>
                <a:ea typeface="+mn-ea"/>
                <a:cs typeface="+mn-ea"/>
                <a:sym typeface="+mn-ea"/>
              </a:rPr>
              <a:t>人，但是这6人中，有</a:t>
            </a:r>
            <a:r>
              <a:rPr lang="en-US" sz="2400" dirty="0">
                <a:latin typeface="+mn-ea"/>
                <a:ea typeface="+mn-ea"/>
                <a:cs typeface="+mn-ea"/>
                <a:sym typeface="+mn-ea"/>
              </a:rPr>
              <a:t> </a:t>
            </a:r>
            <a:r>
              <a:rPr sz="2400" b="1" dirty="0">
                <a:solidFill>
                  <a:srgbClr val="C00000"/>
                </a:solidFill>
                <a:latin typeface="+mn-ea"/>
                <a:ea typeface="+mn-ea"/>
                <a:cs typeface="+mn-ea"/>
                <a:sym typeface="+mn-ea"/>
              </a:rPr>
              <a:t>1</a:t>
            </a:r>
            <a:r>
              <a:rPr lang="en-US" sz="2400" b="1" dirty="0">
                <a:solidFill>
                  <a:srgbClr val="C00000"/>
                </a:solidFill>
                <a:latin typeface="+mn-ea"/>
                <a:ea typeface="+mn-ea"/>
                <a:cs typeface="+mn-ea"/>
                <a:sym typeface="+mn-ea"/>
              </a:rPr>
              <a:t> </a:t>
            </a:r>
            <a:r>
              <a:rPr sz="2400" b="1" dirty="0">
                <a:solidFill>
                  <a:srgbClr val="C00000"/>
                </a:solidFill>
                <a:latin typeface="+mn-ea"/>
                <a:ea typeface="+mn-ea"/>
                <a:cs typeface="+mn-ea"/>
                <a:sym typeface="+mn-ea"/>
              </a:rPr>
              <a:t>人</a:t>
            </a:r>
            <a:r>
              <a:rPr sz="2400" dirty="0">
                <a:latin typeface="+mn-ea"/>
                <a:ea typeface="+mn-ea"/>
                <a:cs typeface="+mn-ea"/>
                <a:sym typeface="+mn-ea"/>
              </a:rPr>
              <a:t>签订的是劳务派遣合同，另外</a:t>
            </a:r>
            <a:r>
              <a:rPr lang="en-US" sz="2400" dirty="0">
                <a:latin typeface="+mn-ea"/>
                <a:ea typeface="+mn-ea"/>
                <a:cs typeface="+mn-ea"/>
                <a:sym typeface="+mn-ea"/>
              </a:rPr>
              <a:t> </a:t>
            </a:r>
            <a:r>
              <a:rPr sz="2400" dirty="0">
                <a:latin typeface="+mn-ea"/>
                <a:ea typeface="+mn-ea"/>
                <a:cs typeface="+mn-ea"/>
                <a:sym typeface="+mn-ea"/>
              </a:rPr>
              <a:t>5</a:t>
            </a:r>
            <a:r>
              <a:rPr lang="en-US" sz="2400" dirty="0">
                <a:latin typeface="+mn-ea"/>
                <a:ea typeface="+mn-ea"/>
                <a:cs typeface="+mn-ea"/>
                <a:sym typeface="+mn-ea"/>
              </a:rPr>
              <a:t> </a:t>
            </a:r>
            <a:r>
              <a:rPr sz="2400" dirty="0">
                <a:latin typeface="+mn-ea"/>
                <a:ea typeface="+mn-ea"/>
                <a:cs typeface="+mn-ea"/>
                <a:sym typeface="+mn-ea"/>
              </a:rPr>
              <a:t>人因为受政策限制，只能跟中介签合同，再由销售公司与中介签订劳务外包合同。</a:t>
            </a:r>
            <a:endParaRPr sz="2400" dirty="0">
              <a:latin typeface="+mn-ea"/>
              <a:ea typeface="+mn-ea"/>
              <a:cs typeface="+mn-ea"/>
              <a:sym typeface="+mn-ea"/>
            </a:endParaRPr>
          </a:p>
          <a:p>
            <a:pPr>
              <a:lnSpc>
                <a:spcPct val="120000"/>
              </a:lnSpc>
              <a:spcAft>
                <a:spcPts val="1200"/>
              </a:spcAft>
            </a:pPr>
            <a:r>
              <a:rPr sz="2400" dirty="0">
                <a:latin typeface="+mn-ea"/>
                <a:ea typeface="+mn-ea"/>
                <a:cs typeface="+mn-ea"/>
                <a:sym typeface="+mn-ea"/>
              </a:rPr>
              <a:t>    那么该住宿企业填报从业人员人数的时候怎么统计呢？</a:t>
            </a:r>
            <a:endParaRPr sz="2400" dirty="0">
              <a:latin typeface="+mn-ea"/>
              <a:ea typeface="+mn-ea"/>
              <a:cs typeface="+mn-ea"/>
              <a:sym typeface="+mn-ea"/>
            </a:endParaRPr>
          </a:p>
        </p:txBody>
      </p:sp>
      <p:sp>
        <p:nvSpPr>
          <p:cNvPr id="6" name="文本框 5"/>
          <p:cNvSpPr txBox="true"/>
          <p:nvPr/>
        </p:nvSpPr>
        <p:spPr>
          <a:xfrm>
            <a:off x="1977390" y="5090160"/>
            <a:ext cx="8237855" cy="1260475"/>
          </a:xfrm>
          <a:prstGeom prst="rect">
            <a:avLst/>
          </a:prstGeom>
          <a:noFill/>
          <a:ln w="50800">
            <a:solidFill>
              <a:srgbClr val="4B649F"/>
            </a:solidFill>
          </a:ln>
        </p:spPr>
        <p:txBody>
          <a:bodyPr wrap="square" rtlCol="0" anchor="t">
            <a:spAutoFit/>
          </a:bodyPr>
          <a:p>
            <a:r>
              <a:rPr lang="zh-CN" altLang="en-US" sz="2800" b="1" dirty="0" smtClean="0">
                <a:solidFill>
                  <a:srgbClr val="4B649F"/>
                </a:solidFill>
                <a:latin typeface="微软雅黑" panose="020B0604030504040204" pitchFamily="34" charset="-122"/>
                <a:cs typeface="微软雅黑" panose="020B0604030504040204" pitchFamily="34" charset="-122"/>
                <a:sym typeface="+mn-ea"/>
              </a:rPr>
              <a:t>答案</a:t>
            </a:r>
            <a:r>
              <a:rPr lang="zh-CN" altLang="en-US" sz="2400" b="1" dirty="0" smtClean="0">
                <a:solidFill>
                  <a:srgbClr val="4B649F"/>
                </a:solidFill>
                <a:latin typeface="微软雅黑" panose="020B0604030504040204" pitchFamily="34" charset="-122"/>
                <a:cs typeface="微软雅黑" panose="020B0604030504040204" pitchFamily="34" charset="-122"/>
                <a:sym typeface="+mn-ea"/>
              </a:rPr>
              <a:t>：</a:t>
            </a:r>
            <a:endParaRPr lang="zh-CN" altLang="en-US" sz="2400" b="1" dirty="0" smtClean="0">
              <a:solidFill>
                <a:srgbClr val="4B649F"/>
              </a:solidFill>
              <a:latin typeface="微软雅黑" panose="020B0604030504040204" pitchFamily="34" charset="-122"/>
              <a:cs typeface="微软雅黑" panose="020B0604030504040204" pitchFamily="34" charset="-122"/>
              <a:sym typeface="+mn-ea"/>
            </a:endParaRPr>
          </a:p>
          <a:p>
            <a:r>
              <a:rPr lang="zh-CN" altLang="en-US" sz="2400" b="1" smtClean="0">
                <a:solidFill>
                  <a:srgbClr val="C00000"/>
                </a:solidFill>
                <a:latin typeface="微软雅黑" panose="020B0604030504040204" pitchFamily="34" charset="-122"/>
                <a:cs typeface="微软雅黑" panose="020B0604030504040204" pitchFamily="34" charset="-122"/>
                <a:sym typeface="+mn-ea"/>
              </a:rPr>
              <a:t>自行招聘人员+签订劳务派遣合同的人员=</a:t>
            </a:r>
            <a:r>
              <a:rPr lang="en-US" altLang="zh-CN" sz="2400" b="1" smtClean="0">
                <a:solidFill>
                  <a:srgbClr val="C00000"/>
                </a:solidFill>
                <a:latin typeface="微软雅黑" panose="020B0604030504040204" pitchFamily="34" charset="-122"/>
                <a:cs typeface="微软雅黑" panose="020B0604030504040204" pitchFamily="34" charset="-122"/>
                <a:sym typeface="+mn-ea"/>
              </a:rPr>
              <a:t> </a:t>
            </a:r>
            <a:r>
              <a:rPr lang="zh-CN" altLang="en-US" sz="2400" b="1" smtClean="0">
                <a:solidFill>
                  <a:srgbClr val="C00000"/>
                </a:solidFill>
                <a:latin typeface="微软雅黑" panose="020B0604030504040204" pitchFamily="34" charset="-122"/>
                <a:cs typeface="微软雅黑" panose="020B0604030504040204" pitchFamily="34" charset="-122"/>
                <a:sym typeface="+mn-ea"/>
              </a:rPr>
              <a:t>4+1=5（人）</a:t>
            </a:r>
            <a:endParaRPr lang="zh-CN" altLang="en-US" sz="2400" b="1" smtClean="0">
              <a:solidFill>
                <a:srgbClr val="C00000"/>
              </a:solidFill>
              <a:latin typeface="微软雅黑" panose="020B0604030504040204" pitchFamily="34" charset="-122"/>
              <a:cs typeface="微软雅黑" panose="020B0604030504040204" pitchFamily="34" charset="-122"/>
              <a:sym typeface="+mn-ea"/>
            </a:endParaRPr>
          </a:p>
          <a:p>
            <a:r>
              <a:rPr lang="zh-CN" altLang="en-US" sz="2400" smtClean="0">
                <a:latin typeface="微软雅黑" panose="020B0604030504040204" pitchFamily="34" charset="-122"/>
                <a:cs typeface="微软雅黑" panose="020B0604030504040204" pitchFamily="34" charset="-122"/>
                <a:sym typeface="+mn-ea"/>
              </a:rPr>
              <a:t>另</a:t>
            </a:r>
            <a:r>
              <a:rPr lang="en-US" altLang="zh-CN" sz="2400" smtClean="0">
                <a:latin typeface="微软雅黑" panose="020B0604030504040204" pitchFamily="34" charset="-122"/>
                <a:cs typeface="微软雅黑" panose="020B0604030504040204" pitchFamily="34" charset="-122"/>
                <a:sym typeface="+mn-ea"/>
              </a:rPr>
              <a:t>5</a:t>
            </a:r>
            <a:r>
              <a:rPr lang="zh-CN" altLang="en-US" sz="2400" smtClean="0">
                <a:latin typeface="微软雅黑" panose="020B0604030504040204" pitchFamily="34" charset="-122"/>
                <a:cs typeface="微软雅黑" panose="020B0604030504040204" pitchFamily="34" charset="-122"/>
                <a:sym typeface="+mn-ea"/>
              </a:rPr>
              <a:t>人算劳务外包人员，由中介公司进行统计</a:t>
            </a:r>
            <a:endParaRPr lang="zh-CN" altLang="en-US" sz="2400" smtClean="0">
              <a:latin typeface="微软雅黑" panose="020B0604030504040204" pitchFamily="34" charset="-122"/>
              <a:cs typeface="微软雅黑" panose="020B060403050404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true"/>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sym typeface="+mn-ea"/>
              </a:rPr>
              <a:t>从业人员平均人数</a:t>
            </a:r>
            <a:r>
              <a:rPr lang="zh-CN" sz="2800" b="1">
                <a:ln>
                  <a:noFill/>
                </a:ln>
                <a:effectLst/>
                <a:uLnTx/>
                <a:uFillTx/>
                <a:sym typeface="+mn-ea"/>
              </a:rPr>
              <a:t>计算方法</a:t>
            </a:r>
            <a:endParaRPr lang="zh-CN" sz="2800" b="1">
              <a:ln>
                <a:noFill/>
              </a:ln>
              <a:effectLst/>
              <a:uLnTx/>
              <a:uFillTx/>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39265"/>
            <a:ext cx="10970260" cy="4064000"/>
          </a:xfrm>
          <a:prstGeom prst="rect">
            <a:avLst/>
          </a:prstGeom>
        </p:spPr>
        <p:txBody>
          <a:bodyPr wrap="square">
            <a:spAutoFit/>
          </a:bodyPr>
          <a:p>
            <a:pPr marL="457200" indent="-457200" algn="just">
              <a:lnSpc>
                <a:spcPct val="120000"/>
              </a:lnSpc>
              <a:spcBef>
                <a:spcPts val="20"/>
              </a:spcBef>
              <a:spcAft>
                <a:spcPts val="0"/>
              </a:spcAft>
              <a:buFont typeface="Wingdings" panose="05000000000000000000" charset="0"/>
              <a:buChar char="l"/>
              <a:defRPr/>
            </a:pPr>
            <a:r>
              <a:rPr lang="zh-CN" altLang="en-US" sz="2800" b="1" dirty="0" smtClean="0">
                <a:solidFill>
                  <a:srgbClr val="4B649F"/>
                </a:solidFill>
                <a:latin typeface="+mn-ea"/>
                <a:ea typeface="+mn-ea"/>
                <a:cs typeface="+mn-ea"/>
              </a:rPr>
              <a:t>年平均人数的计算（永远除以12个月）</a:t>
            </a:r>
            <a:endParaRPr lang="zh-CN" altLang="en-US" sz="2800" b="1" dirty="0" smtClean="0">
              <a:solidFill>
                <a:srgbClr val="4B649F"/>
              </a:solidFill>
              <a:latin typeface="+mn-ea"/>
              <a:ea typeface="+mn-ea"/>
              <a:cs typeface="+mn-ea"/>
            </a:endParaRPr>
          </a:p>
          <a:p>
            <a:pPr eaLnBrk="1" hangingPunct="1">
              <a:lnSpc>
                <a:spcPct val="120000"/>
              </a:lnSpc>
            </a:pPr>
            <a:r>
              <a:rPr lang="en-US" altLang="zh-CN" sz="2400" b="1" dirty="0">
                <a:latin typeface="+mn-ea"/>
                <a:ea typeface="+mn-ea"/>
                <a:cs typeface="+mn-ea"/>
                <a:sym typeface="+mn-ea"/>
              </a:rPr>
              <a:t>     </a:t>
            </a:r>
            <a:r>
              <a:rPr lang="zh-CN" altLang="en-US" sz="2400" b="1" dirty="0">
                <a:latin typeface="+mn-ea"/>
                <a:ea typeface="+mn-ea"/>
                <a:cs typeface="+mn-ea"/>
                <a:sym typeface="+mn-ea"/>
              </a:rPr>
              <a:t>年平均</a:t>
            </a:r>
            <a:r>
              <a:rPr lang="zh-CN" altLang="en-US" sz="2400" b="1" dirty="0" smtClean="0">
                <a:latin typeface="+mn-ea"/>
                <a:ea typeface="+mn-ea"/>
                <a:cs typeface="+mn-ea"/>
                <a:sym typeface="+mn-ea"/>
              </a:rPr>
              <a:t>人数 </a:t>
            </a:r>
            <a:r>
              <a:rPr lang="en-US" altLang="zh-CN" sz="2400" b="1" dirty="0" smtClean="0">
                <a:latin typeface="+mn-ea"/>
                <a:ea typeface="+mn-ea"/>
                <a:cs typeface="+mn-ea"/>
                <a:sym typeface="+mn-ea"/>
              </a:rPr>
              <a:t>= </a:t>
            </a:r>
            <a:r>
              <a:rPr lang="zh-CN" altLang="en-US" sz="2400" b="1" u="sng" dirty="0" smtClean="0">
                <a:latin typeface="+mn-ea"/>
                <a:ea typeface="+mn-ea"/>
                <a:cs typeface="+mn-ea"/>
                <a:sym typeface="+mn-ea"/>
              </a:rPr>
              <a:t>报告</a:t>
            </a:r>
            <a:r>
              <a:rPr lang="zh-CN" altLang="en-US" sz="2400" b="1" u="sng" dirty="0">
                <a:latin typeface="+mn-ea"/>
                <a:ea typeface="+mn-ea"/>
                <a:cs typeface="+mn-ea"/>
                <a:sym typeface="+mn-ea"/>
              </a:rPr>
              <a:t>年内</a:t>
            </a:r>
            <a:r>
              <a:rPr lang="en-US" altLang="zh-CN" sz="2400" b="1" u="sng" dirty="0">
                <a:latin typeface="+mn-ea"/>
                <a:ea typeface="+mn-ea"/>
                <a:cs typeface="+mn-ea"/>
                <a:sym typeface="+mn-ea"/>
              </a:rPr>
              <a:t>12</a:t>
            </a:r>
            <a:r>
              <a:rPr lang="zh-CN" altLang="en-US" sz="2400" b="1" u="sng" dirty="0">
                <a:latin typeface="+mn-ea"/>
                <a:ea typeface="+mn-ea"/>
                <a:cs typeface="+mn-ea"/>
                <a:sym typeface="+mn-ea"/>
              </a:rPr>
              <a:t>个月平均人数之和</a:t>
            </a:r>
            <a:endParaRPr lang="zh-CN" altLang="en-US" sz="2400" b="1" u="sng" dirty="0">
              <a:latin typeface="+mn-ea"/>
              <a:ea typeface="+mn-ea"/>
              <a:cs typeface="+mn-ea"/>
              <a:sym typeface="+mn-ea"/>
            </a:endParaRPr>
          </a:p>
          <a:p>
            <a:pPr eaLnBrk="1" hangingPunct="1">
              <a:lnSpc>
                <a:spcPct val="120000"/>
              </a:lnSpc>
              <a:buNone/>
            </a:pPr>
            <a:r>
              <a:rPr lang="zh-CN" altLang="en-US" sz="2400" b="1" dirty="0">
                <a:latin typeface="+mn-ea"/>
                <a:ea typeface="+mn-ea"/>
                <a:cs typeface="+mn-ea"/>
                <a:sym typeface="+mn-ea"/>
              </a:rPr>
              <a:t>                         </a:t>
            </a:r>
            <a:r>
              <a:rPr lang="en-US" altLang="zh-CN" sz="2400" b="1" dirty="0">
                <a:latin typeface="+mn-ea"/>
                <a:ea typeface="+mn-ea"/>
                <a:cs typeface="+mn-ea"/>
                <a:sym typeface="+mn-ea"/>
              </a:rPr>
              <a:t>                   12</a:t>
            </a:r>
            <a:endParaRPr lang="en-US" altLang="zh-CN" sz="2400" b="1" dirty="0">
              <a:latin typeface="+mn-ea"/>
              <a:ea typeface="+mn-ea"/>
              <a:cs typeface="+mn-ea"/>
              <a:sym typeface="+mn-ea"/>
            </a:endParaRPr>
          </a:p>
          <a:p>
            <a:pPr eaLnBrk="1" hangingPunct="1">
              <a:lnSpc>
                <a:spcPct val="120000"/>
              </a:lnSpc>
              <a:buNone/>
            </a:pPr>
            <a:endParaRPr lang="en-US" altLang="zh-CN" sz="2400" b="1" dirty="0">
              <a:latin typeface="+mn-ea"/>
              <a:ea typeface="+mn-ea"/>
              <a:cs typeface="+mn-ea"/>
              <a:sym typeface="+mn-ea"/>
            </a:endParaRPr>
          </a:p>
          <a:p>
            <a:pPr marL="457200" indent="-457200" eaLnBrk="1" hangingPunct="1">
              <a:lnSpc>
                <a:spcPct val="120000"/>
              </a:lnSpc>
              <a:buFont typeface="Wingdings" panose="05000000000000000000" charset="0"/>
              <a:buChar char="l"/>
            </a:pPr>
            <a:r>
              <a:rPr lang="zh-CN" altLang="en-US" sz="2800" b="1" dirty="0" smtClean="0">
                <a:solidFill>
                  <a:srgbClr val="4B649F"/>
                </a:solidFill>
                <a:latin typeface="+mn-ea"/>
                <a:ea typeface="+mn-ea"/>
                <a:cs typeface="+mn-ea"/>
                <a:sym typeface="+mn-ea"/>
              </a:rPr>
              <a:t>注意：</a:t>
            </a:r>
            <a:r>
              <a:rPr lang="en-US" altLang="zh-CN" sz="2400" b="1" noProof="0" dirty="0" smtClean="0">
                <a:ln>
                  <a:noFill/>
                </a:ln>
                <a:effectLst/>
                <a:uLnTx/>
                <a:uFillTx/>
                <a:latin typeface="+mn-ea"/>
                <a:ea typeface="+mn-ea"/>
                <a:cs typeface="+mn-ea"/>
                <a:sym typeface="+mn-ea"/>
              </a:rPr>
              <a:t>在2024</a:t>
            </a:r>
            <a:r>
              <a:rPr lang="zh-CN" altLang="en-US" sz="2400" b="1" noProof="0" dirty="0" smtClean="0">
                <a:ln>
                  <a:noFill/>
                </a:ln>
                <a:effectLst/>
                <a:uLnTx/>
                <a:uFillTx/>
                <a:latin typeface="+mn-ea"/>
                <a:ea typeface="+mn-ea"/>
                <a:cs typeface="+mn-ea"/>
                <a:sym typeface="+mn-ea"/>
              </a:rPr>
              <a:t>年内</a:t>
            </a:r>
            <a:r>
              <a:rPr lang="zh-CN" altLang="en-US" sz="2400" b="1" noProof="0" dirty="0">
                <a:ln>
                  <a:noFill/>
                </a:ln>
                <a:effectLst/>
                <a:uLnTx/>
                <a:uFillTx/>
                <a:latin typeface="+mn-ea"/>
                <a:ea typeface="+mn-ea"/>
                <a:cs typeface="+mn-ea"/>
                <a:sym typeface="+mn-ea"/>
              </a:rPr>
              <a:t>新成立的单位，从实际开工之月起到年底的月平均人数相加</a:t>
            </a:r>
            <a:r>
              <a:rPr lang="zh-CN" altLang="en-US" sz="2400" b="1" noProof="0" dirty="0">
                <a:ln>
                  <a:noFill/>
                </a:ln>
                <a:solidFill>
                  <a:srgbClr val="C00000"/>
                </a:solidFill>
                <a:effectLst/>
                <a:uLnTx/>
                <a:uFillTx/>
                <a:latin typeface="+mn-ea"/>
                <a:ea typeface="+mn-ea"/>
                <a:cs typeface="+mn-ea"/>
                <a:sym typeface="+mn-ea"/>
              </a:rPr>
              <a:t>除以</a:t>
            </a:r>
            <a:r>
              <a:rPr lang="en-US" altLang="zh-CN" sz="2400" b="1" noProof="0" dirty="0">
                <a:ln>
                  <a:noFill/>
                </a:ln>
                <a:solidFill>
                  <a:srgbClr val="C00000"/>
                </a:solidFill>
                <a:effectLst/>
                <a:uLnTx/>
                <a:uFillTx/>
                <a:latin typeface="+mn-ea"/>
                <a:ea typeface="+mn-ea"/>
                <a:cs typeface="+mn-ea"/>
                <a:sym typeface="+mn-ea"/>
              </a:rPr>
              <a:t>12</a:t>
            </a:r>
            <a:r>
              <a:rPr lang="zh-CN" altLang="en-US" sz="2400" b="1" noProof="0" dirty="0">
                <a:ln>
                  <a:noFill/>
                </a:ln>
                <a:effectLst/>
                <a:uLnTx/>
                <a:uFillTx/>
                <a:latin typeface="+mn-ea"/>
                <a:ea typeface="+mn-ea"/>
                <a:cs typeface="+mn-ea"/>
                <a:sym typeface="+mn-ea"/>
              </a:rPr>
              <a:t>个月。</a:t>
            </a:r>
            <a:endParaRPr kumimoji="0" lang="zh-CN" altLang="en-US" sz="2400" b="1" i="0" u="none" strike="noStrike" kern="1200" cap="none" spc="0" normalizeH="0" baseline="0" noProof="0" dirty="0">
              <a:ln>
                <a:noFill/>
              </a:ln>
              <a:solidFill>
                <a:schemeClr val="tx1"/>
              </a:solidFill>
              <a:effectLst/>
              <a:uLnTx/>
              <a:uFillTx/>
              <a:latin typeface="+mn-ea"/>
              <a:ea typeface="+mn-ea"/>
              <a:cs typeface="+mn-ea"/>
            </a:endParaRPr>
          </a:p>
          <a:p>
            <a:pPr marL="342900" marR="0" lvl="1" algn="l" defTabSz="914400" rtl="0" eaLnBrk="0" fontAlgn="auto" latinLnBrk="0" hangingPunct="0">
              <a:lnSpc>
                <a:spcPct val="120000"/>
              </a:lnSpc>
              <a:spcBef>
                <a:spcPct val="50000"/>
              </a:spcBef>
              <a:spcAft>
                <a:spcPts val="0"/>
              </a:spcAft>
              <a:buClrTx/>
              <a:buSzTx/>
              <a:buFont typeface="Arial" panose="020B0604020202020204" pitchFamily="34" charset="0"/>
              <a:defRPr/>
            </a:pPr>
            <a:r>
              <a:rPr lang="zh-CN" altLang="en-US" sz="2400" b="1" noProof="0" dirty="0">
                <a:ln>
                  <a:noFill/>
                </a:ln>
                <a:effectLst/>
                <a:uLnTx/>
                <a:uFillTx/>
                <a:latin typeface="+mn-ea"/>
                <a:ea typeface="+mn-ea"/>
                <a:cs typeface="+mn-ea"/>
                <a:sym typeface="+mn-ea"/>
              </a:rPr>
              <a:t>年平均人数</a:t>
            </a:r>
            <a:r>
              <a:rPr lang="en-US" altLang="zh-CN" sz="2400" b="1" noProof="0" dirty="0">
                <a:ln>
                  <a:noFill/>
                </a:ln>
                <a:effectLst/>
                <a:uLnTx/>
                <a:uFillTx/>
                <a:latin typeface="+mn-ea"/>
                <a:ea typeface="+mn-ea"/>
                <a:cs typeface="+mn-ea"/>
                <a:sym typeface="+mn-ea"/>
              </a:rPr>
              <a:t>=</a:t>
            </a:r>
            <a:r>
              <a:rPr lang="zh-CN" altLang="en-US" sz="2400" b="1" u="sng" noProof="0" dirty="0">
                <a:ln>
                  <a:noFill/>
                </a:ln>
                <a:effectLst/>
                <a:uLnTx/>
                <a:uFillTx/>
                <a:latin typeface="+mn-ea"/>
                <a:ea typeface="+mn-ea"/>
                <a:cs typeface="+mn-ea"/>
                <a:sym typeface="+mn-ea"/>
              </a:rPr>
              <a:t>开工之月平均人数</a:t>
            </a:r>
            <a:r>
              <a:rPr lang="en-US" altLang="zh-CN" sz="2400" b="1" u="sng" noProof="0" dirty="0">
                <a:ln>
                  <a:noFill/>
                </a:ln>
                <a:effectLst/>
                <a:uLnTx/>
                <a:uFillTx/>
                <a:latin typeface="+mn-ea"/>
                <a:ea typeface="+mn-ea"/>
                <a:cs typeface="+mn-ea"/>
                <a:sym typeface="+mn-ea"/>
              </a:rPr>
              <a:t> +···</a:t>
            </a:r>
            <a:r>
              <a:rPr lang="zh-CN" altLang="en-US" sz="2400" b="1" u="sng" noProof="0" dirty="0">
                <a:ln>
                  <a:noFill/>
                </a:ln>
                <a:effectLst/>
                <a:uLnTx/>
                <a:uFillTx/>
                <a:latin typeface="+mn-ea"/>
                <a:ea typeface="+mn-ea"/>
                <a:cs typeface="+mn-ea"/>
                <a:sym typeface="+mn-ea"/>
              </a:rPr>
              <a:t>＋</a:t>
            </a:r>
            <a:r>
              <a:rPr lang="en-US" altLang="zh-CN" sz="2400" b="1" u="sng" noProof="0" dirty="0">
                <a:ln>
                  <a:noFill/>
                </a:ln>
                <a:effectLst/>
                <a:uLnTx/>
                <a:uFillTx/>
                <a:latin typeface="+mn-ea"/>
                <a:ea typeface="+mn-ea"/>
                <a:cs typeface="+mn-ea"/>
                <a:sym typeface="+mn-ea"/>
              </a:rPr>
              <a:t> 12</a:t>
            </a:r>
            <a:r>
              <a:rPr lang="zh-CN" altLang="en-US" sz="2400" b="1" u="sng" noProof="0" dirty="0">
                <a:ln>
                  <a:noFill/>
                </a:ln>
                <a:effectLst/>
                <a:uLnTx/>
                <a:uFillTx/>
                <a:latin typeface="+mn-ea"/>
                <a:ea typeface="+mn-ea"/>
                <a:cs typeface="+mn-ea"/>
                <a:sym typeface="+mn-ea"/>
              </a:rPr>
              <a:t>月平均人数</a:t>
            </a:r>
            <a:endParaRPr kumimoji="0" lang="zh-CN" altLang="en-US" sz="2400" b="1" i="0" u="sng" strike="noStrike" kern="1200" cap="none" spc="0" normalizeH="0" baseline="0" noProof="0" dirty="0">
              <a:ln>
                <a:noFill/>
              </a:ln>
              <a:solidFill>
                <a:schemeClr val="tx1"/>
              </a:solidFill>
              <a:effectLst/>
              <a:uLnTx/>
              <a:uFillTx/>
              <a:latin typeface="+mn-ea"/>
              <a:ea typeface="+mn-ea"/>
              <a:cs typeface="+mn-ea"/>
            </a:endParaRPr>
          </a:p>
          <a:p>
            <a:pPr marL="171450" marR="0" lvl="0" indent="-171450" algn="l" defTabSz="914400" rtl="0" eaLnBrk="0" fontAlgn="auto" latinLnBrk="0" hangingPunct="0">
              <a:lnSpc>
                <a:spcPct val="120000"/>
              </a:lnSpc>
              <a:spcBef>
                <a:spcPts val="750"/>
              </a:spcBef>
              <a:spcAft>
                <a:spcPts val="0"/>
              </a:spcAft>
              <a:buClrTx/>
              <a:buSzTx/>
              <a:buFontTx/>
              <a:buNone/>
              <a:defRPr/>
            </a:pPr>
            <a:r>
              <a:rPr lang="en-US" altLang="zh-CN" sz="2400" b="1" noProof="0" dirty="0">
                <a:ln>
                  <a:noFill/>
                </a:ln>
                <a:effectLst/>
                <a:uLnTx/>
                <a:uFillTx/>
                <a:latin typeface="+mn-ea"/>
                <a:ea typeface="+mn-ea"/>
                <a:cs typeface="+mn-ea"/>
                <a:sym typeface="+mn-ea"/>
              </a:rPr>
              <a:t>                                                12</a:t>
            </a:r>
            <a:endParaRPr lang="zh-CN" altLang="en-US" sz="2400" dirty="0">
              <a:solidFill>
                <a:schemeClr val="tx1">
                  <a:lumMod val="95000"/>
                  <a:lumOff val="5000"/>
                </a:schemeClr>
              </a:solidFill>
              <a:latin typeface="+mn-ea"/>
              <a:ea typeface="+mn-ea"/>
              <a:cs typeface="+mn-ea"/>
              <a:sym typeface="+mn-ea"/>
            </a:endParaRPr>
          </a:p>
        </p:txBody>
      </p:sp>
      <p:sp>
        <p:nvSpPr>
          <p:cNvPr id="9" name="文本框 8"/>
          <p:cNvSpPr txBox="true"/>
          <p:nvPr/>
        </p:nvSpPr>
        <p:spPr>
          <a:xfrm>
            <a:off x="7924165" y="1847850"/>
            <a:ext cx="3401695" cy="1246261"/>
          </a:xfrm>
          <a:prstGeom prst="roundRect">
            <a:avLst/>
          </a:prstGeom>
          <a:solidFill>
            <a:srgbClr val="4B649F"/>
          </a:solidFill>
        </p:spPr>
        <p:txBody>
          <a:bodyPr wrap="square" rtlCol="0">
            <a:spAutoFit/>
          </a:bodyPr>
          <a:p>
            <a:pPr algn="l">
              <a:lnSpc>
                <a:spcPct val="140000"/>
              </a:lnSpc>
            </a:pPr>
            <a:r>
              <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公休日与节假日的人数应按前一天的人数计算</a:t>
            </a:r>
            <a:endPar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2" nodeType="clickEffect">
                                  <p:stCondLst>
                                    <p:cond delay="0"/>
                                  </p:stCondLst>
                                  <p:childTnLst>
                                    <p:animScale>
                                      <p:cBhvr>
                                        <p:cTn id="6"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true"/>
      <p:bldP spid="9" grpId="2" bldLvl="0" animBg="true"/>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latin typeface="+mn-ea"/>
                <a:sym typeface="+mn-ea"/>
              </a:rPr>
              <a:t>从业人员平均人数计算方法</a:t>
            </a:r>
            <a:endParaRPr sz="2800" b="1">
              <a:ln>
                <a:noFill/>
              </a:ln>
              <a:effectLst/>
              <a:uLnTx/>
              <a:uFillTx/>
              <a:latin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81175"/>
            <a:ext cx="10970260" cy="6381115"/>
          </a:xfrm>
          <a:prstGeom prst="rect">
            <a:avLst/>
          </a:prstGeom>
        </p:spPr>
        <p:txBody>
          <a:bodyPr wrap="square">
            <a:spAutoFit/>
          </a:bodyPr>
          <a:p>
            <a:pPr marL="457200" indent="-457200" eaLnBrk="1" hangingPunct="1">
              <a:lnSpc>
                <a:spcPct val="120000"/>
              </a:lnSpc>
              <a:buFont typeface="Wingdings" panose="05000000000000000000" charset="0"/>
              <a:buChar char="l"/>
            </a:pPr>
            <a:r>
              <a:rPr lang="zh-CN" altLang="en-US" sz="2800" b="1" dirty="0" smtClean="0">
                <a:solidFill>
                  <a:srgbClr val="4B649F"/>
                </a:solidFill>
                <a:latin typeface="+mn-ea"/>
                <a:ea typeface="+mn-ea"/>
                <a:cs typeface="+mn-ea"/>
                <a:sym typeface="+mn-ea"/>
              </a:rPr>
              <a:t>月平均人数的计算方法：</a:t>
            </a:r>
            <a:endParaRPr kumimoji="0" lang="zh-CN" altLang="en-US" sz="2800" b="1" i="0" u="none" strike="noStrike" kern="1200" cap="none" spc="0" normalizeH="0" baseline="0" noProof="0" dirty="0">
              <a:ln>
                <a:noFill/>
              </a:ln>
              <a:solidFill>
                <a:schemeClr val="tx1"/>
              </a:solidFill>
              <a:effectLst/>
              <a:uLnTx/>
              <a:uFillTx/>
              <a:latin typeface="+mn-ea"/>
              <a:ea typeface="+mn-ea"/>
              <a:cs typeface="+mn-ea"/>
            </a:endParaRPr>
          </a:p>
          <a:p>
            <a:pPr marL="342900" marR="0" lvl="1" algn="l" defTabSz="914400" rtl="0" eaLnBrk="0" fontAlgn="auto" latinLnBrk="0" hangingPunct="0">
              <a:lnSpc>
                <a:spcPct val="120000"/>
              </a:lnSpc>
              <a:spcBef>
                <a:spcPct val="50000"/>
              </a:spcBef>
              <a:spcAft>
                <a:spcPts val="0"/>
              </a:spcAft>
              <a:buClrTx/>
              <a:buSzTx/>
              <a:buFont typeface="Arial" panose="020B0604020202020204" pitchFamily="34" charset="0"/>
              <a:defRPr/>
            </a:pPr>
            <a:r>
              <a:rPr lang="en-US" altLang="zh-CN" sz="2800" b="1" noProof="0" dirty="0">
                <a:ln>
                  <a:noFill/>
                </a:ln>
                <a:effectLst/>
                <a:uLnTx/>
                <a:uFillTx/>
                <a:latin typeface="+mn-ea"/>
                <a:ea typeface="+mn-ea"/>
                <a:cs typeface="+mn-ea"/>
                <a:sym typeface="+mn-ea"/>
              </a:rPr>
              <a:t> </a:t>
            </a:r>
            <a:r>
              <a:rPr lang="zh-CN" altLang="en-US" sz="2800" b="1" noProof="0" dirty="0">
                <a:ln>
                  <a:noFill/>
                </a:ln>
                <a:effectLst/>
                <a:uLnTx/>
                <a:uFillTx/>
                <a:latin typeface="+mn-ea"/>
                <a:ea typeface="+mn-ea"/>
                <a:cs typeface="+mn-ea"/>
                <a:sym typeface="+mn-ea"/>
              </a:rPr>
              <a:t>年平均人数</a:t>
            </a:r>
            <a:r>
              <a:rPr lang="en-US" altLang="zh-CN" sz="2800" b="1" noProof="0" dirty="0">
                <a:ln>
                  <a:noFill/>
                </a:ln>
                <a:effectLst/>
                <a:uLnTx/>
                <a:uFillTx/>
                <a:latin typeface="+mn-ea"/>
                <a:ea typeface="+mn-ea"/>
                <a:cs typeface="+mn-ea"/>
                <a:sym typeface="+mn-ea"/>
              </a:rPr>
              <a:t>=</a:t>
            </a:r>
            <a:r>
              <a:rPr sz="2800" b="1" u="sng" noProof="0" dirty="0">
                <a:ln>
                  <a:noFill/>
                </a:ln>
                <a:effectLst/>
                <a:uLnTx/>
                <a:uFillTx/>
                <a:latin typeface="+mn-ea"/>
                <a:ea typeface="+mn-ea"/>
                <a:cs typeface="+mn-ea"/>
                <a:sym typeface="+mn-ea"/>
              </a:rPr>
              <a:t>月初人数+月末人数</a:t>
            </a:r>
            <a:endParaRPr sz="2800" b="1" u="sng" noProof="0" dirty="0">
              <a:ln>
                <a:noFill/>
              </a:ln>
              <a:effectLst/>
              <a:uLnTx/>
              <a:uFillTx/>
              <a:latin typeface="+mn-ea"/>
              <a:ea typeface="+mn-ea"/>
              <a:cs typeface="+mn-ea"/>
              <a:sym typeface="+mn-ea"/>
            </a:endParaRPr>
          </a:p>
          <a:p>
            <a:pPr marL="171450" marR="0" lvl="0" indent="-171450" algn="l" defTabSz="914400" rtl="0" eaLnBrk="0" fontAlgn="auto" latinLnBrk="0" hangingPunct="0">
              <a:lnSpc>
                <a:spcPct val="120000"/>
              </a:lnSpc>
              <a:spcBef>
                <a:spcPts val="750"/>
              </a:spcBef>
              <a:spcAft>
                <a:spcPts val="0"/>
              </a:spcAft>
              <a:buClrTx/>
              <a:buSzTx/>
              <a:buFontTx/>
              <a:buNone/>
              <a:defRPr/>
            </a:pPr>
            <a:r>
              <a:rPr lang="en-US" altLang="zh-CN" sz="2800" b="1" noProof="0" dirty="0">
                <a:ln>
                  <a:noFill/>
                </a:ln>
                <a:effectLst/>
                <a:uLnTx/>
                <a:uFillTx/>
                <a:latin typeface="+mn-ea"/>
                <a:ea typeface="+mn-ea"/>
                <a:cs typeface="+mn-ea"/>
                <a:sym typeface="+mn-ea"/>
              </a:rPr>
              <a:t>                                    2</a:t>
            </a:r>
            <a:endParaRPr lang="en-US" altLang="zh-CN" sz="2400" b="1" dirty="0">
              <a:latin typeface="+mn-ea"/>
              <a:ea typeface="+mn-ea"/>
              <a:cs typeface="+mn-ea"/>
              <a:sym typeface="+mn-ea"/>
            </a:endParaRPr>
          </a:p>
          <a:p>
            <a:pPr marL="457200" marR="0" lvl="0" indent="-457200" algn="l" defTabSz="914400" rtl="0" eaLnBrk="0" fontAlgn="auto" latinLnBrk="0" hangingPunct="0">
              <a:lnSpc>
                <a:spcPct val="120000"/>
              </a:lnSpc>
              <a:spcBef>
                <a:spcPts val="750"/>
              </a:spcBef>
              <a:spcAft>
                <a:spcPts val="0"/>
              </a:spcAft>
              <a:buClrTx/>
              <a:buSzTx/>
              <a:buFont typeface="Wingdings" panose="05000000000000000000" charset="0"/>
              <a:buChar char="l"/>
              <a:defRPr/>
            </a:pPr>
            <a:r>
              <a:rPr lang="zh-CN" altLang="en-US" sz="2800" b="1" dirty="0" smtClean="0">
                <a:solidFill>
                  <a:srgbClr val="4B649F"/>
                </a:solidFill>
                <a:latin typeface="+mn-ea"/>
                <a:ea typeface="+mn-ea"/>
                <a:cs typeface="+mn-ea"/>
                <a:sym typeface="+mn-ea"/>
              </a:rPr>
              <a:t>季报中平均人数的计算方法：</a:t>
            </a:r>
            <a:endParaRPr lang="zh-CN" altLang="en-US" sz="2800" b="1" dirty="0" smtClean="0">
              <a:solidFill>
                <a:srgbClr val="4B649F"/>
              </a:solidFill>
              <a:latin typeface="+mn-ea"/>
              <a:ea typeface="+mn-ea"/>
              <a:cs typeface="+mn-ea"/>
            </a:endParaRPr>
          </a:p>
          <a:p>
            <a:pPr lvl="1" eaLnBrk="1" hangingPunct="1">
              <a:lnSpc>
                <a:spcPct val="170000"/>
              </a:lnSpc>
            </a:pPr>
            <a:r>
              <a:rPr lang="en-US" altLang="zh-CN" sz="2800" b="1" dirty="0">
                <a:latin typeface="+mn-ea"/>
                <a:ea typeface="+mn-ea"/>
                <a:cs typeface="+mn-ea"/>
                <a:sym typeface="+mn-ea"/>
              </a:rPr>
              <a:t>1</a:t>
            </a:r>
            <a:r>
              <a:rPr lang="zh-CN" altLang="en-US" sz="2800" b="1" dirty="0" smtClean="0">
                <a:latin typeface="+mn-ea"/>
                <a:ea typeface="+mn-ea"/>
                <a:cs typeface="+mn-ea"/>
                <a:sym typeface="+mn-ea"/>
              </a:rPr>
              <a:t>季度：</a:t>
            </a:r>
            <a:r>
              <a:rPr lang="en-US" altLang="zh-CN" sz="2800" b="1" dirty="0">
                <a:latin typeface="+mn-ea"/>
                <a:ea typeface="+mn-ea"/>
                <a:cs typeface="+mn-ea"/>
                <a:sym typeface="+mn-ea"/>
              </a:rPr>
              <a:t>1-</a:t>
            </a:r>
            <a:r>
              <a:rPr lang="zh-CN" altLang="en-US" sz="2800" b="1" dirty="0">
                <a:latin typeface="+mn-ea"/>
                <a:ea typeface="+mn-ea"/>
                <a:cs typeface="+mn-ea"/>
                <a:sym typeface="+mn-ea"/>
              </a:rPr>
              <a:t>本季平均人数</a:t>
            </a:r>
            <a:r>
              <a:rPr lang="en-US" altLang="zh-CN" sz="2800" b="1" dirty="0">
                <a:latin typeface="+mn-ea"/>
                <a:ea typeface="+mn-ea"/>
                <a:cs typeface="+mn-ea"/>
                <a:sym typeface="+mn-ea"/>
              </a:rPr>
              <a:t>=</a:t>
            </a:r>
            <a:r>
              <a:rPr lang="zh-CN" altLang="en-US" sz="2800" b="1" dirty="0">
                <a:latin typeface="+mn-ea"/>
                <a:ea typeface="+mn-ea"/>
                <a:cs typeface="+mn-ea"/>
                <a:sym typeface="+mn-ea"/>
              </a:rPr>
              <a:t>（</a:t>
            </a:r>
            <a:r>
              <a:rPr lang="en-US" altLang="zh-CN" sz="2800" b="1" dirty="0">
                <a:solidFill>
                  <a:srgbClr val="C00000"/>
                </a:solidFill>
                <a:latin typeface="+mn-ea"/>
                <a:ea typeface="+mn-ea"/>
                <a:cs typeface="+mn-ea"/>
                <a:sym typeface="+mn-ea"/>
              </a:rPr>
              <a:t>1-3</a:t>
            </a:r>
            <a:r>
              <a:rPr lang="zh-CN" altLang="en-US" sz="2800" b="1" dirty="0">
                <a:solidFill>
                  <a:srgbClr val="C00000"/>
                </a:solidFill>
                <a:latin typeface="+mn-ea"/>
                <a:ea typeface="+mn-ea"/>
                <a:cs typeface="+mn-ea"/>
                <a:sym typeface="+mn-ea"/>
              </a:rPr>
              <a:t>月</a:t>
            </a:r>
            <a:r>
              <a:rPr lang="zh-CN" altLang="en-US" sz="2800" b="1" dirty="0">
                <a:latin typeface="+mn-ea"/>
                <a:ea typeface="+mn-ea"/>
                <a:cs typeface="+mn-ea"/>
                <a:sym typeface="+mn-ea"/>
              </a:rPr>
              <a:t>各月平均人数之和）</a:t>
            </a:r>
            <a:r>
              <a:rPr lang="en-US" altLang="zh-CN" sz="2800" b="1" dirty="0">
                <a:latin typeface="+mn-ea"/>
                <a:ea typeface="+mn-ea"/>
                <a:cs typeface="+mn-ea"/>
                <a:sym typeface="+mn-ea"/>
              </a:rPr>
              <a:t>/3</a:t>
            </a:r>
            <a:r>
              <a:rPr lang="zh-CN" altLang="en-US" sz="2800" b="1" dirty="0">
                <a:latin typeface="+mn-ea"/>
                <a:ea typeface="+mn-ea"/>
                <a:cs typeface="+mn-ea"/>
                <a:sym typeface="+mn-ea"/>
              </a:rPr>
              <a:t>                           </a:t>
            </a:r>
            <a:r>
              <a:rPr lang="en-US" altLang="zh-CN" sz="2800" b="1" dirty="0">
                <a:latin typeface="+mn-ea"/>
                <a:ea typeface="+mn-ea"/>
                <a:cs typeface="+mn-ea"/>
                <a:sym typeface="+mn-ea"/>
              </a:rPr>
              <a:t>                        </a:t>
            </a:r>
            <a:r>
              <a:rPr lang="zh-CN" altLang="en-US" sz="2800" b="1" dirty="0">
                <a:latin typeface="+mn-ea"/>
                <a:ea typeface="+mn-ea"/>
                <a:cs typeface="+mn-ea"/>
                <a:sym typeface="+mn-ea"/>
              </a:rPr>
              <a:t> </a:t>
            </a:r>
            <a:r>
              <a:rPr lang="en-US" altLang="zh-CN" sz="2800" b="1" dirty="0">
                <a:latin typeface="+mn-ea"/>
                <a:ea typeface="+mn-ea"/>
                <a:cs typeface="+mn-ea"/>
                <a:sym typeface="+mn-ea"/>
              </a:rPr>
              <a:t>                 </a:t>
            </a:r>
            <a:endParaRPr lang="en-US" altLang="zh-CN" sz="2800" b="1" dirty="0">
              <a:solidFill>
                <a:srgbClr val="FF0000"/>
              </a:solidFill>
              <a:latin typeface="+mn-ea"/>
              <a:ea typeface="+mn-ea"/>
              <a:cs typeface="+mn-ea"/>
            </a:endParaRPr>
          </a:p>
          <a:p>
            <a:pPr lvl="1" eaLnBrk="1" hangingPunct="1">
              <a:lnSpc>
                <a:spcPct val="170000"/>
              </a:lnSpc>
            </a:pPr>
            <a:r>
              <a:rPr lang="en-US" altLang="zh-CN" sz="2800" b="1" dirty="0">
                <a:latin typeface="+mn-ea"/>
                <a:ea typeface="+mn-ea"/>
                <a:cs typeface="+mn-ea"/>
                <a:sym typeface="+mn-ea"/>
              </a:rPr>
              <a:t>2</a:t>
            </a:r>
            <a:r>
              <a:rPr lang="zh-CN" altLang="en-US" sz="2800" b="1" dirty="0">
                <a:latin typeface="+mn-ea"/>
                <a:ea typeface="+mn-ea"/>
                <a:cs typeface="+mn-ea"/>
                <a:sym typeface="+mn-ea"/>
              </a:rPr>
              <a:t>季度：</a:t>
            </a:r>
            <a:r>
              <a:rPr lang="en-US" altLang="zh-CN" sz="2800" b="1" dirty="0">
                <a:latin typeface="+mn-ea"/>
                <a:ea typeface="+mn-ea"/>
                <a:cs typeface="+mn-ea"/>
                <a:sym typeface="+mn-ea"/>
              </a:rPr>
              <a:t>1-</a:t>
            </a:r>
            <a:r>
              <a:rPr lang="zh-CN" altLang="en-US" sz="2800" b="1" dirty="0">
                <a:latin typeface="+mn-ea"/>
                <a:ea typeface="+mn-ea"/>
                <a:cs typeface="+mn-ea"/>
                <a:sym typeface="+mn-ea"/>
              </a:rPr>
              <a:t>本季平均人数</a:t>
            </a:r>
            <a:r>
              <a:rPr lang="en-US" altLang="zh-CN" sz="2800" b="1" dirty="0">
                <a:latin typeface="+mn-ea"/>
                <a:ea typeface="+mn-ea"/>
                <a:cs typeface="+mn-ea"/>
                <a:sym typeface="+mn-ea"/>
              </a:rPr>
              <a:t>=</a:t>
            </a:r>
            <a:r>
              <a:rPr lang="zh-CN" altLang="en-US" sz="2800" b="1" dirty="0">
                <a:latin typeface="+mn-ea"/>
                <a:ea typeface="+mn-ea"/>
                <a:cs typeface="+mn-ea"/>
                <a:sym typeface="+mn-ea"/>
              </a:rPr>
              <a:t>（</a:t>
            </a:r>
            <a:r>
              <a:rPr lang="en-US" altLang="zh-CN" sz="2800" b="1" dirty="0">
                <a:solidFill>
                  <a:srgbClr val="C00000"/>
                </a:solidFill>
                <a:latin typeface="+mn-ea"/>
                <a:ea typeface="+mn-ea"/>
                <a:cs typeface="+mn-ea"/>
                <a:sym typeface="+mn-ea"/>
              </a:rPr>
              <a:t>1-6</a:t>
            </a:r>
            <a:r>
              <a:rPr lang="zh-CN" altLang="en-US" sz="2800" b="1" dirty="0">
                <a:solidFill>
                  <a:srgbClr val="C00000"/>
                </a:solidFill>
                <a:latin typeface="+mn-ea"/>
                <a:ea typeface="+mn-ea"/>
                <a:cs typeface="+mn-ea"/>
                <a:sym typeface="+mn-ea"/>
              </a:rPr>
              <a:t>月</a:t>
            </a:r>
            <a:r>
              <a:rPr lang="zh-CN" altLang="en-US" sz="2800" b="1" dirty="0">
                <a:latin typeface="+mn-ea"/>
                <a:ea typeface="+mn-ea"/>
                <a:cs typeface="+mn-ea"/>
                <a:sym typeface="+mn-ea"/>
              </a:rPr>
              <a:t>各月平均人数之和）</a:t>
            </a:r>
            <a:r>
              <a:rPr lang="en-US" altLang="zh-CN" sz="2800" b="1" dirty="0">
                <a:latin typeface="+mn-ea"/>
                <a:ea typeface="+mn-ea"/>
                <a:cs typeface="+mn-ea"/>
                <a:sym typeface="+mn-ea"/>
              </a:rPr>
              <a:t>/6</a:t>
            </a:r>
            <a:r>
              <a:rPr lang="zh-CN" altLang="en-US" sz="2800" b="1" dirty="0">
                <a:latin typeface="+mn-ea"/>
                <a:ea typeface="+mn-ea"/>
                <a:cs typeface="+mn-ea"/>
                <a:sym typeface="+mn-ea"/>
              </a:rPr>
              <a:t>                       </a:t>
            </a:r>
            <a:r>
              <a:rPr lang="en-US" altLang="zh-CN" sz="2800" b="1" dirty="0">
                <a:latin typeface="+mn-ea"/>
                <a:ea typeface="+mn-ea"/>
                <a:cs typeface="+mn-ea"/>
                <a:sym typeface="+mn-ea"/>
              </a:rPr>
              <a:t>                        </a:t>
            </a:r>
            <a:r>
              <a:rPr lang="zh-CN" altLang="en-US" sz="2800" b="1" dirty="0">
                <a:latin typeface="+mn-ea"/>
                <a:ea typeface="+mn-ea"/>
                <a:cs typeface="+mn-ea"/>
                <a:sym typeface="+mn-ea"/>
              </a:rPr>
              <a:t>    </a:t>
            </a:r>
            <a:endParaRPr lang="en-US" altLang="zh-CN" sz="2800" b="1" dirty="0">
              <a:solidFill>
                <a:srgbClr val="FF0000"/>
              </a:solidFill>
              <a:latin typeface="+mn-ea"/>
              <a:ea typeface="+mn-ea"/>
              <a:cs typeface="+mn-ea"/>
            </a:endParaRPr>
          </a:p>
          <a:p>
            <a:pPr lvl="1" eaLnBrk="1" hangingPunct="1">
              <a:lnSpc>
                <a:spcPct val="170000"/>
              </a:lnSpc>
            </a:pPr>
            <a:r>
              <a:rPr lang="en-US" altLang="zh-CN" sz="2800" b="1" dirty="0">
                <a:latin typeface="+mn-ea"/>
                <a:ea typeface="+mn-ea"/>
                <a:cs typeface="+mn-ea"/>
                <a:sym typeface="+mn-ea"/>
              </a:rPr>
              <a:t>3</a:t>
            </a:r>
            <a:r>
              <a:rPr lang="zh-CN" altLang="en-US" sz="2800" b="1" dirty="0">
                <a:latin typeface="+mn-ea"/>
                <a:ea typeface="+mn-ea"/>
                <a:cs typeface="+mn-ea"/>
                <a:sym typeface="+mn-ea"/>
              </a:rPr>
              <a:t>季度：</a:t>
            </a:r>
            <a:r>
              <a:rPr lang="en-US" altLang="zh-CN" sz="2800" b="1" dirty="0">
                <a:latin typeface="+mn-ea"/>
                <a:ea typeface="+mn-ea"/>
                <a:cs typeface="+mn-ea"/>
                <a:sym typeface="+mn-ea"/>
              </a:rPr>
              <a:t>1-</a:t>
            </a:r>
            <a:r>
              <a:rPr lang="zh-CN" altLang="en-US" sz="2800" b="1" dirty="0">
                <a:latin typeface="+mn-ea"/>
                <a:ea typeface="+mn-ea"/>
                <a:cs typeface="+mn-ea"/>
                <a:sym typeface="+mn-ea"/>
              </a:rPr>
              <a:t>本季平均人数</a:t>
            </a:r>
            <a:r>
              <a:rPr lang="en-US" altLang="zh-CN" sz="2800" b="1" dirty="0">
                <a:latin typeface="+mn-ea"/>
                <a:ea typeface="+mn-ea"/>
                <a:cs typeface="+mn-ea"/>
                <a:sym typeface="+mn-ea"/>
              </a:rPr>
              <a:t>=</a:t>
            </a:r>
            <a:r>
              <a:rPr lang="zh-CN" altLang="en-US" sz="2800" b="1" dirty="0">
                <a:latin typeface="+mn-ea"/>
                <a:ea typeface="+mn-ea"/>
                <a:cs typeface="+mn-ea"/>
                <a:sym typeface="+mn-ea"/>
              </a:rPr>
              <a:t>（</a:t>
            </a:r>
            <a:r>
              <a:rPr lang="en-US" altLang="zh-CN" sz="2800" b="1" dirty="0">
                <a:solidFill>
                  <a:srgbClr val="C00000"/>
                </a:solidFill>
                <a:latin typeface="+mn-ea"/>
                <a:ea typeface="+mn-ea"/>
                <a:cs typeface="+mn-ea"/>
                <a:sym typeface="+mn-ea"/>
              </a:rPr>
              <a:t>1-9</a:t>
            </a:r>
            <a:r>
              <a:rPr lang="zh-CN" altLang="en-US" sz="2800" b="1" dirty="0">
                <a:solidFill>
                  <a:srgbClr val="C00000"/>
                </a:solidFill>
                <a:latin typeface="+mn-ea"/>
                <a:ea typeface="+mn-ea"/>
                <a:cs typeface="+mn-ea"/>
                <a:sym typeface="+mn-ea"/>
              </a:rPr>
              <a:t>月</a:t>
            </a:r>
            <a:r>
              <a:rPr lang="zh-CN" altLang="en-US" sz="2800" b="1" dirty="0">
                <a:latin typeface="+mn-ea"/>
                <a:ea typeface="+mn-ea"/>
                <a:cs typeface="+mn-ea"/>
                <a:sym typeface="+mn-ea"/>
              </a:rPr>
              <a:t>各月平均人数之和）</a:t>
            </a:r>
            <a:r>
              <a:rPr lang="en-US" altLang="zh-CN" sz="2800" b="1" dirty="0">
                <a:latin typeface="+mn-ea"/>
                <a:ea typeface="+mn-ea"/>
                <a:cs typeface="+mn-ea"/>
                <a:sym typeface="+mn-ea"/>
              </a:rPr>
              <a:t>/9</a:t>
            </a:r>
            <a:endParaRPr lang="en-US" altLang="zh-CN" sz="2400" b="1" noProof="0" dirty="0">
              <a:ln>
                <a:noFill/>
              </a:ln>
              <a:effectLst/>
              <a:uLnTx/>
              <a:uFillTx/>
              <a:latin typeface="+mn-ea"/>
              <a:ea typeface="+mn-ea"/>
              <a:cs typeface="+mn-ea"/>
              <a:sym typeface="+mn-ea"/>
            </a:endParaRPr>
          </a:p>
          <a:p>
            <a:pPr marL="171450" marR="0" lvl="0" indent="-171450" algn="l" defTabSz="914400" rtl="0" eaLnBrk="0" fontAlgn="auto" latinLnBrk="0" hangingPunct="0">
              <a:lnSpc>
                <a:spcPct val="120000"/>
              </a:lnSpc>
              <a:spcBef>
                <a:spcPts val="750"/>
              </a:spcBef>
              <a:spcAft>
                <a:spcPts val="0"/>
              </a:spcAft>
              <a:buClrTx/>
              <a:buSzTx/>
              <a:buFontTx/>
              <a:buNone/>
              <a:defRPr/>
            </a:pPr>
            <a:endParaRPr lang="en-US" altLang="zh-CN" sz="2400" b="1" noProof="0" dirty="0">
              <a:ln>
                <a:noFill/>
              </a:ln>
              <a:effectLst/>
              <a:uLnTx/>
              <a:uFillTx/>
              <a:latin typeface="+mn-ea"/>
              <a:ea typeface="+mn-ea"/>
              <a:cs typeface="+mn-ea"/>
              <a:sym typeface="+mn-ea"/>
            </a:endParaRPr>
          </a:p>
          <a:p>
            <a:pPr marL="171450" marR="0" lvl="0" indent="-171450" algn="l" defTabSz="914400" rtl="0" eaLnBrk="0" fontAlgn="auto" latinLnBrk="0" hangingPunct="0">
              <a:lnSpc>
                <a:spcPct val="120000"/>
              </a:lnSpc>
              <a:spcBef>
                <a:spcPts val="750"/>
              </a:spcBef>
              <a:spcAft>
                <a:spcPts val="0"/>
              </a:spcAft>
              <a:buClrTx/>
              <a:buSzTx/>
              <a:buFontTx/>
              <a:buNone/>
              <a:defRPr/>
            </a:pPr>
            <a:endParaRPr lang="en-US" altLang="zh-CN" sz="2400" b="1" noProof="0" dirty="0">
              <a:ln>
                <a:noFill/>
              </a:ln>
              <a:effectLst/>
              <a:uLnTx/>
              <a:uFillTx/>
              <a:latin typeface="+mn-ea"/>
              <a:ea typeface="+mn-ea"/>
              <a:cs typeface="+mn-ea"/>
              <a:sym typeface="+mn-ea"/>
            </a:endParaRPr>
          </a:p>
          <a:p>
            <a:pPr marL="171450" marR="0" lvl="0" indent="-171450" algn="l" defTabSz="914400" rtl="0" eaLnBrk="0" fontAlgn="auto" latinLnBrk="0" hangingPunct="0">
              <a:lnSpc>
                <a:spcPct val="120000"/>
              </a:lnSpc>
              <a:spcBef>
                <a:spcPts val="750"/>
              </a:spcBef>
              <a:spcAft>
                <a:spcPts val="0"/>
              </a:spcAft>
              <a:buClrTx/>
              <a:buSzTx/>
              <a:buFontTx/>
              <a:buNone/>
              <a:defRPr/>
            </a:pPr>
            <a:endParaRPr lang="zh-CN" altLang="en-US" sz="2400" dirty="0">
              <a:solidFill>
                <a:schemeClr val="tx1">
                  <a:lumMod val="95000"/>
                  <a:lumOff val="5000"/>
                </a:schemeClr>
              </a:solidFill>
              <a:latin typeface="+mn-ea"/>
              <a:ea typeface="+mn-ea"/>
              <a:cs typeface="+mn-ea"/>
              <a:sym typeface="+mn-ea"/>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lang="en-US" altLang="zh-CN" sz="2800">
                <a:ln>
                  <a:noFill/>
                </a:ln>
                <a:effectLst/>
                <a:uLnTx/>
                <a:uFillTx/>
                <a:sym typeface="+mn-ea"/>
              </a:rPr>
              <a:t> </a:t>
            </a:r>
            <a:r>
              <a:rPr sz="2800" b="1">
                <a:ln>
                  <a:noFill/>
                </a:ln>
                <a:effectLst/>
                <a:uLnTx/>
                <a:uFillTx/>
                <a:latin typeface="+mn-ea"/>
                <a:sym typeface="+mn-ea"/>
              </a:rPr>
              <a:t>从业人员平均人数</a:t>
            </a:r>
            <a:r>
              <a:rPr lang="zh-CN" sz="2800" b="1">
                <a:ln>
                  <a:noFill/>
                </a:ln>
                <a:effectLst/>
                <a:uLnTx/>
                <a:uFillTx/>
                <a:latin typeface="+mn-ea"/>
                <a:sym typeface="+mn-ea"/>
              </a:rPr>
              <a:t>计算方法</a:t>
            </a:r>
            <a:endParaRPr lang="zh-CN" sz="2800" b="1">
              <a:ln>
                <a:noFill/>
              </a:ln>
              <a:effectLst/>
              <a:uLnTx/>
              <a:uFillTx/>
              <a:latin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三、重点指标</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39265"/>
            <a:ext cx="10970260" cy="607695"/>
          </a:xfrm>
          <a:prstGeom prst="rect">
            <a:avLst/>
          </a:prstGeom>
        </p:spPr>
        <p:txBody>
          <a:bodyPr wrap="square">
            <a:spAutoFit/>
          </a:bodyPr>
          <a:p>
            <a:pPr marL="457200" indent="-457200" algn="just">
              <a:lnSpc>
                <a:spcPct val="120000"/>
              </a:lnSpc>
              <a:spcBef>
                <a:spcPts val="20"/>
              </a:spcBef>
              <a:spcAft>
                <a:spcPts val="0"/>
              </a:spcAft>
              <a:buFont typeface="Wingdings" panose="05000000000000000000" charset="0"/>
              <a:buChar char="l"/>
              <a:defRPr/>
            </a:pPr>
            <a:r>
              <a:rPr lang="zh-CN" altLang="en-US" sz="2800" b="1" dirty="0" smtClean="0">
                <a:solidFill>
                  <a:srgbClr val="4B649F"/>
                </a:solidFill>
                <a:latin typeface="+mn-ea"/>
                <a:ea typeface="+mn-ea"/>
                <a:cs typeface="+mn-ea"/>
              </a:rPr>
              <a:t>举例：</a:t>
            </a:r>
            <a:endParaRPr lang="zh-CN" altLang="en-US" sz="2400" dirty="0">
              <a:solidFill>
                <a:schemeClr val="tx1">
                  <a:lumMod val="95000"/>
                  <a:lumOff val="5000"/>
                </a:schemeClr>
              </a:solidFill>
              <a:latin typeface="+mn-ea"/>
              <a:ea typeface="+mn-ea"/>
              <a:cs typeface="+mn-ea"/>
              <a:sym typeface="+mn-ea"/>
            </a:endParaRPr>
          </a:p>
        </p:txBody>
      </p:sp>
      <p:sp>
        <p:nvSpPr>
          <p:cNvPr id="9" name="文本框 8"/>
          <p:cNvSpPr txBox="true"/>
          <p:nvPr/>
        </p:nvSpPr>
        <p:spPr>
          <a:xfrm>
            <a:off x="7476490" y="142875"/>
            <a:ext cx="4053840" cy="673449"/>
          </a:xfrm>
          <a:prstGeom prst="roundRect">
            <a:avLst/>
          </a:prstGeom>
          <a:solidFill>
            <a:schemeClr val="accent5">
              <a:lumMod val="75000"/>
            </a:schemeClr>
          </a:solidFill>
        </p:spPr>
        <p:txBody>
          <a:bodyPr wrap="square" rtlCol="0">
            <a:spAutoFit/>
          </a:bodyPr>
          <a:p>
            <a:pPr algn="ctr">
              <a:lnSpc>
                <a:spcPct val="140000"/>
              </a:lnSpc>
            </a:pPr>
            <a:r>
              <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区别从业人员年期末人数</a:t>
            </a:r>
            <a:endParaRPr lang="zh-CN" sz="24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
        <p:nvSpPr>
          <p:cNvPr id="20" name="Rectangle 16"/>
          <p:cNvSpPr/>
          <p:nvPr/>
        </p:nvSpPr>
        <p:spPr bwMode="auto">
          <a:xfrm>
            <a:off x="2907665" y="4224020"/>
            <a:ext cx="6260465" cy="1631950"/>
          </a:xfrm>
          <a:prstGeom prst="rect">
            <a:avLst/>
          </a:prstGeom>
          <a:ln w="50800">
            <a:solidFill>
              <a:srgbClr val="4B649F"/>
            </a:solidFill>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350" b="0" i="0" u="none" strike="noStrike" kern="0" cap="none" spc="0" normalizeH="0" baseline="0" noProof="0" dirty="0">
              <a:ln>
                <a:noFill/>
              </a:ln>
              <a:solidFill>
                <a:prstClr val="white"/>
              </a:solidFill>
              <a:effectLst/>
              <a:uLnTx/>
              <a:uFillTx/>
              <a:latin typeface="Lato" pitchFamily="34" charset="0"/>
              <a:ea typeface="+mn-ea"/>
              <a:cs typeface="+mn-cs"/>
            </a:endParaRPr>
          </a:p>
        </p:txBody>
      </p:sp>
      <p:sp>
        <p:nvSpPr>
          <p:cNvPr id="21" name="Rectangle 16"/>
          <p:cNvSpPr/>
          <p:nvPr/>
        </p:nvSpPr>
        <p:spPr bwMode="auto">
          <a:xfrm>
            <a:off x="2907348" y="2346643"/>
            <a:ext cx="6275070" cy="1649413"/>
          </a:xfrm>
          <a:prstGeom prst="rect">
            <a:avLst/>
          </a:prstGeom>
          <a:ln w="50800">
            <a:solidFill>
              <a:schemeClr val="accent3">
                <a:lumMod val="50000"/>
              </a:schemeClr>
            </a:solidFill>
          </a:ln>
        </p:spPr>
        <p:style>
          <a:lnRef idx="2">
            <a:schemeClr val="accent2"/>
          </a:lnRef>
          <a:fillRef idx="1">
            <a:schemeClr val="lt1"/>
          </a:fillRef>
          <a:effectRef idx="0">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350" b="0" i="0" u="none" strike="noStrike" kern="0" cap="none" spc="0" normalizeH="0" baseline="0" noProof="0" dirty="0">
              <a:ln>
                <a:noFill/>
              </a:ln>
              <a:solidFill>
                <a:prstClr val="white"/>
              </a:solidFill>
              <a:effectLst/>
              <a:uLnTx/>
              <a:uFillTx/>
              <a:latin typeface="Lato" pitchFamily="34" charset="0"/>
              <a:ea typeface="+mn-ea"/>
              <a:cs typeface="+mn-cs"/>
            </a:endParaRPr>
          </a:p>
        </p:txBody>
      </p:sp>
      <p:sp>
        <p:nvSpPr>
          <p:cNvPr id="22" name="Rectangular Callout 8"/>
          <p:cNvSpPr/>
          <p:nvPr/>
        </p:nvSpPr>
        <p:spPr>
          <a:xfrm>
            <a:off x="2611597" y="2768443"/>
            <a:ext cx="550069" cy="556022"/>
          </a:xfrm>
          <a:prstGeom prst="wedgeRectCallout">
            <a:avLst>
              <a:gd name="adj1" fmla="val 77652"/>
              <a:gd name="adj2" fmla="val -31618"/>
            </a:avLst>
          </a:prstGeom>
          <a:solidFill>
            <a:schemeClr val="accent4">
              <a:lumMod val="50000"/>
            </a:schemeClr>
          </a:solidFill>
          <a:ln w="31750" cap="flat" cmpd="sng" algn="ctr">
            <a:noFill/>
            <a:prstDash val="solid"/>
            <a:miter lim="800000"/>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Calibri" panose="020F0502020204030204"/>
              <a:ea typeface="+mn-ea"/>
              <a:cs typeface="+mn-cs"/>
            </a:endParaRPr>
          </a:p>
        </p:txBody>
      </p:sp>
      <p:sp>
        <p:nvSpPr>
          <p:cNvPr id="23" name="Rectangular Callout 8"/>
          <p:cNvSpPr/>
          <p:nvPr/>
        </p:nvSpPr>
        <p:spPr>
          <a:xfrm>
            <a:off x="2611678" y="4407219"/>
            <a:ext cx="550069" cy="556022"/>
          </a:xfrm>
          <a:prstGeom prst="wedgeRectCallout">
            <a:avLst>
              <a:gd name="adj1" fmla="val 77652"/>
              <a:gd name="adj2" fmla="val -31618"/>
            </a:avLst>
          </a:prstGeom>
          <a:solidFill>
            <a:srgbClr val="4B649F"/>
          </a:solidFill>
          <a:ln w="31750" cap="flat" cmpd="sng" algn="ctr">
            <a:noFill/>
            <a:prstDash val="solid"/>
            <a:miter lim="800000"/>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4" name="TextBox 1"/>
          <p:cNvSpPr txBox="true"/>
          <p:nvPr/>
        </p:nvSpPr>
        <p:spPr>
          <a:xfrm>
            <a:off x="3359785" y="2394268"/>
            <a:ext cx="3889375" cy="1630045"/>
          </a:xfrm>
          <a:prstGeom prst="rect">
            <a:avLst/>
          </a:prstGeom>
          <a:noFill/>
          <a:ln w="9525">
            <a:noFill/>
          </a:ln>
        </p:spPr>
        <p:txBody>
          <a:bodyPr anchor="t" anchorCtr="false">
            <a:spAutoFit/>
          </a:bodyPr>
          <a:lstStyle/>
          <a:p>
            <a:r>
              <a:rPr lang="zh-CN" altLang="en-US" sz="2000" b="1" dirty="0">
                <a:solidFill>
                  <a:schemeClr val="tx1"/>
                </a:solidFill>
                <a:latin typeface="微软雅黑" panose="020B0604030504040204" pitchFamily="34" charset="-122"/>
                <a:ea typeface="微软雅黑" panose="020B0604030504040204" pitchFamily="34" charset="-122"/>
              </a:rPr>
              <a:t>某公司</a:t>
            </a:r>
            <a:r>
              <a:rPr lang="en-US" altLang="zh-CN" sz="2000" b="1" dirty="0">
                <a:solidFill>
                  <a:schemeClr val="tx1"/>
                </a:solidFill>
                <a:latin typeface="微软雅黑" panose="020B0604030504040204" pitchFamily="34" charset="-122"/>
                <a:ea typeface="微软雅黑" panose="020B0604030504040204" pitchFamily="34" charset="-122"/>
              </a:rPr>
              <a:t>2024</a:t>
            </a:r>
            <a:r>
              <a:rPr lang="zh-CN" altLang="en-US" sz="2000" b="1" dirty="0">
                <a:solidFill>
                  <a:schemeClr val="tx1"/>
                </a:solidFill>
                <a:latin typeface="微软雅黑" panose="020B0604030504040204" pitchFamily="34" charset="-122"/>
                <a:ea typeface="微软雅黑" panose="020B0604030504040204" pitchFamily="34" charset="-122"/>
              </a:rPr>
              <a:t>年第一季度人员情况：</a:t>
            </a:r>
            <a:endParaRPr lang="en-US" altLang="zh-CN" sz="2000" b="1" dirty="0">
              <a:solidFill>
                <a:schemeClr val="tx1"/>
              </a:solidFill>
              <a:latin typeface="微软雅黑" panose="020B0604030504040204" pitchFamily="34" charset="-122"/>
              <a:ea typeface="微软雅黑" panose="020B0604030504040204" pitchFamily="34" charset="-122"/>
            </a:endParaRPr>
          </a:p>
          <a:p>
            <a:endParaRPr lang="en-US" altLang="zh-CN" sz="2000" b="1" dirty="0">
              <a:solidFill>
                <a:schemeClr val="tx1"/>
              </a:solidFill>
              <a:latin typeface="微软雅黑" panose="020B0604030504040204" pitchFamily="34" charset="-122"/>
              <a:ea typeface="微软雅黑" panose="020B0604030504040204" pitchFamily="34" charset="-122"/>
            </a:endParaRPr>
          </a:p>
          <a:p>
            <a:r>
              <a:rPr lang="en-US" altLang="zh-CN" sz="2000" b="1" dirty="0">
                <a:solidFill>
                  <a:schemeClr val="tx1"/>
                </a:solidFill>
                <a:latin typeface="微软雅黑" panose="020B0604030504040204" pitchFamily="34" charset="-122"/>
                <a:ea typeface="微软雅黑" panose="020B0604030504040204" pitchFamily="34" charset="-122"/>
              </a:rPr>
              <a:t>1</a:t>
            </a:r>
            <a:r>
              <a:rPr lang="zh-CN" altLang="en-US" sz="2000" b="1" dirty="0">
                <a:solidFill>
                  <a:schemeClr val="tx1"/>
                </a:solidFill>
                <a:latin typeface="微软雅黑" panose="020B0604030504040204" pitchFamily="34" charset="-122"/>
                <a:ea typeface="微软雅黑" panose="020B0604030504040204" pitchFamily="34" charset="-122"/>
              </a:rPr>
              <a:t>月，月初 </a:t>
            </a:r>
            <a:r>
              <a:rPr lang="en-US" altLang="zh-CN" sz="2000" b="1" dirty="0">
                <a:solidFill>
                  <a:schemeClr val="tx1"/>
                </a:solidFill>
                <a:latin typeface="微软雅黑" panose="020B0604030504040204" pitchFamily="34" charset="-122"/>
                <a:ea typeface="微软雅黑" panose="020B0604030504040204" pitchFamily="34" charset="-122"/>
              </a:rPr>
              <a:t>52 </a:t>
            </a:r>
            <a:r>
              <a:rPr lang="zh-CN" altLang="en-US" sz="2000" b="1" dirty="0">
                <a:solidFill>
                  <a:schemeClr val="tx1"/>
                </a:solidFill>
                <a:latin typeface="微软雅黑" panose="020B0604030504040204" pitchFamily="34" charset="-122"/>
                <a:ea typeface="微软雅黑" panose="020B0604030504040204" pitchFamily="34" charset="-122"/>
              </a:rPr>
              <a:t>人，月末 </a:t>
            </a:r>
            <a:r>
              <a:rPr lang="en-US" altLang="zh-CN" sz="2000" b="1" dirty="0">
                <a:solidFill>
                  <a:schemeClr val="tx1"/>
                </a:solidFill>
                <a:latin typeface="微软雅黑" panose="020B0604030504040204" pitchFamily="34" charset="-122"/>
                <a:ea typeface="微软雅黑" panose="020B0604030504040204" pitchFamily="34" charset="-122"/>
              </a:rPr>
              <a:t>48 </a:t>
            </a:r>
            <a:r>
              <a:rPr lang="zh-CN" altLang="en-US" sz="2000" b="1" dirty="0">
                <a:solidFill>
                  <a:schemeClr val="tx1"/>
                </a:solidFill>
                <a:latin typeface="微软雅黑" panose="020B0604030504040204" pitchFamily="34" charset="-122"/>
                <a:ea typeface="微软雅黑" panose="020B0604030504040204" pitchFamily="34" charset="-122"/>
              </a:rPr>
              <a:t>人。</a:t>
            </a:r>
            <a:endParaRPr lang="en-US" altLang="zh-CN" sz="2000" b="1" dirty="0">
              <a:solidFill>
                <a:schemeClr val="tx1"/>
              </a:solidFill>
              <a:latin typeface="微软雅黑" panose="020B0604030504040204" pitchFamily="34" charset="-122"/>
              <a:ea typeface="微软雅黑" panose="020B0604030504040204" pitchFamily="34" charset="-122"/>
            </a:endParaRPr>
          </a:p>
          <a:p>
            <a:r>
              <a:rPr lang="en-US" altLang="zh-CN" sz="2000" b="1" dirty="0">
                <a:solidFill>
                  <a:schemeClr val="tx1"/>
                </a:solidFill>
                <a:latin typeface="微软雅黑" panose="020B0604030504040204" pitchFamily="34" charset="-122"/>
                <a:ea typeface="微软雅黑" panose="020B0604030504040204" pitchFamily="34" charset="-122"/>
              </a:rPr>
              <a:t>2</a:t>
            </a:r>
            <a:r>
              <a:rPr lang="zh-CN" altLang="en-US" sz="2000" b="1" dirty="0">
                <a:solidFill>
                  <a:schemeClr val="tx1"/>
                </a:solidFill>
                <a:latin typeface="微软雅黑" panose="020B0604030504040204" pitchFamily="34" charset="-122"/>
                <a:ea typeface="微软雅黑" panose="020B0604030504040204" pitchFamily="34" charset="-122"/>
              </a:rPr>
              <a:t>月，月初 </a:t>
            </a:r>
            <a:r>
              <a:rPr lang="en-US" altLang="zh-CN" sz="2000" b="1" dirty="0">
                <a:solidFill>
                  <a:schemeClr val="tx1"/>
                </a:solidFill>
                <a:latin typeface="微软雅黑" panose="020B0604030504040204" pitchFamily="34" charset="-122"/>
                <a:ea typeface="微软雅黑" panose="020B0604030504040204" pitchFamily="34" charset="-122"/>
              </a:rPr>
              <a:t>41 </a:t>
            </a:r>
            <a:r>
              <a:rPr lang="zh-CN" altLang="en-US" sz="2000" b="1" dirty="0">
                <a:solidFill>
                  <a:schemeClr val="tx1"/>
                </a:solidFill>
                <a:latin typeface="微软雅黑" panose="020B0604030504040204" pitchFamily="34" charset="-122"/>
                <a:ea typeface="微软雅黑" panose="020B0604030504040204" pitchFamily="34" charset="-122"/>
              </a:rPr>
              <a:t>人，月末 </a:t>
            </a:r>
            <a:r>
              <a:rPr lang="en-US" altLang="zh-CN" sz="2000" b="1" dirty="0">
                <a:solidFill>
                  <a:schemeClr val="tx1"/>
                </a:solidFill>
                <a:latin typeface="微软雅黑" panose="020B0604030504040204" pitchFamily="34" charset="-122"/>
                <a:ea typeface="微软雅黑" panose="020B0604030504040204" pitchFamily="34" charset="-122"/>
              </a:rPr>
              <a:t>39 </a:t>
            </a:r>
            <a:r>
              <a:rPr lang="zh-CN" altLang="en-US" sz="2000" b="1" dirty="0">
                <a:solidFill>
                  <a:schemeClr val="tx1"/>
                </a:solidFill>
                <a:latin typeface="微软雅黑" panose="020B0604030504040204" pitchFamily="34" charset="-122"/>
                <a:ea typeface="微软雅黑" panose="020B0604030504040204" pitchFamily="34" charset="-122"/>
              </a:rPr>
              <a:t>人。</a:t>
            </a:r>
            <a:endParaRPr lang="en-US" altLang="zh-CN" sz="2000" b="1" dirty="0">
              <a:solidFill>
                <a:schemeClr val="tx1"/>
              </a:solidFill>
              <a:latin typeface="微软雅黑" panose="020B0604030504040204" pitchFamily="34" charset="-122"/>
              <a:ea typeface="微软雅黑" panose="020B0604030504040204" pitchFamily="34" charset="-122"/>
            </a:endParaRPr>
          </a:p>
          <a:p>
            <a:r>
              <a:rPr lang="en-US" altLang="zh-CN" sz="2000" b="1" dirty="0">
                <a:solidFill>
                  <a:schemeClr val="tx1"/>
                </a:solidFill>
                <a:latin typeface="微软雅黑" panose="020B0604030504040204" pitchFamily="34" charset="-122"/>
                <a:ea typeface="微软雅黑" panose="020B0604030504040204" pitchFamily="34" charset="-122"/>
              </a:rPr>
              <a:t>3</a:t>
            </a:r>
            <a:r>
              <a:rPr lang="zh-CN" altLang="en-US" sz="2000" b="1" dirty="0">
                <a:solidFill>
                  <a:schemeClr val="tx1"/>
                </a:solidFill>
                <a:latin typeface="微软雅黑" panose="020B0604030504040204" pitchFamily="34" charset="-122"/>
                <a:ea typeface="微软雅黑" panose="020B0604030504040204" pitchFamily="34" charset="-122"/>
              </a:rPr>
              <a:t>月，月初 </a:t>
            </a:r>
            <a:r>
              <a:rPr lang="en-US" altLang="zh-CN" sz="2000" b="1" dirty="0">
                <a:solidFill>
                  <a:schemeClr val="tx1"/>
                </a:solidFill>
                <a:latin typeface="微软雅黑" panose="020B0604030504040204" pitchFamily="34" charset="-122"/>
                <a:ea typeface="微软雅黑" panose="020B0604030504040204" pitchFamily="34" charset="-122"/>
              </a:rPr>
              <a:t>34 </a:t>
            </a:r>
            <a:r>
              <a:rPr lang="zh-CN" altLang="en-US" sz="2000" b="1" dirty="0">
                <a:solidFill>
                  <a:schemeClr val="tx1"/>
                </a:solidFill>
                <a:latin typeface="微软雅黑" panose="020B0604030504040204" pitchFamily="34" charset="-122"/>
                <a:ea typeface="微软雅黑" panose="020B0604030504040204" pitchFamily="34" charset="-122"/>
              </a:rPr>
              <a:t>人，月末 </a:t>
            </a:r>
            <a:r>
              <a:rPr lang="en-US" altLang="zh-CN" sz="2000" b="1" dirty="0">
                <a:solidFill>
                  <a:schemeClr val="tx1"/>
                </a:solidFill>
                <a:latin typeface="微软雅黑" panose="020B0604030504040204" pitchFamily="34" charset="-122"/>
                <a:ea typeface="微软雅黑" panose="020B0604030504040204" pitchFamily="34" charset="-122"/>
              </a:rPr>
              <a:t>26 </a:t>
            </a:r>
            <a:r>
              <a:rPr lang="zh-CN" altLang="en-US" sz="2000" b="1" dirty="0">
                <a:solidFill>
                  <a:schemeClr val="tx1"/>
                </a:solidFill>
                <a:latin typeface="微软雅黑" panose="020B0604030504040204" pitchFamily="34" charset="-122"/>
                <a:ea typeface="微软雅黑" panose="020B0604030504040204" pitchFamily="34" charset="-122"/>
              </a:rPr>
              <a:t>人。</a:t>
            </a:r>
            <a:endParaRPr lang="zh-CN" altLang="en-US" sz="2000" b="1" dirty="0">
              <a:solidFill>
                <a:schemeClr val="tx1"/>
              </a:solidFill>
              <a:latin typeface="微软雅黑" panose="020B0604030504040204" pitchFamily="34" charset="-122"/>
              <a:ea typeface="微软雅黑" panose="020B0604030504040204" pitchFamily="34" charset="-122"/>
            </a:endParaRPr>
          </a:p>
        </p:txBody>
      </p:sp>
      <p:sp>
        <p:nvSpPr>
          <p:cNvPr id="26" name="TextBox 2"/>
          <p:cNvSpPr txBox="true"/>
          <p:nvPr/>
        </p:nvSpPr>
        <p:spPr>
          <a:xfrm>
            <a:off x="3362960" y="4318318"/>
            <a:ext cx="2741613" cy="398780"/>
          </a:xfrm>
          <a:prstGeom prst="rect">
            <a:avLst/>
          </a:prstGeom>
          <a:noFill/>
          <a:ln w="9525">
            <a:noFill/>
          </a:ln>
        </p:spPr>
        <p:txBody>
          <a:bodyPr anchor="t" anchorCtr="false">
            <a:spAutoFit/>
          </a:bodyPr>
          <a:lstStyle/>
          <a:p>
            <a:r>
              <a:rPr lang="zh-CN" altLang="en-US" sz="2000" b="1" dirty="0">
                <a:solidFill>
                  <a:schemeClr val="tx1"/>
                </a:solidFill>
                <a:latin typeface="微软雅黑" panose="020B0604030504040204" pitchFamily="34" charset="-122"/>
                <a:ea typeface="微软雅黑" panose="020B0604030504040204" pitchFamily="34" charset="-122"/>
              </a:rPr>
              <a:t>第一季度平均人数</a:t>
            </a:r>
            <a:endParaRPr lang="zh-CN" altLang="en-US" sz="2000" b="1" dirty="0">
              <a:solidFill>
                <a:schemeClr val="tx1"/>
              </a:solidFill>
              <a:latin typeface="微软雅黑" panose="020B0604030504040204" pitchFamily="34" charset="-122"/>
              <a:ea typeface="微软雅黑" panose="020B0604030504040204" pitchFamily="34" charset="-122"/>
            </a:endParaRPr>
          </a:p>
        </p:txBody>
      </p:sp>
      <p:sp>
        <p:nvSpPr>
          <p:cNvPr id="27" name="TextBox 7"/>
          <p:cNvSpPr txBox="true"/>
          <p:nvPr/>
        </p:nvSpPr>
        <p:spPr>
          <a:xfrm>
            <a:off x="6939561" y="2998282"/>
            <a:ext cx="2286074" cy="400110"/>
          </a:xfrm>
          <a:prstGeom prst="rect">
            <a:avLst/>
          </a:prstGeom>
          <a:noFill/>
          <a:ln w="9525">
            <a:noFill/>
          </a:ln>
        </p:spPr>
        <p:txBody>
          <a:bodyPr wrap="square" anchor="t" anchorCtr="false">
            <a:spAutoFit/>
            <a:scene3d>
              <a:camera prst="orthographicFront"/>
              <a:lightRig rig="threePt" dir="t"/>
            </a:scene3d>
          </a:bodyPr>
          <a:lstStyle/>
          <a:p>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1</a:t>
            </a:r>
            <a:r>
              <a:rPr lang="zh-CN" altLang="en-US"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月平均人数</a:t>
            </a:r>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50</a:t>
            </a:r>
            <a:r>
              <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人</a:t>
            </a:r>
            <a:endPar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endParaRPr>
          </a:p>
        </p:txBody>
      </p:sp>
      <p:sp>
        <p:nvSpPr>
          <p:cNvPr id="28" name="TextBox 8"/>
          <p:cNvSpPr txBox="true"/>
          <p:nvPr/>
        </p:nvSpPr>
        <p:spPr>
          <a:xfrm>
            <a:off x="6982777" y="3324543"/>
            <a:ext cx="2199641" cy="400110"/>
          </a:xfrm>
          <a:prstGeom prst="rect">
            <a:avLst/>
          </a:prstGeom>
          <a:noFill/>
          <a:ln w="9525">
            <a:noFill/>
          </a:ln>
        </p:spPr>
        <p:txBody>
          <a:bodyPr wrap="none" anchor="t" anchorCtr="false">
            <a:spAutoFit/>
            <a:scene3d>
              <a:camera prst="orthographicFront"/>
              <a:lightRig rig="threePt" dir="t"/>
            </a:scene3d>
          </a:bodyPr>
          <a:lstStyle/>
          <a:p>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2</a:t>
            </a:r>
            <a:r>
              <a:rPr lang="zh-CN" altLang="en-US"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月平均</a:t>
            </a:r>
            <a:r>
              <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人数</a:t>
            </a:r>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40</a:t>
            </a:r>
            <a:r>
              <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人</a:t>
            </a:r>
            <a:endPar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endParaRPr>
          </a:p>
        </p:txBody>
      </p:sp>
      <p:sp>
        <p:nvSpPr>
          <p:cNvPr id="29" name="TextBox 9"/>
          <p:cNvSpPr txBox="true"/>
          <p:nvPr/>
        </p:nvSpPr>
        <p:spPr>
          <a:xfrm>
            <a:off x="6968526" y="3638779"/>
            <a:ext cx="2199641" cy="400110"/>
          </a:xfrm>
          <a:prstGeom prst="rect">
            <a:avLst/>
          </a:prstGeom>
          <a:noFill/>
          <a:ln w="9525">
            <a:noFill/>
          </a:ln>
        </p:spPr>
        <p:txBody>
          <a:bodyPr wrap="none" anchor="t" anchorCtr="false">
            <a:spAutoFit/>
            <a:scene3d>
              <a:camera prst="orthographicFront"/>
              <a:lightRig rig="threePt" dir="t"/>
            </a:scene3d>
          </a:bodyPr>
          <a:lstStyle/>
          <a:p>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3</a:t>
            </a:r>
            <a:r>
              <a:rPr lang="zh-CN" altLang="en-US"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月平均</a:t>
            </a:r>
            <a:r>
              <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人数</a:t>
            </a:r>
            <a:r>
              <a:rPr lang="en-US" altLang="zh-CN" sz="2000" b="1" dirty="0" smtClean="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30</a:t>
            </a:r>
            <a:r>
              <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rPr>
              <a:t>人</a:t>
            </a:r>
            <a:endParaRPr lang="zh-CN" altLang="en-US" sz="2000" b="1"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endParaRPr>
          </a:p>
        </p:txBody>
      </p:sp>
      <p:sp>
        <p:nvSpPr>
          <p:cNvPr id="30" name="TextBox 10"/>
          <p:cNvSpPr txBox="true"/>
          <p:nvPr/>
        </p:nvSpPr>
        <p:spPr>
          <a:xfrm>
            <a:off x="2972435" y="5318443"/>
            <a:ext cx="6026150" cy="461963"/>
          </a:xfrm>
          <a:prstGeom prst="rect">
            <a:avLst/>
          </a:prstGeom>
          <a:noFill/>
        </p:spPr>
        <p:txBody>
          <a:bodyPr>
            <a:spAutoFit/>
            <a:scene3d>
              <a:camera prst="orthographicFront"/>
              <a:lightRig rig="threePt" dir="t"/>
            </a:scene3d>
          </a:bodyPr>
          <a:lstStyle/>
          <a:p>
            <a:pPr marR="0" defTabSz="914400" fontAlgn="auto">
              <a:spcBef>
                <a:spcPts val="0"/>
              </a:spcBef>
              <a:spcAft>
                <a:spcPts val="0"/>
              </a:spcAft>
              <a:buClrTx/>
              <a:buSzTx/>
              <a:buFontTx/>
              <a:buNone/>
              <a:defRPr/>
            </a:pPr>
            <a:r>
              <a:rPr kumimoji="0" lang="zh-CN" altLang="en-US"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rPr>
              <a:t>正确计算方法：（</a:t>
            </a:r>
            <a:r>
              <a:rPr kumimoji="0" lang="en-US" altLang="zh-CN"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rPr>
              <a:t>50+40+30</a:t>
            </a:r>
            <a:r>
              <a:rPr kumimoji="0" lang="zh-CN" altLang="en-US"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rPr>
              <a:t>）</a:t>
            </a:r>
            <a:r>
              <a:rPr kumimoji="0" lang="en-US" altLang="zh-CN"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rPr>
              <a:t>/3=40</a:t>
            </a:r>
            <a:r>
              <a:rPr kumimoji="0" lang="zh-CN" altLang="en-US"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rPr>
              <a:t>人</a:t>
            </a:r>
            <a:endParaRPr kumimoji="0" lang="zh-CN" altLang="en-US" sz="2400" b="1" kern="1200" cap="none" spc="0" normalizeH="0" baseline="0" noProof="0" dirty="0">
              <a:solidFill>
                <a:srgbClr val="4B649F"/>
              </a:solidFill>
              <a:effectLst>
                <a:outerShdw blurRad="38100" dist="25400" dir="5400000" algn="ctr" rotWithShape="0">
                  <a:srgbClr val="6E747A">
                    <a:alpha val="43000"/>
                  </a:srgbClr>
                </a:outerShdw>
              </a:effectLst>
              <a:latin typeface="微软雅黑" panose="020B0604030504040204" pitchFamily="34" charset="-122"/>
              <a:ea typeface="微软雅黑" panose="020B0604030504040204" pitchFamily="34" charset="-122"/>
              <a:cs typeface="+mn-cs"/>
            </a:endParaRPr>
          </a:p>
        </p:txBody>
      </p:sp>
      <p:sp>
        <p:nvSpPr>
          <p:cNvPr id="31" name="TextBox 9"/>
          <p:cNvSpPr txBox="true"/>
          <p:nvPr/>
        </p:nvSpPr>
        <p:spPr>
          <a:xfrm>
            <a:off x="3362960" y="4796155"/>
            <a:ext cx="4252913" cy="398780"/>
          </a:xfrm>
          <a:prstGeom prst="rect">
            <a:avLst/>
          </a:prstGeom>
          <a:noFill/>
          <a:ln w="9525">
            <a:noFill/>
          </a:ln>
        </p:spPr>
        <p:txBody>
          <a:bodyPr anchor="t" anchorCtr="false">
            <a:spAutoFit/>
          </a:bodyPr>
          <a:lstStyle/>
          <a:p>
            <a:r>
              <a:rPr lang="zh-CN" altLang="en-US" sz="2000" b="1" dirty="0">
                <a:solidFill>
                  <a:schemeClr val="tx1"/>
                </a:solidFill>
                <a:latin typeface="微软雅黑" panose="020B0604030504040204" pitchFamily="34" charset="-122"/>
                <a:ea typeface="微软雅黑" panose="020B0604030504040204" pitchFamily="34" charset="-122"/>
              </a:rPr>
              <a:t>企业计算方法（</a:t>
            </a:r>
            <a:r>
              <a:rPr lang="en-US" altLang="zh-CN" sz="2000" b="1" dirty="0">
                <a:solidFill>
                  <a:schemeClr val="tx1"/>
                </a:solidFill>
                <a:latin typeface="微软雅黑" panose="020B0604030504040204" pitchFamily="34" charset="-122"/>
                <a:ea typeface="微软雅黑" panose="020B0604030504040204" pitchFamily="34" charset="-122"/>
              </a:rPr>
              <a:t>52+26</a:t>
            </a:r>
            <a:r>
              <a:rPr lang="zh-CN" altLang="en-US" sz="2000" b="1" dirty="0">
                <a:solidFill>
                  <a:schemeClr val="tx1"/>
                </a:solidFill>
                <a:latin typeface="微软雅黑" panose="020B0604030504040204" pitchFamily="34" charset="-122"/>
                <a:ea typeface="微软雅黑" panose="020B0604030504040204" pitchFamily="34" charset="-122"/>
              </a:rPr>
              <a:t>）</a:t>
            </a:r>
            <a:r>
              <a:rPr lang="en-US" altLang="zh-CN" sz="2000" b="1" dirty="0">
                <a:solidFill>
                  <a:schemeClr val="tx1"/>
                </a:solidFill>
                <a:latin typeface="微软雅黑" panose="020B0604030504040204" pitchFamily="34" charset="-122"/>
                <a:ea typeface="微软雅黑" panose="020B0604030504040204" pitchFamily="34" charset="-122"/>
              </a:rPr>
              <a:t>/2=39</a:t>
            </a:r>
            <a:r>
              <a:rPr lang="zh-CN" altLang="en-US" sz="2000" b="1" dirty="0">
                <a:solidFill>
                  <a:schemeClr val="tx1"/>
                </a:solidFill>
                <a:latin typeface="微软雅黑" panose="020B0604030504040204" pitchFamily="34" charset="-122"/>
                <a:ea typeface="微软雅黑" panose="020B0604030504040204" pitchFamily="34" charset="-122"/>
              </a:rPr>
              <a:t>人</a:t>
            </a:r>
            <a:endParaRPr lang="zh-CN" altLang="en-US" sz="2000" b="1" dirty="0">
              <a:solidFill>
                <a:schemeClr val="tx1"/>
              </a:solidFill>
              <a:latin typeface="微软雅黑" panose="020B0604030504040204" pitchFamily="34" charset="-122"/>
              <a:ea typeface="微软雅黑" panose="020B0604030504040204" pitchFamily="34" charset="-122"/>
            </a:endParaRPr>
          </a:p>
        </p:txBody>
      </p:sp>
      <p:sp>
        <p:nvSpPr>
          <p:cNvPr id="32" name="乘号 31"/>
          <p:cNvSpPr/>
          <p:nvPr/>
        </p:nvSpPr>
        <p:spPr>
          <a:xfrm>
            <a:off x="5828745" y="4642008"/>
            <a:ext cx="777478" cy="708424"/>
          </a:xfrm>
          <a:prstGeom prst="mathMultiply">
            <a:avLst/>
          </a:prstGeom>
          <a:solidFill>
            <a:srgbClr val="FF0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33" name="对话气泡: 矩形 21"/>
          <p:cNvSpPr/>
          <p:nvPr/>
        </p:nvSpPr>
        <p:spPr>
          <a:xfrm>
            <a:off x="6605588" y="4107815"/>
            <a:ext cx="2273300" cy="508000"/>
          </a:xfrm>
          <a:prstGeom prst="wedgeRectCallout">
            <a:avLst>
              <a:gd name="adj1" fmla="val -67907"/>
              <a:gd name="adj2" fmla="val -63390"/>
            </a:avLst>
          </a:prstGeom>
          <a:gradFill>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false"/>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mn-lt"/>
                <a:ea typeface="+mn-ea"/>
                <a:cs typeface="+mn-cs"/>
              </a:rPr>
              <a:t>从业人员期末人数</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
        <p:nvSpPr>
          <p:cNvPr id="34" name="文本框 33"/>
          <p:cNvSpPr txBox="true"/>
          <p:nvPr/>
        </p:nvSpPr>
        <p:spPr>
          <a:xfrm>
            <a:off x="5467350" y="3622040"/>
            <a:ext cx="1409065" cy="368300"/>
          </a:xfrm>
          <a:prstGeom prst="rect">
            <a:avLst/>
          </a:prstGeom>
          <a:noFill/>
          <a:ln w="50800" cmpd="sng">
            <a:solidFill>
              <a:srgbClr val="C00000"/>
            </a:solidFill>
            <a:prstDash val="solid"/>
          </a:ln>
        </p:spPr>
        <p:txBody>
          <a:bodyPr wrap="square" rtlCol="0">
            <a:spAutoFit/>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1000" fill="hold"/>
                                        <p:tgtEl>
                                          <p:spTgt spid="32"/>
                                        </p:tgtEl>
                                        <p:attrNameLst>
                                          <p:attrName>ppt_w</p:attrName>
                                        </p:attrNameLst>
                                      </p:cBhvr>
                                      <p:tavLst>
                                        <p:tav tm="0">
                                          <p:val>
                                            <p:fltVal val="0"/>
                                          </p:val>
                                        </p:tav>
                                        <p:tav tm="100000">
                                          <p:val>
                                            <p:strVal val="#ppt_w"/>
                                          </p:val>
                                        </p:tav>
                                      </p:tavLst>
                                    </p:anim>
                                    <p:anim calcmode="lin" valueType="num">
                                      <p:cBhvr>
                                        <p:cTn id="13" dur="1000" fill="hold"/>
                                        <p:tgtEl>
                                          <p:spTgt spid="32"/>
                                        </p:tgtEl>
                                        <p:attrNameLst>
                                          <p:attrName>ppt_h</p:attrName>
                                        </p:attrNameLst>
                                      </p:cBhvr>
                                      <p:tavLst>
                                        <p:tav tm="0">
                                          <p:val>
                                            <p:fltVal val="0"/>
                                          </p:val>
                                        </p:tav>
                                        <p:tav tm="100000">
                                          <p:val>
                                            <p:strVal val="#ppt_h"/>
                                          </p:val>
                                        </p:tav>
                                      </p:tavLst>
                                    </p:anim>
                                    <p:anim calcmode="lin" valueType="num">
                                      <p:cBhvr>
                                        <p:cTn id="14" dur="1000" fill="hold"/>
                                        <p:tgtEl>
                                          <p:spTgt spid="32"/>
                                        </p:tgtEl>
                                        <p:attrNameLst>
                                          <p:attrName>style.rotation</p:attrName>
                                        </p:attrNameLst>
                                      </p:cBhvr>
                                      <p:tavLst>
                                        <p:tav tm="0">
                                          <p:val>
                                            <p:fltVal val="90"/>
                                          </p:val>
                                        </p:tav>
                                        <p:tav tm="100000">
                                          <p:val>
                                            <p:fltVal val="0"/>
                                          </p:val>
                                        </p:tav>
                                      </p:tavLst>
                                    </p:anim>
                                    <p:animEffect transition="in" filter="fade">
                                      <p:cBhvr>
                                        <p:cTn id="15" dur="10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childTnLst>
                                </p:cTn>
                              </p:par>
                              <p:par>
                                <p:cTn id="40" presetID="6" presetClass="emph" presetSubtype="0" fill="hold" grpId="2" nodeType="withEffect">
                                  <p:stCondLst>
                                    <p:cond delay="0"/>
                                  </p:stCondLst>
                                  <p:childTnLst>
                                    <p:animScale>
                                      <p:cBhvr>
                                        <p:cTn id="41"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true"/>
      <p:bldP spid="9" grpId="2" bldLvl="0" animBg="true"/>
      <p:bldP spid="27" grpId="0"/>
      <p:bldP spid="28" grpId="0"/>
      <p:bldP spid="29" grpId="0"/>
      <p:bldP spid="30" grpId="0"/>
      <p:bldP spid="31" grpId="0"/>
      <p:bldP spid="33" grpId="0" bldLvl="0" animBg="true"/>
      <p:bldP spid="34" grpId="0" bldLvl="0" animBg="tru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（三）年报S103</a:t>
            </a:r>
            <a:r>
              <a:rPr lang="en-US" altLang="zh-CN" sz="2800" b="1">
                <a:ln>
                  <a:noFill/>
                </a:ln>
                <a:effectLst/>
                <a:uLnTx/>
                <a:uFillTx/>
                <a:sym typeface="+mn-ea"/>
              </a:rPr>
              <a:t>  </a:t>
            </a:r>
            <a:r>
              <a:rPr lang="zh-CN" altLang="en-US" sz="2800" b="1">
                <a:ln>
                  <a:noFill/>
                </a:ln>
                <a:effectLst/>
                <a:uLnTx/>
                <a:uFillTx/>
                <a:sym typeface="+mn-ea"/>
              </a:rPr>
              <a:t>表样</a:t>
            </a:r>
            <a:endParaRPr lang="zh-CN" altLang="en-US" sz="2800" b="1">
              <a:ln>
                <a:noFill/>
              </a:ln>
              <a:effectLst/>
              <a:uLnTx/>
              <a:uFillTx/>
              <a:sym typeface="+mn-ea"/>
            </a:endParaRPr>
          </a:p>
        </p:txBody>
      </p:sp>
      <p:pic>
        <p:nvPicPr>
          <p:cNvPr id="4" name="图片 3"/>
          <p:cNvPicPr>
            <a:picLocks noChangeAspect="true"/>
          </p:cNvPicPr>
          <p:nvPr/>
        </p:nvPicPr>
        <p:blipFill>
          <a:blip r:embed="rId1"/>
          <a:srcRect l="773" t="13922" r="996" b="6298"/>
          <a:stretch>
            <a:fillRect/>
          </a:stretch>
        </p:blipFill>
        <p:spPr>
          <a:xfrm>
            <a:off x="2493010" y="1491615"/>
            <a:ext cx="7105015" cy="5233035"/>
          </a:xfrm>
          <a:prstGeom prst="rect">
            <a:avLst/>
          </a:prstGeom>
          <a:ln w="12700">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3"/>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3" name="矩形 12"/>
          <p:cNvSpPr/>
          <p:nvPr/>
        </p:nvSpPr>
        <p:spPr>
          <a:xfrm>
            <a:off x="2493010" y="2098675"/>
            <a:ext cx="1737360" cy="4639310"/>
          </a:xfrm>
          <a:prstGeom prst="rect">
            <a:avLst/>
          </a:prstGeom>
          <a:noFill/>
          <a:ln w="57150">
            <a:solidFill>
              <a:srgbClr val="C00000"/>
            </a:solidFill>
          </a:ln>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6" name="矩形 15"/>
          <p:cNvSpPr/>
          <p:nvPr/>
        </p:nvSpPr>
        <p:spPr>
          <a:xfrm>
            <a:off x="5437505" y="5915660"/>
            <a:ext cx="2909570" cy="822325"/>
          </a:xfrm>
          <a:prstGeom prst="rect">
            <a:avLst/>
          </a:prstGeom>
          <a:noFill/>
          <a:ln w="571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accent5">
                  <a:lumMod val="75000"/>
                </a:schemeClr>
              </a:solidFill>
              <a:effectLst/>
              <a:uLnTx/>
              <a:uFillTx/>
              <a:latin typeface="+mn-lt"/>
              <a:ea typeface="+mn-ea"/>
              <a:cs typeface="+mn-cs"/>
            </a:endParaRPr>
          </a:p>
        </p:txBody>
      </p:sp>
      <p:sp>
        <p:nvSpPr>
          <p:cNvPr id="18" name="矩形 17"/>
          <p:cNvSpPr/>
          <p:nvPr/>
        </p:nvSpPr>
        <p:spPr>
          <a:xfrm>
            <a:off x="5436870" y="2098040"/>
            <a:ext cx="2910205" cy="3759835"/>
          </a:xfrm>
          <a:prstGeom prst="rect">
            <a:avLst/>
          </a:prstGeom>
          <a:noFill/>
          <a:ln w="57150">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accent4">
                  <a:lumMod val="50000"/>
                </a:schemeClr>
              </a:solidFill>
              <a:effectLst/>
              <a:uLnTx/>
              <a:uFillTx/>
              <a:latin typeface="+mn-lt"/>
              <a:ea typeface="+mn-ea"/>
              <a:cs typeface="+mn-cs"/>
            </a:endParaRPr>
          </a:p>
        </p:txBody>
      </p:sp>
      <p:cxnSp>
        <p:nvCxnSpPr>
          <p:cNvPr id="21" name="直接箭头连接符 20"/>
          <p:cNvCxnSpPr/>
          <p:nvPr/>
        </p:nvCxnSpPr>
        <p:spPr>
          <a:xfrm>
            <a:off x="1559560" y="3964940"/>
            <a:ext cx="852805" cy="151130"/>
          </a:xfrm>
          <a:prstGeom prst="straightConnector1">
            <a:avLst/>
          </a:prstGeom>
          <a:ln w="73025">
            <a:solidFill>
              <a:srgbClr val="C00000"/>
            </a:solidFill>
            <a:tailEnd type="triangle"/>
          </a:ln>
        </p:spPr>
        <p:style>
          <a:lnRef idx="1">
            <a:schemeClr val="accent6"/>
          </a:lnRef>
          <a:fillRef idx="0">
            <a:schemeClr val="accent6"/>
          </a:fillRef>
          <a:effectRef idx="0">
            <a:schemeClr val="accent6"/>
          </a:effectRef>
          <a:fontRef idx="minor">
            <a:schemeClr val="tx1"/>
          </a:fontRef>
        </p:style>
      </p:cxnSp>
      <p:cxnSp>
        <p:nvCxnSpPr>
          <p:cNvPr id="23" name="直接箭头连接符 22"/>
          <p:cNvCxnSpPr>
            <a:stCxn id="16" idx="3"/>
            <a:endCxn id="28" idx="1"/>
          </p:cNvCxnSpPr>
          <p:nvPr/>
        </p:nvCxnSpPr>
        <p:spPr>
          <a:xfrm flipV="true">
            <a:off x="8347075" y="5455920"/>
            <a:ext cx="1390015" cy="871220"/>
          </a:xfrm>
          <a:prstGeom prst="straightConnector1">
            <a:avLst/>
          </a:prstGeom>
          <a:ln w="63500">
            <a:solidFill>
              <a:schemeClr val="accent5">
                <a:lumMod val="75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7" name="内容占位符 1"/>
          <p:cNvSpPr>
            <a:spLocks noGrp="true"/>
          </p:cNvSpPr>
          <p:nvPr/>
        </p:nvSpPr>
        <p:spPr>
          <a:xfrm>
            <a:off x="9681210" y="3331210"/>
            <a:ext cx="1287780" cy="1043305"/>
          </a:xfrm>
          <a:prstGeom prst="rect">
            <a:avLst/>
          </a:prstGeom>
          <a:noFill/>
          <a:ln w="9525">
            <a:noFill/>
          </a:ln>
        </p:spPr>
        <p:txBody>
          <a:bodyPr vert="horz" wrap="square" lIns="91440" tIns="45720" rIns="91440" bIns="45720" anchor="t" anchorCtr="false"/>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eaLnBrk="1" hangingPunct="1">
              <a:lnSpc>
                <a:spcPts val="2600"/>
              </a:lnSpc>
              <a:buNone/>
            </a:pPr>
            <a:r>
              <a:rPr lang="zh-CN" altLang="en-US" sz="2000" b="1" dirty="0">
                <a:solidFill>
                  <a:schemeClr val="accent4">
                    <a:lumMod val="50000"/>
                  </a:schemeClr>
                </a:solidFill>
                <a:effectLst>
                  <a:outerShdw blurRad="38100" dist="25400" dir="5400000" algn="ctr" rotWithShape="0">
                    <a:srgbClr val="6E747A">
                      <a:alpha val="43000"/>
                    </a:srgbClr>
                  </a:outerShdw>
                </a:effectLst>
                <a:latin typeface="黑体" panose="02010609060101010101" charset="-122"/>
                <a:ea typeface="黑体" panose="02010609060101010101" charset="-122"/>
              </a:rPr>
              <a:t>利润表或损益表：</a:t>
            </a:r>
            <a:r>
              <a:rPr lang="zh-CN" altLang="en-US" sz="2000" b="1" dirty="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rPr>
              <a:t>本年累计</a:t>
            </a:r>
            <a:endParaRPr lang="zh-CN" altLang="en-US" sz="2000" b="1" dirty="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endParaRPr>
          </a:p>
          <a:p>
            <a:pPr marL="0" indent="0" eaLnBrk="1" hangingPunct="1">
              <a:lnSpc>
                <a:spcPts val="4000"/>
              </a:lnSpc>
              <a:buNone/>
            </a:pPr>
            <a:endParaRPr lang="zh-CN" altLang="en-US" sz="2000" b="1" dirty="0">
              <a:solidFill>
                <a:srgbClr val="C00000"/>
              </a:solidFill>
              <a:effectLst>
                <a:outerShdw blurRad="38100" dist="25400" dir="5400000" algn="ctr" rotWithShape="0">
                  <a:srgbClr val="6E747A">
                    <a:alpha val="43000"/>
                  </a:srgbClr>
                </a:outerShdw>
              </a:effectLst>
              <a:latin typeface="黑体" panose="02010609060101010101" charset="-122"/>
              <a:ea typeface="黑体" panose="02010609060101010101" charset="-122"/>
            </a:endParaRPr>
          </a:p>
        </p:txBody>
      </p:sp>
      <p:sp>
        <p:nvSpPr>
          <p:cNvPr id="28" name="内容占位符 1"/>
          <p:cNvSpPr>
            <a:spLocks noGrp="true"/>
          </p:cNvSpPr>
          <p:nvPr/>
        </p:nvSpPr>
        <p:spPr>
          <a:xfrm>
            <a:off x="9737090" y="5053330"/>
            <a:ext cx="1782445" cy="804545"/>
          </a:xfrm>
          <a:prstGeom prst="rect">
            <a:avLst/>
          </a:prstGeom>
          <a:noFill/>
          <a:ln w="9525">
            <a:noFill/>
          </a:ln>
        </p:spPr>
        <p:txBody>
          <a:bodyPr vert="horz" wrap="square" lIns="91440" tIns="45720" rIns="91440" bIns="45720" anchor="t" anchorCtr="false"/>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eaLnBrk="1" hangingPunct="1">
              <a:lnSpc>
                <a:spcPts val="2600"/>
              </a:lnSpc>
              <a:buNone/>
            </a:pPr>
            <a:r>
              <a:rPr lang="zh-CN" altLang="en-US" sz="2000" b="1" dirty="0">
                <a:solidFill>
                  <a:schemeClr val="accent5">
                    <a:lumMod val="75000"/>
                  </a:schemeClr>
                </a:solidFill>
                <a:latin typeface="黑体" panose="02010609060101010101" charset="-122"/>
                <a:ea typeface="黑体" panose="02010609060101010101" charset="-122"/>
              </a:rPr>
              <a:t>科目余额表、</a:t>
            </a:r>
            <a:endParaRPr lang="zh-CN" altLang="en-US" sz="2000" b="1" dirty="0">
              <a:solidFill>
                <a:schemeClr val="accent5">
                  <a:lumMod val="75000"/>
                </a:schemeClr>
              </a:solidFill>
              <a:latin typeface="黑体" panose="02010609060101010101" charset="-122"/>
              <a:ea typeface="黑体" panose="02010609060101010101" charset="-122"/>
            </a:endParaRPr>
          </a:p>
          <a:p>
            <a:pPr marL="0" indent="0" eaLnBrk="1" hangingPunct="1">
              <a:lnSpc>
                <a:spcPts val="2600"/>
              </a:lnSpc>
              <a:buNone/>
            </a:pPr>
            <a:r>
              <a:rPr lang="zh-CN" altLang="en-US" sz="2000" b="1" dirty="0">
                <a:solidFill>
                  <a:schemeClr val="accent5">
                    <a:lumMod val="75000"/>
                  </a:schemeClr>
                </a:solidFill>
                <a:latin typeface="黑体" panose="02010609060101010101" charset="-122"/>
                <a:ea typeface="黑体" panose="02010609060101010101" charset="-122"/>
              </a:rPr>
              <a:t>明细账、税表</a:t>
            </a:r>
            <a:endParaRPr lang="zh-CN" altLang="en-US" sz="2000" b="1" dirty="0">
              <a:solidFill>
                <a:schemeClr val="accent5">
                  <a:lumMod val="75000"/>
                </a:schemeClr>
              </a:solidFill>
              <a:latin typeface="黑体" panose="02010609060101010101" charset="-122"/>
              <a:ea typeface="黑体" panose="02010609060101010101" charset="-122"/>
            </a:endParaRPr>
          </a:p>
        </p:txBody>
      </p:sp>
      <p:sp>
        <p:nvSpPr>
          <p:cNvPr id="33" name="文本框 32"/>
          <p:cNvSpPr txBox="true"/>
          <p:nvPr/>
        </p:nvSpPr>
        <p:spPr>
          <a:xfrm>
            <a:off x="744855" y="1761490"/>
            <a:ext cx="859790" cy="4699000"/>
          </a:xfrm>
          <a:prstGeom prst="rect">
            <a:avLst/>
          </a:prstGeom>
          <a:noFill/>
        </p:spPr>
        <p:txBody>
          <a:bodyPr vert="eaVert" wrap="square" rtlCol="0">
            <a:spAutoFit/>
          </a:bodyPr>
          <a:p>
            <a:r>
              <a:rPr lang="zh-CN" altLang="en-US" sz="2400" b="1" dirty="0">
                <a:solidFill>
                  <a:schemeClr val="tx1"/>
                </a:solidFill>
                <a:effectLst>
                  <a:outerShdw blurRad="38100" dist="19050" dir="2700000" algn="tl" rotWithShape="0">
                    <a:schemeClr val="dk1">
                      <a:alpha val="40000"/>
                    </a:schemeClr>
                  </a:outerShdw>
                </a:effectLst>
                <a:latin typeface="黑体" panose="02010609060101010101" charset="-122"/>
                <a:ea typeface="黑体" panose="02010609060101010101" charset="-122"/>
                <a:sym typeface="+mn-ea"/>
              </a:rPr>
              <a:t>大部分取自</a:t>
            </a:r>
            <a:r>
              <a:rPr lang="zh-CN" altLang="en-US" sz="2400" b="1" dirty="0">
                <a:solidFill>
                  <a:srgbClr val="C00000"/>
                </a:solidFill>
                <a:effectLst>
                  <a:outerShdw blurRad="38100" dist="19050" dir="2700000" algn="tl" rotWithShape="0">
                    <a:schemeClr val="dk1">
                      <a:alpha val="40000"/>
                    </a:schemeClr>
                  </a:outerShdw>
                </a:effectLst>
                <a:latin typeface="黑体" panose="02010609060101010101" charset="-122"/>
                <a:ea typeface="黑体" panose="02010609060101010101" charset="-122"/>
                <a:sym typeface="+mn-ea"/>
              </a:rPr>
              <a:t>资产负债表期末时点数</a:t>
            </a:r>
            <a:endParaRPr lang="zh-CN" altLang="en-US" sz="2000" b="1" dirty="0">
              <a:solidFill>
                <a:srgbClr val="FF0000"/>
              </a:solidFill>
              <a:effectLst>
                <a:outerShdw blurRad="38100" dist="19050" dir="2700000" algn="tl" rotWithShape="0">
                  <a:schemeClr val="dk1">
                    <a:alpha val="40000"/>
                  </a:schemeClr>
                </a:outerShdw>
              </a:effectLst>
              <a:latin typeface="黑体" panose="02010609060101010101" charset="-122"/>
              <a:ea typeface="黑体" panose="02010609060101010101" charset="-122"/>
              <a:sym typeface="+mn-ea"/>
            </a:endParaRPr>
          </a:p>
          <a:p>
            <a:endParaRPr lang="zh-CN" altLang="en-US" sz="2000" b="1" dirty="0">
              <a:solidFill>
                <a:srgbClr val="FF0000"/>
              </a:solidFill>
              <a:effectLst>
                <a:outerShdw blurRad="38100" dist="19050" dir="2700000" algn="tl" rotWithShape="0">
                  <a:schemeClr val="dk1">
                    <a:alpha val="40000"/>
                  </a:schemeClr>
                </a:outerShdw>
              </a:effectLst>
              <a:latin typeface="黑体" panose="02010609060101010101" charset="-122"/>
              <a:ea typeface="黑体" panose="02010609060101010101" charset="-122"/>
              <a:sym typeface="+mn-ea"/>
            </a:endParaRPr>
          </a:p>
        </p:txBody>
      </p:sp>
      <p:cxnSp>
        <p:nvCxnSpPr>
          <p:cNvPr id="10" name="直接箭头连接符 9"/>
          <p:cNvCxnSpPr>
            <a:stCxn id="18" idx="3"/>
          </p:cNvCxnSpPr>
          <p:nvPr/>
        </p:nvCxnSpPr>
        <p:spPr>
          <a:xfrm flipV="true">
            <a:off x="8347075" y="3955415"/>
            <a:ext cx="1390015" cy="22860"/>
          </a:xfrm>
          <a:prstGeom prst="straightConnector1">
            <a:avLst/>
          </a:prstGeom>
          <a:ln w="63500">
            <a:solidFill>
              <a:schemeClr val="accent4">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30" name="文本框 29"/>
          <p:cNvSpPr txBox="true"/>
          <p:nvPr/>
        </p:nvSpPr>
        <p:spPr>
          <a:xfrm>
            <a:off x="9291320" y="2327275"/>
            <a:ext cx="2219325" cy="578390"/>
          </a:xfrm>
          <a:prstGeom prst="roundRect">
            <a:avLst/>
          </a:prstGeom>
          <a:solidFill>
            <a:schemeClr val="accent5">
              <a:lumMod val="75000"/>
            </a:schemeClr>
          </a:solidFill>
        </p:spPr>
        <p:txBody>
          <a:bodyPr wrap="square" rtlCol="0">
            <a:spAutoFit/>
          </a:bodyPr>
          <a:p>
            <a:r>
              <a:rPr lang="zh-CN" sz="28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单位：千元</a:t>
            </a:r>
            <a:endParaRPr lang="zh-CN" sz="28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 presetClass="emph" presetSubtype="0" fill="hold" grpId="2" nodeType="clickEffect">
                                  <p:stCondLst>
                                    <p:cond delay="0"/>
                                  </p:stCondLst>
                                  <p:childTnLst>
                                    <p:animScale>
                                      <p:cBhvr>
                                        <p:cTn id="30" dur="2000" fill="hold"/>
                                        <p:tgtEl>
                                          <p:spTgt spid="3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true"/>
      <p:bldP spid="16" grpId="0" bldLvl="0" animBg="true"/>
      <p:bldP spid="18" grpId="0" bldLvl="0" animBg="true"/>
      <p:bldP spid="27" grpId="0"/>
      <p:bldP spid="28" grpId="0" bldLvl="0" animBg="true"/>
      <p:bldP spid="33" grpId="0"/>
      <p:bldP spid="30" grpId="1" animBg="true"/>
      <p:bldP spid="30" grpId="2" bldLvl="0" animBg="true"/>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文本框 62"/>
          <p:cNvSpPr txBox="true"/>
          <p:nvPr/>
        </p:nvSpPr>
        <p:spPr>
          <a:xfrm>
            <a:off x="1394778" y="3054350"/>
            <a:ext cx="9402762" cy="922020"/>
          </a:xfrm>
          <a:prstGeom prst="rect">
            <a:avLst/>
          </a:prstGeom>
          <a:noFill/>
          <a:ln w="9525">
            <a:noFill/>
          </a:ln>
        </p:spPr>
        <p:txBody>
          <a:bodyPr wrap="square" anchor="t" anchorCtr="false">
            <a:spAutoFit/>
          </a:bodyPr>
          <a:p>
            <a:pPr algn="ct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第四部分</a:t>
            </a:r>
            <a:r>
              <a:rPr lang="en-US" altLang="zh-CN"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   </a:t>
            </a:r>
            <a:r>
              <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rPr>
              <a:t>填报要点</a:t>
            </a:r>
            <a:endParaRPr lang="zh-CN" altLang="en-US" sz="5400" b="1" dirty="0">
              <a:solidFill>
                <a:srgbClr val="336699"/>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1843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grpSp>
        <p:nvGrpSpPr>
          <p:cNvPr id="2" name="组合 1"/>
          <p:cNvGrpSpPr/>
          <p:nvPr/>
        </p:nvGrpSpPr>
        <p:grpSpPr>
          <a:xfrm>
            <a:off x="9480550" y="4221480"/>
            <a:ext cx="687070" cy="714375"/>
            <a:chOff x="14903" y="5858"/>
            <a:chExt cx="1082" cy="1125"/>
          </a:xfrm>
        </p:grpSpPr>
        <p:sp>
          <p:nvSpPr>
            <p:cNvPr id="1069" name="矩形 1068"/>
            <p:cNvSpPr/>
            <p:nvPr/>
          </p:nvSpPr>
          <p:spPr>
            <a:xfrm>
              <a:off x="15235" y="6233"/>
              <a:ext cx="750" cy="7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4903" y="5858"/>
              <a:ext cx="748" cy="74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grpSp>
        <p:nvGrpSpPr>
          <p:cNvPr id="3" name="组合 2"/>
          <p:cNvGrpSpPr/>
          <p:nvPr/>
        </p:nvGrpSpPr>
        <p:grpSpPr>
          <a:xfrm>
            <a:off x="1776095" y="2103120"/>
            <a:ext cx="697230" cy="705485"/>
            <a:chOff x="3318" y="3690"/>
            <a:chExt cx="1098" cy="1111"/>
          </a:xfrm>
        </p:grpSpPr>
        <p:sp>
          <p:nvSpPr>
            <p:cNvPr id="118" name="矩形 117"/>
            <p:cNvSpPr/>
            <p:nvPr/>
          </p:nvSpPr>
          <p:spPr>
            <a:xfrm>
              <a:off x="3318" y="3690"/>
              <a:ext cx="748" cy="748"/>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3668" y="4053"/>
              <a:ext cx="748" cy="748"/>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grpSp>
      <p:pic>
        <p:nvPicPr>
          <p:cNvPr id="4" name="图片 3"/>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131445" y="74930"/>
            <a:ext cx="1807210" cy="1806575"/>
          </a:xfrm>
          <a:prstGeom prst="rect">
            <a:avLst/>
          </a:prstGeom>
          <a:ln>
            <a:noFill/>
          </a:ln>
          <a:effec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注意事项-营业额</a:t>
            </a:r>
            <a:r>
              <a:rPr lang="zh-CN" sz="2800" b="1">
                <a:ln>
                  <a:noFill/>
                </a:ln>
                <a:effectLst/>
                <a:uLnTx/>
                <a:uFillTx/>
                <a:latin typeface="+mn-ea"/>
                <a:cs typeface="+mn-ea"/>
                <a:sym typeface="+mn-ea"/>
              </a:rPr>
              <a:t>和</a:t>
            </a:r>
            <a:r>
              <a:rPr sz="2800" b="1">
                <a:ln>
                  <a:noFill/>
                </a:ln>
                <a:effectLst/>
                <a:uLnTx/>
                <a:uFillTx/>
                <a:latin typeface="+mn-ea"/>
                <a:cs typeface="+mn-ea"/>
                <a:sym typeface="+mn-ea"/>
              </a:rPr>
              <a:t>营业收入</a:t>
            </a:r>
            <a:r>
              <a:rPr lang="zh-CN" sz="2800" b="1">
                <a:ln>
                  <a:noFill/>
                </a:ln>
                <a:effectLst/>
                <a:uLnTx/>
                <a:uFillTx/>
                <a:latin typeface="+mn-ea"/>
                <a:cs typeface="+mn-ea"/>
                <a:sym typeface="+mn-ea"/>
              </a:rPr>
              <a:t>：</a:t>
            </a:r>
            <a:endParaRPr lang="zh-CN"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21" name="TextBox 2"/>
          <p:cNvSpPr txBox="true"/>
          <p:nvPr/>
        </p:nvSpPr>
        <p:spPr>
          <a:xfrm>
            <a:off x="2078355" y="2166620"/>
            <a:ext cx="3326130" cy="521970"/>
          </a:xfrm>
          <a:prstGeom prst="rect">
            <a:avLst/>
          </a:prstGeom>
          <a:noFill/>
          <a:ln w="38100">
            <a:solidFill>
              <a:schemeClr val="accent1">
                <a:lumMod val="75000"/>
              </a:schemeClr>
            </a:solidFill>
          </a:ln>
        </p:spPr>
        <p:txBody>
          <a:bodyPr wrap="square" rtlCol="0">
            <a:spAutoFit/>
          </a:bodyPr>
          <a:p>
            <a:r>
              <a:rPr lang="zh-CN" altLang="en-US" sz="2800" dirty="0" smtClean="0">
                <a:solidFill>
                  <a:schemeClr val="tx2"/>
                </a:solidFill>
              </a:rPr>
              <a:t>营业额（</a:t>
            </a:r>
            <a:r>
              <a:rPr lang="en-US" altLang="zh-CN" sz="2800" dirty="0" smtClean="0">
                <a:solidFill>
                  <a:schemeClr val="tx2"/>
                </a:solidFill>
              </a:rPr>
              <a:t>104/204</a:t>
            </a:r>
            <a:r>
              <a:rPr lang="zh-CN" altLang="en-US" sz="2800" dirty="0" smtClean="0">
                <a:solidFill>
                  <a:schemeClr val="tx2"/>
                </a:solidFill>
              </a:rPr>
              <a:t>）</a:t>
            </a:r>
            <a:endParaRPr lang="zh-CN" altLang="en-US" sz="2800" dirty="0">
              <a:solidFill>
                <a:schemeClr val="tx2"/>
              </a:solidFill>
            </a:endParaRPr>
          </a:p>
        </p:txBody>
      </p:sp>
      <p:sp>
        <p:nvSpPr>
          <p:cNvPr id="22" name="TextBox 3"/>
          <p:cNvSpPr txBox="true"/>
          <p:nvPr/>
        </p:nvSpPr>
        <p:spPr>
          <a:xfrm>
            <a:off x="6567805" y="2166620"/>
            <a:ext cx="3589020" cy="521970"/>
          </a:xfrm>
          <a:prstGeom prst="rect">
            <a:avLst/>
          </a:prstGeom>
          <a:noFill/>
          <a:ln w="38100">
            <a:solidFill>
              <a:schemeClr val="accent1">
                <a:lumMod val="75000"/>
              </a:schemeClr>
            </a:solidFill>
          </a:ln>
        </p:spPr>
        <p:txBody>
          <a:bodyPr wrap="square" rtlCol="0">
            <a:spAutoFit/>
          </a:bodyPr>
          <a:p>
            <a:r>
              <a:rPr lang="zh-CN" altLang="en-US" sz="2800" dirty="0" smtClean="0">
                <a:solidFill>
                  <a:schemeClr val="tx2"/>
                </a:solidFill>
              </a:rPr>
              <a:t>营业收入（</a:t>
            </a:r>
            <a:r>
              <a:rPr lang="en-US" altLang="zh-CN" sz="2800" dirty="0" smtClean="0">
                <a:solidFill>
                  <a:schemeClr val="tx2"/>
                </a:solidFill>
              </a:rPr>
              <a:t>103/203</a:t>
            </a:r>
            <a:r>
              <a:rPr lang="zh-CN" altLang="en-US" sz="2800" dirty="0" smtClean="0">
                <a:solidFill>
                  <a:schemeClr val="tx2"/>
                </a:solidFill>
              </a:rPr>
              <a:t>）</a:t>
            </a:r>
            <a:endParaRPr lang="zh-CN" altLang="en-US" sz="2800" dirty="0">
              <a:solidFill>
                <a:schemeClr val="tx2"/>
              </a:solidFill>
            </a:endParaRPr>
          </a:p>
        </p:txBody>
      </p:sp>
      <p:sp>
        <p:nvSpPr>
          <p:cNvPr id="23" name="TextBox 4"/>
          <p:cNvSpPr txBox="true"/>
          <p:nvPr/>
        </p:nvSpPr>
        <p:spPr>
          <a:xfrm>
            <a:off x="5600803" y="2310260"/>
            <a:ext cx="852616" cy="1445260"/>
          </a:xfrm>
          <a:prstGeom prst="rect">
            <a:avLst/>
          </a:prstGeom>
          <a:noFill/>
        </p:spPr>
        <p:txBody>
          <a:bodyPr wrap="square" rtlCol="0">
            <a:spAutoFit/>
          </a:bodyPr>
          <a:p>
            <a:r>
              <a:rPr lang="zh-CN" altLang="en-US" sz="4400" b="1" dirty="0" smtClean="0">
                <a:solidFill>
                  <a:srgbClr val="C00000"/>
                </a:solidFill>
              </a:rPr>
              <a:t>对比</a:t>
            </a:r>
            <a:endParaRPr lang="zh-CN" altLang="en-US" sz="4400" b="1" dirty="0" smtClean="0">
              <a:solidFill>
                <a:srgbClr val="C00000"/>
              </a:solidFill>
            </a:endParaRPr>
          </a:p>
        </p:txBody>
      </p:sp>
      <p:cxnSp>
        <p:nvCxnSpPr>
          <p:cNvPr id="24" name="直接箭头连接符 23"/>
          <p:cNvCxnSpPr>
            <a:stCxn id="21" idx="2"/>
          </p:cNvCxnSpPr>
          <p:nvPr/>
        </p:nvCxnSpPr>
        <p:spPr>
          <a:xfrm flipH="true">
            <a:off x="3728720" y="2688590"/>
            <a:ext cx="12700" cy="930910"/>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H="true">
            <a:off x="8362315" y="2688590"/>
            <a:ext cx="635" cy="996315"/>
          </a:xfrm>
          <a:prstGeom prst="straightConnector1">
            <a:avLst/>
          </a:prstGeom>
          <a:ln w="28575">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TextBox 9"/>
          <p:cNvSpPr txBox="true"/>
          <p:nvPr/>
        </p:nvSpPr>
        <p:spPr>
          <a:xfrm>
            <a:off x="2078990" y="3624580"/>
            <a:ext cx="3324860" cy="829945"/>
          </a:xfrm>
          <a:prstGeom prst="rect">
            <a:avLst/>
          </a:prstGeom>
          <a:noFill/>
          <a:ln w="38100">
            <a:solidFill>
              <a:schemeClr val="accent1">
                <a:lumMod val="75000"/>
              </a:schemeClr>
            </a:solidFill>
          </a:ln>
        </p:spPr>
        <p:txBody>
          <a:bodyPr wrap="square" rtlCol="0">
            <a:spAutoFit/>
          </a:bodyPr>
          <a:p>
            <a:r>
              <a:rPr lang="zh-CN" altLang="en-US" sz="2400" dirty="0" smtClean="0"/>
              <a:t>营业收入</a:t>
            </a:r>
            <a:r>
              <a:rPr lang="en-US" altLang="zh-CN" sz="2400" dirty="0" smtClean="0"/>
              <a:t>+</a:t>
            </a:r>
            <a:r>
              <a:rPr lang="zh-CN" altLang="en-US" sz="2400" dirty="0"/>
              <a:t>该</a:t>
            </a:r>
            <a:r>
              <a:rPr lang="zh-CN" altLang="en-US" sz="2400" dirty="0" smtClean="0"/>
              <a:t>收入对应的增值税的销项税</a:t>
            </a:r>
            <a:endParaRPr lang="zh-CN" altLang="en-US" sz="2400" dirty="0"/>
          </a:p>
        </p:txBody>
      </p:sp>
      <p:sp>
        <p:nvSpPr>
          <p:cNvPr id="28" name="TextBox 10"/>
          <p:cNvSpPr txBox="true"/>
          <p:nvPr/>
        </p:nvSpPr>
        <p:spPr>
          <a:xfrm>
            <a:off x="6453505" y="3686175"/>
            <a:ext cx="3905250" cy="706755"/>
          </a:xfrm>
          <a:prstGeom prst="rect">
            <a:avLst/>
          </a:prstGeom>
          <a:noFill/>
          <a:ln w="38100">
            <a:solidFill>
              <a:schemeClr val="accent1">
                <a:lumMod val="75000"/>
              </a:schemeClr>
            </a:solidFill>
          </a:ln>
        </p:spPr>
        <p:txBody>
          <a:bodyPr wrap="square" rtlCol="0">
            <a:spAutoFit/>
          </a:bodyPr>
          <a:p>
            <a:r>
              <a:rPr lang="zh-CN" altLang="en-US" sz="2000" dirty="0" smtClean="0"/>
              <a:t>直接取自财务账利润表（损益表）中“营业收入”科目本期累计数</a:t>
            </a:r>
            <a:endParaRPr lang="zh-CN" altLang="en-US" sz="2000" dirty="0" smtClean="0"/>
          </a:p>
        </p:txBody>
      </p:sp>
      <p:sp>
        <p:nvSpPr>
          <p:cNvPr id="34" name="TextBox 12"/>
          <p:cNvSpPr txBox="true"/>
          <p:nvPr/>
        </p:nvSpPr>
        <p:spPr>
          <a:xfrm>
            <a:off x="7153275" y="4983480"/>
            <a:ext cx="2506345" cy="981710"/>
          </a:xfrm>
          <a:prstGeom prst="rect">
            <a:avLst/>
          </a:prstGeom>
          <a:solidFill>
            <a:srgbClr val="4B649F"/>
          </a:solidFill>
          <a:effectLst/>
        </p:spPr>
        <p:txBody>
          <a:bodyPr wrap="square" rtlCol="0">
            <a:noAutofit/>
          </a:bodyPr>
          <a:p>
            <a:pPr algn="ctr">
              <a:lnSpc>
                <a:spcPct val="160000"/>
              </a:lnSpc>
            </a:pPr>
            <a:r>
              <a:rPr lang="zh-CN" altLang="en-US" sz="2800" b="1" dirty="0" smtClean="0">
                <a:solidFill>
                  <a:schemeClr val="bg1"/>
                </a:solidFill>
              </a:rPr>
              <a:t>直接取数</a:t>
            </a:r>
            <a:endParaRPr lang="zh-CN" altLang="en-US" sz="2800" b="1" dirty="0" smtClean="0">
              <a:solidFill>
                <a:schemeClr val="bg1"/>
              </a:solidFill>
            </a:endParaRPr>
          </a:p>
        </p:txBody>
      </p:sp>
      <p:sp>
        <p:nvSpPr>
          <p:cNvPr id="7" name="TextBox 12"/>
          <p:cNvSpPr txBox="true"/>
          <p:nvPr/>
        </p:nvSpPr>
        <p:spPr>
          <a:xfrm>
            <a:off x="2481580" y="4983480"/>
            <a:ext cx="2506345" cy="981710"/>
          </a:xfrm>
          <a:prstGeom prst="rect">
            <a:avLst/>
          </a:prstGeom>
          <a:solidFill>
            <a:srgbClr val="4B649F"/>
          </a:solidFill>
          <a:effectLst/>
        </p:spPr>
        <p:txBody>
          <a:bodyPr wrap="square" rtlCol="0">
            <a:noAutofit/>
          </a:bodyPr>
          <a:p>
            <a:pPr algn="ctr">
              <a:lnSpc>
                <a:spcPct val="160000"/>
              </a:lnSpc>
            </a:pPr>
            <a:r>
              <a:rPr lang="zh-CN" altLang="en-US" sz="2800" b="1" dirty="0" smtClean="0">
                <a:solidFill>
                  <a:schemeClr val="bg1"/>
                </a:solidFill>
              </a:rPr>
              <a:t>计算值</a:t>
            </a:r>
            <a:endParaRPr lang="zh-CN" altLang="en-US" sz="2800" b="1" dirty="0" smtClean="0">
              <a:solidFill>
                <a:schemeClr val="bg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注意事项-营业额</a:t>
            </a:r>
            <a:r>
              <a:rPr lang="zh-CN" sz="2800" b="1">
                <a:ln>
                  <a:noFill/>
                </a:ln>
                <a:effectLst/>
                <a:uLnTx/>
                <a:uFillTx/>
                <a:latin typeface="+mn-ea"/>
                <a:cs typeface="+mn-ea"/>
                <a:sym typeface="+mn-ea"/>
              </a:rPr>
              <a:t>和</a:t>
            </a:r>
            <a:r>
              <a:rPr sz="2800" b="1">
                <a:ln>
                  <a:noFill/>
                </a:ln>
                <a:effectLst/>
                <a:uLnTx/>
                <a:uFillTx/>
                <a:latin typeface="+mn-ea"/>
                <a:cs typeface="+mn-ea"/>
                <a:sym typeface="+mn-ea"/>
              </a:rPr>
              <a:t>营业收入</a:t>
            </a:r>
            <a:r>
              <a:rPr lang="zh-CN" sz="2800" b="1">
                <a:ln>
                  <a:noFill/>
                </a:ln>
                <a:effectLst/>
                <a:uLnTx/>
                <a:uFillTx/>
                <a:latin typeface="+mn-ea"/>
                <a:cs typeface="+mn-ea"/>
                <a:sym typeface="+mn-ea"/>
              </a:rPr>
              <a:t>：</a:t>
            </a:r>
            <a:endParaRPr lang="zh-CN"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sz="2800" b="1" dirty="0" smtClean="0">
                <a:solidFill>
                  <a:schemeClr val="tx1"/>
                </a:solidFill>
                <a:effectLst/>
                <a:latin typeface="+mj-ea"/>
                <a:ea typeface="+mj-ea"/>
              </a:rPr>
              <a:t>四、</a:t>
            </a:r>
            <a:r>
              <a:rPr lang="zh-CN" sz="2800" b="1" dirty="0" smtClean="0">
                <a:effectLst/>
                <a:latin typeface="+mj-ea"/>
                <a:ea typeface="+mj-ea"/>
                <a:sym typeface="+mn-ea"/>
              </a:rPr>
              <a:t>填报</a:t>
            </a:r>
            <a:r>
              <a:rPr lang="zh-CN" sz="2800" b="1" dirty="0" smtClean="0">
                <a:solidFill>
                  <a:schemeClr val="tx1"/>
                </a:solidFill>
                <a:effectLst/>
                <a:latin typeface="+mj-ea"/>
                <a:ea typeface="+mj-ea"/>
              </a:rPr>
              <a:t>要点</a:t>
            </a:r>
            <a:endParaRPr lang="zh-CN" sz="2800" b="1" dirty="0" smtClean="0">
              <a:solidFill>
                <a:schemeClr val="tx1"/>
              </a:solidFill>
              <a:effectLst/>
              <a:latin typeface="+mj-ea"/>
              <a:ea typeface="+mj-ea"/>
            </a:endParaRPr>
          </a:p>
        </p:txBody>
      </p:sp>
      <p:pic>
        <p:nvPicPr>
          <p:cNvPr id="4" name="图片 3"/>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3" name="文本框 2"/>
          <p:cNvSpPr txBox="true"/>
          <p:nvPr>
            <p:custDataLst>
              <p:tags r:id="rId5"/>
            </p:custDataLst>
          </p:nvPr>
        </p:nvSpPr>
        <p:spPr>
          <a:xfrm>
            <a:off x="560705" y="1979295"/>
            <a:ext cx="10969625" cy="4039235"/>
          </a:xfrm>
          <a:prstGeom prst="rect">
            <a:avLst/>
          </a:prstGeom>
          <a:noFill/>
        </p:spPr>
        <p:txBody>
          <a:bodyPr wrap="square" rtlCol="0">
            <a:noAutofit/>
          </a:bodyPr>
          <a:p>
            <a:pPr algn="l">
              <a:lnSpc>
                <a:spcPts val="5000"/>
              </a:lnSpc>
            </a:pPr>
            <a:r>
              <a:rPr lang="zh-CN" altLang="en-US" sz="2800" b="1" dirty="0" smtClean="0">
                <a:solidFill>
                  <a:srgbClr val="4B649F"/>
                </a:solidFill>
                <a:latin typeface="+mn-ea"/>
                <a:ea typeface="+mn-ea"/>
                <a:cs typeface="微软雅黑" panose="020B0604030504040204" pitchFamily="34" charset="-122"/>
                <a:sym typeface="+mn-ea"/>
              </a:rPr>
              <a:t>营业额：</a:t>
            </a:r>
            <a:r>
              <a:rPr lang="zh-CN" altLang="en-US" sz="2400" b="1" dirty="0" smtClean="0">
                <a:solidFill>
                  <a:srgbClr val="C00000"/>
                </a:solidFill>
                <a:latin typeface="+mn-ea"/>
                <a:ea typeface="+mn-ea"/>
                <a:sym typeface="+mn-ea"/>
              </a:rPr>
              <a:t>含销项税</a:t>
            </a:r>
            <a:endParaRPr lang="en-US" altLang="zh-CN" sz="2400" dirty="0" smtClean="0">
              <a:latin typeface="+mn-ea"/>
              <a:ea typeface="+mn-ea"/>
            </a:endParaRPr>
          </a:p>
          <a:p>
            <a:pPr algn="l">
              <a:lnSpc>
                <a:spcPts val="5000"/>
              </a:lnSpc>
            </a:pPr>
            <a:r>
              <a:rPr lang="zh-CN" altLang="en-US" sz="2800" b="1" dirty="0" smtClean="0">
                <a:solidFill>
                  <a:srgbClr val="4B649F"/>
                </a:solidFill>
                <a:latin typeface="+mn-ea"/>
                <a:ea typeface="+mn-ea"/>
                <a:cs typeface="微软雅黑" panose="020B0604030504040204" pitchFamily="34" charset="-122"/>
                <a:sym typeface="+mn-ea"/>
              </a:rPr>
              <a:t>营业收入：</a:t>
            </a:r>
            <a:r>
              <a:rPr lang="zh-CN" altLang="en-US" sz="2400" b="1" dirty="0" smtClean="0">
                <a:solidFill>
                  <a:srgbClr val="C00000"/>
                </a:solidFill>
                <a:latin typeface="+mn-ea"/>
                <a:ea typeface="+mn-ea"/>
                <a:sym typeface="+mn-ea"/>
              </a:rPr>
              <a:t>不含税</a:t>
            </a:r>
            <a:endParaRPr lang="en-US" altLang="zh-CN" sz="2400" dirty="0" smtClean="0"/>
          </a:p>
          <a:p>
            <a:pPr marL="342900" indent="-342900" algn="l">
              <a:lnSpc>
                <a:spcPts val="5000"/>
              </a:lnSpc>
              <a:buFont typeface="Wingdings" panose="05000000000000000000" charset="0"/>
              <a:buChar char="l"/>
            </a:pPr>
            <a:r>
              <a:rPr lang="zh-CN" altLang="en-US" sz="2400" dirty="0" smtClean="0">
                <a:latin typeface="+mn-ea"/>
                <a:ea typeface="+mn-ea"/>
                <a:cs typeface="+mn-ea"/>
                <a:sym typeface="+mn-ea"/>
              </a:rPr>
              <a:t>如果企业只有</a:t>
            </a:r>
            <a:r>
              <a:rPr lang="en-US" altLang="zh-CN" sz="2400" dirty="0" smtClean="0">
                <a:latin typeface="+mn-ea"/>
                <a:ea typeface="+mn-ea"/>
                <a:cs typeface="+mn-ea"/>
                <a:sym typeface="+mn-ea"/>
              </a:rPr>
              <a:t>6%</a:t>
            </a:r>
            <a:r>
              <a:rPr lang="zh-CN" altLang="en-US" sz="2400" dirty="0" smtClean="0">
                <a:latin typeface="+mn-ea"/>
                <a:ea typeface="+mn-ea"/>
                <a:cs typeface="+mn-ea"/>
                <a:sym typeface="+mn-ea"/>
              </a:rPr>
              <a:t>一种税率，那么满足以下公式：营业额</a:t>
            </a:r>
            <a:r>
              <a:rPr lang="en-US" altLang="zh-CN" sz="2400" dirty="0" smtClean="0">
                <a:latin typeface="+mn-ea"/>
                <a:ea typeface="+mn-ea"/>
                <a:cs typeface="+mn-ea"/>
                <a:sym typeface="+mn-ea"/>
              </a:rPr>
              <a:t>=</a:t>
            </a:r>
            <a:r>
              <a:rPr lang="zh-CN" altLang="en-US" sz="2400" dirty="0" smtClean="0">
                <a:latin typeface="+mn-ea"/>
                <a:ea typeface="+mn-ea"/>
                <a:cs typeface="+mn-ea"/>
                <a:sym typeface="+mn-ea"/>
              </a:rPr>
              <a:t>营业收入</a:t>
            </a:r>
            <a:r>
              <a:rPr lang="en-US" altLang="zh-CN" sz="2400" dirty="0" smtClean="0">
                <a:latin typeface="+mn-ea"/>
                <a:ea typeface="+mn-ea"/>
                <a:cs typeface="+mn-ea"/>
                <a:sym typeface="+mn-ea"/>
              </a:rPr>
              <a:t>*</a:t>
            </a:r>
            <a:r>
              <a:rPr lang="zh-CN" altLang="en-US" sz="2400" dirty="0" smtClean="0">
                <a:latin typeface="+mn-ea"/>
                <a:ea typeface="+mn-ea"/>
                <a:cs typeface="+mn-ea"/>
                <a:sym typeface="+mn-ea"/>
              </a:rPr>
              <a:t>（</a:t>
            </a:r>
            <a:r>
              <a:rPr lang="en-US" altLang="zh-CN" sz="2400" dirty="0" smtClean="0">
                <a:latin typeface="+mn-ea"/>
                <a:ea typeface="+mn-ea"/>
                <a:cs typeface="+mn-ea"/>
                <a:sym typeface="+mn-ea"/>
              </a:rPr>
              <a:t>1+6%</a:t>
            </a:r>
            <a:r>
              <a:rPr lang="zh-CN" altLang="en-US" sz="2400" dirty="0" smtClean="0">
                <a:latin typeface="+mn-ea"/>
                <a:ea typeface="+mn-ea"/>
                <a:cs typeface="+mn-ea"/>
                <a:sym typeface="+mn-ea"/>
              </a:rPr>
              <a:t>）</a:t>
            </a:r>
            <a:endParaRPr lang="zh-CN" altLang="en-US" sz="2400" dirty="0" smtClean="0">
              <a:latin typeface="+mn-ea"/>
              <a:ea typeface="+mn-ea"/>
              <a:cs typeface="+mn-ea"/>
            </a:endParaRPr>
          </a:p>
          <a:p>
            <a:pPr marL="342900" indent="-342900" algn="l">
              <a:lnSpc>
                <a:spcPts val="5000"/>
              </a:lnSpc>
              <a:buFont typeface="Wingdings" panose="05000000000000000000" charset="0"/>
              <a:buChar char="l"/>
            </a:pPr>
            <a:r>
              <a:rPr lang="zh-CN" altLang="en-US" sz="2400" dirty="0">
                <a:latin typeface="+mn-ea"/>
                <a:ea typeface="+mn-ea"/>
                <a:cs typeface="+mn-ea"/>
                <a:sym typeface="+mn-ea"/>
              </a:rPr>
              <a:t>如果企业有多种税率（</a:t>
            </a:r>
            <a:r>
              <a:rPr lang="en-US" altLang="zh-CN" sz="2400" dirty="0">
                <a:latin typeface="+mn-ea"/>
                <a:ea typeface="+mn-ea"/>
                <a:cs typeface="+mn-ea"/>
                <a:sym typeface="+mn-ea"/>
              </a:rPr>
              <a:t>6%</a:t>
            </a:r>
            <a:r>
              <a:rPr lang="zh-CN" altLang="en-US" sz="2400" dirty="0">
                <a:latin typeface="+mn-ea"/>
                <a:ea typeface="+mn-ea"/>
                <a:cs typeface="+mn-ea"/>
                <a:sym typeface="+mn-ea"/>
              </a:rPr>
              <a:t>、</a:t>
            </a:r>
            <a:r>
              <a:rPr lang="en-US" altLang="zh-CN" sz="2400" dirty="0">
                <a:latin typeface="+mn-ea"/>
                <a:ea typeface="+mn-ea"/>
                <a:cs typeface="+mn-ea"/>
                <a:sym typeface="+mn-ea"/>
              </a:rPr>
              <a:t>9%</a:t>
            </a:r>
            <a:r>
              <a:rPr lang="zh-CN" altLang="en-US" sz="2400" dirty="0">
                <a:latin typeface="+mn-ea"/>
                <a:ea typeface="+mn-ea"/>
                <a:cs typeface="+mn-ea"/>
                <a:sym typeface="+mn-ea"/>
              </a:rPr>
              <a:t>、</a:t>
            </a:r>
            <a:r>
              <a:rPr lang="en-US" altLang="zh-CN" sz="2400" dirty="0">
                <a:latin typeface="+mn-ea"/>
                <a:ea typeface="+mn-ea"/>
                <a:cs typeface="+mn-ea"/>
                <a:sym typeface="+mn-ea"/>
              </a:rPr>
              <a:t>13%</a:t>
            </a:r>
            <a:r>
              <a:rPr lang="zh-CN" altLang="en-US" sz="2400" dirty="0">
                <a:latin typeface="+mn-ea"/>
                <a:ea typeface="+mn-ea"/>
                <a:cs typeface="+mn-ea"/>
                <a:sym typeface="+mn-ea"/>
              </a:rPr>
              <a:t>），那么需要按照不同税率对应的营业收入分别计算加和填报，比率一般在</a:t>
            </a:r>
            <a:r>
              <a:rPr lang="en-US" altLang="zh-CN" sz="2400" dirty="0">
                <a:latin typeface="+mn-ea"/>
                <a:ea typeface="+mn-ea"/>
                <a:cs typeface="+mn-ea"/>
                <a:sym typeface="+mn-ea"/>
              </a:rPr>
              <a:t>6%-13%</a:t>
            </a:r>
            <a:r>
              <a:rPr lang="zh-CN" altLang="en-US" sz="2400" dirty="0">
                <a:latin typeface="+mn-ea"/>
                <a:ea typeface="+mn-ea"/>
                <a:cs typeface="+mn-ea"/>
                <a:sym typeface="+mn-ea"/>
              </a:rPr>
              <a:t>之间</a:t>
            </a:r>
            <a:endParaRPr lang="zh-CN" altLang="en-US" sz="2400">
              <a:solidFill>
                <a:schemeClr val="tx1"/>
              </a:solidFill>
              <a:latin typeface="+mn-ea"/>
              <a:ea typeface="+mn-ea"/>
              <a:cs typeface="+mn-ea"/>
              <a:sym typeface="+mn-ea"/>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注意事项-表间逻辑关系：</a:t>
            </a:r>
            <a:endParaRPr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矩形 4"/>
          <p:cNvSpPr/>
          <p:nvPr/>
        </p:nvSpPr>
        <p:spPr>
          <a:xfrm>
            <a:off x="560070" y="1739265"/>
            <a:ext cx="10970260" cy="2948305"/>
          </a:xfrm>
          <a:prstGeom prst="rect">
            <a:avLst/>
          </a:prstGeom>
        </p:spPr>
        <p:txBody>
          <a:bodyPr wrap="square">
            <a:spAutoFit/>
          </a:bodyPr>
          <a:p>
            <a:pPr marL="457200" indent="-457200" algn="just">
              <a:lnSpc>
                <a:spcPct val="160000"/>
              </a:lnSpc>
              <a:spcBef>
                <a:spcPts val="20"/>
              </a:spcBef>
              <a:spcAft>
                <a:spcPts val="0"/>
              </a:spcAft>
              <a:buFont typeface="Wingdings" panose="05000000000000000000" charset="0"/>
              <a:buChar char="l"/>
              <a:defRPr/>
            </a:pPr>
            <a:r>
              <a:rPr lang="zh-CN" altLang="en-US" sz="2800" b="1" dirty="0" smtClean="0">
                <a:solidFill>
                  <a:srgbClr val="4B649F"/>
                </a:solidFill>
                <a:latin typeface="+mn-ea"/>
                <a:ea typeface="+mn-ea"/>
                <a:cs typeface="+mn-ea"/>
              </a:rPr>
              <a:t>财务报表（S103 \ </a:t>
            </a:r>
            <a:r>
              <a:rPr lang="zh-CN" altLang="en-US" sz="2800" b="1" dirty="0" smtClean="0">
                <a:solidFill>
                  <a:srgbClr val="4B649F"/>
                </a:solidFill>
                <a:latin typeface="+mn-ea"/>
                <a:ea typeface="+mn-ea"/>
                <a:cs typeface="+mn-ea"/>
                <a:sym typeface="+mn-ea"/>
              </a:rPr>
              <a:t>S</a:t>
            </a:r>
            <a:r>
              <a:rPr lang="zh-CN" altLang="en-US" sz="2800" b="1" dirty="0" smtClean="0">
                <a:solidFill>
                  <a:srgbClr val="4B649F"/>
                </a:solidFill>
                <a:latin typeface="+mn-ea"/>
                <a:ea typeface="+mn-ea"/>
                <a:cs typeface="+mn-ea"/>
              </a:rPr>
              <a:t>203 \ BJ</a:t>
            </a:r>
            <a:r>
              <a:rPr lang="zh-CN" altLang="en-US" sz="2800" b="1" dirty="0" smtClean="0">
                <a:solidFill>
                  <a:srgbClr val="4B649F"/>
                </a:solidFill>
                <a:latin typeface="+mn-ea"/>
                <a:ea typeface="+mn-ea"/>
                <a:cs typeface="+mn-ea"/>
                <a:sym typeface="+mn-ea"/>
              </a:rPr>
              <a:t>S</a:t>
            </a:r>
            <a:r>
              <a:rPr lang="zh-CN" altLang="en-US" sz="2800" b="1" dirty="0" smtClean="0">
                <a:solidFill>
                  <a:srgbClr val="4B649F"/>
                </a:solidFill>
                <a:latin typeface="+mn-ea"/>
                <a:ea typeface="+mn-ea"/>
                <a:cs typeface="+mn-ea"/>
              </a:rPr>
              <a:t>203-1）与主营报表（</a:t>
            </a:r>
            <a:r>
              <a:rPr lang="zh-CN" altLang="en-US" sz="2800" b="1" dirty="0" smtClean="0">
                <a:solidFill>
                  <a:srgbClr val="4B649F"/>
                </a:solidFill>
                <a:latin typeface="+mn-ea"/>
                <a:ea typeface="+mn-ea"/>
                <a:cs typeface="+mn-ea"/>
                <a:sym typeface="+mn-ea"/>
              </a:rPr>
              <a:t>S</a:t>
            </a:r>
            <a:r>
              <a:rPr lang="zh-CN" altLang="en-US" sz="2800" b="1" dirty="0" smtClean="0">
                <a:solidFill>
                  <a:srgbClr val="4B649F"/>
                </a:solidFill>
                <a:latin typeface="+mn-ea"/>
                <a:ea typeface="+mn-ea"/>
                <a:cs typeface="+mn-ea"/>
              </a:rPr>
              <a:t>104 \ </a:t>
            </a:r>
            <a:r>
              <a:rPr lang="zh-CN" altLang="en-US" sz="2800" b="1" dirty="0" smtClean="0">
                <a:solidFill>
                  <a:srgbClr val="4B649F"/>
                </a:solidFill>
                <a:latin typeface="+mn-ea"/>
                <a:ea typeface="+mn-ea"/>
                <a:cs typeface="+mn-ea"/>
                <a:sym typeface="+mn-ea"/>
              </a:rPr>
              <a:t>S</a:t>
            </a:r>
            <a:r>
              <a:rPr lang="zh-CN" altLang="en-US" sz="2800" b="1" dirty="0" smtClean="0">
                <a:solidFill>
                  <a:srgbClr val="4B649F"/>
                </a:solidFill>
                <a:latin typeface="+mn-ea"/>
                <a:ea typeface="+mn-ea"/>
                <a:cs typeface="+mn-ea"/>
              </a:rPr>
              <a:t>204-1）之间指标关联检查：</a:t>
            </a:r>
            <a:endParaRPr lang="zh-CN" altLang="en-US" sz="2800" b="1" dirty="0" smtClean="0">
              <a:solidFill>
                <a:srgbClr val="4B649F"/>
              </a:solidFill>
              <a:latin typeface="+mn-ea"/>
              <a:ea typeface="+mn-ea"/>
              <a:cs typeface="+mn-ea"/>
            </a:endParaRPr>
          </a:p>
          <a:p>
            <a:pPr marL="457200" indent="-457200" algn="just">
              <a:lnSpc>
                <a:spcPct val="160000"/>
              </a:lnSpc>
              <a:spcBef>
                <a:spcPts val="20"/>
              </a:spcBef>
              <a:spcAft>
                <a:spcPts val="0"/>
              </a:spcAft>
              <a:buFont typeface="Wingdings" panose="05000000000000000000" charset="0"/>
              <a:buChar char="l"/>
              <a:defRPr/>
            </a:pPr>
            <a:endParaRPr lang="zh-CN" altLang="en-US" sz="1200" b="1" dirty="0" smtClean="0">
              <a:solidFill>
                <a:srgbClr val="4B649F"/>
              </a:solidFill>
              <a:latin typeface="+mn-ea"/>
              <a:ea typeface="+mn-ea"/>
              <a:cs typeface="+mn-ea"/>
            </a:endParaRPr>
          </a:p>
          <a:p>
            <a:pPr marR="0" lvl="1" algn="just" defTabSz="914400" rtl="0" eaLnBrk="0" fontAlgn="base" latinLnBrk="0" hangingPunct="0">
              <a:lnSpc>
                <a:spcPct val="160000"/>
              </a:lnSpc>
              <a:spcBef>
                <a:spcPct val="0"/>
              </a:spcBef>
              <a:spcAft>
                <a:spcPct val="0"/>
              </a:spcAft>
              <a:buClrTx/>
              <a:buSzTx/>
              <a:buFont typeface="+mj-lt"/>
              <a:defRPr/>
            </a:pPr>
            <a:r>
              <a:rPr lang="zh-CN" altLang="en-US" sz="2400" noProof="0" dirty="0">
                <a:ln>
                  <a:noFill/>
                </a:ln>
                <a:effectLst/>
                <a:uLnTx/>
                <a:uFillTx/>
                <a:latin typeface="+mn-ea"/>
                <a:ea typeface="+mn-ea"/>
                <a:cs typeface="+mn-ea"/>
                <a:sym typeface="+mn-ea"/>
              </a:rPr>
              <a:t>财务报表中“营业收入”和“主营业务收入”一般</a:t>
            </a:r>
            <a:r>
              <a:rPr lang="zh-CN" altLang="en-US" sz="2400" b="1" noProof="0" dirty="0">
                <a:ln>
                  <a:noFill/>
                </a:ln>
                <a:solidFill>
                  <a:srgbClr val="C00000"/>
                </a:solidFill>
                <a:effectLst/>
                <a:uLnTx/>
                <a:uFillTx/>
                <a:latin typeface="+mn-ea"/>
                <a:ea typeface="+mn-ea"/>
                <a:cs typeface="+mn-ea"/>
                <a:sym typeface="+mn-ea"/>
              </a:rPr>
              <a:t>不等于</a:t>
            </a:r>
            <a:r>
              <a:rPr lang="zh-CN" altLang="en-US" sz="2400" noProof="0" dirty="0">
                <a:ln>
                  <a:noFill/>
                </a:ln>
                <a:effectLst/>
                <a:uLnTx/>
                <a:uFillTx/>
                <a:latin typeface="+mn-ea"/>
                <a:ea typeface="+mn-ea"/>
                <a:cs typeface="+mn-ea"/>
                <a:sym typeface="+mn-ea"/>
              </a:rPr>
              <a:t>经营情况报表中“营业额”数据，因为营业额含增值税。</a:t>
            </a:r>
            <a:endParaRPr sz="2400" dirty="0">
              <a:latin typeface="+mn-ea"/>
              <a:ea typeface="+mn-ea"/>
              <a:cs typeface="+mn-ea"/>
              <a:sym typeface="+mn-e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注意事项-平台说明错误类型：</a:t>
            </a:r>
            <a:endParaRPr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pSp>
        <p:nvGrpSpPr>
          <p:cNvPr id="7" name="组合"/>
          <p:cNvGrpSpPr/>
          <p:nvPr/>
        </p:nvGrpSpPr>
        <p:grpSpPr>
          <a:xfrm>
            <a:off x="1424811" y="1989520"/>
            <a:ext cx="5180010" cy="4105273"/>
            <a:chOff x="1982787" y="1830388"/>
            <a:chExt cx="5180010" cy="4105273"/>
          </a:xfrm>
        </p:grpSpPr>
        <p:grpSp>
          <p:nvGrpSpPr>
            <p:cNvPr id="9" name="组合"/>
            <p:cNvGrpSpPr/>
            <p:nvPr/>
          </p:nvGrpSpPr>
          <p:grpSpPr>
            <a:xfrm>
              <a:off x="1982787" y="1830388"/>
              <a:ext cx="5180010" cy="901228"/>
              <a:chOff x="1982787" y="1830388"/>
              <a:chExt cx="5180010" cy="901228"/>
            </a:xfrm>
          </p:grpSpPr>
          <p:sp>
            <p:nvSpPr>
              <p:cNvPr id="10" name="圆角矩形"/>
              <p:cNvSpPr/>
              <p:nvPr/>
            </p:nvSpPr>
            <p:spPr>
              <a:xfrm>
                <a:off x="1982787" y="1830388"/>
                <a:ext cx="5180010" cy="901228"/>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强制性错误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grpSp>
            <p:nvGrpSpPr>
              <p:cNvPr id="11" name="组合"/>
              <p:cNvGrpSpPr/>
              <p:nvPr/>
            </p:nvGrpSpPr>
            <p:grpSpPr>
              <a:xfrm>
                <a:off x="2095905" y="1913395"/>
                <a:ext cx="998556" cy="771775"/>
                <a:chOff x="2095905" y="1913395"/>
                <a:chExt cx="998556" cy="771775"/>
              </a:xfrm>
            </p:grpSpPr>
            <p:sp>
              <p:nvSpPr>
                <p:cNvPr id="13" name="圆角矩形"/>
                <p:cNvSpPr/>
                <p:nvPr/>
              </p:nvSpPr>
              <p:spPr>
                <a:xfrm>
                  <a:off x="2095905" y="1913395"/>
                  <a:ext cx="998556" cy="771775"/>
                </a:xfrm>
                <a:prstGeom prst="roundRect">
                  <a:avLst>
                    <a:gd name="adj" fmla="val 11921"/>
                  </a:avLst>
                </a:prstGeom>
                <a:solidFill>
                  <a:srgbClr val="C00000"/>
                </a:solidFill>
                <a:ln w="38100" cap="flat" cmpd="sng">
                  <a:noFill/>
                  <a:prstDash val="solid"/>
                  <a:round/>
                </a:ln>
              </p:spPr>
            </p:sp>
            <p:sp>
              <p:nvSpPr>
                <p:cNvPr id="15" name="矩形"/>
                <p:cNvSpPr/>
                <p:nvPr/>
              </p:nvSpPr>
              <p:spPr>
                <a:xfrm>
                  <a:off x="2270530" y="1976895"/>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A</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grpSp>
          <p:sp>
            <p:nvSpPr>
              <p:cNvPr id="16" name="矩形"/>
              <p:cNvSpPr/>
              <p:nvPr/>
            </p:nvSpPr>
            <p:spPr>
              <a:xfrm>
                <a:off x="3227083" y="1971699"/>
                <a:ext cx="3810897" cy="366617"/>
              </a:xfrm>
              <a:prstGeom prst="rect">
                <a:avLst/>
              </a:prstGeom>
              <a:noFill/>
              <a:ln w="9525" cap="flat" cmpd="sng">
                <a:noFill/>
                <a:prstDash val="solid"/>
                <a:miter/>
              </a:ln>
            </p:spPr>
          </p:sp>
        </p:grpSp>
        <p:grpSp>
          <p:nvGrpSpPr>
            <p:cNvPr id="17" name="组合"/>
            <p:cNvGrpSpPr/>
            <p:nvPr/>
          </p:nvGrpSpPr>
          <p:grpSpPr>
            <a:xfrm>
              <a:off x="1982787" y="2877785"/>
              <a:ext cx="5180010" cy="895840"/>
              <a:chOff x="1982787" y="2877785"/>
              <a:chExt cx="5180010" cy="895840"/>
            </a:xfrm>
          </p:grpSpPr>
          <p:sp>
            <p:nvSpPr>
              <p:cNvPr id="18" name="圆角矩形"/>
              <p:cNvSpPr/>
              <p:nvPr/>
            </p:nvSpPr>
            <p:spPr>
              <a:xfrm>
                <a:off x="1982787" y="2877785"/>
                <a:ext cx="5180010" cy="895840"/>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准强制错误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20" name="圆角矩形"/>
              <p:cNvSpPr/>
              <p:nvPr/>
            </p:nvSpPr>
            <p:spPr>
              <a:xfrm>
                <a:off x="2095905" y="2958686"/>
                <a:ext cx="998556" cy="732063"/>
              </a:xfrm>
              <a:prstGeom prst="roundRect">
                <a:avLst>
                  <a:gd name="adj" fmla="val 11921"/>
                </a:avLst>
              </a:prstGeom>
              <a:solidFill>
                <a:srgbClr val="4B649F"/>
              </a:solidFill>
              <a:ln w="38100" cap="flat" cmpd="sng">
                <a:noFill/>
                <a:prstDash val="solid"/>
                <a:round/>
              </a:ln>
            </p:spPr>
          </p:sp>
          <p:sp>
            <p:nvSpPr>
              <p:cNvPr id="23" name="矩形"/>
              <p:cNvSpPr/>
              <p:nvPr/>
            </p:nvSpPr>
            <p:spPr>
              <a:xfrm>
                <a:off x="3227083" y="2999137"/>
                <a:ext cx="3810897" cy="367017"/>
              </a:xfrm>
              <a:prstGeom prst="rect">
                <a:avLst/>
              </a:prstGeom>
              <a:noFill/>
              <a:ln w="9525" cap="flat" cmpd="sng">
                <a:noFill/>
                <a:prstDash val="solid"/>
                <a:miter/>
              </a:ln>
            </p:spPr>
          </p:sp>
        </p:grpSp>
        <p:grpSp>
          <p:nvGrpSpPr>
            <p:cNvPr id="24" name="组合"/>
            <p:cNvGrpSpPr/>
            <p:nvPr/>
          </p:nvGrpSpPr>
          <p:grpSpPr>
            <a:xfrm>
              <a:off x="1982787" y="3919795"/>
              <a:ext cx="5180010" cy="901228"/>
              <a:chOff x="1982787" y="3919795"/>
              <a:chExt cx="5180010" cy="901228"/>
            </a:xfrm>
          </p:grpSpPr>
          <p:sp>
            <p:nvSpPr>
              <p:cNvPr id="26" name="圆角矩形"/>
              <p:cNvSpPr/>
              <p:nvPr/>
            </p:nvSpPr>
            <p:spPr>
              <a:xfrm>
                <a:off x="1982787" y="3919795"/>
                <a:ext cx="5180010" cy="901228"/>
              </a:xfrm>
              <a:prstGeom prst="roundRect">
                <a:avLst>
                  <a:gd name="adj" fmla="val 10888"/>
                </a:avLst>
              </a:prstGeom>
              <a:gradFill rotWithShape="true">
                <a:gsLst>
                  <a:gs pos="0">
                    <a:srgbClr val="DDDDDD">
                      <a:alpha val="100000"/>
                    </a:srgbClr>
                  </a:gs>
                  <a:gs pos="50000">
                    <a:srgbClr val="EEEEEE">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核实性错误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28" name="圆角矩形"/>
              <p:cNvSpPr/>
              <p:nvPr/>
            </p:nvSpPr>
            <p:spPr>
              <a:xfrm>
                <a:off x="2095905" y="4000649"/>
                <a:ext cx="998556" cy="739519"/>
              </a:xfrm>
              <a:prstGeom prst="roundRect">
                <a:avLst>
                  <a:gd name="adj" fmla="val 11921"/>
                </a:avLst>
              </a:prstGeom>
              <a:solidFill>
                <a:schemeClr val="accent5">
                  <a:lumMod val="75000"/>
                </a:schemeClr>
              </a:solidFill>
              <a:ln w="38100" cap="flat" cmpd="sng">
                <a:noFill/>
                <a:prstDash val="solid"/>
                <a:round/>
              </a:ln>
            </p:spPr>
          </p:sp>
          <p:sp>
            <p:nvSpPr>
              <p:cNvPr id="30" name="矩形"/>
              <p:cNvSpPr/>
              <p:nvPr/>
            </p:nvSpPr>
            <p:spPr>
              <a:xfrm>
                <a:off x="3227083" y="4043049"/>
                <a:ext cx="3810897" cy="365814"/>
              </a:xfrm>
              <a:prstGeom prst="rect">
                <a:avLst/>
              </a:prstGeom>
              <a:noFill/>
              <a:ln w="9525" cap="flat" cmpd="sng">
                <a:noFill/>
                <a:prstDash val="solid"/>
                <a:miter/>
              </a:ln>
            </p:spPr>
          </p:sp>
        </p:grpSp>
        <p:grpSp>
          <p:nvGrpSpPr>
            <p:cNvPr id="31" name="组合"/>
            <p:cNvGrpSpPr/>
            <p:nvPr/>
          </p:nvGrpSpPr>
          <p:grpSpPr>
            <a:xfrm>
              <a:off x="1982787" y="5034434"/>
              <a:ext cx="5180010" cy="901227"/>
              <a:chOff x="1982787" y="5034434"/>
              <a:chExt cx="5180010" cy="901227"/>
            </a:xfrm>
          </p:grpSpPr>
          <p:sp>
            <p:nvSpPr>
              <p:cNvPr id="32" name="圆角矩形"/>
              <p:cNvSpPr/>
              <p:nvPr/>
            </p:nvSpPr>
            <p:spPr>
              <a:xfrm>
                <a:off x="1982787" y="5034434"/>
                <a:ext cx="5180010" cy="901227"/>
              </a:xfrm>
              <a:prstGeom prst="roundRect">
                <a:avLst>
                  <a:gd name="adj" fmla="val 10888"/>
                </a:avLst>
              </a:prstGeom>
              <a:gradFill rotWithShape="true">
                <a:gsLst>
                  <a:gs pos="0">
                    <a:srgbClr val="DDDDDD">
                      <a:alpha val="100000"/>
                    </a:srgbClr>
                  </a:gs>
                  <a:gs pos="50000">
                    <a:srgbClr val="F2F2F2">
                      <a:alpha val="100000"/>
                    </a:srgbClr>
                  </a:gs>
                  <a:gs pos="100000">
                    <a:srgbClr val="DDDDDD">
                      <a:alpha val="100000"/>
                    </a:srgbClr>
                  </a:gs>
                </a:gsLst>
                <a:lin ang="2700000" scaled="true"/>
              </a:gradFill>
              <a:ln w="38100" cap="flat" cmpd="sng">
                <a:solidFill>
                  <a:srgbClr val="FFFFFF"/>
                </a:solidFill>
                <a:prstDash val="solid"/>
                <a:round/>
              </a:ln>
              <a:effectLst>
                <a:outerShdw dist="135003" dir="2928844" algn="ctr" rotWithShape="0">
                  <a:srgbClr val="000000">
                    <a:alpha val="49803"/>
                  </a:srgbClr>
                </a:outerShdw>
              </a:effectLst>
            </p:spPr>
            <p:txBody>
              <a:bodyPr vert="horz" wrap="none" lIns="91440" tIns="45720" rIns="91440" bIns="45720" anchor="ctr" anchorCtr="false"/>
              <a:p>
                <a:pPr marL="0" indent="0" algn="ctr">
                  <a:lnSpc>
                    <a:spcPct val="100000"/>
                  </a:lnSpc>
                  <a:spcBef>
                    <a:spcPts val="0"/>
                  </a:spcBef>
                  <a:spcAft>
                    <a:spcPts val="0"/>
                  </a:spcAft>
                  <a:buNone/>
                </a:pPr>
                <a:r>
                  <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rPr>
                  <a:t>可忽略错误</a:t>
                </a:r>
                <a:endParaRPr lang="zh-CN" altLang="en-US" sz="3200" b="1" i="0" u="none" strike="noStrike" kern="1200" cap="none" spc="0" baseline="0">
                  <a:solidFill>
                    <a:srgbClr val="000000"/>
                  </a:solidFill>
                  <a:latin typeface="黑体" panose="02010609060101010101" charset="-122"/>
                  <a:ea typeface="黑体" panose="02010609060101010101" charset="-122"/>
                  <a:cs typeface="Times New Roman" panose="02020603050405020304" pitchFamily="18" charset="0"/>
                </a:endParaRPr>
              </a:p>
            </p:txBody>
          </p:sp>
          <p:sp>
            <p:nvSpPr>
              <p:cNvPr id="34" name="圆角矩形"/>
              <p:cNvSpPr/>
              <p:nvPr/>
            </p:nvSpPr>
            <p:spPr>
              <a:xfrm>
                <a:off x="2095905" y="5113489"/>
                <a:ext cx="998556" cy="741142"/>
              </a:xfrm>
              <a:prstGeom prst="roundRect">
                <a:avLst>
                  <a:gd name="adj" fmla="val 11921"/>
                </a:avLst>
              </a:prstGeom>
              <a:solidFill>
                <a:schemeClr val="accent4">
                  <a:lumMod val="50000"/>
                </a:schemeClr>
              </a:solidFill>
              <a:ln w="38100" cap="flat" cmpd="sng">
                <a:noFill/>
                <a:prstDash val="solid"/>
                <a:round/>
              </a:ln>
            </p:spPr>
          </p:sp>
          <p:sp>
            <p:nvSpPr>
              <p:cNvPr id="37" name="矩形"/>
              <p:cNvSpPr/>
              <p:nvPr/>
            </p:nvSpPr>
            <p:spPr>
              <a:xfrm>
                <a:off x="3227083" y="5175744"/>
                <a:ext cx="3810897" cy="366617"/>
              </a:xfrm>
              <a:prstGeom prst="rect">
                <a:avLst/>
              </a:prstGeom>
              <a:noFill/>
              <a:ln w="9525" cap="flat" cmpd="sng">
                <a:noFill/>
                <a:prstDash val="solid"/>
                <a:miter/>
              </a:ln>
            </p:spPr>
          </p:sp>
        </p:grpSp>
      </p:grpSp>
      <p:sp>
        <p:nvSpPr>
          <p:cNvPr id="38" name="圆角矩形"/>
          <p:cNvSpPr/>
          <p:nvPr/>
        </p:nvSpPr>
        <p:spPr>
          <a:xfrm>
            <a:off x="6964882" y="2038996"/>
            <a:ext cx="3922713" cy="917575"/>
          </a:xfrm>
          <a:prstGeom prst="roundRect">
            <a:avLst>
              <a:gd name="adj" fmla="val 16666"/>
            </a:avLst>
          </a:prstGeom>
          <a:solidFill>
            <a:srgbClr val="FFD3D3"/>
          </a:solidFill>
          <a:ln w="9525" cap="flat" cmpd="sng">
            <a:noFill/>
            <a:prstDash val="solid"/>
            <a:miter/>
          </a:ln>
        </p:spPr>
        <p:txBody>
          <a:bodyPr vert="horz" wrap="square" lIns="91440" tIns="45720" rIns="91440" bIns="45720" anchor="t" anchorCtr="false">
            <a:scene3d>
              <a:camera prst="orthographicFront"/>
              <a:lightRig rig="threePt" dir="t"/>
            </a:scene3d>
          </a:bodyPr>
          <a:p>
            <a:pPr marL="609600" indent="-609600" algn="ctr">
              <a:lnSpc>
                <a:spcPct val="100000"/>
              </a:lnSpc>
              <a:spcBef>
                <a:spcPct val="20000"/>
              </a:spcBef>
              <a:spcAft>
                <a:spcPts val="0"/>
              </a:spcAft>
              <a:buNone/>
            </a:pPr>
            <a:r>
              <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rPr>
              <a:t>必须修改，</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a:p>
            <a:pPr marL="609600" indent="-609600" algn="ctr">
              <a:lnSpc>
                <a:spcPct val="100000"/>
              </a:lnSpc>
              <a:spcBef>
                <a:spcPct val="20000"/>
              </a:spcBef>
              <a:spcAft>
                <a:spcPts val="0"/>
              </a:spcAft>
              <a:buNone/>
            </a:pPr>
            <a:r>
              <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rPr>
              <a:t>才可上报。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
        <p:nvSpPr>
          <p:cNvPr id="39" name="矩形"/>
          <p:cNvSpPr/>
          <p:nvPr/>
        </p:nvSpPr>
        <p:spPr>
          <a:xfrm>
            <a:off x="1712554" y="3158377"/>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B</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0" name="矩形"/>
          <p:cNvSpPr/>
          <p:nvPr/>
        </p:nvSpPr>
        <p:spPr>
          <a:xfrm>
            <a:off x="1712554" y="4207397"/>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C</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1" name="矩形"/>
          <p:cNvSpPr/>
          <p:nvPr/>
        </p:nvSpPr>
        <p:spPr>
          <a:xfrm>
            <a:off x="1711919" y="5320552"/>
            <a:ext cx="650240" cy="645160"/>
          </a:xfrm>
          <a:prstGeom prst="rect">
            <a:avLst/>
          </a:prstGeom>
          <a:noFill/>
          <a:ln w="9525" cap="flat" cmpd="sng">
            <a:noFill/>
            <a:prstDash val="solid"/>
            <a:miter/>
          </a:ln>
        </p:spPr>
        <p:txBody>
          <a:bodyPr vert="horz" wrap="square" lIns="91440" tIns="45720" rIns="91440" bIns="45720" anchor="t" anchorCtr="false">
            <a:spAutoFit/>
          </a:bodyPr>
          <a:p>
            <a:pPr marL="0" indent="0" algn="ctr" eaLnBrk="0" hangingPunct="0">
              <a:lnSpc>
                <a:spcPct val="100000"/>
              </a:lnSpc>
              <a:spcBef>
                <a:spcPts val="0"/>
              </a:spcBef>
              <a:spcAft>
                <a:spcPts val="0"/>
              </a:spcAft>
              <a:buNone/>
            </a:pPr>
            <a:r>
              <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rPr>
              <a:t>D</a:t>
            </a:r>
            <a:endParaRPr lang="en-US" altLang="zh-CN" sz="3600" b="1" i="0" u="none" strike="noStrike" kern="1200" cap="none" spc="0" baseline="0" dirty="0">
              <a:solidFill>
                <a:srgbClr val="FFFFFF"/>
              </a:solidFill>
              <a:effectLst>
                <a:outerShdw blurRad="50800" dist="38100" dir="2700000" algn="tl" rotWithShape="0">
                  <a:prstClr val="black">
                    <a:alpha val="40000"/>
                  </a:prstClr>
                </a:outerShdw>
              </a:effectLst>
              <a:latin typeface="+mj-lt"/>
              <a:ea typeface="黑体" panose="02010609060101010101" charset="-122"/>
              <a:cs typeface="+mj-lt"/>
            </a:endParaRPr>
          </a:p>
        </p:txBody>
      </p:sp>
      <p:sp>
        <p:nvSpPr>
          <p:cNvPr id="42" name="圆角矩形"/>
          <p:cNvSpPr/>
          <p:nvPr/>
        </p:nvSpPr>
        <p:spPr>
          <a:xfrm>
            <a:off x="6964882" y="3117861"/>
            <a:ext cx="3922713" cy="917575"/>
          </a:xfrm>
          <a:prstGeom prst="roundRect">
            <a:avLst>
              <a:gd name="adj" fmla="val 16666"/>
            </a:avLst>
          </a:prstGeom>
          <a:solidFill>
            <a:schemeClr val="accent1">
              <a:lumMod val="20000"/>
              <a:lumOff val="80000"/>
            </a:schemeClr>
          </a:solidFill>
          <a:ln w="9525" cap="flat" cmpd="sng">
            <a:noFill/>
            <a:prstDash val="solid"/>
            <a:miter/>
          </a:ln>
        </p:spPr>
        <p:txBody>
          <a:bodyPr vert="horz" wrap="square" lIns="91440" tIns="45720" rIns="91440" bIns="45720" anchor="t" anchorCtr="false">
            <a:scene3d>
              <a:camera prst="orthographicFront"/>
              <a:lightRig rig="threePt" dir="t"/>
            </a:scene3d>
          </a:bodyPr>
          <a:p>
            <a:pPr marL="0" indent="0" algn="ctr">
              <a:lnSpc>
                <a:spcPct val="100000"/>
              </a:lnSpc>
              <a:spcBef>
                <a:spcPts val="0"/>
              </a:spcBef>
              <a:spcAft>
                <a:spcPts val="0"/>
              </a:spcAft>
              <a:buNone/>
            </a:pPr>
            <a:r>
              <a:rPr lang="zh-CN" altLang="en-US" sz="2400" b="1">
                <a:effectLst>
                  <a:outerShdw blurRad="38100" dist="19050" dir="2700000" algn="tl" rotWithShape="0">
                    <a:schemeClr val="dk1">
                      <a:alpha val="40000"/>
                    </a:schemeClr>
                  </a:outerShdw>
                </a:effectLst>
                <a:ea typeface="宋体" pitchFamily="2" charset="-122"/>
                <a:cs typeface="Times New Roman" panose="02020603050405020304" pitchFamily="18" charset="0"/>
                <a:sym typeface="+mn-ea"/>
              </a:rPr>
              <a:t>联系统计机构开锁后，</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Arial" panose="020B0604020202020204" pitchFamily="34" charset="0"/>
              <a:ea typeface="宋体" pitchFamily="2" charset="-122"/>
              <a:cs typeface="Times New Roman" panose="02020603050405020304" pitchFamily="18" charset="0"/>
            </a:endParaRPr>
          </a:p>
          <a:p>
            <a:pPr marL="0" indent="0" algn="ctr">
              <a:lnSpc>
                <a:spcPct val="100000"/>
              </a:lnSpc>
              <a:spcBef>
                <a:spcPts val="0"/>
              </a:spcBef>
              <a:spcAft>
                <a:spcPts val="0"/>
              </a:spcAft>
              <a:buNone/>
            </a:pPr>
            <a:r>
              <a:rPr lang="zh-CN" altLang="en-US" sz="2400" b="1">
                <a:effectLst>
                  <a:outerShdw blurRad="38100" dist="19050" dir="2700000" algn="tl" rotWithShape="0">
                    <a:schemeClr val="dk1">
                      <a:alpha val="40000"/>
                    </a:schemeClr>
                  </a:outerShdw>
                </a:effectLst>
                <a:ea typeface="宋体" pitchFamily="2" charset="-122"/>
                <a:cs typeface="Times New Roman" panose="02020603050405020304" pitchFamily="18" charset="0"/>
                <a:sym typeface="+mn-ea"/>
              </a:rPr>
              <a:t>填写说明，才可上报。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
        <p:nvSpPr>
          <p:cNvPr id="43" name="圆角矩形"/>
          <p:cNvSpPr/>
          <p:nvPr/>
        </p:nvSpPr>
        <p:spPr>
          <a:xfrm>
            <a:off x="6964882" y="4159896"/>
            <a:ext cx="3922713" cy="917575"/>
          </a:xfrm>
          <a:prstGeom prst="roundRect">
            <a:avLst>
              <a:gd name="adj" fmla="val 16666"/>
            </a:avLst>
          </a:prstGeom>
          <a:solidFill>
            <a:schemeClr val="accent5">
              <a:lumMod val="20000"/>
              <a:lumOff val="80000"/>
            </a:schemeClr>
          </a:solidFill>
          <a:ln w="9525" cap="flat" cmpd="sng">
            <a:noFill/>
            <a:prstDash val="solid"/>
            <a:miter/>
          </a:ln>
        </p:spPr>
        <p:txBody>
          <a:bodyPr vert="horz" wrap="square" lIns="91440" tIns="45720" rIns="91440" bIns="45720" anchor="t" anchorCtr="false">
            <a:scene3d>
              <a:camera prst="orthographicFront"/>
              <a:lightRig rig="threePt" dir="t"/>
            </a:scene3d>
          </a:bodyPr>
          <a:p>
            <a:pPr marL="609600" indent="-609600" algn="ctr">
              <a:lnSpc>
                <a:spcPct val="100000"/>
              </a:lnSpc>
              <a:spcBef>
                <a:spcPct val="20000"/>
              </a:spcBef>
              <a:spcAft>
                <a:spcPts val="0"/>
              </a:spcAft>
              <a:buNone/>
            </a:pPr>
            <a:r>
              <a:rPr lang="zh-CN" altLang="en-US" sz="2400" b="1">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sym typeface="+mn-ea"/>
              </a:rPr>
              <a:t>填写说明，</a:t>
            </a:r>
            <a:endParaRPr lang="en-US" altLang="zh-CN" sz="2400" b="1" i="0" u="none" strike="noStrike" kern="1200" cap="none" spc="0" baseline="0" dirty="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a:p>
            <a:pPr marL="609600" indent="-609600" algn="ctr">
              <a:lnSpc>
                <a:spcPct val="100000"/>
              </a:lnSpc>
              <a:spcBef>
                <a:spcPct val="20000"/>
              </a:spcBef>
              <a:spcAft>
                <a:spcPts val="0"/>
              </a:spcAft>
              <a:buNone/>
            </a:pPr>
            <a:r>
              <a:rPr lang="zh-CN" altLang="en-US" sz="2400" b="1">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sym typeface="+mn-ea"/>
              </a:rPr>
              <a:t>方可上报。</a:t>
            </a:r>
            <a:endParaRPr lang="zh-CN" altLang="en-US" sz="2400" b="1" i="0" u="none" strike="noStrike" kern="1200" cap="none" spc="0" baseline="0">
              <a:solidFill>
                <a:schemeClr val="tx1"/>
              </a:solidFill>
              <a:effectLst>
                <a:outerShdw blurRad="38100" dist="19050" dir="2700000" algn="tl" rotWithShape="0">
                  <a:schemeClr val="dk1">
                    <a:alpha val="40000"/>
                  </a:schemeClr>
                </a:outerShdw>
              </a:effectLst>
              <a:latin typeface="Tahoma" panose="020B0604030504040204" pitchFamily="34" charset="0"/>
              <a:ea typeface="宋体"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 name="图片 3" descr="图片2"/>
          <p:cNvPicPr>
            <a:picLocks noChangeAspect="true"/>
          </p:cNvPicPr>
          <p:nvPr/>
        </p:nvPicPr>
        <p:blipFill>
          <a:blip r:embed="rId1"/>
          <a:srcRect l="1361" r="4640"/>
          <a:stretch>
            <a:fillRect/>
          </a:stretch>
        </p:blipFill>
        <p:spPr>
          <a:xfrm>
            <a:off x="3959225" y="0"/>
            <a:ext cx="5693410" cy="6724015"/>
          </a:xfrm>
          <a:prstGeom prst="rect">
            <a:avLst/>
          </a:prstGeom>
          <a:ln w="12700">
            <a:solidFill>
              <a:schemeClr val="tx1"/>
            </a:solidFill>
          </a:ln>
        </p:spPr>
      </p:pic>
      <p:pic>
        <p:nvPicPr>
          <p:cNvPr id="9219"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5" name="标题 1"/>
          <p:cNvSpPr>
            <a:spLocks noGrp="true"/>
          </p:cNvSpPr>
          <p:nvPr/>
        </p:nvSpPr>
        <p:spPr>
          <a:xfrm>
            <a:off x="560705" y="969645"/>
            <a:ext cx="4906645" cy="521970"/>
          </a:xfrm>
          <a:prstGeom prst="rect">
            <a:avLst/>
          </a:prstGeom>
          <a:solidFill>
            <a:srgbClr val="4B649F"/>
          </a:solidFill>
          <a:ln w="952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compatLnSpc="true">
            <a:noAutofit/>
          </a:bodyPr>
          <a:lstStyle>
            <a:lvl1pPr algn="l" rtl="0" fontAlgn="base">
              <a:lnSpc>
                <a:spcPct val="90000"/>
              </a:lnSpc>
              <a:spcBef>
                <a:spcPct val="0"/>
              </a:spcBef>
              <a:spcAft>
                <a:spcPct val="0"/>
              </a:spcAft>
              <a:defRPr sz="4400" kern="1200">
                <a:solidFill>
                  <a:schemeClr val="lt1"/>
                </a:solidFill>
                <a:latin typeface="+mj-lt"/>
                <a:ea typeface="+mj-ea"/>
                <a:cs typeface="+mj-cs"/>
              </a:defRPr>
            </a:lvl1pPr>
            <a:lvl2pPr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2pPr>
            <a:lvl3pPr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3pPr>
            <a:lvl4pPr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4pPr>
            <a:lvl5pPr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lt1"/>
                </a:solidFill>
                <a:latin typeface="Arial" panose="020B0604020202020204" pitchFamily="34" charset="0"/>
                <a:ea typeface="微软雅黑" panose="020B0604030504040204" pitchFamily="34" charset="-122"/>
              </a:defRPr>
            </a:lvl9pPr>
          </a:lstStyle>
          <a:p>
            <a:pPr lvl="0" algn="l" defTabSz="914400" fontAlgn="auto">
              <a:lnSpc>
                <a:spcPct val="100000"/>
              </a:lnSpc>
              <a:buClrTx/>
              <a:buSzTx/>
              <a:buFontTx/>
              <a:defRPr/>
            </a:pPr>
            <a:r>
              <a:rPr sz="2800" b="1">
                <a:ln>
                  <a:noFill/>
                </a:ln>
                <a:effectLst/>
                <a:uLnTx/>
                <a:uFillTx/>
                <a:latin typeface="+mn-ea"/>
                <a:cs typeface="+mn-ea"/>
                <a:sym typeface="+mn-ea"/>
              </a:rPr>
              <a:t>注意事项-平台说明错误类型：</a:t>
            </a:r>
            <a:endParaRPr sz="2800" b="1">
              <a:ln>
                <a:noFill/>
              </a:ln>
              <a:effectLst/>
              <a:uLnTx/>
              <a:uFillTx/>
              <a:latin typeface="+mn-ea"/>
              <a:cs typeface="+mn-ea"/>
              <a:sym typeface="+mn-ea"/>
            </a:endParaRPr>
          </a:p>
        </p:txBody>
      </p:sp>
      <p:sp>
        <p:nvSpPr>
          <p:cNvPr id="6" name="矩形 5"/>
          <p:cNvSpPr/>
          <p:nvPr>
            <p:custDataLst>
              <p:tags r:id="rId5"/>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四、填报要点</a:t>
            </a:r>
            <a:endParaRPr lang="zh-CN" altLang="en-US" sz="2800" b="1" dirty="0" smtClean="0">
              <a:solidFill>
                <a:schemeClr val="tx1"/>
              </a:solidFill>
              <a:effectLst/>
              <a:latin typeface="+mj-ea"/>
              <a:ea typeface="+mj-ea"/>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注意事项-平台审核：</a:t>
            </a:r>
            <a:endParaRPr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4" name="矩形 3"/>
          <p:cNvSpPr/>
          <p:nvPr/>
        </p:nvSpPr>
        <p:spPr>
          <a:xfrm>
            <a:off x="560070" y="1491615"/>
            <a:ext cx="10970260" cy="4926330"/>
          </a:xfrm>
          <a:prstGeom prst="rect">
            <a:avLst/>
          </a:prstGeom>
        </p:spPr>
        <p:txBody>
          <a:bodyPr wrap="square">
            <a:spAutoFit/>
          </a:bodyPr>
          <a:p>
            <a:pPr marL="457200" indent="-457200" algn="just">
              <a:lnSpc>
                <a:spcPct val="160000"/>
              </a:lnSpc>
              <a:spcBef>
                <a:spcPts val="20"/>
              </a:spcBef>
              <a:spcAft>
                <a:spcPts val="0"/>
              </a:spcAft>
              <a:buFont typeface="Wingdings" panose="05000000000000000000" charset="0"/>
              <a:buChar char="l"/>
              <a:defRPr/>
            </a:pPr>
            <a:r>
              <a:rPr lang="zh-CN" altLang="en-US" sz="2800" dirty="0" smtClean="0">
                <a:solidFill>
                  <a:schemeClr val="tx1"/>
                </a:solidFill>
                <a:latin typeface="+mn-ea"/>
                <a:ea typeface="+mn-ea"/>
                <a:cs typeface="+mn-ea"/>
              </a:rPr>
              <a:t>区分上期和上年同期，有针对性地填写说明，</a:t>
            </a:r>
            <a:r>
              <a:rPr lang="zh-CN" altLang="en-US" sz="2800" b="1" dirty="0" smtClean="0">
                <a:solidFill>
                  <a:srgbClr val="C00000"/>
                </a:solidFill>
                <a:latin typeface="+mn-ea"/>
                <a:ea typeface="+mn-ea"/>
                <a:cs typeface="+mn-ea"/>
              </a:rPr>
              <a:t>上期指的是上个报告期，上年同期指的是去年</a:t>
            </a:r>
            <a:r>
              <a:rPr lang="zh-CN" altLang="en-US" sz="2800" dirty="0" smtClean="0">
                <a:solidFill>
                  <a:schemeClr val="tx1"/>
                </a:solidFill>
                <a:latin typeface="+mn-ea"/>
                <a:ea typeface="+mn-ea"/>
                <a:cs typeface="+mn-ea"/>
              </a:rPr>
              <a:t>。</a:t>
            </a:r>
            <a:endParaRPr lang="zh-CN" altLang="en-US" sz="2800" dirty="0" smtClean="0">
              <a:solidFill>
                <a:schemeClr val="tx1"/>
              </a:solidFill>
              <a:latin typeface="+mn-ea"/>
              <a:ea typeface="+mn-ea"/>
              <a:cs typeface="+mn-ea"/>
            </a:endParaRPr>
          </a:p>
          <a:p>
            <a:pPr marL="457200" indent="-457200" algn="just">
              <a:lnSpc>
                <a:spcPct val="160000"/>
              </a:lnSpc>
              <a:spcBef>
                <a:spcPts val="20"/>
              </a:spcBef>
              <a:spcAft>
                <a:spcPts val="0"/>
              </a:spcAft>
              <a:buFont typeface="Wingdings" panose="05000000000000000000" charset="0"/>
              <a:buChar char="l"/>
              <a:defRPr/>
            </a:pPr>
            <a:r>
              <a:rPr lang="zh-CN" altLang="en-US" sz="2800" dirty="0" smtClean="0">
                <a:solidFill>
                  <a:schemeClr val="tx1"/>
                </a:solidFill>
                <a:latin typeface="+mn-ea"/>
                <a:ea typeface="+mn-ea"/>
                <a:cs typeface="+mn-ea"/>
              </a:rPr>
              <a:t>澄清说明要</a:t>
            </a:r>
            <a:r>
              <a:rPr lang="zh-CN" altLang="en-US" sz="2800" b="1" dirty="0" smtClean="0">
                <a:solidFill>
                  <a:srgbClr val="C00000"/>
                </a:solidFill>
                <a:latin typeface="+mn-ea"/>
                <a:ea typeface="+mn-ea"/>
                <a:cs typeface="+mn-ea"/>
              </a:rPr>
              <a:t>合格</a:t>
            </a:r>
            <a:endParaRPr lang="zh-CN" altLang="en-US" sz="2800" dirty="0" smtClean="0">
              <a:solidFill>
                <a:schemeClr val="tx1"/>
              </a:solidFill>
              <a:latin typeface="+mn-ea"/>
              <a:ea typeface="+mn-ea"/>
              <a:cs typeface="+mn-ea"/>
            </a:endParaRPr>
          </a:p>
          <a:p>
            <a:pPr marL="914400" lvl="1" indent="-457200" algn="just">
              <a:lnSpc>
                <a:spcPct val="160000"/>
              </a:lnSpc>
              <a:spcBef>
                <a:spcPts val="20"/>
              </a:spcBef>
              <a:spcAft>
                <a:spcPts val="0"/>
              </a:spcAft>
              <a:buFont typeface="Wingdings" panose="05000000000000000000" charset="0"/>
              <a:buChar char="l"/>
              <a:defRPr/>
            </a:pPr>
            <a:r>
              <a:rPr lang="zh-CN" altLang="en-US" sz="2800" dirty="0" smtClean="0">
                <a:solidFill>
                  <a:schemeClr val="tx1"/>
                </a:solidFill>
                <a:latin typeface="+mn-ea"/>
                <a:ea typeface="+mn-ea"/>
                <a:cs typeface="+mn-ea"/>
              </a:rPr>
              <a:t>企业说明与提示错误趋势相反</a:t>
            </a:r>
            <a:endParaRPr lang="zh-CN" altLang="en-US" sz="2800" dirty="0" smtClean="0">
              <a:solidFill>
                <a:schemeClr val="tx1"/>
              </a:solidFill>
              <a:latin typeface="+mn-ea"/>
              <a:ea typeface="+mn-ea"/>
              <a:cs typeface="+mn-ea"/>
            </a:endParaRPr>
          </a:p>
          <a:p>
            <a:pPr marL="914400" lvl="1" indent="-457200" algn="just">
              <a:lnSpc>
                <a:spcPct val="160000"/>
              </a:lnSpc>
              <a:spcBef>
                <a:spcPts val="20"/>
              </a:spcBef>
              <a:spcAft>
                <a:spcPts val="0"/>
              </a:spcAft>
              <a:buFont typeface="Wingdings" panose="05000000000000000000" charset="0"/>
              <a:buChar char="l"/>
              <a:defRPr/>
            </a:pPr>
            <a:r>
              <a:rPr lang="zh-CN" altLang="en-US" sz="2800" dirty="0" smtClean="0">
                <a:solidFill>
                  <a:schemeClr val="tx1"/>
                </a:solidFill>
                <a:latin typeface="+mn-ea"/>
                <a:ea typeface="+mn-ea"/>
                <a:cs typeface="+mn-ea"/>
              </a:rPr>
              <a:t>所有报表的核实性错误说明要体现具体原因，而非数据核实结果，不能写“核实无误”、“已核实”等无实际意义的说明</a:t>
            </a:r>
            <a:endParaRPr lang="zh-CN" altLang="en-US" sz="2800" dirty="0" smtClean="0">
              <a:solidFill>
                <a:schemeClr val="tx1"/>
              </a:solidFill>
              <a:latin typeface="+mn-ea"/>
              <a:ea typeface="+mn-ea"/>
              <a:cs typeface="+mn-ea"/>
            </a:endParaRPr>
          </a:p>
          <a:p>
            <a:pPr marL="914400" lvl="1" indent="-457200" algn="just">
              <a:lnSpc>
                <a:spcPct val="160000"/>
              </a:lnSpc>
              <a:spcBef>
                <a:spcPts val="20"/>
              </a:spcBef>
              <a:spcAft>
                <a:spcPts val="0"/>
              </a:spcAft>
              <a:buFont typeface="Wingdings" panose="05000000000000000000" charset="0"/>
              <a:buChar char="l"/>
              <a:defRPr/>
            </a:pPr>
            <a:r>
              <a:rPr lang="zh-CN" altLang="en-US" sz="2800" dirty="0" smtClean="0">
                <a:solidFill>
                  <a:schemeClr val="tx1"/>
                </a:solidFill>
                <a:latin typeface="+mn-ea"/>
                <a:ea typeface="+mn-ea"/>
                <a:cs typeface="+mn-ea"/>
              </a:rPr>
              <a:t>不可以一条说明解释所有，需要针对具体问题，回答具体说明。</a:t>
            </a:r>
            <a:endParaRPr lang="zh-CN" altLang="en-US" sz="2800" dirty="0" smtClean="0">
              <a:solidFill>
                <a:schemeClr val="tx1"/>
              </a:solidFill>
              <a:latin typeface="+mn-ea"/>
              <a:ea typeface="+mn-ea"/>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blipFill>
          <a:blip/>
        </a:blipFill>
        <a:effectLst/>
      </p:bgPr>
    </p:bg>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2" name="标题 1"/>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lstStyle/>
          <a:p>
            <a:pPr lvl="0" algn="l" defTabSz="914400" fontAlgn="auto">
              <a:lnSpc>
                <a:spcPct val="100000"/>
              </a:lnSpc>
              <a:buClrTx/>
              <a:buSzTx/>
              <a:buFontTx/>
              <a:defRPr/>
            </a:pPr>
            <a:r>
              <a:rPr sz="2800" b="1">
                <a:ln>
                  <a:noFill/>
                </a:ln>
                <a:effectLst/>
                <a:uLnTx/>
                <a:uFillTx/>
                <a:latin typeface="+mn-ea"/>
                <a:cs typeface="+mn-ea"/>
                <a:sym typeface="+mn-ea"/>
              </a:rPr>
              <a:t>注意事项-平台审核：</a:t>
            </a:r>
            <a:endParaRPr sz="2800" b="1">
              <a:ln>
                <a:noFill/>
              </a:ln>
              <a:effectLst/>
              <a:uLnTx/>
              <a:uFillTx/>
              <a:latin typeface="+mn-ea"/>
              <a:cs typeface="+mn-ea"/>
              <a:sym typeface="+mn-ea"/>
            </a:endParaRPr>
          </a:p>
        </p:txBody>
      </p: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fontAlgn="auto">
              <a:defRPr/>
            </a:pPr>
            <a:r>
              <a:rPr lang="zh-CN" altLang="en-US" sz="2800" b="1" dirty="0" smtClean="0">
                <a:effectLst/>
                <a:latin typeface="+mj-ea"/>
                <a:ea typeface="+mj-ea"/>
                <a:sym typeface="+mn-ea"/>
              </a:rPr>
              <a:t>四、填报要点</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5" name="图片 4"/>
          <p:cNvPicPr>
            <a:picLocks noChangeAspect="true"/>
          </p:cNvPicPr>
          <p:nvPr/>
        </p:nvPicPr>
        <p:blipFill>
          <a:blip r:embed="rId5" cstate="print"/>
          <a:srcRect l="2358" t="20619" r="54236" b="21912"/>
          <a:stretch>
            <a:fillRect/>
          </a:stretch>
        </p:blipFill>
        <p:spPr>
          <a:xfrm>
            <a:off x="2146300" y="2454910"/>
            <a:ext cx="7527925" cy="1072515"/>
          </a:xfrm>
          <a:prstGeom prst="rect">
            <a:avLst/>
          </a:prstGeom>
          <a:noFill/>
          <a:ln w="12700">
            <a:solidFill>
              <a:schemeClr val="tx1"/>
            </a:solidFill>
          </a:ln>
        </p:spPr>
      </p:pic>
      <p:pic>
        <p:nvPicPr>
          <p:cNvPr id="6" name="图片 5"/>
          <p:cNvPicPr>
            <a:picLocks noChangeAspect="true"/>
          </p:cNvPicPr>
          <p:nvPr/>
        </p:nvPicPr>
        <p:blipFill>
          <a:blip r:embed="rId5" cstate="print"/>
          <a:srcRect l="74410"/>
          <a:stretch>
            <a:fillRect/>
          </a:stretch>
        </p:blipFill>
        <p:spPr>
          <a:xfrm>
            <a:off x="3209925" y="3950335"/>
            <a:ext cx="5400675" cy="2351405"/>
          </a:xfrm>
          <a:prstGeom prst="rect">
            <a:avLst/>
          </a:prstGeom>
          <a:noFill/>
          <a:ln w="12700">
            <a:solidFill>
              <a:schemeClr val="tx1"/>
            </a:solidFill>
          </a:ln>
        </p:spPr>
      </p:pic>
      <p:sp>
        <p:nvSpPr>
          <p:cNvPr id="10" name="文本框 9"/>
          <p:cNvSpPr txBox="true"/>
          <p:nvPr>
            <p:custDataLst>
              <p:tags r:id="rId6"/>
            </p:custDataLst>
          </p:nvPr>
        </p:nvSpPr>
        <p:spPr>
          <a:xfrm>
            <a:off x="560705" y="1491615"/>
            <a:ext cx="7760335" cy="650875"/>
          </a:xfrm>
          <a:prstGeom prst="rect">
            <a:avLst/>
          </a:prstGeom>
          <a:noFill/>
        </p:spPr>
        <p:txBody>
          <a:bodyPr wrap="square" rtlCol="0">
            <a:noAutofit/>
          </a:bodyPr>
          <a:p>
            <a:pPr marL="457200" indent="-457200">
              <a:lnSpc>
                <a:spcPct val="140000"/>
              </a:lnSpc>
              <a:buFont typeface="Wingdings" panose="05000000000000000000" charset="0"/>
              <a:buChar char="l"/>
            </a:pPr>
            <a:r>
              <a:rPr lang="zh-CN" sz="2800" b="1" dirty="0" smtClean="0">
                <a:solidFill>
                  <a:srgbClr val="4B649F"/>
                </a:solidFill>
                <a:latin typeface="微软雅黑" panose="020B0604030504040204" pitchFamily="34" charset="-122"/>
                <a:ea typeface="+mn-ea"/>
                <a:cs typeface="微软雅黑" panose="020B0604030504040204" pitchFamily="34" charset="-122"/>
                <a:sym typeface="+mn-ea"/>
              </a:rPr>
              <a:t>优秀范例</a:t>
            </a:r>
            <a:endParaRPr lang="zh-CN" altLang="en-US" sz="2400" dirty="0" smtClean="0">
              <a:solidFill>
                <a:srgbClr val="4B649F"/>
              </a:solidFill>
              <a:latin typeface="微软雅黑" panose="020B0604030504040204" pitchFamily="34" charset="-122"/>
              <a:cs typeface="微软雅黑" panose="020B0604030504040204" pitchFamily="34"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sp>
        <p:nvSpPr>
          <p:cNvPr id="16388" name="文本框 62"/>
          <p:cNvSpPr txBox="true"/>
          <p:nvPr/>
        </p:nvSpPr>
        <p:spPr>
          <a:xfrm>
            <a:off x="4350385" y="2686685"/>
            <a:ext cx="3491230" cy="1322070"/>
          </a:xfrm>
          <a:prstGeom prst="rect">
            <a:avLst/>
          </a:prstGeom>
          <a:noFill/>
          <a:ln w="9525">
            <a:noFill/>
          </a:ln>
        </p:spPr>
        <p:txBody>
          <a:bodyPr wrap="square" anchor="t" anchorCtr="false">
            <a:spAutoFit/>
          </a:bodyPr>
          <a:p>
            <a:r>
              <a:rPr lang="zh-CN" altLang="en-US" sz="8000" b="1" dirty="0">
                <a:solidFill>
                  <a:srgbClr val="4B649F"/>
                </a:solidFill>
                <a:latin typeface="Arial" panose="020B0604020202020204" pitchFamily="34" charset="0"/>
                <a:ea typeface="微软雅黑" panose="020B0604030504040204" pitchFamily="34" charset="-122"/>
              </a:rPr>
              <a:t>谢</a:t>
            </a:r>
            <a:r>
              <a:rPr lang="en-US" altLang="zh-CN" sz="8000" b="1" dirty="0">
                <a:solidFill>
                  <a:srgbClr val="4B649F"/>
                </a:solidFill>
                <a:latin typeface="Arial" panose="020B0604020202020204" pitchFamily="34" charset="0"/>
                <a:ea typeface="微软雅黑" panose="020B0604030504040204" pitchFamily="34" charset="-122"/>
              </a:rPr>
              <a:t>   </a:t>
            </a:r>
            <a:r>
              <a:rPr lang="zh-CN" altLang="en-US" sz="8000" b="1" dirty="0">
                <a:solidFill>
                  <a:srgbClr val="4B649F"/>
                </a:solidFill>
                <a:latin typeface="Arial" panose="020B0604020202020204" pitchFamily="34" charset="0"/>
                <a:ea typeface="微软雅黑" panose="020B0604030504040204" pitchFamily="34" charset="-122"/>
              </a:rPr>
              <a:t>谢！</a:t>
            </a:r>
            <a:endParaRPr lang="en-US" altLang="zh-CN" sz="1800" b="1" dirty="0">
              <a:solidFill>
                <a:srgbClr val="4B649F"/>
              </a:solidFill>
              <a:latin typeface="Arial" panose="020B0604020202020204" pitchFamily="34" charset="0"/>
              <a:ea typeface="微软雅黑" panose="020B0604030504040204" pitchFamily="34" charset="-122"/>
            </a:endParaRPr>
          </a:p>
        </p:txBody>
      </p:sp>
      <p:sp>
        <p:nvSpPr>
          <p:cNvPr id="1069" name="矩形 1068"/>
          <p:cNvSpPr/>
          <p:nvPr/>
        </p:nvSpPr>
        <p:spPr>
          <a:xfrm>
            <a:off x="10906125" y="4237038"/>
            <a:ext cx="476250" cy="4762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637838" y="4008438"/>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1262063" y="214630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460500" y="2386013"/>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24" name="直接连接符 23"/>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true"/>
          </p:cNvPicPr>
          <p:nvPr/>
        </p:nvPicPr>
        <p:blipFill>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graphicFrame>
        <p:nvGraphicFramePr>
          <p:cNvPr id="7" name="表格 6"/>
          <p:cNvGraphicFramePr/>
          <p:nvPr>
            <p:custDataLst>
              <p:tags r:id="rId4"/>
            </p:custDataLst>
          </p:nvPr>
        </p:nvGraphicFramePr>
        <p:xfrm>
          <a:off x="-635" y="0"/>
          <a:ext cx="12179300" cy="6786880"/>
        </p:xfrm>
        <a:graphic>
          <a:graphicData uri="http://schemas.openxmlformats.org/drawingml/2006/table">
            <a:tbl>
              <a:tblPr firstRow="true" bandRow="true">
                <a:tableStyleId>{5C22544A-7EE6-4342-B048-85BDC9FD1C3A}</a:tableStyleId>
              </a:tblPr>
              <a:tblGrid>
                <a:gridCol w="2597150"/>
                <a:gridCol w="554990"/>
                <a:gridCol w="408305"/>
                <a:gridCol w="2582545"/>
                <a:gridCol w="2961005"/>
                <a:gridCol w="457835"/>
                <a:gridCol w="316230"/>
                <a:gridCol w="2301240"/>
              </a:tblGrid>
              <a:tr h="267335">
                <a:tc rowSpan="2">
                  <a:txBody>
                    <a:bodyPr/>
                    <a:p>
                      <a:pPr indent="0" algn="ctr">
                        <a:buNone/>
                      </a:pPr>
                      <a:r>
                        <a:rPr lang="zh-CN" sz="1200" b="1">
                          <a:solidFill>
                            <a:srgbClr val="000000"/>
                          </a:solidFill>
                          <a:latin typeface="宋体" pitchFamily="2" charset="-122"/>
                          <a:ea typeface="宋体" pitchFamily="2" charset="-122"/>
                        </a:rPr>
                        <a:t>指标名称</a:t>
                      </a:r>
                      <a:endParaRPr lang="zh-CN" altLang="en-US" sz="1200" b="1">
                        <a:solidFill>
                          <a:srgbClr val="000000"/>
                        </a:solidFill>
                        <a:latin typeface="宋体" pitchFamily="2" charset="-122"/>
                        <a:ea typeface="宋体" pitchFamily="2" charset="-122"/>
                      </a:endParaRPr>
                    </a:p>
                  </a:txBody>
                  <a:tcPr marL="12700" marR="12700" marT="12700" vert="horz" anchor="ctr"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000000"/>
                          </a:solidFill>
                          <a:latin typeface="宋体" pitchFamily="2" charset="-122"/>
                          <a:ea typeface="宋体" pitchFamily="2" charset="-122"/>
                        </a:rPr>
                        <a:t>计量</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lgn="ctr">
                        <a:buNone/>
                      </a:pPr>
                      <a:r>
                        <a:rPr lang="zh-CN" sz="1200" b="1">
                          <a:solidFill>
                            <a:srgbClr val="000000"/>
                          </a:solidFill>
                          <a:latin typeface="宋体" pitchFamily="2" charset="-122"/>
                          <a:ea typeface="宋体" pitchFamily="2" charset="-122"/>
                        </a:rPr>
                        <a:t>代码</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lgn="ctr">
                        <a:buNone/>
                      </a:pPr>
                      <a:r>
                        <a:rPr lang="zh-CN" sz="1200" b="1">
                          <a:solidFill>
                            <a:srgbClr val="000000"/>
                          </a:solidFill>
                          <a:latin typeface="宋体" pitchFamily="2" charset="-122"/>
                          <a:ea typeface="宋体" pitchFamily="2" charset="-122"/>
                        </a:rPr>
                        <a:t>本年</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lgn="ctr">
                        <a:buNone/>
                      </a:pPr>
                      <a:r>
                        <a:rPr lang="zh-CN" sz="1200" b="1">
                          <a:solidFill>
                            <a:srgbClr val="000000"/>
                          </a:solidFill>
                          <a:latin typeface="宋体" pitchFamily="2" charset="-122"/>
                          <a:ea typeface="宋体" pitchFamily="2" charset="-122"/>
                        </a:rPr>
                        <a:t>指标名称</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计量</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buNone/>
                      </a:pPr>
                      <a:r>
                        <a:rPr lang="zh-CN" sz="1200" b="1">
                          <a:solidFill>
                            <a:srgbClr val="000000"/>
                          </a:solidFill>
                          <a:latin typeface="宋体" pitchFamily="2" charset="-122"/>
                          <a:ea typeface="宋体" pitchFamily="2" charset="-122"/>
                        </a:rPr>
                        <a:t>代码</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lgn="ctr">
                        <a:buNone/>
                      </a:pPr>
                      <a:r>
                        <a:rPr lang="zh-CN" sz="1200" b="1">
                          <a:solidFill>
                            <a:srgbClr val="000000"/>
                          </a:solidFill>
                          <a:latin typeface="宋体" pitchFamily="2" charset="-122"/>
                          <a:ea typeface="宋体" pitchFamily="2" charset="-122"/>
                        </a:rPr>
                        <a:t>本年</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266700">
                <a:tc vMerge="true">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zh-CN" sz="1200" b="1">
                          <a:solidFill>
                            <a:srgbClr val="000000"/>
                          </a:solidFill>
                          <a:latin typeface="宋体" pitchFamily="2" charset="-122"/>
                          <a:ea typeface="宋体" pitchFamily="2" charset="-122"/>
                        </a:rPr>
                        <a:t>单位</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zh-CN" sz="1200" b="1">
                          <a:solidFill>
                            <a:srgbClr val="000000"/>
                          </a:solidFill>
                          <a:latin typeface="宋体" pitchFamily="2" charset="-122"/>
                          <a:ea typeface="宋体" pitchFamily="2" charset="-122"/>
                        </a:rPr>
                        <a:t>单位</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true">
                  <a:tcPr>
                    <a:lnL w="12700" cap="flat" cmpd="sng">
                      <a:solidFill>
                        <a:srgbClr val="000000"/>
                      </a:solidFill>
                      <a:prstDash val="solid"/>
                      <a:headEnd type="none" w="med" len="med"/>
                      <a:tailEnd type="none" w="med" len="med"/>
                    </a:lnL>
                    <a:lnR cap="flat">
                      <a:noFill/>
                    </a:lnR>
                    <a:lnB w="12700" cap="flat" cmpd="sng">
                      <a:solidFill>
                        <a:srgbClr val="000000"/>
                      </a:solidFill>
                      <a:prstDash val="solid"/>
                      <a:headEnd type="none" w="med" len="med"/>
                      <a:tailEnd type="none" w="med" len="med"/>
                    </a:lnB>
                  </a:tcPr>
                </a:tc>
              </a:tr>
              <a:tr h="267335">
                <a:tc>
                  <a:txBody>
                    <a:bodyPr/>
                    <a:p>
                      <a:pPr indent="0">
                        <a:buNone/>
                      </a:pPr>
                      <a:r>
                        <a:rPr lang="zh-CN" sz="1200" b="1">
                          <a:solidFill>
                            <a:srgbClr val="000000"/>
                          </a:solidFill>
                          <a:latin typeface="宋体" pitchFamily="2" charset="-122"/>
                          <a:ea typeface="宋体" pitchFamily="2" charset="-122"/>
                        </a:rPr>
                        <a:t>一、年初存货</a:t>
                      </a:r>
                      <a:endParaRPr lang="zh-CN" altLang="en-US" sz="1200" b="1">
                        <a:solidFill>
                          <a:srgbClr val="000000"/>
                        </a:solidFill>
                        <a:latin typeface="宋体" pitchFamily="2" charset="-122"/>
                        <a:ea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101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6">
                  <a:txBody>
                    <a:bodyPr/>
                    <a:p>
                      <a:pPr indent="0" algn="ctr">
                        <a:buNone/>
                      </a:pPr>
                      <a:endParaRPr lang="zh-CN" altLang="en-US" sz="1200">
                        <a:latin typeface="宋体" pitchFamily="2" charset="-122"/>
                        <a:ea typeface="宋体" pitchFamily="2" charset="-122"/>
                      </a:endParaRPr>
                    </a:p>
                    <a:p>
                      <a:pPr indent="0" algn="ctr">
                        <a:buNone/>
                      </a:pPr>
                      <a:endParaRPr lang="zh-CN" altLang="en-US" sz="1200">
                        <a:latin typeface="宋体" pitchFamily="2" charset="-122"/>
                        <a:ea typeface="宋体" pitchFamily="2" charset="-122"/>
                      </a:endParaRPr>
                    </a:p>
                    <a:p>
                      <a:pPr indent="0" algn="ctr">
                        <a:buNone/>
                      </a:pPr>
                      <a:endParaRPr lang="zh-CN" altLang="en-US" sz="1200">
                        <a:latin typeface="宋体" pitchFamily="2" charset="-122"/>
                        <a:ea typeface="宋体" pitchFamily="2" charset="-122"/>
                      </a:endParaRPr>
                    </a:p>
                    <a:p>
                      <a:pPr indent="0" algn="ctr">
                        <a:buNone/>
                      </a:pPr>
                      <a:endParaRPr lang="zh-CN" altLang="en-US" sz="1200">
                        <a:latin typeface="宋体" pitchFamily="2" charset="-122"/>
                        <a:ea typeface="宋体" pitchFamily="2" charset="-122"/>
                      </a:endParaRPr>
                    </a:p>
                    <a:p>
                      <a:pPr indent="0" algn="ctr">
                        <a:buNone/>
                      </a:pPr>
                      <a:r>
                        <a:rPr lang="zh-CN" sz="1200" b="1">
                          <a:solidFill>
                            <a:srgbClr val="000000"/>
                          </a:solidFill>
                          <a:latin typeface="宋体" pitchFamily="2" charset="-122"/>
                          <a:ea typeface="宋体" pitchFamily="2" charset="-122"/>
                        </a:rPr>
                        <a:t>资产负债表直接取数</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三、损益</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268605">
                <a:tc>
                  <a:txBody>
                    <a:bodyPr/>
                    <a:p>
                      <a:pPr indent="0">
                        <a:buNone/>
                      </a:pPr>
                      <a:r>
                        <a:rPr lang="zh-CN" sz="1200" b="1">
                          <a:solidFill>
                            <a:srgbClr val="000000"/>
                          </a:solidFill>
                          <a:latin typeface="宋体" pitchFamily="2" charset="-122"/>
                          <a:ea typeface="宋体" pitchFamily="2" charset="-122"/>
                        </a:rPr>
                        <a:t>二、期末资产负债</a:t>
                      </a:r>
                      <a:endParaRPr lang="zh-CN" altLang="en-US" sz="1200" b="1">
                        <a:solidFill>
                          <a:srgbClr val="000000"/>
                        </a:solidFill>
                        <a:latin typeface="宋体" pitchFamily="2" charset="-122"/>
                        <a:ea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营业收入</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301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9">
                  <a:txBody>
                    <a:bodyPr/>
                    <a:p>
                      <a:pPr indent="0" algn="ctr">
                        <a:buNone/>
                      </a:pPr>
                      <a:r>
                        <a:rPr lang="zh-CN" sz="1200" b="1">
                          <a:solidFill>
                            <a:srgbClr val="000000"/>
                          </a:solidFill>
                          <a:latin typeface="宋体" pitchFamily="2" charset="-122"/>
                          <a:ea typeface="宋体" pitchFamily="2" charset="-122"/>
                        </a:rPr>
                        <a:t>利润表直接取数</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245110">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流动资产合计</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201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其中：主营业务收入</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302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其中：应收账款</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202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营业成本</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307</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存货</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205</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税金及附加</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309</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800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固定资产原价</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209</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其他业务利润</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6700">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其中：房屋和构筑物</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231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3">
                  <a:txBody>
                    <a:bodyPr/>
                    <a:p>
                      <a:pPr indent="0" algn="ctr">
                        <a:buNone/>
                      </a:pPr>
                      <a:endParaRPr lang="zh-CN" altLang="en-US" sz="1200">
                        <a:latin typeface="宋体" pitchFamily="2" charset="-122"/>
                        <a:ea typeface="宋体" pitchFamily="2" charset="-122"/>
                        <a:cs typeface="宋体" pitchFamily="2" charset="-122"/>
                      </a:endParaRPr>
                    </a:p>
                    <a:p>
                      <a:pPr indent="0" algn="ctr">
                        <a:buNone/>
                      </a:pPr>
                      <a:r>
                        <a:rPr lang="zh-CN" sz="1200" b="1">
                          <a:solidFill>
                            <a:srgbClr val="000000"/>
                          </a:solidFill>
                          <a:latin typeface="宋体" pitchFamily="2" charset="-122"/>
                          <a:ea typeface="宋体" pitchFamily="2" charset="-122"/>
                          <a:cs typeface="宋体" pitchFamily="2" charset="-122"/>
                        </a:rPr>
                        <a:t>按科目明细账余额填列</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销售费用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机器和设备</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232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管理费用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313</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4160">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累计折旧</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210</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研发费用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331</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FF0000"/>
                          </a:solidFill>
                          <a:latin typeface="宋体" pitchFamily="2" charset="-122"/>
                          <a:ea typeface="宋体" pitchFamily="2" charset="-122"/>
                          <a:cs typeface="宋体" pitchFamily="2" charset="-122"/>
                        </a:rPr>
                        <a:t>      </a:t>
                      </a:r>
                      <a:r>
                        <a:rPr lang="zh-CN" sz="1200" b="1">
                          <a:solidFill>
                            <a:srgbClr val="FF0000"/>
                          </a:solidFill>
                          <a:latin typeface="宋体" pitchFamily="2" charset="-122"/>
                          <a:ea typeface="宋体" pitchFamily="2" charset="-122"/>
                          <a:cs typeface="宋体" pitchFamily="2" charset="-122"/>
                        </a:rPr>
                        <a:t>其中：本年折旧</a:t>
                      </a:r>
                      <a:endParaRPr lang="zh-CN" altLang="en-US" sz="1200" b="1">
                        <a:solidFill>
                          <a:srgbClr val="FF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千元</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rPr>
                        <a:t>211</a:t>
                      </a:r>
                      <a:endParaRPr lang="en-US"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FF0000"/>
                          </a:solidFill>
                          <a:latin typeface="宋体" pitchFamily="2" charset="-122"/>
                          <a:ea typeface="宋体" pitchFamily="2" charset="-122"/>
                          <a:cs typeface="宋体" pitchFamily="2" charset="-122"/>
                        </a:rPr>
                        <a:t>“累计折旧”本期贷方累计发生额</a:t>
                      </a:r>
                      <a:endParaRPr lang="zh-CN" altLang="en-US" sz="1200" b="1">
                        <a:solidFill>
                          <a:srgbClr val="FF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财务费用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317</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lnB w="12700" cap="flat" cmpd="sng">
                      <a:solidFill>
                        <a:srgbClr val="000000"/>
                      </a:solidFill>
                      <a:prstDash val="solid"/>
                      <a:headEnd type="none" w="med" len="med"/>
                      <a:tailEnd type="none" w="med" len="med"/>
                    </a:lnB>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固定资产净额</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252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3">
                  <a:txBody>
                    <a:bodyPr/>
                    <a:p>
                      <a:pPr indent="0" algn="ctr">
                        <a:buNone/>
                      </a:pPr>
                      <a:r>
                        <a:rPr lang="zh-CN" sz="1200" b="1">
                          <a:solidFill>
                            <a:srgbClr val="000000"/>
                          </a:solidFill>
                          <a:latin typeface="宋体" pitchFamily="2" charset="-122"/>
                          <a:ea typeface="宋体" pitchFamily="2" charset="-122"/>
                        </a:rPr>
                        <a:t>资产负债表直接取数</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其中：利息收入</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318</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2">
                  <a:txBody>
                    <a:bodyPr/>
                    <a:p>
                      <a:pPr indent="0" algn="ctr">
                        <a:buNone/>
                      </a:pPr>
                      <a:r>
                        <a:rPr lang="zh-CN" sz="1200" b="1">
                          <a:solidFill>
                            <a:srgbClr val="000000"/>
                          </a:solidFill>
                          <a:latin typeface="宋体" pitchFamily="2" charset="-122"/>
                          <a:ea typeface="宋体" pitchFamily="2" charset="-122"/>
                        </a:rPr>
                        <a:t>按科目明细账本期发生额填列</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在建工程</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利息费用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319</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lnB w="12700" cap="flat" cmpd="sng">
                      <a:solidFill>
                        <a:srgbClr val="000000"/>
                      </a:solidFill>
                      <a:prstDash val="solid"/>
                      <a:headEnd type="none" w="med" len="med"/>
                      <a:tailEnd type="none" w="med" len="med"/>
                    </a:lnB>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无形资产</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246</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投资收益（损失以“-”号记）</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322</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7">
                  <a:txBody>
                    <a:bodyPr/>
                    <a:p>
                      <a:pPr indent="0" algn="ctr">
                        <a:buNone/>
                      </a:pPr>
                      <a:r>
                        <a:rPr lang="zh-CN" sz="1200" b="1">
                          <a:solidFill>
                            <a:srgbClr val="000000"/>
                          </a:solidFill>
                          <a:latin typeface="宋体" pitchFamily="2" charset="-122"/>
                          <a:ea typeface="宋体" pitchFamily="2" charset="-122"/>
                        </a:rPr>
                        <a:t>利润表直接取数</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其中：土地使用权</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247</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000000"/>
                          </a:solidFill>
                          <a:latin typeface="宋体" pitchFamily="2" charset="-122"/>
                          <a:ea typeface="宋体" pitchFamily="2" charset="-122"/>
                        </a:rPr>
                        <a:t>按科目明细账余额填列</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营业利润</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323</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资产总计</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213</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rowSpan="6">
                  <a:txBody>
                    <a:bodyPr/>
                    <a:p>
                      <a:pPr indent="0" algn="ctr">
                        <a:buNone/>
                      </a:pPr>
                      <a:r>
                        <a:rPr lang="zh-CN" sz="1200" b="1">
                          <a:solidFill>
                            <a:srgbClr val="000000"/>
                          </a:solidFill>
                          <a:latin typeface="宋体" pitchFamily="2" charset="-122"/>
                          <a:ea typeface="宋体" pitchFamily="2" charset="-122"/>
                        </a:rPr>
                        <a:t>资产负债表直接取数</a:t>
                      </a:r>
                      <a:endParaRPr lang="zh-CN" altLang="en-US" sz="1200" b="1">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营业外收入</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325</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45110">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流动负债合计</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214</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营业外支出</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326</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970">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其中：应付账款</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215</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利润总额</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327</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负债合计</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217</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所得税费用</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328</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tcPr>
                </a:tc>
              </a:tr>
              <a:tr h="267335">
                <a:tc>
                  <a:txBody>
                    <a:bodyPr/>
                    <a:p>
                      <a:pPr indent="0">
                        <a:buNone/>
                      </a:pP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所有者权益合计</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218</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buNone/>
                      </a:pPr>
                      <a:r>
                        <a:rPr lang="zh-CN" sz="1200" b="1">
                          <a:solidFill>
                            <a:srgbClr val="000000"/>
                          </a:solidFill>
                          <a:latin typeface="宋体" pitchFamily="2" charset="-122"/>
                          <a:ea typeface="宋体" pitchFamily="2" charset="-122"/>
                        </a:rPr>
                        <a:t>四、人工成本及增值税</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cap="flat">
                      <a:noFill/>
                    </a:lnR>
                    <a:lnB w="12700" cap="flat" cmpd="sng">
                      <a:solidFill>
                        <a:srgbClr val="000000"/>
                      </a:solidFill>
                      <a:prstDash val="solid"/>
                      <a:headEnd type="none" w="med" len="med"/>
                      <a:tailEnd type="none" w="med" len="med"/>
                    </a:lnB>
                  </a:tcPr>
                </a:tc>
              </a:tr>
              <a:tr h="266700">
                <a:tc>
                  <a:txBody>
                    <a:bodyPr/>
                    <a:p>
                      <a:pPr indent="0">
                        <a:buNone/>
                      </a:pPr>
                      <a:r>
                        <a:rPr lang="zh-CN" sz="1200" b="1">
                          <a:solidFill>
                            <a:srgbClr val="000000"/>
                          </a:solidFill>
                          <a:latin typeface="宋体" pitchFamily="2" charset="-122"/>
                          <a:ea typeface="宋体" pitchFamily="2" charset="-122"/>
                          <a:cs typeface="宋体" pitchFamily="2" charset="-122"/>
                        </a:rPr>
                        <a:t>　</a:t>
                      </a:r>
                      <a:r>
                        <a:rPr lang="en-US" sz="1200" b="1">
                          <a:solidFill>
                            <a:srgbClr val="000000"/>
                          </a:solidFill>
                          <a:latin typeface="宋体" pitchFamily="2" charset="-122"/>
                          <a:ea typeface="宋体" pitchFamily="2" charset="-122"/>
                          <a:cs typeface="宋体" pitchFamily="2" charset="-122"/>
                        </a:rPr>
                        <a:t>     </a:t>
                      </a:r>
                      <a:r>
                        <a:rPr lang="zh-CN" sz="1200" b="1">
                          <a:solidFill>
                            <a:srgbClr val="000000"/>
                          </a:solidFill>
                          <a:latin typeface="宋体" pitchFamily="2" charset="-122"/>
                          <a:ea typeface="宋体" pitchFamily="2" charset="-122"/>
                          <a:cs typeface="宋体" pitchFamily="2" charset="-122"/>
                        </a:rPr>
                        <a:t>其中：实收资本</a:t>
                      </a:r>
                      <a:endParaRPr lang="en-US" altLang="en-US" sz="1200" b="1">
                        <a:solidFill>
                          <a:srgbClr val="00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000000"/>
                          </a:solidFill>
                          <a:latin typeface="宋体" pitchFamily="2" charset="-122"/>
                          <a:ea typeface="宋体" pitchFamily="2" charset="-122"/>
                        </a:rPr>
                        <a:t>千元</a:t>
                      </a:r>
                      <a:endParaRPr lang="zh-CN"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000000"/>
                          </a:solidFill>
                          <a:latin typeface="宋体" pitchFamily="2" charset="-122"/>
                          <a:ea typeface="宋体" pitchFamily="2" charset="-122"/>
                        </a:rPr>
                        <a:t>219</a:t>
                      </a:r>
                      <a:endParaRPr lang="en-US" altLang="en-US" sz="1200" b="1">
                        <a:solidFill>
                          <a:srgbClr val="00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vMerge="true">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200" b="1">
                          <a:solidFill>
                            <a:srgbClr val="FF0000"/>
                          </a:solidFill>
                          <a:latin typeface="宋体" pitchFamily="2" charset="-122"/>
                          <a:ea typeface="宋体" pitchFamily="2" charset="-122"/>
                          <a:cs typeface="宋体" pitchFamily="2" charset="-122"/>
                        </a:rPr>
                        <a:t>    </a:t>
                      </a:r>
                      <a:r>
                        <a:rPr lang="zh-CN" sz="1200" b="1">
                          <a:solidFill>
                            <a:srgbClr val="FF0000"/>
                          </a:solidFill>
                          <a:latin typeface="宋体" pitchFamily="2" charset="-122"/>
                          <a:ea typeface="宋体" pitchFamily="2" charset="-122"/>
                          <a:cs typeface="宋体" pitchFamily="2" charset="-122"/>
                        </a:rPr>
                        <a:t>应付职工薪酬（本期贷方累计发生额）</a:t>
                      </a:r>
                      <a:endParaRPr lang="zh-CN" altLang="en-US" sz="1200" b="1">
                        <a:solidFill>
                          <a:srgbClr val="FF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千元</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rPr>
                        <a:t>401</a:t>
                      </a:r>
                      <a:endParaRPr lang="en-US"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FF0000"/>
                          </a:solidFill>
                          <a:latin typeface="宋体" pitchFamily="2" charset="-122"/>
                          <a:ea typeface="宋体" pitchFamily="2" charset="-122"/>
                        </a:rPr>
                        <a:t>按科目贷方累计发生额取数</a:t>
                      </a:r>
                      <a:endParaRPr lang="zh-CN" altLang="en-US" sz="1200" b="1">
                        <a:solidFill>
                          <a:srgbClr val="FF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470535">
                <a:tc>
                  <a:txBody>
                    <a:bodyPr/>
                    <a:p>
                      <a:pPr indent="0">
                        <a:buNone/>
                      </a:pPr>
                      <a:r>
                        <a:rPr lang="zh-CN" sz="1200" b="1">
                          <a:solidFill>
                            <a:srgbClr val="FF0000"/>
                          </a:solidFill>
                          <a:latin typeface="宋体" pitchFamily="2" charset="-122"/>
                          <a:ea typeface="宋体" pitchFamily="2" charset="-122"/>
                          <a:cs typeface="宋体" pitchFamily="2" charset="-122"/>
                        </a:rPr>
                        <a:t>　　　</a:t>
                      </a:r>
                      <a:r>
                        <a:rPr lang="en-US" sz="1200" b="1">
                          <a:solidFill>
                            <a:srgbClr val="FF0000"/>
                          </a:solidFill>
                          <a:latin typeface="宋体" pitchFamily="2" charset="-122"/>
                          <a:ea typeface="宋体" pitchFamily="2" charset="-122"/>
                          <a:cs typeface="宋体" pitchFamily="2" charset="-122"/>
                        </a:rPr>
                        <a:t>     </a:t>
                      </a:r>
                      <a:r>
                        <a:rPr lang="zh-CN" sz="1200" b="1">
                          <a:solidFill>
                            <a:srgbClr val="FF0000"/>
                          </a:solidFill>
                          <a:latin typeface="宋体" pitchFamily="2" charset="-122"/>
                          <a:ea typeface="宋体" pitchFamily="2" charset="-122"/>
                          <a:cs typeface="宋体" pitchFamily="2" charset="-122"/>
                        </a:rPr>
                        <a:t>其中：个人资本</a:t>
                      </a:r>
                      <a:endParaRPr lang="zh-CN" altLang="en-US" sz="1200" b="1">
                        <a:solidFill>
                          <a:srgbClr val="FF0000"/>
                        </a:solidFill>
                        <a:latin typeface="宋体" pitchFamily="2" charset="-122"/>
                        <a:ea typeface="宋体" pitchFamily="2" charset="-122"/>
                        <a:cs typeface="宋体" pitchFamily="2" charset="-122"/>
                      </a:endParaRPr>
                    </a:p>
                  </a:txBody>
                  <a:tcPr marL="12700" marR="12700" marT="12700" vert="horz" anchor="t" anchorCtr="false">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千元</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rPr>
                        <a:t>223</a:t>
                      </a:r>
                      <a:endParaRPr lang="en-US"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chemeClr val="bg1"/>
                    </a:solidFill>
                  </a:tcPr>
                </a:tc>
                <a:tc>
                  <a:txBody>
                    <a:bodyPr/>
                    <a:p>
                      <a:pPr indent="0" algn="ctr">
                        <a:buNone/>
                      </a:pPr>
                      <a:r>
                        <a:rPr lang="zh-CN" sz="1200" b="1">
                          <a:solidFill>
                            <a:srgbClr val="FF0000"/>
                          </a:solidFill>
                          <a:latin typeface="宋体" pitchFamily="2" charset="-122"/>
                          <a:ea typeface="宋体" pitchFamily="2" charset="-122"/>
                        </a:rPr>
                        <a:t>按投入资本性质甄别填报</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cs typeface="宋体" pitchFamily="2" charset="-122"/>
                        </a:rPr>
                        <a:t>    </a:t>
                      </a:r>
                      <a:r>
                        <a:rPr lang="zh-CN" sz="1200" b="1">
                          <a:solidFill>
                            <a:srgbClr val="FF0000"/>
                          </a:solidFill>
                          <a:latin typeface="宋体" pitchFamily="2" charset="-122"/>
                          <a:ea typeface="宋体" pitchFamily="2" charset="-122"/>
                          <a:cs typeface="宋体" pitchFamily="2" charset="-122"/>
                        </a:rPr>
                        <a:t>应交增值税（本期累计发生额）</a:t>
                      </a:r>
                      <a:endParaRPr lang="zh-CN" altLang="en-US" sz="1200" b="1">
                        <a:solidFill>
                          <a:srgbClr val="FF0000"/>
                        </a:solidFill>
                        <a:latin typeface="宋体" pitchFamily="2" charset="-122"/>
                        <a:ea typeface="宋体" pitchFamily="2" charset="-122"/>
                        <a:cs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千元</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rPr>
                        <a:t>402</a:t>
                      </a:r>
                      <a:endParaRPr lang="en-US"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FF0000"/>
                          </a:solidFill>
                          <a:latin typeface="宋体" pitchFamily="2" charset="-122"/>
                          <a:ea typeface="宋体" pitchFamily="2" charset="-122"/>
                        </a:rPr>
                        <a:t>按明细科目借、贷方累计发生额计算取数或税表</a:t>
                      </a:r>
                      <a:endParaRPr lang="zh-CN" altLang="en-US" sz="1200" b="1">
                        <a:solidFill>
                          <a:srgbClr val="FF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r h="469900">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a:noFill/>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endParaRPr lang="en-US" altLang="en-US" sz="1200" b="0">
                        <a:solidFill>
                          <a:srgbClr val="00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五、从事批发和零售业活动的从业人员平均人数</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zh-CN" sz="1200" b="1">
                          <a:solidFill>
                            <a:srgbClr val="FF0000"/>
                          </a:solidFill>
                          <a:latin typeface="宋体" pitchFamily="2" charset="-122"/>
                          <a:ea typeface="宋体" pitchFamily="2" charset="-122"/>
                        </a:rPr>
                        <a:t>千元</a:t>
                      </a:r>
                      <a:endParaRPr lang="zh-CN"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buNone/>
                      </a:pPr>
                      <a:r>
                        <a:rPr lang="en-US" sz="1200" b="1">
                          <a:solidFill>
                            <a:srgbClr val="FF0000"/>
                          </a:solidFill>
                          <a:latin typeface="宋体" pitchFamily="2" charset="-122"/>
                          <a:ea typeface="宋体" pitchFamily="2" charset="-122"/>
                        </a:rPr>
                        <a:t>607</a:t>
                      </a:r>
                      <a:endParaRPr lang="en-US" altLang="en-US" sz="1200" b="1">
                        <a:solidFill>
                          <a:srgbClr val="FF0000"/>
                        </a:solidFill>
                        <a:latin typeface="宋体" pitchFamily="2" charset="-122"/>
                        <a:ea typeface="宋体" pitchFamily="2" charset="-122"/>
                      </a:endParaRPr>
                    </a:p>
                  </a:txBody>
                  <a:tcPr marL="12700" marR="12700" marT="12700" vert="horz" anchor="t" anchorCtr="false">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c>
                  <a:txBody>
                    <a:bodyPr/>
                    <a:p>
                      <a:pPr indent="0" algn="ctr">
                        <a:buNone/>
                      </a:pPr>
                      <a:r>
                        <a:rPr lang="zh-CN" sz="1200" b="1">
                          <a:solidFill>
                            <a:srgbClr val="FF0000"/>
                          </a:solidFill>
                          <a:latin typeface="宋体" pitchFamily="2" charset="-122"/>
                          <a:ea typeface="宋体" pitchFamily="2" charset="-122"/>
                        </a:rPr>
                        <a:t>按实际月平均人数计算</a:t>
                      </a:r>
                      <a:endParaRPr lang="zh-CN" altLang="en-US" sz="1200" b="1">
                        <a:solidFill>
                          <a:srgbClr val="FF0000"/>
                        </a:solidFill>
                        <a:latin typeface="宋体" pitchFamily="2" charset="-122"/>
                        <a:ea typeface="宋体" pitchFamily="2" charset="-122"/>
                      </a:endParaRPr>
                    </a:p>
                  </a:txBody>
                  <a:tcPr marL="12700" marR="12700" marT="12700" vert="horz" anchor="ctr" anchorCtr="false">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（四）定报BJS203-1、S203</a:t>
            </a:r>
            <a:r>
              <a:rPr lang="en-US" altLang="zh-CN" sz="2800" b="1">
                <a:ln>
                  <a:noFill/>
                </a:ln>
                <a:effectLst/>
                <a:uLnTx/>
                <a:uFillTx/>
                <a:sym typeface="+mn-ea"/>
              </a:rPr>
              <a:t>  </a:t>
            </a:r>
            <a:r>
              <a:rPr lang="zh-CN" altLang="en-US" sz="2800" b="1">
                <a:ln>
                  <a:noFill/>
                </a:ln>
                <a:effectLst/>
                <a:uLnTx/>
                <a:uFillTx/>
                <a:sym typeface="+mn-ea"/>
              </a:rPr>
              <a:t>表样</a:t>
            </a:r>
            <a:endParaRPr lang="zh-CN" altLang="en-US" sz="2800" b="1">
              <a:ln>
                <a:noFill/>
              </a:ln>
              <a:effectLst/>
              <a:uLnTx/>
              <a:uFillTx/>
              <a:sym typeface="+mn-ea"/>
            </a:endParaRPr>
          </a:p>
        </p:txBody>
      </p:sp>
      <p:pic>
        <p:nvPicPr>
          <p:cNvPr id="921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2"/>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pic>
        <p:nvPicPr>
          <p:cNvPr id="2" name="图片 1"/>
          <p:cNvPicPr>
            <a:picLocks noChangeAspect="true"/>
          </p:cNvPicPr>
          <p:nvPr/>
        </p:nvPicPr>
        <p:blipFill>
          <a:blip r:embed="rId5"/>
          <a:srcRect l="29264" t="21534" r="30080" b="3330"/>
          <a:stretch>
            <a:fillRect/>
          </a:stretch>
        </p:blipFill>
        <p:spPr>
          <a:xfrm>
            <a:off x="1727200" y="1491615"/>
            <a:ext cx="5324475" cy="5232400"/>
          </a:xfrm>
          <a:prstGeom prst="rect">
            <a:avLst/>
          </a:prstGeom>
        </p:spPr>
      </p:pic>
      <p:pic>
        <p:nvPicPr>
          <p:cNvPr id="4" name="图片 3"/>
          <p:cNvPicPr>
            <a:picLocks noChangeAspect="true"/>
          </p:cNvPicPr>
          <p:nvPr/>
        </p:nvPicPr>
        <p:blipFill>
          <a:blip r:embed="rId6"/>
          <a:srcRect l="67329" t="-831" b="79160"/>
          <a:stretch>
            <a:fillRect/>
          </a:stretch>
        </p:blipFill>
        <p:spPr>
          <a:xfrm>
            <a:off x="7345045" y="1437640"/>
            <a:ext cx="2352040" cy="1421765"/>
          </a:xfrm>
          <a:prstGeom prst="rect">
            <a:avLst/>
          </a:prstGeom>
        </p:spPr>
      </p:pic>
      <p:sp>
        <p:nvSpPr>
          <p:cNvPr id="5" name="矩形 4"/>
          <p:cNvSpPr/>
          <p:nvPr/>
        </p:nvSpPr>
        <p:spPr>
          <a:xfrm>
            <a:off x="5912485" y="1491615"/>
            <a:ext cx="1186180" cy="17843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6" name="矩形 5"/>
          <p:cNvSpPr/>
          <p:nvPr/>
        </p:nvSpPr>
        <p:spPr>
          <a:xfrm>
            <a:off x="8199755" y="1511300"/>
            <a:ext cx="1422400" cy="20574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26" name="文本框 25"/>
          <p:cNvSpPr txBox="true"/>
          <p:nvPr/>
        </p:nvSpPr>
        <p:spPr>
          <a:xfrm>
            <a:off x="6731952" y="47474"/>
            <a:ext cx="2370067" cy="922020"/>
          </a:xfrm>
          <a:prstGeom prst="rect">
            <a:avLst/>
          </a:prstGeom>
          <a:solidFill>
            <a:schemeClr val="accent1">
              <a:lumMod val="20000"/>
              <a:lumOff val="80000"/>
            </a:schemeClr>
          </a:solidFill>
        </p:spPr>
        <p:txBody>
          <a:bodyPr wrap="square" rtlCol="0">
            <a:spAutoFit/>
          </a:bodyPr>
          <a:p>
            <a:pPr algn="just">
              <a:lnSpc>
                <a:spcPct val="150000"/>
              </a:lnSpc>
            </a:pPr>
            <a:r>
              <a:rPr lang="zh-CN" altLang="en-US" b="1" dirty="0">
                <a:latin typeface="+mn-ea"/>
                <a:ea typeface="+mn-ea"/>
                <a:cs typeface="+mn-ea"/>
                <a:sym typeface="+mn-ea"/>
              </a:rPr>
              <a:t>月度表号：</a:t>
            </a:r>
            <a:r>
              <a:rPr lang="en-US" altLang="zh-CN" b="1" dirty="0">
                <a:latin typeface="+mn-ea"/>
                <a:ea typeface="+mn-ea"/>
                <a:cs typeface="+mn-ea"/>
                <a:sym typeface="+mn-ea"/>
              </a:rPr>
              <a:t>BJS203-1</a:t>
            </a:r>
            <a:endParaRPr lang="zh-CN" altLang="en-US" b="1" dirty="0">
              <a:solidFill>
                <a:schemeClr val="tx1"/>
              </a:solidFill>
              <a:latin typeface="+mn-ea"/>
              <a:ea typeface="+mn-ea"/>
              <a:cs typeface="+mn-ea"/>
              <a:sym typeface="+mn-ea"/>
            </a:endParaRPr>
          </a:p>
          <a:p>
            <a:pPr algn="just">
              <a:lnSpc>
                <a:spcPct val="150000"/>
              </a:lnSpc>
            </a:pPr>
            <a:r>
              <a:rPr lang="zh-CN" altLang="en-US" b="1" dirty="0">
                <a:solidFill>
                  <a:schemeClr val="tx1"/>
                </a:solidFill>
                <a:latin typeface="+mn-ea"/>
                <a:ea typeface="+mn-ea"/>
                <a:cs typeface="+mn-ea"/>
                <a:sym typeface="+mn-ea"/>
              </a:rPr>
              <a:t>季度表号：</a:t>
            </a:r>
            <a:r>
              <a:rPr lang="en-US" altLang="zh-CN" b="1" dirty="0">
                <a:solidFill>
                  <a:schemeClr val="tx1"/>
                </a:solidFill>
                <a:latin typeface="+mn-ea"/>
                <a:ea typeface="+mn-ea"/>
                <a:cs typeface="+mn-ea"/>
                <a:sym typeface="+mn-ea"/>
              </a:rPr>
              <a:t>S203</a:t>
            </a:r>
            <a:endParaRPr lang="en-US" altLang="zh-CN" b="1" dirty="0">
              <a:solidFill>
                <a:schemeClr val="tx1"/>
              </a:solidFill>
              <a:latin typeface="+mn-ea"/>
              <a:ea typeface="+mn-ea"/>
              <a:cs typeface="+mn-ea"/>
              <a:sym typeface="+mn-ea"/>
            </a:endParaRPr>
          </a:p>
        </p:txBody>
      </p:sp>
      <p:cxnSp>
        <p:nvCxnSpPr>
          <p:cNvPr id="7" name="直接箭头连接符 6"/>
          <p:cNvCxnSpPr/>
          <p:nvPr/>
        </p:nvCxnSpPr>
        <p:spPr>
          <a:xfrm flipH="true" flipV="true">
            <a:off x="8647430" y="773430"/>
            <a:ext cx="310515" cy="7378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a:stCxn id="5" idx="0"/>
          </p:cNvCxnSpPr>
          <p:nvPr/>
        </p:nvCxnSpPr>
        <p:spPr>
          <a:xfrm flipV="true">
            <a:off x="6505575" y="354330"/>
            <a:ext cx="255270" cy="113728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250180" y="2282190"/>
            <a:ext cx="781050" cy="504190"/>
          </a:xfrm>
          <a:prstGeom prst="rect">
            <a:avLst/>
          </a:prstGeom>
          <a:noFill/>
          <a:ln w="50800">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5" name="矩形 14"/>
          <p:cNvSpPr/>
          <p:nvPr/>
        </p:nvSpPr>
        <p:spPr>
          <a:xfrm>
            <a:off x="7345045" y="2331085"/>
            <a:ext cx="1000125" cy="455930"/>
          </a:xfrm>
          <a:prstGeom prst="rect">
            <a:avLst/>
          </a:prstGeom>
          <a:noFill/>
          <a:ln w="50800">
            <a:solidFill>
              <a:schemeClr val="accent4">
                <a:lumMod val="50000"/>
              </a:schemeClr>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cxnSp>
        <p:nvCxnSpPr>
          <p:cNvPr id="17" name="直接箭头连接符 16"/>
          <p:cNvCxnSpPr/>
          <p:nvPr/>
        </p:nvCxnSpPr>
        <p:spPr>
          <a:xfrm>
            <a:off x="5640070" y="2786380"/>
            <a:ext cx="3810" cy="428625"/>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7860030" y="2829560"/>
            <a:ext cx="0" cy="385445"/>
          </a:xfrm>
          <a:prstGeom prst="straightConnector1">
            <a:avLst/>
          </a:prstGeom>
          <a:ln w="38100">
            <a:solidFill>
              <a:schemeClr val="accent4">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文本框 23"/>
          <p:cNvSpPr txBox="true"/>
          <p:nvPr/>
        </p:nvSpPr>
        <p:spPr>
          <a:xfrm>
            <a:off x="5104130" y="3215005"/>
            <a:ext cx="1076325" cy="829945"/>
          </a:xfrm>
          <a:prstGeom prst="rect">
            <a:avLst/>
          </a:prstGeom>
          <a:solidFill>
            <a:schemeClr val="accent1">
              <a:lumMod val="20000"/>
              <a:lumOff val="80000"/>
            </a:schemeClr>
          </a:solidFill>
        </p:spPr>
        <p:txBody>
          <a:bodyPr wrap="square" rtlCol="0">
            <a:spAutoFit/>
          </a:bodyPr>
          <a:p>
            <a:pPr algn="just">
              <a:lnSpc>
                <a:spcPct val="150000"/>
              </a:lnSpc>
            </a:pPr>
            <a:r>
              <a:rPr lang="zh-CN" altLang="en-US" sz="1600" b="1" dirty="0">
                <a:latin typeface="+mn-ea"/>
                <a:ea typeface="+mn-ea"/>
                <a:cs typeface="+mn-ea"/>
                <a:sym typeface="+mn-ea"/>
              </a:rPr>
              <a:t>填1</a:t>
            </a:r>
            <a:r>
              <a:rPr lang="en-US" altLang="zh-CN" sz="1600" b="1" dirty="0">
                <a:latin typeface="+mn-ea"/>
                <a:ea typeface="+mn-ea"/>
                <a:cs typeface="+mn-ea"/>
                <a:sym typeface="+mn-ea"/>
              </a:rPr>
              <a:t>-</a:t>
            </a:r>
            <a:r>
              <a:rPr lang="zh-CN" altLang="en-US" sz="1600" b="1" dirty="0">
                <a:latin typeface="+mn-ea"/>
                <a:ea typeface="+mn-ea"/>
                <a:cs typeface="+mn-ea"/>
                <a:sym typeface="+mn-ea"/>
              </a:rPr>
              <a:t>本月的累计数</a:t>
            </a:r>
            <a:endParaRPr lang="zh-CN" altLang="en-US" sz="1600" b="1" dirty="0">
              <a:solidFill>
                <a:schemeClr val="tx1"/>
              </a:solidFill>
              <a:latin typeface="+mn-ea"/>
              <a:ea typeface="+mn-ea"/>
              <a:cs typeface="+mn-ea"/>
              <a:sym typeface="+mn-ea"/>
            </a:endParaRPr>
          </a:p>
        </p:txBody>
      </p:sp>
      <p:sp>
        <p:nvSpPr>
          <p:cNvPr id="32" name="文本框 31"/>
          <p:cNvSpPr txBox="true"/>
          <p:nvPr/>
        </p:nvSpPr>
        <p:spPr>
          <a:xfrm>
            <a:off x="7306945" y="3215005"/>
            <a:ext cx="1076325" cy="829945"/>
          </a:xfrm>
          <a:prstGeom prst="rect">
            <a:avLst/>
          </a:prstGeom>
          <a:solidFill>
            <a:schemeClr val="accent1">
              <a:lumMod val="20000"/>
              <a:lumOff val="80000"/>
            </a:schemeClr>
          </a:solidFill>
        </p:spPr>
        <p:txBody>
          <a:bodyPr wrap="square" rtlCol="0">
            <a:spAutoFit/>
          </a:bodyPr>
          <a:p>
            <a:pPr algn="just">
              <a:lnSpc>
                <a:spcPct val="150000"/>
              </a:lnSpc>
            </a:pPr>
            <a:r>
              <a:rPr lang="zh-CN" altLang="en-US" sz="1600" b="1" dirty="0">
                <a:latin typeface="+mn-ea"/>
                <a:ea typeface="+mn-ea"/>
                <a:cs typeface="+mn-ea"/>
                <a:sym typeface="+mn-ea"/>
              </a:rPr>
              <a:t>填1</a:t>
            </a:r>
            <a:r>
              <a:rPr lang="en-US" altLang="zh-CN" sz="1600" b="1" dirty="0">
                <a:latin typeface="+mn-ea"/>
                <a:ea typeface="+mn-ea"/>
                <a:cs typeface="+mn-ea"/>
                <a:sym typeface="+mn-ea"/>
              </a:rPr>
              <a:t>-</a:t>
            </a:r>
            <a:r>
              <a:rPr lang="zh-CN" altLang="en-US" sz="1600" b="1" dirty="0">
                <a:latin typeface="+mn-ea"/>
                <a:ea typeface="+mn-ea"/>
                <a:cs typeface="+mn-ea"/>
                <a:sym typeface="+mn-ea"/>
              </a:rPr>
              <a:t>本季的累计数</a:t>
            </a:r>
            <a:endParaRPr lang="zh-CN" altLang="en-US" sz="1600" b="1" dirty="0">
              <a:solidFill>
                <a:schemeClr val="tx1"/>
              </a:solidFill>
              <a:latin typeface="+mn-ea"/>
              <a:ea typeface="+mn-ea"/>
              <a:cs typeface="+mn-ea"/>
              <a:sym typeface="+mn-ea"/>
            </a:endParaRPr>
          </a:p>
        </p:txBody>
      </p:sp>
      <p:sp>
        <p:nvSpPr>
          <p:cNvPr id="34" name="文本框 33"/>
          <p:cNvSpPr txBox="true"/>
          <p:nvPr/>
        </p:nvSpPr>
        <p:spPr>
          <a:xfrm>
            <a:off x="5347970" y="4204335"/>
            <a:ext cx="4441190" cy="2445385"/>
          </a:xfrm>
          <a:prstGeom prst="rect">
            <a:avLst/>
          </a:prstGeom>
          <a:solidFill>
            <a:schemeClr val="accent1">
              <a:lumMod val="20000"/>
              <a:lumOff val="80000"/>
            </a:schemeClr>
          </a:solidFill>
        </p:spPr>
        <p:txBody>
          <a:bodyPr wrap="square" rtlCol="0">
            <a:spAutoFit/>
          </a:bodyPr>
          <a:p>
            <a:pPr marL="285750" indent="-285750" algn="just">
              <a:lnSpc>
                <a:spcPct val="150000"/>
              </a:lnSpc>
              <a:buFont typeface="Wingdings" panose="05000000000000000000" charset="0"/>
              <a:buChar char="l"/>
            </a:pPr>
            <a:r>
              <a:rPr lang="zh-CN" altLang="en-US" sz="1800" b="1" dirty="0">
                <a:latin typeface="+mn-ea"/>
                <a:ea typeface="+mn-ea"/>
                <a:cs typeface="+mn-ea"/>
                <a:sym typeface="+mn-ea"/>
              </a:rPr>
              <a:t>新报表单位：</a:t>
            </a:r>
            <a:r>
              <a:rPr lang="zh-CN" altLang="en-US" sz="1600" b="1" dirty="0">
                <a:solidFill>
                  <a:srgbClr val="C00000"/>
                </a:solidFill>
                <a:latin typeface="+mn-ea"/>
                <a:ea typeface="+mn-ea"/>
                <a:cs typeface="+mn-ea"/>
                <a:sym typeface="+mn-ea"/>
              </a:rPr>
              <a:t>手动填写</a:t>
            </a:r>
            <a:r>
              <a:rPr lang="zh-CN" altLang="en-US" sz="1600" b="1" dirty="0">
                <a:latin typeface="+mn-ea"/>
                <a:ea typeface="+mn-ea"/>
                <a:cs typeface="+mn-ea"/>
                <a:sym typeface="+mn-ea"/>
              </a:rPr>
              <a:t>上年同期数据</a:t>
            </a:r>
            <a:endParaRPr lang="zh-CN" altLang="en-US" sz="1600" b="1" dirty="0">
              <a:latin typeface="+mn-ea"/>
              <a:ea typeface="+mn-ea"/>
              <a:cs typeface="+mn-ea"/>
              <a:sym typeface="+mn-ea"/>
            </a:endParaRPr>
          </a:p>
          <a:p>
            <a:pPr marL="285750" indent="-285750" algn="just">
              <a:lnSpc>
                <a:spcPct val="150000"/>
              </a:lnSpc>
              <a:buFont typeface="Wingdings" panose="05000000000000000000" charset="0"/>
              <a:buChar char="l"/>
            </a:pPr>
            <a:r>
              <a:rPr lang="zh-CN" altLang="en-US" sz="1800" b="1" dirty="0">
                <a:latin typeface="+mn-ea"/>
                <a:ea typeface="+mn-ea"/>
                <a:cs typeface="+mn-ea"/>
                <a:sym typeface="+mn-ea"/>
              </a:rPr>
              <a:t>老报表单位：</a:t>
            </a:r>
            <a:endParaRPr lang="zh-CN" altLang="en-US" sz="1800" b="1" dirty="0">
              <a:latin typeface="+mn-ea"/>
              <a:ea typeface="+mn-ea"/>
              <a:cs typeface="+mn-ea"/>
              <a:sym typeface="+mn-ea"/>
            </a:endParaRPr>
          </a:p>
          <a:p>
            <a:pPr algn="just">
              <a:lnSpc>
                <a:spcPct val="150000"/>
              </a:lnSpc>
            </a:pPr>
            <a:r>
              <a:rPr lang="zh-CN" altLang="en-US" sz="1800" b="1" dirty="0">
                <a:latin typeface="+mn-ea"/>
                <a:ea typeface="+mn-ea"/>
                <a:cs typeface="+mn-ea"/>
                <a:sym typeface="+mn-ea"/>
              </a:rPr>
              <a:t>①</a:t>
            </a:r>
            <a:r>
              <a:rPr lang="zh-CN" altLang="en-US" sz="1600" b="1" dirty="0">
                <a:latin typeface="+mn-ea"/>
                <a:ea typeface="+mn-ea"/>
                <a:cs typeface="+mn-ea"/>
                <a:sym typeface="+mn-ea"/>
              </a:rPr>
              <a:t>若上年同期数据填报有误，</a:t>
            </a:r>
            <a:r>
              <a:rPr lang="zh-CN" altLang="en-US" sz="1600" b="1" dirty="0">
                <a:solidFill>
                  <a:srgbClr val="C00000"/>
                </a:solidFill>
                <a:latin typeface="+mn-ea"/>
                <a:ea typeface="+mn-ea"/>
                <a:cs typeface="+mn-ea"/>
                <a:sym typeface="+mn-ea"/>
              </a:rPr>
              <a:t>不允许修改</a:t>
            </a:r>
            <a:r>
              <a:rPr lang="zh-CN" altLang="en-US" sz="1600" b="1" dirty="0">
                <a:latin typeface="+mn-ea"/>
                <a:ea typeface="+mn-ea"/>
                <a:cs typeface="+mn-ea"/>
                <a:sym typeface="+mn-ea"/>
              </a:rPr>
              <a:t>。需要在澄清</a:t>
            </a:r>
            <a:r>
              <a:rPr lang="zh-CN" altLang="en-US" sz="1600" b="1" dirty="0">
                <a:solidFill>
                  <a:srgbClr val="C00000"/>
                </a:solidFill>
                <a:latin typeface="+mn-ea"/>
                <a:ea typeface="+mn-ea"/>
                <a:cs typeface="+mn-ea"/>
                <a:sym typeface="+mn-ea"/>
              </a:rPr>
              <a:t>说明中写明</a:t>
            </a:r>
            <a:r>
              <a:rPr lang="zh-CN" altLang="en-US" sz="1600" b="1" dirty="0">
                <a:latin typeface="+mn-ea"/>
                <a:ea typeface="+mn-ea"/>
                <a:cs typeface="+mn-ea"/>
                <a:sym typeface="+mn-ea"/>
              </a:rPr>
              <a:t>上年同期正确的数据。</a:t>
            </a:r>
            <a:endParaRPr lang="zh-CN" altLang="en-US" sz="1600" b="1" dirty="0">
              <a:latin typeface="+mn-ea"/>
              <a:ea typeface="+mn-ea"/>
              <a:cs typeface="+mn-ea"/>
              <a:sym typeface="+mn-ea"/>
            </a:endParaRPr>
          </a:p>
          <a:p>
            <a:pPr algn="just">
              <a:lnSpc>
                <a:spcPct val="150000"/>
              </a:lnSpc>
            </a:pPr>
            <a:r>
              <a:rPr lang="zh-CN" altLang="en-US" sz="1600" b="1" dirty="0">
                <a:latin typeface="+mn-ea"/>
                <a:ea typeface="+mn-ea"/>
                <a:cs typeface="+mn-ea"/>
                <a:sym typeface="+mn-ea"/>
              </a:rPr>
              <a:t>②平台弹出提示信息,需要在澄清说明中写明上年同期正确的数据。</a:t>
            </a:r>
            <a:endParaRPr lang="zh-CN" altLang="en-US" sz="1600" b="1" dirty="0">
              <a:latin typeface="+mn-ea"/>
              <a:ea typeface="+mn-ea"/>
              <a:cs typeface="+mn-ea"/>
              <a:sym typeface="+mn-ea"/>
            </a:endParaRPr>
          </a:p>
        </p:txBody>
      </p:sp>
      <p:sp>
        <p:nvSpPr>
          <p:cNvPr id="35" name="矩形 34"/>
          <p:cNvSpPr/>
          <p:nvPr/>
        </p:nvSpPr>
        <p:spPr>
          <a:xfrm>
            <a:off x="6081395" y="2282190"/>
            <a:ext cx="911225" cy="504190"/>
          </a:xfrm>
          <a:prstGeom prst="rect">
            <a:avLst/>
          </a:prstGeom>
          <a:noFill/>
          <a:ln w="50800">
            <a:solidFill>
              <a:srgbClr val="FF730D"/>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36" name="矩形 35"/>
          <p:cNvSpPr/>
          <p:nvPr/>
        </p:nvSpPr>
        <p:spPr>
          <a:xfrm>
            <a:off x="8396605" y="2331085"/>
            <a:ext cx="1299845" cy="455930"/>
          </a:xfrm>
          <a:prstGeom prst="rect">
            <a:avLst/>
          </a:prstGeom>
          <a:noFill/>
          <a:ln w="50800">
            <a:solidFill>
              <a:schemeClr val="accent5"/>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cxnSp>
        <p:nvCxnSpPr>
          <p:cNvPr id="40" name="直接箭头连接符 39"/>
          <p:cNvCxnSpPr/>
          <p:nvPr/>
        </p:nvCxnSpPr>
        <p:spPr>
          <a:xfrm>
            <a:off x="6537325" y="2787015"/>
            <a:ext cx="140335" cy="1426210"/>
          </a:xfrm>
          <a:prstGeom prst="straightConnector1">
            <a:avLst/>
          </a:prstGeom>
          <a:ln w="3810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true">
            <a:off x="8832215" y="2786380"/>
            <a:ext cx="186690" cy="1444625"/>
          </a:xfrm>
          <a:prstGeom prst="straightConnector1">
            <a:avLst/>
          </a:prstGeom>
          <a:ln w="38100">
            <a:solidFill>
              <a:schemeClr val="accent5"/>
            </a:solidFill>
            <a:tailEnd type="arrow"/>
          </a:ln>
        </p:spPr>
        <p:style>
          <a:lnRef idx="1">
            <a:schemeClr val="accent1"/>
          </a:lnRef>
          <a:fillRef idx="0">
            <a:schemeClr val="accent1"/>
          </a:fillRef>
          <a:effectRef idx="0">
            <a:schemeClr val="accent1"/>
          </a:effectRef>
          <a:fontRef idx="minor">
            <a:schemeClr val="tx1"/>
          </a:fontRef>
        </p:style>
      </p:cxnSp>
      <p:sp>
        <p:nvSpPr>
          <p:cNvPr id="30" name="文本框 29"/>
          <p:cNvSpPr txBox="true"/>
          <p:nvPr/>
        </p:nvSpPr>
        <p:spPr>
          <a:xfrm>
            <a:off x="9311005" y="354330"/>
            <a:ext cx="2219325" cy="578390"/>
          </a:xfrm>
          <a:prstGeom prst="roundRect">
            <a:avLst/>
          </a:prstGeom>
          <a:solidFill>
            <a:schemeClr val="accent5">
              <a:lumMod val="75000"/>
            </a:schemeClr>
          </a:solidFill>
        </p:spPr>
        <p:txBody>
          <a:bodyPr wrap="square" rtlCol="0">
            <a:spAutoFit/>
          </a:bodyPr>
          <a:p>
            <a:r>
              <a:rPr lang="zh-CN" sz="28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单位：千元</a:t>
            </a:r>
            <a:endParaRPr lang="zh-CN" sz="2800" b="1" dirty="0">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true"/>
      <p:bldP spid="6" grpId="0" bldLvl="0" animBg="true"/>
      <p:bldP spid="14" grpId="0" bldLvl="0" animBg="true"/>
      <p:bldP spid="15" grpId="0" bldLvl="0" animBg="true"/>
      <p:bldP spid="24" grpId="0" bldLvl="0" animBg="true"/>
      <p:bldP spid="24" grpId="1" animBg="true"/>
      <p:bldP spid="26" grpId="1" animBg="true"/>
      <p:bldP spid="30" grpId="1" animBg="true"/>
      <p:bldP spid="32" grpId="0" bldLvl="0" animBg="true"/>
      <p:bldP spid="32" grpId="1" animBg="true"/>
      <p:bldP spid="34" grpId="0" bldLvl="0" animBg="true"/>
      <p:bldP spid="34" grpId="1" animBg="true"/>
      <p:bldP spid="35" grpId="0" bldLvl="0" animBg="true"/>
      <p:bldP spid="36" grpId="0" bldLvl="0" animBg="tru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p:nvPr/>
        </p:nvGraphicFramePr>
        <p:xfrm>
          <a:off x="11430" y="2482850"/>
          <a:ext cx="12180570" cy="4241800"/>
        </p:xfrm>
        <a:graphic>
          <a:graphicData uri="http://schemas.openxmlformats.org/presentationml/2006/ole">
            <mc:AlternateContent xmlns:mc="http://schemas.openxmlformats.org/markup-compatibility/2006">
              <mc:Choice xmlns:v="urn:schemas-microsoft-com:vml" Requires="v">
                <p:oleObj spid="_x0000_s5" name="" r:id="rId1" imgW="10819765" imgH="4362450" progId="Paint.Picture">
                  <p:embed/>
                </p:oleObj>
              </mc:Choice>
              <mc:Fallback>
                <p:oleObj name="" r:id="rId1" imgW="10819765" imgH="4362450" progId="Paint.Picture">
                  <p:embed/>
                  <p:pic>
                    <p:nvPicPr>
                      <p:cNvPr id="0" name="图片 2"/>
                      <p:cNvPicPr/>
                      <p:nvPr/>
                    </p:nvPicPr>
                    <p:blipFill>
                      <a:blip r:embed="rId2"/>
                      <a:stretch>
                        <a:fillRect/>
                      </a:stretch>
                    </p:blipFill>
                    <p:spPr>
                      <a:xfrm>
                        <a:off x="11430" y="2482850"/>
                        <a:ext cx="12180570" cy="4241800"/>
                      </a:xfrm>
                      <a:prstGeom prst="rect">
                        <a:avLst/>
                      </a:prstGeom>
                    </p:spPr>
                  </p:pic>
                </p:oleObj>
              </mc:Fallback>
            </mc:AlternateContent>
          </a:graphicData>
        </a:graphic>
      </p:graphicFrame>
      <p:sp>
        <p:nvSpPr>
          <p:cNvPr id="20" name="标题 19"/>
          <p:cNvSpPr>
            <a:spLocks noGrp="true"/>
          </p:cNvSpPr>
          <p:nvPr>
            <p:ph type="title"/>
          </p:nvPr>
        </p:nvSpPr>
        <p:spPr>
          <a:xfrm>
            <a:off x="560388" y="969328"/>
            <a:ext cx="10969625" cy="521970"/>
          </a:xfr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false" anchor="ctr" anchorCtr="false" forceAA="false" compatLnSpc="true">
            <a:noAutofit/>
          </a:bodyPr>
          <a:p>
            <a:pPr lvl="0" algn="l" defTabSz="914400" fontAlgn="auto">
              <a:lnSpc>
                <a:spcPct val="100000"/>
              </a:lnSpc>
              <a:buClrTx/>
              <a:buSzTx/>
              <a:buFontTx/>
              <a:defRPr/>
            </a:pPr>
            <a:r>
              <a:rPr lang="zh-CN" altLang="en-US" sz="2800" b="1">
                <a:ln>
                  <a:noFill/>
                </a:ln>
                <a:effectLst/>
                <a:uLnTx/>
                <a:uFillTx/>
                <a:sym typeface="+mn-ea"/>
              </a:rPr>
              <a:t>（五）查看以往报告期报表</a:t>
            </a:r>
            <a:endParaRPr lang="zh-CN" altLang="en-US" sz="2800" b="1">
              <a:ln>
                <a:noFill/>
              </a:ln>
              <a:effectLst/>
              <a:uLnTx/>
              <a:uFillTx/>
              <a:sym typeface="+mn-ea"/>
            </a:endParaRPr>
          </a:p>
        </p:txBody>
      </p:sp>
      <p:pic>
        <p:nvPicPr>
          <p:cNvPr id="9219" name="图片 17"/>
          <p:cNvPicPr>
            <a:picLocks noChangeAspect="true"/>
          </p:cNvPicPr>
          <p:nvPr/>
        </p:nvPicPr>
        <p:blipFill>
          <a:blip r:embed="rId3"/>
          <a:stretch>
            <a:fillRect/>
          </a:stretch>
        </p:blipFill>
        <p:spPr>
          <a:xfrm>
            <a:off x="8610600" y="0"/>
            <a:ext cx="3581400" cy="1006475"/>
          </a:xfrm>
          <a:prstGeom prst="rect">
            <a:avLst/>
          </a:prstGeom>
          <a:noFill/>
          <a:ln w="9525">
            <a:noFill/>
          </a:ln>
        </p:spPr>
      </p:pic>
      <p:sp>
        <p:nvSpPr>
          <p:cNvPr id="25" name="矩形 24"/>
          <p:cNvSpPr/>
          <p:nvPr/>
        </p:nvSpPr>
        <p:spPr>
          <a:xfrm>
            <a:off x="0" y="6724650"/>
            <a:ext cx="12192000" cy="133350"/>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cxnSp>
        <p:nvCxnSpPr>
          <p:cNvPr id="8" name="直接连接符 7"/>
          <p:cNvCxnSpPr/>
          <p:nvPr/>
        </p:nvCxnSpPr>
        <p:spPr>
          <a:xfrm>
            <a:off x="0" y="696913"/>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4"/>
            </p:custDataLst>
          </p:nvPr>
        </p:nvSpPr>
        <p:spPr>
          <a:xfrm>
            <a:off x="833120" y="142875"/>
            <a:ext cx="6320155" cy="491490"/>
          </a:xfrm>
          <a:prstGeom prst="rect">
            <a:avLst/>
          </a:prstGeom>
        </p:spPr>
        <p:txBody>
          <a:bodyPr wrap="square">
            <a:noAutofit/>
            <a:scene3d>
              <a:camera prst="orthographicFront"/>
              <a:lightRig rig="threePt" dir="t"/>
            </a:scene3d>
          </a:bodyPr>
          <a:p>
            <a:pPr lvl="0" algn="l" defTabSz="914400" fontAlgn="auto">
              <a:lnSpc>
                <a:spcPct val="100000"/>
              </a:lnSpc>
              <a:buClrTx/>
              <a:buSzTx/>
              <a:buFontTx/>
              <a:defRPr/>
            </a:pPr>
            <a:r>
              <a:rPr lang="zh-CN" altLang="en-US" sz="2800" b="1" dirty="0" smtClean="0">
                <a:solidFill>
                  <a:schemeClr val="tx1"/>
                </a:solidFill>
                <a:effectLst/>
                <a:latin typeface="+mj-ea"/>
                <a:ea typeface="+mj-ea"/>
              </a:rPr>
              <a:t>一、</a:t>
            </a:r>
            <a:r>
              <a:rPr lang="zh-CN" altLang="en-US" sz="2800" b="1">
                <a:ln>
                  <a:noFill/>
                </a:ln>
                <a:effectLst/>
                <a:uLnTx/>
                <a:uFillTx/>
                <a:sym typeface="+mn-ea"/>
              </a:rPr>
              <a:t>报表总体介绍</a:t>
            </a:r>
            <a:endParaRPr lang="zh-CN" altLang="en-US" sz="2800" b="1" dirty="0" smtClean="0">
              <a:solidFill>
                <a:schemeClr val="tx1"/>
              </a:solidFill>
              <a:effectLst/>
              <a:latin typeface="+mj-ea"/>
              <a:ea typeface="+mj-ea"/>
            </a:endParaRPr>
          </a:p>
        </p:txBody>
      </p:sp>
      <p:pic>
        <p:nvPicPr>
          <p:cNvPr id="3" name="图片 2"/>
          <p:cNvPicPr>
            <a:picLocks noChangeAspect="true"/>
          </p:cNvPicPr>
          <p:nvPr/>
        </p:nvPicPr>
        <p:blipFill>
          <a:blip r:embed="rId5" cstate="print">
            <a:extLst>
              <a:ext uri="{BEBA8EAE-BF5A-486C-A8C5-ECC9F3942E4B}">
                <a14:imgProps xmlns:a14="http://schemas.microsoft.com/office/drawing/2010/main">
                  <a14:imgLayer r:embed="rId6">
                    <a14:imgEffect>
                      <a14:brightnessContrast bright="40000" contrast="20000"/>
                    </a14:imgEffect>
                  </a14:imgLayer>
                </a14:imgProps>
              </a:ext>
              <a:ext uri="{28A0092B-C50C-407E-A947-70E740481C1C}">
                <a14:useLocalDpi xmlns:a14="http://schemas.microsoft.com/office/drawing/2010/main" val="false"/>
              </a:ext>
            </a:extLst>
          </a:blip>
          <a:stretch>
            <a:fillRect/>
          </a:stretch>
        </p:blipFill>
        <p:spPr>
          <a:xfrm>
            <a:off x="91440" y="0"/>
            <a:ext cx="719455" cy="704215"/>
          </a:xfrm>
          <a:prstGeom prst="rect">
            <a:avLst/>
          </a:prstGeom>
          <a:ln>
            <a:noFill/>
          </a:ln>
          <a:effectLst/>
        </p:spPr>
      </p:pic>
      <p:sp>
        <p:nvSpPr>
          <p:cNvPr id="13" name="矩形 12"/>
          <p:cNvSpPr/>
          <p:nvPr/>
        </p:nvSpPr>
        <p:spPr>
          <a:xfrm>
            <a:off x="92075" y="3221990"/>
            <a:ext cx="10899140" cy="98488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6" name="矩形 15"/>
          <p:cNvSpPr/>
          <p:nvPr/>
        </p:nvSpPr>
        <p:spPr>
          <a:xfrm>
            <a:off x="5987415" y="2482850"/>
            <a:ext cx="772160" cy="530225"/>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18" name="文本框 17"/>
          <p:cNvSpPr txBox="true"/>
          <p:nvPr/>
        </p:nvSpPr>
        <p:spPr>
          <a:xfrm>
            <a:off x="494030" y="1491615"/>
            <a:ext cx="11036300" cy="953135"/>
          </a:xfrm>
          <a:prstGeom prst="rect">
            <a:avLst/>
          </a:prstGeom>
          <a:noFill/>
        </p:spPr>
        <p:txBody>
          <a:bodyPr wrap="square" rtlCol="0" anchor="t">
            <a:spAutoFit/>
          </a:bodyPr>
          <a:p>
            <a:pPr marL="457200" indent="-457200" algn="l">
              <a:buFont typeface="Wingdings" panose="05000000000000000000" charset="0"/>
              <a:buChar char="l"/>
            </a:pPr>
            <a:r>
              <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rPr>
              <a:t>方法一：调查对象上报数据后，可以查询本期及历史期数据，可通过筛选定位。</a:t>
            </a:r>
            <a:endParaRPr lang="zh-CN" altLang="en-US" sz="2800" b="1" dirty="0">
              <a:solidFill>
                <a:srgbClr val="4B649F"/>
              </a:solidFill>
              <a:effectLst>
                <a:outerShdw blurRad="38100" dist="25400" dir="5400000" algn="ctr" rotWithShape="0">
                  <a:srgbClr val="6E747A">
                    <a:alpha val="43000"/>
                  </a:srgbClr>
                </a:outerShdw>
              </a:effectLst>
              <a:latin typeface="黑体" panose="02010609060101010101" charset="-122"/>
              <a:ea typeface="黑体" panose="02010609060101010101" charset="-122"/>
              <a:cs typeface="Times New Roman" panose="02020603050405020304" pitchFamily="18" charset="0"/>
            </a:endParaRPr>
          </a:p>
        </p:txBody>
      </p:sp>
      <p:sp>
        <p:nvSpPr>
          <p:cNvPr id="30" name="文本框 29"/>
          <p:cNvSpPr txBox="true"/>
          <p:nvPr/>
        </p:nvSpPr>
        <p:spPr>
          <a:xfrm>
            <a:off x="3693160" y="4312285"/>
            <a:ext cx="2468880" cy="578888"/>
          </a:xfrm>
          <a:prstGeom prst="roundRect">
            <a:avLst/>
          </a:prstGeom>
          <a:solidFill>
            <a:schemeClr val="accent5">
              <a:lumMod val="75000"/>
            </a:schemeClr>
          </a:solidFill>
        </p:spPr>
        <p:txBody>
          <a:bodyPr wrap="square" rtlCol="0">
            <a:spAutoFit/>
          </a:bodyPr>
          <a:p>
            <a:pPr algn="ct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②选择报告期</a:t>
            </a:r>
            <a:endParaRPr lang="zh-CN" sz="2800" b="1" dirty="0">
              <a:solidFill>
                <a:schemeClr val="bg1"/>
              </a:solidFill>
              <a:latin typeface="黑体" panose="02010609060101010101" charset="-122"/>
              <a:ea typeface="黑体" panose="02010609060101010101" charset="-122"/>
            </a:endParaRPr>
          </a:p>
        </p:txBody>
      </p:sp>
      <p:sp>
        <p:nvSpPr>
          <p:cNvPr id="6" name="矩形 5"/>
          <p:cNvSpPr/>
          <p:nvPr/>
        </p:nvSpPr>
        <p:spPr>
          <a:xfrm>
            <a:off x="10795635" y="4281805"/>
            <a:ext cx="955675" cy="2315210"/>
          </a:xfrm>
          <a:prstGeom prst="rect">
            <a:avLst/>
          </a:prstGeom>
          <a:noFill/>
          <a:ln w="50800">
            <a:solidFill>
              <a:srgbClr val="C00000"/>
            </a:solidFill>
          </a:ln>
        </p:spPr>
        <p:style>
          <a:lnRef idx="2">
            <a:schemeClr val="accent1"/>
          </a:lnRef>
          <a:fillRef idx="1">
            <a:schemeClr val="lt1"/>
          </a:fillRef>
          <a:effectRef idx="0">
            <a:schemeClr val="accent1"/>
          </a:effectRef>
          <a:fontRef idx="minor">
            <a:schemeClr val="dk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0000"/>
              </a:solidFill>
              <a:effectLst/>
              <a:uLnTx/>
              <a:uFillTx/>
              <a:latin typeface="+mn-lt"/>
              <a:ea typeface="+mn-ea"/>
              <a:cs typeface="+mn-cs"/>
            </a:endParaRPr>
          </a:p>
        </p:txBody>
      </p:sp>
      <p:sp>
        <p:nvSpPr>
          <p:cNvPr id="7" name="文本框 6"/>
          <p:cNvSpPr txBox="true"/>
          <p:nvPr/>
        </p:nvSpPr>
        <p:spPr>
          <a:xfrm>
            <a:off x="2378075" y="2471420"/>
            <a:ext cx="2896870" cy="582996"/>
          </a:xfrm>
          <a:prstGeom prst="roundRect">
            <a:avLst/>
          </a:prstGeom>
          <a:solidFill>
            <a:schemeClr val="accent5">
              <a:lumMod val="75000"/>
            </a:schemeClr>
          </a:solidFill>
        </p:spPr>
        <p:txBody>
          <a:bodyPr wrap="square" rtlCol="0">
            <a:spAutoFit/>
          </a:bodyPr>
          <a:p>
            <a:pPr algn="ct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①选择历史数据</a:t>
            </a:r>
            <a:endPar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endParaRPr>
          </a:p>
        </p:txBody>
      </p:sp>
      <p:sp>
        <p:nvSpPr>
          <p:cNvPr id="9" name="文本框 8"/>
          <p:cNvSpPr txBox="true"/>
          <p:nvPr/>
        </p:nvSpPr>
        <p:spPr>
          <a:xfrm>
            <a:off x="7346950" y="5121910"/>
            <a:ext cx="3302000" cy="578448"/>
          </a:xfrm>
          <a:prstGeom prst="roundRect">
            <a:avLst/>
          </a:prstGeom>
          <a:solidFill>
            <a:schemeClr val="accent5">
              <a:lumMod val="75000"/>
            </a:schemeClr>
          </a:solidFill>
        </p:spPr>
        <p:txBody>
          <a:bodyPr wrap="square" rtlCol="0">
            <a:spAutoFit/>
          </a:bodyPr>
          <a:p>
            <a:pPr algn="ctr"/>
            <a:r>
              <a:rPr lang="zh-CN" sz="2800" b="1" dirty="0">
                <a:ln w="3175">
                  <a:noFill/>
                </a:ln>
                <a:solidFill>
                  <a:schemeClr val="bg1"/>
                </a:solidFill>
                <a:effectLst>
                  <a:outerShdw blurRad="50800" dist="38100" dir="2700000" algn="tl" rotWithShape="0">
                    <a:prstClr val="black">
                      <a:alpha val="40000"/>
                    </a:prstClr>
                  </a:outerShdw>
                </a:effectLst>
                <a:latin typeface="黑体" panose="02010609060101010101" charset="-122"/>
                <a:ea typeface="黑体" panose="02010609060101010101" charset="-122"/>
              </a:rPr>
              <a:t>③点击“报表查看”</a:t>
            </a:r>
            <a:endParaRPr lang="zh-CN" sz="2800" b="1" dirty="0">
              <a:solidFill>
                <a:schemeClr val="bg1"/>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2" nodeType="clickEffect">
                                  <p:stCondLst>
                                    <p:cond delay="0"/>
                                  </p:stCondLst>
                                  <p:childTnLst>
                                    <p:animScale>
                                      <p:cBhvr>
                                        <p:cTn id="6" dur="2000" fill="hold"/>
                                        <p:tgtEl>
                                          <p:spTgt spid="7"/>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2" nodeType="clickEffect">
                                  <p:stCondLst>
                                    <p:cond delay="0"/>
                                  </p:stCondLst>
                                  <p:childTnLst>
                                    <p:animScale>
                                      <p:cBhvr>
                                        <p:cTn id="10" dur="2000" fill="hold"/>
                                        <p:tgtEl>
                                          <p:spTgt spid="30"/>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grpId="2" nodeType="clickEffect">
                                  <p:stCondLst>
                                    <p:cond delay="0"/>
                                  </p:stCondLst>
                                  <p:childTnLst>
                                    <p:animScale>
                                      <p:cBhvr>
                                        <p:cTn id="14"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animBg="true"/>
      <p:bldP spid="30" grpId="2" bldLvl="0" animBg="true"/>
      <p:bldP spid="7" grpId="1" animBg="true"/>
      <p:bldP spid="7" grpId="2" bldLvl="0" animBg="true"/>
      <p:bldP spid="9" grpId="1" animBg="true"/>
      <p:bldP spid="9" grpId="2" bldLvl="0" animBg="true"/>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UNIT_TABLE_BEAUTIFY" val="smartTable{1d4de259-ccbc-4eb9-8a1c-1422ed19607d}"/>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TABLE_ENDDRAG_ORIGIN_RECT" val="502*134"/>
  <p:tag name="TABLE_ENDDRAG_RECT" val="99*118*502*134"/>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TABLE_ENDDRAG_ORIGIN_RECT" val="709*353"/>
  <p:tag name="TABLE_ENDDRAG_RECT" val="2*60*709*353"/>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7.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448_1_1"/>
  <p:tag name="KSO_WM_UNIT_ID" val="diagram20168780_1*l_h_a*448_1_1"/>
  <p:tag name="KSO_WM_TEMPLATE_CATEGORY" val="diagram"/>
  <p:tag name="KSO_WM_TEMPLATE_INDEX" val="20168780"/>
  <p:tag name="KSO_WM_UNIT_LAYERLEVEL" val="1_1_1"/>
  <p:tag name="KSO_WM_TAG_VERSION" val="1.0"/>
  <p:tag name="KSO_WM_BEAUTIFY_FLAG" val="#wm#"/>
  <p:tag name="KSO_WM_UNIT_PRESET_TEXT" val="添加标题"/>
  <p:tag name="KSO_WM_UNIT_TEXT_FILL_FORE_SCHEMECOLOR_INDEX" val="14"/>
  <p:tag name="KSO_WM_UNIT_TEXT_FILL_TYPE" val="1"/>
  <p:tag name="KSO_WM_UNIT_USESOURCEFORMAT_APPLY" val="0"/>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9.xml><?xml version="1.0" encoding="utf-8"?>
<p:tagLst xmlns:p="http://schemas.openxmlformats.org/presentationml/2006/main">
  <p:tag name="TABLE_ENDDRAG_ORIGIN_RECT" val="955*534"/>
  <p:tag name="TABLE_ENDDRAG_RECT" val="0*0*955*534"/>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10136</Words>
  <Application>WPS 演示</Application>
  <PresentationFormat>宽屏</PresentationFormat>
  <Paragraphs>1356</Paragraphs>
  <Slides>68</Slides>
  <Notes>0</Notes>
  <HiddenSlides>0</HiddenSlides>
  <MMClips>0</MMClips>
  <ScaleCrop>false</ScaleCrop>
  <HeadingPairs>
    <vt:vector size="8" baseType="variant">
      <vt:variant>
        <vt:lpstr>已用的字体</vt:lpstr>
      </vt:variant>
      <vt:variant>
        <vt:i4>22</vt:i4>
      </vt:variant>
      <vt:variant>
        <vt:lpstr>主题</vt:lpstr>
      </vt:variant>
      <vt:variant>
        <vt:i4>6</vt:i4>
      </vt:variant>
      <vt:variant>
        <vt:lpstr>嵌入 OLE 服务器</vt:lpstr>
      </vt:variant>
      <vt:variant>
        <vt:i4>3</vt:i4>
      </vt:variant>
      <vt:variant>
        <vt:lpstr>幻灯片标题</vt:lpstr>
      </vt:variant>
      <vt:variant>
        <vt:i4>68</vt:i4>
      </vt:variant>
    </vt:vector>
  </HeadingPairs>
  <TitlesOfParts>
    <vt:vector size="99" baseType="lpstr">
      <vt:lpstr>Arial</vt:lpstr>
      <vt:lpstr>宋体</vt:lpstr>
      <vt:lpstr>Wingdings</vt:lpstr>
      <vt:lpstr>微软雅黑</vt:lpstr>
      <vt:lpstr>方正小标宋简体</vt:lpstr>
      <vt:lpstr>Times New Roman</vt:lpstr>
      <vt:lpstr>方正书宋_GBK</vt:lpstr>
      <vt:lpstr>Calibri</vt:lpstr>
      <vt:lpstr>Wingdings</vt:lpstr>
      <vt:lpstr>黑体</vt:lpstr>
      <vt:lpstr>隶书</vt:lpstr>
      <vt:lpstr>Arial Unicode MS</vt:lpstr>
      <vt:lpstr>Tahoma</vt:lpstr>
      <vt:lpstr>DejaVu Sans</vt:lpstr>
      <vt:lpstr>微软雅黑 Light</vt:lpstr>
      <vt:lpstr>方正黑体_GBK</vt:lpstr>
      <vt:lpstr>幼圆</vt:lpstr>
      <vt:lpstr>华文中宋</vt:lpstr>
      <vt:lpstr>Lato</vt:lpstr>
      <vt:lpstr>Calibri</vt:lpstr>
      <vt:lpstr>宋体</vt:lpstr>
      <vt:lpstr>仿宋_GB2312</vt:lpstr>
      <vt:lpstr>Office 主题</vt:lpstr>
      <vt:lpstr>1_Office 主题</vt:lpstr>
      <vt:lpstr>2_Office 主题</vt:lpstr>
      <vt:lpstr>3_Office 主题</vt:lpstr>
      <vt:lpstr>4_Office 主题</vt:lpstr>
      <vt:lpstr>5_Office 主题</vt:lpstr>
      <vt:lpstr>Paint.Picture</vt:lpstr>
      <vt:lpstr>Paint.Picture</vt:lpstr>
      <vt:lpstr>Paint.Picture</vt:lpstr>
      <vt:lpstr>PowerPoint 演示文稿</vt:lpstr>
      <vt:lpstr>PowerPoint 演示文稿</vt:lpstr>
      <vt:lpstr>PowerPoint 演示文稿</vt:lpstr>
      <vt:lpstr>（一）报送方式及时间</vt:lpstr>
      <vt:lpstr>（二）年报S103  填表口径、所需要的资料</vt:lpstr>
      <vt:lpstr>（三）年报S103  表样</vt:lpstr>
      <vt:lpstr>PowerPoint 演示文稿</vt:lpstr>
      <vt:lpstr>（四）定报BJS203-1、S203  表样</vt:lpstr>
      <vt:lpstr>（五）查看以往报告期报表</vt:lpstr>
      <vt:lpstr>（五）查看以往报告期报表</vt:lpstr>
      <vt:lpstr>（四）查看以往报告期报表</vt:lpstr>
      <vt:lpstr>（五）如何导出报表</vt:lpstr>
      <vt:lpstr>（五）如何导出报表</vt:lpstr>
      <vt:lpstr>（六）如何查看指标解释、参考同期、上期（统计云联网直报系统）</vt:lpstr>
      <vt:lpstr>PowerPoint 演示文稿</vt:lpstr>
      <vt:lpstr>PowerPoint 演示文稿</vt:lpstr>
      <vt:lpstr>（一）应付职工薪酬（本年贷方累计发生额）</vt:lpstr>
      <vt:lpstr>（一）应付职工薪酬（本年贷方累计发生额）</vt:lpstr>
      <vt:lpstr>（一）应付职工薪酬（本年贷方累计发生额）</vt:lpstr>
      <vt:lpstr>（一）应付职工薪酬（本年贷方累计发生额）</vt:lpstr>
      <vt:lpstr>（一）应付职工薪酬（本年贷方累计发生额）</vt:lpstr>
      <vt:lpstr>（一）应付职工薪酬（本年贷方累计发生额）</vt:lpstr>
      <vt:lpstr>（一）应付职工薪酬（本年贷方累计发生额）</vt:lpstr>
      <vt:lpstr>（一）应付职工薪酬（本年贷方累计发生额）</vt:lpstr>
      <vt:lpstr>（二）应交增值税（本年累计发生额）</vt:lpstr>
      <vt:lpstr>（二）应交增值税（本年累计发生额）</vt:lpstr>
      <vt:lpstr>PowerPoint 演示文稿</vt:lpstr>
      <vt:lpstr>（二）应交增值税（本年累计发生额）</vt:lpstr>
      <vt:lpstr>PowerPoint 演示文稿</vt:lpstr>
      <vt:lpstr>（二）应交增值税（本年累计发生额）</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（二）固定资产累计折旧、本年折旧</vt:lpstr>
      <vt:lpstr>（二）固定资产累计折旧、本年折旧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从业人员平均人数</vt:lpstr>
      <vt:lpstr> 从业人员平均人数</vt:lpstr>
      <vt:lpstr> 从业人员平均人数计算方法</vt:lpstr>
      <vt:lpstr> 从业人员平均人数计算方法</vt:lpstr>
      <vt:lpstr> 从业人员平均人数计算方法</vt:lpstr>
      <vt:lpstr>PowerPoint 演示文稿</vt:lpstr>
      <vt:lpstr>注意事项-营业额和营业收入：</vt:lpstr>
      <vt:lpstr>注意事项-营业额和营业收入：</vt:lpstr>
      <vt:lpstr>注意事项-表间逻辑关系：</vt:lpstr>
      <vt:lpstr>注意事项-平台说明错误类型：</vt:lpstr>
      <vt:lpstr>PowerPoint 演示文稿</vt:lpstr>
      <vt:lpstr>注意事项-平台审核：</vt:lpstr>
      <vt:lpstr>注意事项-平台审核：</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uos</cp:lastModifiedBy>
  <cp:revision>822</cp:revision>
  <dcterms:created xsi:type="dcterms:W3CDTF">2024-12-26T06:41:26Z</dcterms:created>
  <dcterms:modified xsi:type="dcterms:W3CDTF">2024-12-26T06:41:26Z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2052-11.8.2.10183</vt:lpwstr>
  </property>
  <property fmtid="{D5CDD505-2E9C-101B-9397-08002B2CF9AE}" pid="3" name="ICV">
    <vt:lpwstr>A748037373C54413BE842D16D3A52656</vt:lpwstr>
  </property>
</Properties>
</file>