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Lst>
  <p:notesMasterIdLst>
    <p:notesMasterId r:id="rId9"/>
  </p:notesMasterIdLst>
  <p:handoutMasterIdLst>
    <p:handoutMasterId r:id="rId66"/>
  </p:handoutMasterIdLst>
  <p:sldIdLst>
    <p:sldId id="256" r:id="rId8"/>
    <p:sldId id="262" r:id="rId10"/>
    <p:sldId id="475" r:id="rId11"/>
    <p:sldId id="642" r:id="rId12"/>
    <p:sldId id="580" r:id="rId13"/>
    <p:sldId id="585" r:id="rId14"/>
    <p:sldId id="643" r:id="rId15"/>
    <p:sldId id="644" r:id="rId16"/>
    <p:sldId id="645" r:id="rId17"/>
    <p:sldId id="697" r:id="rId18"/>
    <p:sldId id="646" r:id="rId19"/>
    <p:sldId id="649" r:id="rId20"/>
    <p:sldId id="587" r:id="rId21"/>
    <p:sldId id="653" r:id="rId22"/>
    <p:sldId id="654" r:id="rId23"/>
    <p:sldId id="805" r:id="rId24"/>
    <p:sldId id="656" r:id="rId25"/>
    <p:sldId id="655" r:id="rId26"/>
    <p:sldId id="657" r:id="rId27"/>
    <p:sldId id="658" r:id="rId28"/>
    <p:sldId id="659" r:id="rId29"/>
    <p:sldId id="660" r:id="rId30"/>
    <p:sldId id="661" r:id="rId31"/>
    <p:sldId id="662" r:id="rId32"/>
    <p:sldId id="663" r:id="rId33"/>
    <p:sldId id="664" r:id="rId34"/>
    <p:sldId id="665" r:id="rId35"/>
    <p:sldId id="666" r:id="rId36"/>
    <p:sldId id="744" r:id="rId37"/>
    <p:sldId id="668" r:id="rId38"/>
    <p:sldId id="695" r:id="rId39"/>
    <p:sldId id="696" r:id="rId40"/>
    <p:sldId id="698" r:id="rId41"/>
    <p:sldId id="588" r:id="rId42"/>
    <p:sldId id="699" r:id="rId43"/>
    <p:sldId id="774" r:id="rId44"/>
    <p:sldId id="702" r:id="rId45"/>
    <p:sldId id="703" r:id="rId46"/>
    <p:sldId id="745" r:id="rId47"/>
    <p:sldId id="705" r:id="rId48"/>
    <p:sldId id="865" r:id="rId49"/>
    <p:sldId id="707" r:id="rId50"/>
    <p:sldId id="708" r:id="rId51"/>
    <p:sldId id="709" r:id="rId52"/>
    <p:sldId id="713" r:id="rId53"/>
    <p:sldId id="710" r:id="rId54"/>
    <p:sldId id="714" r:id="rId55"/>
    <p:sldId id="716" r:id="rId56"/>
    <p:sldId id="847" r:id="rId57"/>
    <p:sldId id="711" r:id="rId58"/>
    <p:sldId id="720" r:id="rId59"/>
    <p:sldId id="712" r:id="rId60"/>
    <p:sldId id="700" r:id="rId61"/>
    <p:sldId id="721" r:id="rId62"/>
    <p:sldId id="722" r:id="rId63"/>
    <p:sldId id="723" r:id="rId64"/>
    <p:sldId id="606" r:id="rId65"/>
  </p:sldIdLst>
  <p:sldSz cx="12192000" cy="6858000"/>
  <p:notesSz cx="9144000" cy="6858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Windows 用户" initials="W" lastIdx="2" clrIdx="0"/>
  <p:cmAuthor id="3" name="黄旭" initials="t"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B649F"/>
    <a:srgbClr val="D0D3EB"/>
    <a:srgbClr val="5E80B0"/>
    <a:srgbClr val="7DB1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1275"/>
    <p:restoredTop sz="94660"/>
  </p:normalViewPr>
  <p:slideViewPr>
    <p:cSldViewPr snapToGrid="0" showGuides="1">
      <p:cViewPr varScale="1">
        <p:scale>
          <a:sx n="78" d="100"/>
          <a:sy n="78" d="100"/>
        </p:scale>
        <p:origin x="330" y="60"/>
      </p:cViewPr>
      <p:guideLst>
        <p:guide orient="horz" pos="1987"/>
        <p:guide pos="2797"/>
      </p:guideLst>
    </p:cSldViewPr>
  </p:slideViewPr>
  <p:notesTextViewPr>
    <p:cViewPr>
      <p:scale>
        <a:sx n="1" d="1"/>
        <a:sy n="1" d="1"/>
      </p:scale>
      <p:origin x="0" y="0"/>
    </p:cViewPr>
  </p:notesTextViewPr>
  <p:sorterViewPr>
    <p:cViewPr>
      <p:scale>
        <a:sx n="100" d="100"/>
        <a:sy n="100"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1.xml"/><Relationship Id="rId70" Type="http://schemas.openxmlformats.org/officeDocument/2006/relationships/commentAuthors" Target="commentAuthors.xml"/><Relationship Id="rId7" Type="http://schemas.openxmlformats.org/officeDocument/2006/relationships/slideMaster" Target="slideMasters/slideMaster6.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handoutMaster" Target="handoutMasters/handoutMaster1.xml"/><Relationship Id="rId65" Type="http://schemas.openxmlformats.org/officeDocument/2006/relationships/slide" Target="slides/slide57.xml"/><Relationship Id="rId64" Type="http://schemas.openxmlformats.org/officeDocument/2006/relationships/slide" Target="slides/slide56.xml"/><Relationship Id="rId63" Type="http://schemas.openxmlformats.org/officeDocument/2006/relationships/slide" Target="slides/slide55.xml"/><Relationship Id="rId62" Type="http://schemas.openxmlformats.org/officeDocument/2006/relationships/slide" Target="slides/slide54.xml"/><Relationship Id="rId61" Type="http://schemas.openxmlformats.org/officeDocument/2006/relationships/slide" Target="slides/slide53.xml"/><Relationship Id="rId60" Type="http://schemas.openxmlformats.org/officeDocument/2006/relationships/slide" Target="slides/slide52.xml"/><Relationship Id="rId6" Type="http://schemas.openxmlformats.org/officeDocument/2006/relationships/slideMaster" Target="slideMasters/slideMaster5.xml"/><Relationship Id="rId59" Type="http://schemas.openxmlformats.org/officeDocument/2006/relationships/slide" Target="slides/slide51.xml"/><Relationship Id="rId58" Type="http://schemas.openxmlformats.org/officeDocument/2006/relationships/slide" Target="slides/slide50.xml"/><Relationship Id="rId57" Type="http://schemas.openxmlformats.org/officeDocument/2006/relationships/slide" Target="slides/slide49.xml"/><Relationship Id="rId56" Type="http://schemas.openxmlformats.org/officeDocument/2006/relationships/slide" Target="slides/slide48.xml"/><Relationship Id="rId55" Type="http://schemas.openxmlformats.org/officeDocument/2006/relationships/slide" Target="slides/slide47.xml"/><Relationship Id="rId54" Type="http://schemas.openxmlformats.org/officeDocument/2006/relationships/slide" Target="slides/slide46.xml"/><Relationship Id="rId53" Type="http://schemas.openxmlformats.org/officeDocument/2006/relationships/slide" Target="slides/slide45.xml"/><Relationship Id="rId52" Type="http://schemas.openxmlformats.org/officeDocument/2006/relationships/slide" Target="slides/slide44.xml"/><Relationship Id="rId51" Type="http://schemas.openxmlformats.org/officeDocument/2006/relationships/slide" Target="slides/slide43.xml"/><Relationship Id="rId50" Type="http://schemas.openxmlformats.org/officeDocument/2006/relationships/slide" Target="slides/slide42.xml"/><Relationship Id="rId5" Type="http://schemas.openxmlformats.org/officeDocument/2006/relationships/slideMaster" Target="slideMasters/slideMaster4.xml"/><Relationship Id="rId49" Type="http://schemas.openxmlformats.org/officeDocument/2006/relationships/slide" Target="slides/slide41.xml"/><Relationship Id="rId48" Type="http://schemas.openxmlformats.org/officeDocument/2006/relationships/slide" Target="slides/slide40.xml"/><Relationship Id="rId47" Type="http://schemas.openxmlformats.org/officeDocument/2006/relationships/slide" Target="slides/slide39.xml"/><Relationship Id="rId46" Type="http://schemas.openxmlformats.org/officeDocument/2006/relationships/slide" Target="slides/slide38.xml"/><Relationship Id="rId45" Type="http://schemas.openxmlformats.org/officeDocument/2006/relationships/slide" Target="slides/slide37.xml"/><Relationship Id="rId44" Type="http://schemas.openxmlformats.org/officeDocument/2006/relationships/slide" Target="slides/slide36.xml"/><Relationship Id="rId43" Type="http://schemas.openxmlformats.org/officeDocument/2006/relationships/slide" Target="slides/slide35.xml"/><Relationship Id="rId42" Type="http://schemas.openxmlformats.org/officeDocument/2006/relationships/slide" Target="slides/slide34.xml"/><Relationship Id="rId41" Type="http://schemas.openxmlformats.org/officeDocument/2006/relationships/slide" Target="slides/slide33.xml"/><Relationship Id="rId40" Type="http://schemas.openxmlformats.org/officeDocument/2006/relationships/slide" Target="slides/slide32.xml"/><Relationship Id="rId4" Type="http://schemas.openxmlformats.org/officeDocument/2006/relationships/slideMaster" Target="slideMasters/slideMaster3.xml"/><Relationship Id="rId39" Type="http://schemas.openxmlformats.org/officeDocument/2006/relationships/slide" Target="slides/slide31.xml"/><Relationship Id="rId38" Type="http://schemas.openxmlformats.org/officeDocument/2006/relationships/slide" Target="slides/slide30.xml"/><Relationship Id="rId37" Type="http://schemas.openxmlformats.org/officeDocument/2006/relationships/slide" Target="slides/slide29.xml"/><Relationship Id="rId36" Type="http://schemas.openxmlformats.org/officeDocument/2006/relationships/slide" Target="slides/slide28.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true"/>
          </p:cNvSpPr>
          <p:nvPr>
            <p:ph type="hdr" sz="quarter"/>
          </p:nvPr>
        </p:nvSpPr>
        <p:spPr>
          <a:xfrm>
            <a:off x="0" y="0"/>
            <a:ext cx="3962400" cy="344091"/>
          </a:xfrm>
          <a:prstGeom prst="rect">
            <a:avLst/>
          </a:prstGeom>
        </p:spPr>
        <p:txBody>
          <a:bodyPr vert="horz" lIns="91440" tIns="45720" rIns="91440" bIns="45720" rtlCol="0"/>
          <a:lstStyle>
            <a:lvl1pPr algn="l">
              <a:defRPr sz="1600"/>
            </a:lvl1pPr>
          </a:lstStyle>
          <a:p>
            <a:endParaRPr lang="zh-CN" altLang="en-US"/>
          </a:p>
        </p:txBody>
      </p:sp>
      <p:sp>
        <p:nvSpPr>
          <p:cNvPr id="3" name="日期占位符 2"/>
          <p:cNvSpPr>
            <a:spLocks noGrp="true"/>
          </p:cNvSpPr>
          <p:nvPr>
            <p:ph type="dt" sz="quarter" idx="1"/>
          </p:nvPr>
        </p:nvSpPr>
        <p:spPr>
          <a:xfrm>
            <a:off x="5179484" y="0"/>
            <a:ext cx="3962400" cy="344091"/>
          </a:xfrm>
          <a:prstGeom prst="rect">
            <a:avLst/>
          </a:prstGeom>
        </p:spPr>
        <p:txBody>
          <a:bodyPr vert="horz" lIns="91440" tIns="45720" rIns="91440" bIns="45720" rtlCol="0"/>
          <a:lstStyle>
            <a:lvl1pPr algn="r">
              <a:defRPr sz="1600"/>
            </a:lvl1pPr>
          </a:lstStyle>
          <a:p>
            <a:fld id="{0F9B84EA-7D68-4D60-9CB1-D50884785D1C}" type="datetimeFigureOut">
              <a:rPr lang="zh-CN" altLang="en-US" smtClean="0"/>
            </a:fld>
            <a:endParaRPr lang="zh-CN" altLang="en-US"/>
          </a:p>
        </p:txBody>
      </p:sp>
      <p:sp>
        <p:nvSpPr>
          <p:cNvPr id="4" name="页脚占位符 3"/>
          <p:cNvSpPr>
            <a:spLocks noGrp="true"/>
          </p:cNvSpPr>
          <p:nvPr>
            <p:ph type="ftr" sz="quarter" idx="2"/>
          </p:nvPr>
        </p:nvSpPr>
        <p:spPr>
          <a:xfrm>
            <a:off x="0" y="6513910"/>
            <a:ext cx="3962400" cy="344090"/>
          </a:xfrm>
          <a:prstGeom prst="rect">
            <a:avLst/>
          </a:prstGeom>
        </p:spPr>
        <p:txBody>
          <a:bodyPr vert="horz" lIns="91440" tIns="45720" rIns="91440" bIns="45720" rtlCol="0" anchor="b"/>
          <a:lstStyle>
            <a:lvl1pPr algn="l">
              <a:defRPr sz="1600"/>
            </a:lvl1pPr>
          </a:lstStyle>
          <a:p>
            <a:endParaRPr lang="zh-CN" altLang="en-US"/>
          </a:p>
        </p:txBody>
      </p:sp>
      <p:sp>
        <p:nvSpPr>
          <p:cNvPr id="5" name="灯片编号占位符 4"/>
          <p:cNvSpPr>
            <a:spLocks noGrp="true"/>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6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true"/>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true"/>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true" noRot="true" noChangeAspect="true"/>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true"/>
          </p:cNvSpPr>
          <p:nvPr>
            <p:ph type="body" sz="quarter" idx="3"/>
          </p:nvPr>
        </p:nvSpPr>
        <p:spPr>
          <a:xfrm>
            <a:off x="914400" y="3300413"/>
            <a:ext cx="7315200" cy="2700338"/>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true"/>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true"/>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lvl="0">
              <a:spcBef>
                <a:spcPct val="0"/>
              </a:spcBef>
            </a:pPr>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2" Type="http://schemas.openxmlformats.org/officeDocument/2006/relationships/theme" Target="../theme/theme5.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2" Type="http://schemas.openxmlformats.org/officeDocument/2006/relationships/theme" Target="../theme/theme6.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02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2051"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3075"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409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5122"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5123"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409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8.xml"/><Relationship Id="rId5" Type="http://schemas.openxmlformats.org/officeDocument/2006/relationships/tags" Target="../tags/tag12.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8.xml"/><Relationship Id="rId5" Type="http://schemas.openxmlformats.org/officeDocument/2006/relationships/image" Target="../media/image6.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3.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8.xml"/><Relationship Id="rId5" Type="http://schemas.openxmlformats.org/officeDocument/2006/relationships/image" Target="../media/image7.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4.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8.xml"/><Relationship Id="rId7" Type="http://schemas.openxmlformats.org/officeDocument/2006/relationships/image" Target="../media/image8.png"/><Relationship Id="rId6" Type="http://schemas.openxmlformats.org/officeDocument/2006/relationships/tags" Target="../tags/tag17.xml"/><Relationship Id="rId5" Type="http://schemas.openxmlformats.org/officeDocument/2006/relationships/tags" Target="../tags/tag16.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5.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tags" Target="../tags/tag19.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8.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8.xml"/><Relationship Id="rId6" Type="http://schemas.openxmlformats.org/officeDocument/2006/relationships/tags" Target="../tags/tag21.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20.xml"/><Relationship Id="rId2" Type="http://schemas.openxmlformats.org/officeDocument/2006/relationships/image" Target="../media/image5.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8.xml"/><Relationship Id="rId6" Type="http://schemas.openxmlformats.org/officeDocument/2006/relationships/tags" Target="../tags/tag23.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22.xml"/><Relationship Id="rId2" Type="http://schemas.openxmlformats.org/officeDocument/2006/relationships/image" Target="../media/image5.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8.xml"/><Relationship Id="rId6" Type="http://schemas.openxmlformats.org/officeDocument/2006/relationships/tags" Target="../tags/tag25.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24.xml"/><Relationship Id="rId2" Type="http://schemas.openxmlformats.org/officeDocument/2006/relationships/image" Target="../media/image5.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8.xml"/><Relationship Id="rId6" Type="http://schemas.openxmlformats.org/officeDocument/2006/relationships/tags" Target="../tags/tag27.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26.xml"/><Relationship Id="rId2" Type="http://schemas.openxmlformats.org/officeDocument/2006/relationships/image" Target="../media/image5.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8.xml"/><Relationship Id="rId6" Type="http://schemas.openxmlformats.org/officeDocument/2006/relationships/tags" Target="../tags/tag29.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28.xml"/><Relationship Id="rId2" Type="http://schemas.openxmlformats.org/officeDocument/2006/relationships/image" Target="../media/image5.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8.xml"/><Relationship Id="rId5" Type="http://schemas.openxmlformats.org/officeDocument/2006/relationships/tags" Target="../tags/tag31.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0.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8.xml"/><Relationship Id="rId6" Type="http://schemas.openxmlformats.org/officeDocument/2006/relationships/tags" Target="../tags/tag33.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32.xml"/><Relationship Id="rId2" Type="http://schemas.openxmlformats.org/officeDocument/2006/relationships/image" Target="../media/image5.png"/><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8.xml"/><Relationship Id="rId6" Type="http://schemas.openxmlformats.org/officeDocument/2006/relationships/tags" Target="../tags/tag35.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34.xml"/><Relationship Id="rId2" Type="http://schemas.openxmlformats.org/officeDocument/2006/relationships/image" Target="../media/image5.png"/><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2.xml"/><Relationship Id="rId7" Type="http://schemas.openxmlformats.org/officeDocument/2006/relationships/slideLayout" Target="../slideLayouts/slideLayout8.xml"/><Relationship Id="rId6" Type="http://schemas.openxmlformats.org/officeDocument/2006/relationships/tags" Target="../tags/tag37.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36.xml"/><Relationship Id="rId2" Type="http://schemas.openxmlformats.org/officeDocument/2006/relationships/image" Target="../media/image5.png"/><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3.xml"/><Relationship Id="rId7" Type="http://schemas.openxmlformats.org/officeDocument/2006/relationships/slideLayout" Target="../slideLayouts/slideLayout8.xml"/><Relationship Id="rId6" Type="http://schemas.openxmlformats.org/officeDocument/2006/relationships/tags" Target="../tags/tag39.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38.xml"/><Relationship Id="rId2" Type="http://schemas.openxmlformats.org/officeDocument/2006/relationships/image" Target="../media/image5.png"/><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24.xml"/><Relationship Id="rId7" Type="http://schemas.openxmlformats.org/officeDocument/2006/relationships/slideLayout" Target="../slideLayouts/slideLayout8.xml"/><Relationship Id="rId6" Type="http://schemas.openxmlformats.org/officeDocument/2006/relationships/tags" Target="../tags/tag41.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40.xml"/><Relationship Id="rId2" Type="http://schemas.openxmlformats.org/officeDocument/2006/relationships/image" Target="../media/image5.png"/><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5.xml"/><Relationship Id="rId7" Type="http://schemas.openxmlformats.org/officeDocument/2006/relationships/slideLayout" Target="../slideLayouts/slideLayout8.xml"/><Relationship Id="rId6" Type="http://schemas.openxmlformats.org/officeDocument/2006/relationships/tags" Target="../tags/tag43.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42.xml"/><Relationship Id="rId2" Type="http://schemas.openxmlformats.org/officeDocument/2006/relationships/image" Target="../media/image5.png"/><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6.xml"/><Relationship Id="rId7" Type="http://schemas.openxmlformats.org/officeDocument/2006/relationships/slideLayout" Target="../slideLayouts/slideLayout8.xml"/><Relationship Id="rId6" Type="http://schemas.openxmlformats.org/officeDocument/2006/relationships/tags" Target="../tags/tag45.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44.xml"/><Relationship Id="rId2" Type="http://schemas.openxmlformats.org/officeDocument/2006/relationships/image" Target="../media/image5.png"/><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7.xml"/><Relationship Id="rId6" Type="http://schemas.openxmlformats.org/officeDocument/2006/relationships/slideLayout" Target="../slideLayouts/slideLayout8.xml"/><Relationship Id="rId5" Type="http://schemas.openxmlformats.org/officeDocument/2006/relationships/tags" Target="../tags/tag4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46.xml"/><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28.xml"/><Relationship Id="rId7"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tags" Target="../tags/tag49.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48.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29.xml"/><Relationship Id="rId6" Type="http://schemas.openxmlformats.org/officeDocument/2006/relationships/slideLayout" Target="../slideLayouts/slideLayout8.xml"/><Relationship Id="rId5" Type="http://schemas.openxmlformats.org/officeDocument/2006/relationships/tags" Target="../tags/tag51.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50.xml"/><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8" Type="http://schemas.openxmlformats.org/officeDocument/2006/relationships/notesSlide" Target="../notesSlides/notesSlide30.xml"/><Relationship Id="rId7" Type="http://schemas.openxmlformats.org/officeDocument/2006/relationships/slideLayout" Target="../slideLayouts/slideLayout8.xml"/><Relationship Id="rId6" Type="http://schemas.openxmlformats.org/officeDocument/2006/relationships/tags" Target="../tags/tag53.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2.xml"/><Relationship Id="rId2" Type="http://schemas.openxmlformats.org/officeDocument/2006/relationships/image" Target="../media/image5.png"/><Relationship Id="rId1" Type="http://schemas.openxmlformats.org/officeDocument/2006/relationships/image" Target="../media/image7.png"/></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4.xml"/><Relationship Id="rId2" Type="http://schemas.openxmlformats.org/officeDocument/2006/relationships/image" Target="../media/image5.png"/><Relationship Id="rId1" Type="http://schemas.openxmlformats.org/officeDocument/2006/relationships/image" Target="../media/image7.png"/></Relationships>
</file>

<file path=ppt/slides/_rels/slide33.xml.rels><?xml version="1.0" encoding="UTF-8" standalone="yes"?>
<Relationships xmlns="http://schemas.openxmlformats.org/package/2006/relationships"><Relationship Id="rId8" Type="http://schemas.openxmlformats.org/officeDocument/2006/relationships/notesSlide" Target="../notesSlides/notesSlide32.xml"/><Relationship Id="rId7" Type="http://schemas.openxmlformats.org/officeDocument/2006/relationships/slideLayout" Target="../slideLayouts/slideLayout8.xml"/><Relationship Id="rId6" Type="http://schemas.openxmlformats.org/officeDocument/2006/relationships/tags" Target="../tags/tag57.xml"/><Relationship Id="rId5" Type="http://schemas.openxmlformats.org/officeDocument/2006/relationships/tags" Target="../tags/tag56.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55.xml"/><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7" Type="http://schemas.openxmlformats.org/officeDocument/2006/relationships/notesSlide" Target="../notesSlides/notesSlide33.xml"/><Relationship Id="rId6" Type="http://schemas.openxmlformats.org/officeDocument/2006/relationships/slideLayout" Target="../slideLayouts/slideLayout8.xml"/><Relationship Id="rId5" Type="http://schemas.openxmlformats.org/officeDocument/2006/relationships/image" Target="../media/image9.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58.xml"/><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8" Type="http://schemas.openxmlformats.org/officeDocument/2006/relationships/notesSlide" Target="../notesSlides/notesSlide34.xml"/><Relationship Id="rId7" Type="http://schemas.openxmlformats.org/officeDocument/2006/relationships/slideLayout" Target="../slideLayouts/slideLayout8.xml"/><Relationship Id="rId6" Type="http://schemas.openxmlformats.org/officeDocument/2006/relationships/tags" Target="../tags/tag60.xml"/><Relationship Id="rId5" Type="http://schemas.openxmlformats.org/officeDocument/2006/relationships/image" Target="../media/image9.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59.xml"/><Relationship Id="rId1" Type="http://schemas.openxmlformats.org/officeDocument/2006/relationships/image" Target="../media/image5.png"/></Relationships>
</file>

<file path=ppt/slides/_rels/slide36.xml.rels><?xml version="1.0" encoding="UTF-8" standalone="yes"?>
<Relationships xmlns="http://schemas.openxmlformats.org/package/2006/relationships"><Relationship Id="rId8" Type="http://schemas.openxmlformats.org/officeDocument/2006/relationships/notesSlide" Target="../notesSlides/notesSlide35.xml"/><Relationship Id="rId7"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tags" Target="../tags/tag62.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1.xml"/><Relationship Id="rId1" Type="http://schemas.openxmlformats.org/officeDocument/2006/relationships/image" Target="../media/image5.png"/></Relationships>
</file>

<file path=ppt/slides/_rels/slide37.xml.rels><?xml version="1.0" encoding="UTF-8" standalone="yes"?>
<Relationships xmlns="http://schemas.openxmlformats.org/package/2006/relationships"><Relationship Id="rId8" Type="http://schemas.openxmlformats.org/officeDocument/2006/relationships/notesSlide" Target="../notesSlides/notesSlide36.xml"/><Relationship Id="rId7" Type="http://schemas.openxmlformats.org/officeDocument/2006/relationships/slideLayout" Target="../slideLayouts/slideLayout8.xml"/><Relationship Id="rId6" Type="http://schemas.openxmlformats.org/officeDocument/2006/relationships/image" Target="../media/image9.png"/><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63.xml"/><Relationship Id="rId2" Type="http://schemas.openxmlformats.org/officeDocument/2006/relationships/image" Target="../media/image5.png"/><Relationship Id="rId1" Type="http://schemas.openxmlformats.org/officeDocument/2006/relationships/image" Target="../media/image6.png"/></Relationships>
</file>

<file path=ppt/slides/_rels/slide38.xml.rels><?xml version="1.0" encoding="UTF-8" standalone="yes"?>
<Relationships xmlns="http://schemas.openxmlformats.org/package/2006/relationships"><Relationship Id="rId8" Type="http://schemas.openxmlformats.org/officeDocument/2006/relationships/notesSlide" Target="../notesSlides/notesSlide37.xml"/><Relationship Id="rId7" Type="http://schemas.openxmlformats.org/officeDocument/2006/relationships/slideLayout" Target="../slideLayouts/slideLayout8.xml"/><Relationship Id="rId6" Type="http://schemas.openxmlformats.org/officeDocument/2006/relationships/tags" Target="../tags/tag65.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64.xml"/><Relationship Id="rId2" Type="http://schemas.openxmlformats.org/officeDocument/2006/relationships/image" Target="../media/image5.png"/><Relationship Id="rId1" Type="http://schemas.openxmlformats.org/officeDocument/2006/relationships/image" Target="../media/image9.png"/></Relationships>
</file>

<file path=ppt/slides/_rels/slide39.xml.rels><?xml version="1.0" encoding="UTF-8" standalone="yes"?>
<Relationships xmlns="http://schemas.openxmlformats.org/package/2006/relationships"><Relationship Id="rId9" Type="http://schemas.openxmlformats.org/officeDocument/2006/relationships/notesSlide" Target="../notesSlides/notesSlide38.xml"/><Relationship Id="rId8" Type="http://schemas.openxmlformats.org/officeDocument/2006/relationships/slideLayout" Target="../slideLayouts/slideLayout8.xml"/><Relationship Id="rId7" Type="http://schemas.openxmlformats.org/officeDocument/2006/relationships/image" Target="../media/image6.png"/><Relationship Id="rId6" Type="http://schemas.openxmlformats.org/officeDocument/2006/relationships/tags" Target="../tags/tag67.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66.xml"/><Relationship Id="rId2" Type="http://schemas.openxmlformats.org/officeDocument/2006/relationships/image" Target="../media/image5.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8.xml"/><Relationship Id="rId6" Type="http://schemas.microsoft.com/office/2007/relationships/hdphoto" Target="../media/image3.wdp"/><Relationship Id="rId5" Type="http://schemas.openxmlformats.org/officeDocument/2006/relationships/image" Target="../media/image2.png"/><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7" Type="http://schemas.openxmlformats.org/officeDocument/2006/relationships/notesSlide" Target="../notesSlides/notesSlide39.xml"/><Relationship Id="rId6" Type="http://schemas.openxmlformats.org/officeDocument/2006/relationships/slideLayout" Target="../slideLayouts/slideLayout8.xml"/><Relationship Id="rId5" Type="http://schemas.openxmlformats.org/officeDocument/2006/relationships/tags" Target="../tags/tag69.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8.xml"/><Relationship Id="rId1" Type="http://schemas.openxmlformats.org/officeDocument/2006/relationships/image" Target="../media/image5.png"/></Relationships>
</file>

<file path=ppt/slides/_rels/slide41.xml.rels><?xml version="1.0" encoding="UTF-8" standalone="yes"?>
<Relationships xmlns="http://schemas.openxmlformats.org/package/2006/relationships"><Relationship Id="rId9" Type="http://schemas.openxmlformats.org/officeDocument/2006/relationships/image" Target="../media/image12.png"/><Relationship Id="rId8" Type="http://schemas.openxmlformats.org/officeDocument/2006/relationships/image" Target="../media/image11.png"/><Relationship Id="rId7" Type="http://schemas.openxmlformats.org/officeDocument/2006/relationships/image" Target="../media/image10.png"/><Relationship Id="rId6" Type="http://schemas.openxmlformats.org/officeDocument/2006/relationships/image" Target="../media/image9.png"/><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71.xml"/><Relationship Id="rId2" Type="http://schemas.openxmlformats.org/officeDocument/2006/relationships/image" Target="../media/image5.png"/><Relationship Id="rId11" Type="http://schemas.openxmlformats.org/officeDocument/2006/relationships/notesSlide" Target="../notesSlides/notesSlide40.xml"/><Relationship Id="rId10" Type="http://schemas.openxmlformats.org/officeDocument/2006/relationships/slideLayout" Target="../slideLayouts/slideLayout8.xml"/><Relationship Id="rId1" Type="http://schemas.openxmlformats.org/officeDocument/2006/relationships/tags" Target="../tags/tag70.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7" Type="http://schemas.openxmlformats.org/officeDocument/2006/relationships/notesSlide" Target="../notesSlides/notesSlide42.xml"/><Relationship Id="rId6" Type="http://schemas.openxmlformats.org/officeDocument/2006/relationships/slideLayout" Target="../slideLayouts/slideLayout8.xml"/><Relationship Id="rId5" Type="http://schemas.openxmlformats.org/officeDocument/2006/relationships/tags" Target="../tags/tag73.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2.xml"/><Relationship Id="rId1" Type="http://schemas.openxmlformats.org/officeDocument/2006/relationships/image" Target="../media/image5.png"/></Relationships>
</file>

<file path=ppt/slides/_rels/slide44.xml.rels><?xml version="1.0" encoding="UTF-8" standalone="yes"?>
<Relationships xmlns="http://schemas.openxmlformats.org/package/2006/relationships"><Relationship Id="rId6" Type="http://schemas.openxmlformats.org/officeDocument/2006/relationships/notesSlide" Target="../notesSlides/notesSlide43.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4.xml"/><Relationship Id="rId1" Type="http://schemas.openxmlformats.org/officeDocument/2006/relationships/image" Target="../media/image5.png"/></Relationships>
</file>

<file path=ppt/slides/_rels/slide45.xml.rels><?xml version="1.0" encoding="UTF-8" standalone="yes"?>
<Relationships xmlns="http://schemas.openxmlformats.org/package/2006/relationships"><Relationship Id="rId7" Type="http://schemas.openxmlformats.org/officeDocument/2006/relationships/notesSlide" Target="../notesSlides/notesSlide44.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image" Target="../media/image5.png"/></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45.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7.xml"/><Relationship Id="rId1" Type="http://schemas.openxmlformats.org/officeDocument/2006/relationships/image" Target="../media/image5.png"/></Relationships>
</file>

<file path=ppt/slides/_rels/slide47.xml.rels><?xml version="1.0" encoding="UTF-8" standalone="yes"?>
<Relationships xmlns="http://schemas.openxmlformats.org/package/2006/relationships"><Relationship Id="rId8" Type="http://schemas.openxmlformats.org/officeDocument/2006/relationships/notesSlide" Target="../notesSlides/notesSlide46.xml"/><Relationship Id="rId7"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tags" Target="../tags/tag79.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8.xml"/><Relationship Id="rId1" Type="http://schemas.openxmlformats.org/officeDocument/2006/relationships/image" Target="../media/image5.png"/></Relationships>
</file>

<file path=ppt/slides/_rels/slide48.xml.rels><?xml version="1.0" encoding="UTF-8" standalone="yes"?>
<Relationships xmlns="http://schemas.openxmlformats.org/package/2006/relationships"><Relationship Id="rId7" Type="http://schemas.openxmlformats.org/officeDocument/2006/relationships/notesSlide" Target="../notesSlides/notesSlide47.xml"/><Relationship Id="rId6" Type="http://schemas.openxmlformats.org/officeDocument/2006/relationships/slideLayout" Target="../slideLayouts/slideLayout8.xml"/><Relationship Id="rId5" Type="http://schemas.openxmlformats.org/officeDocument/2006/relationships/tags" Target="../tags/tag81.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80.xml"/><Relationship Id="rId1" Type="http://schemas.openxmlformats.org/officeDocument/2006/relationships/image" Target="../media/image5.png"/></Relationships>
</file>

<file path=ppt/slides/_rels/slide49.xml.rels><?xml version="1.0" encoding="UTF-8" standalone="yes"?>
<Relationships xmlns="http://schemas.openxmlformats.org/package/2006/relationships"><Relationship Id="rId9" Type="http://schemas.openxmlformats.org/officeDocument/2006/relationships/image" Target="../media/image17.png"/><Relationship Id="rId8" Type="http://schemas.openxmlformats.org/officeDocument/2006/relationships/image" Target="../media/image16.png"/><Relationship Id="rId7" Type="http://schemas.openxmlformats.org/officeDocument/2006/relationships/image" Target="../media/image15.png"/><Relationship Id="rId6" Type="http://schemas.openxmlformats.org/officeDocument/2006/relationships/image" Target="../media/image14.png"/><Relationship Id="rId5" Type="http://schemas.openxmlformats.org/officeDocument/2006/relationships/tags" Target="../tags/tag83.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82.xml"/><Relationship Id="rId15" Type="http://schemas.openxmlformats.org/officeDocument/2006/relationships/notesSlide" Target="../notesSlides/notesSlide48.xml"/><Relationship Id="rId14" Type="http://schemas.openxmlformats.org/officeDocument/2006/relationships/slideLayout" Target="../slideLayouts/slideLayout8.xml"/><Relationship Id="rId13" Type="http://schemas.openxmlformats.org/officeDocument/2006/relationships/image" Target="../media/image20.png"/><Relationship Id="rId12" Type="http://schemas.openxmlformats.org/officeDocument/2006/relationships/image" Target="../media/image19.png"/><Relationship Id="rId11" Type="http://schemas.openxmlformats.org/officeDocument/2006/relationships/image" Target="../media/image11.png"/><Relationship Id="rId10" Type="http://schemas.openxmlformats.org/officeDocument/2006/relationships/image" Target="../media/image18.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8.xml"/><Relationship Id="rId6" Type="http://schemas.openxmlformats.org/officeDocument/2006/relationships/tags" Target="../tags/tag7.xml"/><Relationship Id="rId5" Type="http://schemas.openxmlformats.org/officeDocument/2006/relationships/tags" Target="../tags/tag6.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5.xml"/><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7" Type="http://schemas.openxmlformats.org/officeDocument/2006/relationships/notesSlide" Target="../notesSlides/notesSlide49.xml"/><Relationship Id="rId6" Type="http://schemas.openxmlformats.org/officeDocument/2006/relationships/slideLayout" Target="../slideLayouts/slideLayout8.xml"/><Relationship Id="rId5" Type="http://schemas.openxmlformats.org/officeDocument/2006/relationships/tags" Target="../tags/tag85.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84.xml"/><Relationship Id="rId1" Type="http://schemas.openxmlformats.org/officeDocument/2006/relationships/image" Target="../media/image5.png"/></Relationships>
</file>

<file path=ppt/slides/_rels/slide51.xml.rels><?xml version="1.0" encoding="UTF-8" standalone="yes"?>
<Relationships xmlns="http://schemas.openxmlformats.org/package/2006/relationships"><Relationship Id="rId8" Type="http://schemas.openxmlformats.org/officeDocument/2006/relationships/notesSlide" Target="../notesSlides/notesSlide50.xml"/><Relationship Id="rId7" Type="http://schemas.openxmlformats.org/officeDocument/2006/relationships/slideLayout" Target="../slideLayouts/slideLayout8.xml"/><Relationship Id="rId6" Type="http://schemas.openxmlformats.org/officeDocument/2006/relationships/tags" Target="../tags/tag88.xml"/><Relationship Id="rId5" Type="http://schemas.openxmlformats.org/officeDocument/2006/relationships/tags" Target="../tags/tag8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86.xml"/><Relationship Id="rId1" Type="http://schemas.openxmlformats.org/officeDocument/2006/relationships/image" Target="../media/image5.png"/></Relationships>
</file>

<file path=ppt/slides/_rels/slide52.xml.rels><?xml version="1.0" encoding="UTF-8" standalone="yes"?>
<Relationships xmlns="http://schemas.openxmlformats.org/package/2006/relationships"><Relationship Id="rId6" Type="http://schemas.openxmlformats.org/officeDocument/2006/relationships/notesSlide" Target="../notesSlides/notesSlide51.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89.xml"/><Relationship Id="rId1" Type="http://schemas.openxmlformats.org/officeDocument/2006/relationships/image" Target="../media/image5.png"/></Relationships>
</file>

<file path=ppt/slides/_rels/slide53.xml.rels><?xml version="1.0" encoding="UTF-8" standalone="yes"?>
<Relationships xmlns="http://schemas.openxmlformats.org/package/2006/relationships"><Relationship Id="rId8" Type="http://schemas.openxmlformats.org/officeDocument/2006/relationships/notesSlide" Target="../notesSlides/notesSlide52.xml"/><Relationship Id="rId7" Type="http://schemas.openxmlformats.org/officeDocument/2006/relationships/slideLayout" Target="../slideLayouts/slideLayout8.xml"/><Relationship Id="rId6" Type="http://schemas.openxmlformats.org/officeDocument/2006/relationships/tags" Target="../tags/tag92.xml"/><Relationship Id="rId5" Type="http://schemas.openxmlformats.org/officeDocument/2006/relationships/tags" Target="../tags/tag91.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90.xml"/><Relationship Id="rId1" Type="http://schemas.openxmlformats.org/officeDocument/2006/relationships/image" Target="../media/image5.png"/></Relationships>
</file>

<file path=ppt/slides/_rels/slide54.xml.rels><?xml version="1.0" encoding="UTF-8" standalone="yes"?>
<Relationships xmlns="http://schemas.openxmlformats.org/package/2006/relationships"><Relationship Id="rId8" Type="http://schemas.openxmlformats.org/officeDocument/2006/relationships/notesSlide" Target="../notesSlides/notesSlide53.xml"/><Relationship Id="rId7" Type="http://schemas.openxmlformats.org/officeDocument/2006/relationships/slideLayout" Target="../slideLayouts/slideLayout8.xml"/><Relationship Id="rId6" Type="http://schemas.openxmlformats.org/officeDocument/2006/relationships/tags" Target="../tags/tag95.xml"/><Relationship Id="rId5" Type="http://schemas.openxmlformats.org/officeDocument/2006/relationships/tags" Target="../tags/tag94.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93.xml"/><Relationship Id="rId1" Type="http://schemas.openxmlformats.org/officeDocument/2006/relationships/image" Target="../media/image5.png"/></Relationships>
</file>

<file path=ppt/slides/_rels/slide55.xml.rels><?xml version="1.0" encoding="UTF-8" standalone="yes"?>
<Relationships xmlns="http://schemas.openxmlformats.org/package/2006/relationships"><Relationship Id="rId8" Type="http://schemas.openxmlformats.org/officeDocument/2006/relationships/notesSlide" Target="../notesSlides/notesSlide54.xml"/><Relationship Id="rId7" Type="http://schemas.openxmlformats.org/officeDocument/2006/relationships/slideLayout" Target="../slideLayouts/slideLayout8.xml"/><Relationship Id="rId6" Type="http://schemas.openxmlformats.org/officeDocument/2006/relationships/tags" Target="../tags/tag98.xml"/><Relationship Id="rId5" Type="http://schemas.openxmlformats.org/officeDocument/2006/relationships/tags" Target="../tags/tag9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96.xml"/><Relationship Id="rId1" Type="http://schemas.openxmlformats.org/officeDocument/2006/relationships/image" Target="../media/image5.png"/></Relationships>
</file>

<file path=ppt/slides/_rels/slide56.xml.rels><?xml version="1.0" encoding="UTF-8" standalone="yes"?>
<Relationships xmlns="http://schemas.openxmlformats.org/package/2006/relationships"><Relationship Id="rId9" Type="http://schemas.openxmlformats.org/officeDocument/2006/relationships/notesSlide" Target="../notesSlides/notesSlide55.xml"/><Relationship Id="rId8" Type="http://schemas.openxmlformats.org/officeDocument/2006/relationships/slideLayout" Target="../slideLayouts/slideLayout8.xml"/><Relationship Id="rId7" Type="http://schemas.openxmlformats.org/officeDocument/2006/relationships/tags" Target="../tags/tag101.xml"/><Relationship Id="rId6" Type="http://schemas.openxmlformats.org/officeDocument/2006/relationships/tags" Target="../tags/tag100.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99.xml"/><Relationship Id="rId2" Type="http://schemas.openxmlformats.org/officeDocument/2006/relationships/image" Target="../media/image5.png"/><Relationship Id="rId1" Type="http://schemas.openxmlformats.org/officeDocument/2006/relationships/image" Target="../media/image7.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0.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文本框 62"/>
          <p:cNvSpPr txBox="true"/>
          <p:nvPr/>
        </p:nvSpPr>
        <p:spPr>
          <a:xfrm>
            <a:off x="1001395" y="3006725"/>
            <a:ext cx="9912985" cy="922020"/>
          </a:xfrm>
          <a:prstGeom prst="rect">
            <a:avLst/>
          </a:prstGeom>
          <a:noFill/>
          <a:ln w="9525">
            <a:noFill/>
          </a:ln>
        </p:spPr>
        <p:txBody>
          <a:bodyPr wrap="square" anchor="t" anchorCtr="false">
            <a:spAutoFit/>
          </a:bodyPr>
          <a:p>
            <a:pPr lvl="0" algn="ctr">
              <a:buClrTx/>
              <a:buSzTx/>
              <a:buFontTx/>
            </a:pPr>
            <a:r>
              <a:rPr lang="zh-CN" altLang="en-US" sz="5400" b="1" dirty="0">
                <a:solidFill>
                  <a:srgbClr val="336699"/>
                </a:solidFill>
                <a:latin typeface="微软雅黑" panose="020B0604030504040204" pitchFamily="34" charset="-122"/>
                <a:sym typeface="微软雅黑" panose="020B0604030504040204" pitchFamily="34" charset="-122"/>
              </a:rPr>
              <a:t>住宿和餐饮业经营情况</a:t>
            </a:r>
            <a:endParaRPr lang="zh-CN" altLang="en-US" sz="5400" b="1" dirty="0">
              <a:solidFill>
                <a:srgbClr val="336699"/>
              </a:solidFill>
              <a:latin typeface="微软雅黑" panose="020B0604030504040204" pitchFamily="34" charset="-122"/>
              <a:sym typeface="微软雅黑" panose="020B0604030504040204" pitchFamily="34" charset="-122"/>
            </a:endParaRPr>
          </a:p>
        </p:txBody>
      </p:sp>
      <p:pic>
        <p:nvPicPr>
          <p:cNvPr id="6146" name="图片 6"/>
          <p:cNvPicPr>
            <a:picLocks noChangeAspect="true"/>
          </p:cNvPicPr>
          <p:nvPr/>
        </p:nvPicPr>
        <p:blipFill>
          <a:blip r:embed="rId1"/>
          <a:stretch>
            <a:fillRect/>
          </a:stretch>
        </p:blipFill>
        <p:spPr>
          <a:xfrm>
            <a:off x="6345238" y="5200650"/>
            <a:ext cx="5865812" cy="1657350"/>
          </a:xfrm>
          <a:prstGeom prst="rect">
            <a:avLst/>
          </a:prstGeom>
          <a:noFill/>
          <a:ln w="9525">
            <a:noFill/>
          </a:ln>
        </p:spPr>
      </p:pic>
      <p:sp>
        <p:nvSpPr>
          <p:cNvPr id="48" name="任意多边形 47"/>
          <p:cNvSpPr/>
          <p:nvPr/>
        </p:nvSpPr>
        <p:spPr>
          <a:xfrm rot="5400000">
            <a:off x="5406231" y="-4683919"/>
            <a:ext cx="914400" cy="11736388"/>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069" name="矩形 1068"/>
          <p:cNvSpPr/>
          <p:nvPr/>
        </p:nvSpPr>
        <p:spPr>
          <a:xfrm>
            <a:off x="10718800" y="4075113"/>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0507663" y="3836988"/>
            <a:ext cx="474663" cy="474663"/>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847408" y="2232660"/>
            <a:ext cx="474663"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069658" y="2462848"/>
            <a:ext cx="474663" cy="474663"/>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6153" name="Text Box 3"/>
          <p:cNvSpPr/>
          <p:nvPr/>
        </p:nvSpPr>
        <p:spPr>
          <a:xfrm>
            <a:off x="2961958" y="4927283"/>
            <a:ext cx="5802312" cy="398780"/>
          </a:xfrm>
          <a:prstGeom prst="rect">
            <a:avLst/>
          </a:prstGeom>
          <a:noFill/>
          <a:ln w="9525">
            <a:noFill/>
          </a:ln>
        </p:spPr>
        <p:txBody>
          <a:bodyPr wrap="square" anchor="t" anchorCtr="false">
            <a:spAutoFit/>
          </a:bodyPr>
          <a:p>
            <a:pPr marL="342900" indent="-342900" algn="ctr">
              <a:spcBef>
                <a:spcPct val="50000"/>
              </a:spcBef>
              <a:buClrTx/>
              <a:buFontTx/>
            </a:pPr>
            <a:endParaRPr lang="zh-CN" altLang="en-US" sz="2000"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sp>
        <p:nvSpPr>
          <p:cNvPr id="2054" name="文本框 62"/>
          <p:cNvSpPr txBox="true"/>
          <p:nvPr/>
        </p:nvSpPr>
        <p:spPr>
          <a:xfrm>
            <a:off x="624205" y="861060"/>
            <a:ext cx="10442575" cy="675640"/>
          </a:xfrm>
          <a:prstGeom prst="rect">
            <a:avLst/>
          </a:prstGeom>
          <a:noFill/>
          <a:ln w="9525">
            <a:noFill/>
          </a:ln>
        </p:spPr>
        <p:txBody>
          <a:bodyPr wrap="square">
            <a:spAutoFit/>
          </a:bodyPr>
          <a:p>
            <a:pPr marR="0" algn="r" defTabSz="914400">
              <a:buClrTx/>
              <a:buSzTx/>
              <a:buFontTx/>
              <a:buNone/>
            </a:pPr>
            <a:r>
              <a:rPr lang="en-US" altLang="zh-CN"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2024</a:t>
            </a:r>
            <a:r>
              <a:rPr lang="zh-CN" altLang="en-US"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年统计年报和</a:t>
            </a:r>
            <a:r>
              <a:rPr lang="en-US" altLang="zh-CN"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2025</a:t>
            </a:r>
            <a:r>
              <a:rPr lang="zh-CN" altLang="en-US"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年定期统计报表制度培训</a:t>
            </a:r>
            <a:endParaRPr kumimoji="0" lang="zh-CN" altLang="en-US" sz="3800" kern="1200" cap="none" spc="0" normalizeH="0" baseline="0" noProof="1"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604030504040204" pitchFamily="34" charset="-122"/>
              <a:ea typeface="微软雅黑" panose="020B0604030504040204" pitchFamily="34" charset="-122"/>
              <a:cs typeface="+mn-cs"/>
              <a:sym typeface="+mn-ea"/>
            </a:endParaRPr>
          </a:p>
        </p:txBody>
      </p:sp>
      <p:sp>
        <p:nvSpPr>
          <p:cNvPr id="3" name="Text Box 3"/>
          <p:cNvSpPr/>
          <p:nvPr>
            <p:custDataLst>
              <p:tags r:id="rId2"/>
            </p:custDataLst>
          </p:nvPr>
        </p:nvSpPr>
        <p:spPr bwMode="auto">
          <a:xfrm>
            <a:off x="137795" y="4806315"/>
            <a:ext cx="11740515" cy="1014730"/>
          </a:xfrm>
          <a:prstGeom prst="rect">
            <a:avLst/>
          </a:prstGeom>
          <a:noFill/>
          <a:ln w="9525">
            <a:noFill/>
            <a:miter lim="800000"/>
          </a:ln>
        </p:spPr>
        <p:txBody>
          <a:bodyPr wrap="square" anchor="t" anchorCtr="false">
            <a:spAutoFit/>
          </a:bodyPr>
          <a:p>
            <a:pPr marL="342900" lvl="0" indent="-342900" algn="ctr">
              <a:spcBef>
                <a:spcPct val="50000"/>
              </a:spcBef>
              <a:buClrTx/>
              <a:buSzTx/>
              <a:buFontTx/>
            </a:pPr>
            <a:r>
              <a:rPr lang="zh-CN" altLang="en-US" sz="2400" b="1">
                <a:solidFill>
                  <a:srgbClr val="336699"/>
                </a:solidFill>
                <a:latin typeface="微软雅黑" panose="020B0604030504040204" pitchFamily="34" charset="-122"/>
                <a:sym typeface="+mn-ea"/>
              </a:rPr>
              <a:t>丰</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台</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区</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统</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计</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局</a:t>
            </a:r>
            <a:endParaRPr lang="zh-CN" altLang="en-US" sz="2400" b="1">
              <a:solidFill>
                <a:srgbClr val="336699"/>
              </a:solidFill>
              <a:latin typeface="微软雅黑" panose="020B0604030504040204" pitchFamily="34" charset="-122"/>
              <a:sym typeface="+mn-ea"/>
            </a:endParaRPr>
          </a:p>
          <a:p>
            <a:pPr marL="342900" lvl="0" indent="-342900" algn="ctr">
              <a:spcBef>
                <a:spcPct val="50000"/>
              </a:spcBef>
              <a:buClrTx/>
              <a:buSzTx/>
              <a:buFontTx/>
            </a:pPr>
            <a:r>
              <a:rPr lang="zh-CN" altLang="en-US" sz="2400" b="1">
                <a:solidFill>
                  <a:srgbClr val="336699"/>
                </a:solidFill>
                <a:latin typeface="微软雅黑" panose="020B0604030504040204" pitchFamily="34" charset="-122"/>
                <a:sym typeface="微软雅黑" panose="020B0604030504040204" pitchFamily="34" charset="-122"/>
              </a:rPr>
              <a:t>202</a:t>
            </a:r>
            <a:r>
              <a:rPr lang="en-US" altLang="zh-CN" sz="2400" b="1">
                <a:solidFill>
                  <a:srgbClr val="336699"/>
                </a:solidFill>
                <a:latin typeface="微软雅黑" panose="020B0604030504040204" pitchFamily="34" charset="-122"/>
                <a:sym typeface="微软雅黑" panose="020B0604030504040204" pitchFamily="34" charset="-122"/>
              </a:rPr>
              <a:t>4</a:t>
            </a:r>
            <a:r>
              <a:rPr lang="zh-CN" altLang="en-US" sz="2400" b="1">
                <a:solidFill>
                  <a:srgbClr val="336699"/>
                </a:solidFill>
                <a:latin typeface="微软雅黑" panose="020B0604030504040204" pitchFamily="34" charset="-122"/>
                <a:sym typeface="微软雅黑" panose="020B0604030504040204" pitchFamily="34" charset="-122"/>
              </a:rPr>
              <a:t>年</a:t>
            </a:r>
            <a:r>
              <a:rPr lang="en-US" altLang="zh-CN" sz="2400" b="1">
                <a:solidFill>
                  <a:srgbClr val="336699"/>
                </a:solidFill>
                <a:latin typeface="微软雅黑" panose="020B0604030504040204" pitchFamily="34" charset="-122"/>
                <a:sym typeface="微软雅黑" panose="020B0604030504040204" pitchFamily="34" charset="-122"/>
              </a:rPr>
              <a:t>12</a:t>
            </a:r>
            <a:r>
              <a:rPr lang="zh-CN" altLang="en-US" sz="2400" b="1">
                <a:solidFill>
                  <a:srgbClr val="336699"/>
                </a:solidFill>
                <a:latin typeface="微软雅黑" panose="020B0604030504040204" pitchFamily="34" charset="-122"/>
                <a:sym typeface="微软雅黑" panose="020B0604030504040204" pitchFamily="34" charset="-122"/>
              </a:rPr>
              <a:t>月</a:t>
            </a:r>
            <a:endParaRPr lang="zh-CN" altLang="en-US" sz="2400" b="1">
              <a:solidFill>
                <a:srgbClr val="336699"/>
              </a:solidFill>
              <a:latin typeface="微软雅黑" panose="020B0604030504040204" pitchFamily="34" charset="-122"/>
              <a:sym typeface="微软雅黑" panose="020B0604030504040204" pitchFamily="34" charset="-122"/>
            </a:endParaRPr>
          </a:p>
        </p:txBody>
      </p:sp>
      <p:pic>
        <p:nvPicPr>
          <p:cNvPr id="6" name="图片 5"/>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80645" y="0"/>
            <a:ext cx="750570" cy="749935"/>
          </a:xfrm>
          <a:prstGeom prst="rect">
            <a:avLst/>
          </a:prstGeom>
          <a:ln>
            <a:noFill/>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42" name="文本框 141"/>
          <p:cNvSpPr txBox="true"/>
          <p:nvPr>
            <p:custDataLst>
              <p:tags r:id="rId5"/>
            </p:custDataLst>
          </p:nvPr>
        </p:nvSpPr>
        <p:spPr>
          <a:xfrm>
            <a:off x="4479290" y="3933190"/>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139" name="组合"/>
          <p:cNvGrpSpPr/>
          <p:nvPr/>
        </p:nvGrpSpPr>
        <p:grpSpPr>
          <a:xfrm>
            <a:off x="2299252" y="2882332"/>
            <a:ext cx="8141634" cy="1290888"/>
            <a:chOff x="2019300" y="1854200"/>
            <a:chExt cx="6408738" cy="936624"/>
          </a:xfrm>
        </p:grpSpPr>
        <p:sp>
          <p:nvSpPr>
            <p:cNvPr id="136"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19800" y="1896588"/>
              <a:ext cx="6408003" cy="85143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（一）住宿和餐饮业经营情况</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a:t>
              </a:r>
              <a:r>
                <a:rPr lang="en-US" alt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S104-1</a:t>
              </a:r>
              <a:r>
                <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a:t>
              </a:r>
              <a:r>
                <a:rPr lang="en-US" altLang="zh-CN"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S204-1</a:t>
              </a:r>
              <a:r>
                <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a:t>
              </a:r>
              <a:endPar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6" name="矩形"/>
          <p:cNvSpPr/>
          <p:nvPr/>
        </p:nvSpPr>
        <p:spPr>
          <a:xfrm>
            <a:off x="560705" y="2330450"/>
            <a:ext cx="3249930" cy="2768600"/>
          </a:xfrm>
          <a:prstGeom prst="rect">
            <a:avLst/>
          </a:prstGeom>
          <a:noFill/>
          <a:ln w="952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50000"/>
              </a:lnSpc>
              <a:spcBef>
                <a:spcPts val="0"/>
              </a:spcBef>
              <a:spcAft>
                <a:spcPts val="0"/>
              </a:spcAft>
              <a:buNone/>
            </a:pPr>
            <a:r>
              <a:rPr lang="zh-CN" altLang="en-US" sz="3200" b="1" i="0" u="none" strike="noStrike" kern="1200" cap="none" spc="0" baseline="0" dirty="0">
                <a:solidFill>
                  <a:srgbClr val="336699"/>
                </a:solidFill>
                <a:latin typeface="微软雅黑" panose="020B0604030504040204" pitchFamily="34" charset="-122"/>
              </a:rPr>
              <a:t>年报（</a:t>
            </a:r>
            <a:r>
              <a:rPr lang="zh-CN" altLang="en-US" sz="3200" b="1" dirty="0">
                <a:solidFill>
                  <a:srgbClr val="C00000"/>
                </a:solidFill>
                <a:latin typeface="微软雅黑" panose="020B0604030504040204" pitchFamily="34" charset="-122"/>
                <a:sym typeface="+mn-ea"/>
              </a:rPr>
              <a:t>S</a:t>
            </a:r>
            <a:r>
              <a:rPr lang="en-US" altLang="zh-CN" sz="3200" b="1" dirty="0">
                <a:solidFill>
                  <a:srgbClr val="C00000"/>
                </a:solidFill>
                <a:latin typeface="微软雅黑" panose="020B0604030504040204" pitchFamily="34" charset="-122"/>
                <a:sym typeface="+mn-ea"/>
              </a:rPr>
              <a:t>1</a:t>
            </a:r>
            <a:r>
              <a:rPr lang="zh-CN" altLang="en-US" sz="3200" b="1" dirty="0">
                <a:solidFill>
                  <a:srgbClr val="C00000"/>
                </a:solidFill>
                <a:latin typeface="微软雅黑" panose="020B0604030504040204" pitchFamily="34" charset="-122"/>
                <a:sym typeface="+mn-ea"/>
              </a:rPr>
              <a:t>04-1</a:t>
            </a:r>
            <a:r>
              <a:rPr lang="zh-CN" altLang="en-US" sz="3200" b="1" dirty="0">
                <a:solidFill>
                  <a:srgbClr val="336699"/>
                </a:solidFill>
                <a:latin typeface="微软雅黑" panose="020B0604030504040204" pitchFamily="34" charset="-122"/>
                <a:sym typeface="+mn-ea"/>
              </a:rPr>
              <a:t>）</a:t>
            </a:r>
            <a:endParaRPr lang="zh-CN" altLang="en-US" sz="3200" b="1" dirty="0">
              <a:solidFill>
                <a:srgbClr val="336699"/>
              </a:solidFill>
              <a:latin typeface="微软雅黑" panose="020B0604030504040204" pitchFamily="34" charset="-122"/>
              <a:sym typeface="+mn-ea"/>
            </a:endParaRPr>
          </a:p>
          <a:p>
            <a:pPr marL="0" indent="0" algn="l">
              <a:lnSpc>
                <a:spcPct val="150000"/>
              </a:lnSpc>
              <a:spcBef>
                <a:spcPts val="0"/>
              </a:spcBef>
              <a:spcAft>
                <a:spcPts val="0"/>
              </a:spcAft>
              <a:buNone/>
            </a:pP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①主表：</a:t>
            </a:r>
            <a:r>
              <a:rPr lang="en-US" altLang="zh-CN"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15</a:t>
            </a: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个指标</a:t>
            </a:r>
            <a:endPar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endParaRPr>
          </a:p>
          <a:p>
            <a:pPr marL="0" indent="0" algn="l">
              <a:lnSpc>
                <a:spcPct val="150000"/>
              </a:lnSpc>
              <a:spcBef>
                <a:spcPts val="0"/>
              </a:spcBef>
              <a:spcAft>
                <a:spcPts val="0"/>
              </a:spcAft>
              <a:buNone/>
            </a:pP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②含</a:t>
            </a:r>
            <a:r>
              <a:rPr lang="zh-CN" altLang="en-US" sz="2800" b="1" i="0" u="none" strike="noStrike" cap="none" spc="0" baseline="0" dirty="0">
                <a:solidFill>
                  <a:srgbClr val="C00000"/>
                </a:solidFill>
                <a:latin typeface="黑体" panose="02010609060101010101" charset="-122"/>
                <a:ea typeface="黑体" panose="02010609060101010101" charset="-122"/>
                <a:cs typeface="黑体" panose="02010609060101010101" charset="-122"/>
              </a:rPr>
              <a:t>增值税</a:t>
            </a:r>
            <a:endPar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endParaRPr>
          </a:p>
          <a:p>
            <a:pPr marL="0" indent="0" algn="l">
              <a:lnSpc>
                <a:spcPct val="150000"/>
              </a:lnSpc>
              <a:spcBef>
                <a:spcPts val="0"/>
              </a:spcBef>
              <a:spcAft>
                <a:spcPts val="0"/>
              </a:spcAft>
              <a:buNone/>
            </a:pP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③单位：</a:t>
            </a:r>
            <a:r>
              <a:rPr lang="zh-CN" altLang="en-US" sz="2800" b="1" i="0" u="none" strike="noStrike" cap="none" spc="0" baseline="0" dirty="0">
                <a:solidFill>
                  <a:srgbClr val="C00000"/>
                </a:solidFill>
                <a:latin typeface="黑体" panose="02010609060101010101" charset="-122"/>
                <a:ea typeface="黑体" panose="02010609060101010101" charset="-122"/>
                <a:cs typeface="黑体" panose="02010609060101010101" charset="-122"/>
              </a:rPr>
              <a:t>千元</a:t>
            </a:r>
            <a:endParaRPr lang="zh-CN" altLang="en-US" sz="2800" b="1" i="0" u="none" strike="noStrike" cap="none" spc="0" baseline="0" dirty="0">
              <a:solidFill>
                <a:srgbClr val="C00000"/>
              </a:solidFill>
              <a:latin typeface="黑体" panose="02010609060101010101" charset="-122"/>
              <a:ea typeface="黑体" panose="02010609060101010101" charset="-122"/>
              <a:cs typeface="黑体" panose="02010609060101010101" charset="-122"/>
            </a:endParaRPr>
          </a:p>
        </p:txBody>
      </p:sp>
      <p:pic>
        <p:nvPicPr>
          <p:cNvPr id="4" name="图片 3"/>
          <p:cNvPicPr>
            <a:picLocks noChangeAspect="true"/>
          </p:cNvPicPr>
          <p:nvPr/>
        </p:nvPicPr>
        <p:blipFill>
          <a:blip r:embed="rId5"/>
          <a:stretch>
            <a:fillRect/>
          </a:stretch>
        </p:blipFill>
        <p:spPr>
          <a:xfrm>
            <a:off x="4501515" y="0"/>
            <a:ext cx="7690485" cy="6706870"/>
          </a:xfrm>
          <a:prstGeom prst="rect">
            <a:avLst/>
          </a:prstGeom>
          <a:ln w="12700">
            <a:solidFill>
              <a:schemeClr val="tx1"/>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9" name="矩形"/>
          <p:cNvSpPr/>
          <p:nvPr/>
        </p:nvSpPr>
        <p:spPr>
          <a:xfrm>
            <a:off x="560705" y="2330450"/>
            <a:ext cx="3249930" cy="2768600"/>
          </a:xfrm>
          <a:prstGeom prst="rect">
            <a:avLst/>
          </a:prstGeom>
          <a:noFill/>
          <a:ln w="952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50000"/>
              </a:lnSpc>
              <a:spcBef>
                <a:spcPts val="0"/>
              </a:spcBef>
              <a:spcAft>
                <a:spcPts val="0"/>
              </a:spcAft>
              <a:buNone/>
            </a:pPr>
            <a:r>
              <a:rPr lang="zh-CN" altLang="en-US" sz="3200" b="1" i="0" u="none" strike="noStrike" kern="1200" cap="none" spc="0" baseline="0" dirty="0">
                <a:solidFill>
                  <a:srgbClr val="336699"/>
                </a:solidFill>
                <a:latin typeface="微软雅黑" panose="020B0604030504040204" pitchFamily="34" charset="-122"/>
              </a:rPr>
              <a:t>定报（</a:t>
            </a:r>
            <a:r>
              <a:rPr lang="zh-CN" altLang="en-US" sz="3200" b="1" dirty="0">
                <a:solidFill>
                  <a:srgbClr val="C00000"/>
                </a:solidFill>
                <a:latin typeface="微软雅黑" panose="020B0604030504040204" pitchFamily="34" charset="-122"/>
                <a:sym typeface="+mn-ea"/>
              </a:rPr>
              <a:t>S</a:t>
            </a:r>
            <a:r>
              <a:rPr lang="en-US" altLang="zh-CN" sz="3200" b="1" dirty="0">
                <a:solidFill>
                  <a:srgbClr val="C00000"/>
                </a:solidFill>
                <a:latin typeface="微软雅黑" panose="020B0604030504040204" pitchFamily="34" charset="-122"/>
                <a:sym typeface="+mn-ea"/>
              </a:rPr>
              <a:t>2</a:t>
            </a:r>
            <a:r>
              <a:rPr lang="zh-CN" altLang="en-US" sz="3200" b="1" dirty="0">
                <a:solidFill>
                  <a:srgbClr val="C00000"/>
                </a:solidFill>
                <a:latin typeface="微软雅黑" panose="020B0604030504040204" pitchFamily="34" charset="-122"/>
                <a:sym typeface="+mn-ea"/>
              </a:rPr>
              <a:t>04-1</a:t>
            </a:r>
            <a:r>
              <a:rPr lang="zh-CN" altLang="en-US" sz="3200" b="1" dirty="0">
                <a:solidFill>
                  <a:srgbClr val="336699"/>
                </a:solidFill>
                <a:latin typeface="微软雅黑" panose="020B0604030504040204" pitchFamily="34" charset="-122"/>
                <a:sym typeface="+mn-ea"/>
              </a:rPr>
              <a:t>）</a:t>
            </a:r>
            <a:endParaRPr lang="zh-CN" altLang="en-US" sz="3200" b="1" dirty="0">
              <a:solidFill>
                <a:srgbClr val="336699"/>
              </a:solidFill>
              <a:latin typeface="微软雅黑" panose="020B0604030504040204" pitchFamily="34" charset="-122"/>
              <a:sym typeface="+mn-ea"/>
            </a:endParaRPr>
          </a:p>
          <a:p>
            <a:pPr marL="0" indent="0" algn="l">
              <a:lnSpc>
                <a:spcPct val="150000"/>
              </a:lnSpc>
              <a:spcBef>
                <a:spcPts val="0"/>
              </a:spcBef>
              <a:spcAft>
                <a:spcPts val="0"/>
              </a:spcAft>
              <a:buNone/>
            </a:pP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①主表：</a:t>
            </a:r>
            <a:r>
              <a:rPr lang="en-US" altLang="zh-CN"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9</a:t>
            </a: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个指标</a:t>
            </a:r>
            <a:endPar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endParaRPr>
          </a:p>
          <a:p>
            <a:pPr marL="0" indent="0" algn="l">
              <a:lnSpc>
                <a:spcPct val="150000"/>
              </a:lnSpc>
              <a:spcBef>
                <a:spcPts val="0"/>
              </a:spcBef>
              <a:spcAft>
                <a:spcPts val="0"/>
              </a:spcAft>
              <a:buNone/>
            </a:pP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②含</a:t>
            </a:r>
            <a:r>
              <a:rPr lang="zh-CN" altLang="en-US" sz="2800" b="1" i="0" u="none" strike="noStrike" cap="none" spc="0" baseline="0" dirty="0">
                <a:solidFill>
                  <a:srgbClr val="C00000"/>
                </a:solidFill>
                <a:latin typeface="黑体" panose="02010609060101010101" charset="-122"/>
                <a:ea typeface="黑体" panose="02010609060101010101" charset="-122"/>
                <a:cs typeface="黑体" panose="02010609060101010101" charset="-122"/>
              </a:rPr>
              <a:t>增值税</a:t>
            </a:r>
            <a:endPar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endParaRPr>
          </a:p>
          <a:p>
            <a:pPr marL="0" indent="0" algn="l">
              <a:lnSpc>
                <a:spcPct val="150000"/>
              </a:lnSpc>
              <a:spcBef>
                <a:spcPts val="0"/>
              </a:spcBef>
              <a:spcAft>
                <a:spcPts val="0"/>
              </a:spcAft>
              <a:buNone/>
            </a:pPr>
            <a:r>
              <a:rPr lang="zh-CN" altLang="en-US" sz="2800" b="1" i="0" u="none" strike="noStrike" cap="none" spc="0" baseline="0" dirty="0">
                <a:solidFill>
                  <a:srgbClr val="363636"/>
                </a:solidFill>
                <a:latin typeface="黑体" panose="02010609060101010101" charset="-122"/>
                <a:ea typeface="黑体" panose="02010609060101010101" charset="-122"/>
                <a:cs typeface="黑体" panose="02010609060101010101" charset="-122"/>
              </a:rPr>
              <a:t>③单位：</a:t>
            </a:r>
            <a:r>
              <a:rPr lang="zh-CN" altLang="en-US" sz="2800" b="1" i="0" u="none" strike="noStrike" cap="none" spc="0" baseline="0" dirty="0">
                <a:solidFill>
                  <a:srgbClr val="C00000"/>
                </a:solidFill>
                <a:latin typeface="黑体" panose="02010609060101010101" charset="-122"/>
                <a:ea typeface="黑体" panose="02010609060101010101" charset="-122"/>
                <a:cs typeface="黑体" panose="02010609060101010101" charset="-122"/>
              </a:rPr>
              <a:t>千元</a:t>
            </a:r>
            <a:endParaRPr lang="zh-CN" altLang="en-US" sz="2800" b="1" i="0" u="none" strike="noStrike" cap="none" spc="0" baseline="0" dirty="0">
              <a:solidFill>
                <a:srgbClr val="C00000"/>
              </a:solidFill>
              <a:latin typeface="黑体" panose="02010609060101010101" charset="-122"/>
              <a:ea typeface="黑体" panose="02010609060101010101" charset="-122"/>
              <a:cs typeface="黑体" panose="02010609060101010101" charset="-122"/>
            </a:endParaRPr>
          </a:p>
        </p:txBody>
      </p:sp>
      <p:pic>
        <p:nvPicPr>
          <p:cNvPr id="4" name="图片 3"/>
          <p:cNvPicPr>
            <a:picLocks noChangeAspect="true"/>
          </p:cNvPicPr>
          <p:nvPr/>
        </p:nvPicPr>
        <p:blipFill>
          <a:blip r:embed="rId5"/>
          <a:stretch>
            <a:fillRect/>
          </a:stretch>
        </p:blipFill>
        <p:spPr>
          <a:xfrm>
            <a:off x="3888740" y="518160"/>
            <a:ext cx="8303260" cy="6206490"/>
          </a:xfrm>
          <a:prstGeom prst="rect">
            <a:avLst/>
          </a:prstGeom>
          <a:ln w="12700" cmpd="sng">
            <a:solidFill>
              <a:schemeClr val="tx1"/>
            </a:solidFill>
            <a:prstDash val="soli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en-US" alt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430135" cy="276669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cs typeface="微软雅黑" panose="020B0604030504040204" pitchFamily="34" charset="-122"/>
                <a:sym typeface="+mn-ea"/>
              </a:rPr>
              <a:t>1</a:t>
            </a:r>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、营业额</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指住宿和餐饮业单位在经营活动中</a:t>
            </a:r>
            <a:r>
              <a:rPr lang="zh-CN" altLang="en-US" sz="2400" dirty="0" smtClean="0">
                <a:solidFill>
                  <a:schemeClr val="tx1"/>
                </a:solidFill>
                <a:latin typeface="微软雅黑" panose="020B0604030504040204" pitchFamily="34" charset="-122"/>
                <a:cs typeface="微软雅黑" panose="020B0604030504040204" pitchFamily="34" charset="-122"/>
                <a:sym typeface="+mn-ea"/>
              </a:rPr>
              <a:t>因</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提供服务或销售商品</a:t>
            </a:r>
            <a:r>
              <a:rPr lang="zh-CN" altLang="en-US" sz="2400" dirty="0" smtClean="0">
                <a:solidFill>
                  <a:schemeClr val="tx1"/>
                </a:solidFill>
                <a:latin typeface="微软雅黑" panose="020B0604030504040204" pitchFamily="34" charset="-122"/>
                <a:cs typeface="微软雅黑" panose="020B0604030504040204" pitchFamily="34" charset="-122"/>
                <a:sym typeface="+mn-ea"/>
              </a:rPr>
              <a:t>等取得的全部收入</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（含</a:t>
            </a:r>
            <a:r>
              <a:rPr lang="zh-CN" altLang="en-US" sz="2400" b="1" dirty="0" smtClean="0">
                <a:solidFill>
                  <a:srgbClr val="C00000"/>
                </a:solidFill>
                <a:latin typeface="微软雅黑" panose="020B0604030504040204" pitchFamily="34" charset="-122"/>
                <a:cs typeface="微软雅黑" panose="020B0604030504040204" pitchFamily="34" charset="-122"/>
                <a:sym typeface="+mn-ea"/>
              </a:rPr>
              <a:t>增值税</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a:t>
            </a:r>
            <a:r>
              <a:rPr lang="zh-CN" altLang="en-US" sz="2400" dirty="0" smtClean="0">
                <a:solidFill>
                  <a:schemeClr val="tx1"/>
                </a:solidFill>
                <a:latin typeface="微软雅黑" panose="020B0604030504040204" pitchFamily="34" charset="-122"/>
                <a:cs typeface="微软雅黑" panose="020B0604030504040204" pitchFamily="34" charset="-122"/>
                <a:sym typeface="+mn-ea"/>
              </a:rPr>
              <a:t>。收入主要来源于提供客房、餐饮服务、商品销售和其他服务。</a:t>
            </a: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流程图: 可选过程 4"/>
          <p:cNvSpPr/>
          <p:nvPr>
            <p:custDataLst>
              <p:tags r:id="rId6"/>
            </p:custDataLst>
          </p:nvPr>
        </p:nvSpPr>
        <p:spPr>
          <a:xfrm>
            <a:off x="560705" y="4699635"/>
            <a:ext cx="7430770" cy="1067435"/>
          </a:xfrm>
          <a:prstGeom prst="flowChartAlternateProcess">
            <a:avLst/>
          </a:prstGeom>
          <a:solidFill>
            <a:schemeClr val="accent1">
              <a:lumMod val="20000"/>
              <a:lumOff val="8000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p>
            <a:pPr algn="ctr"/>
            <a:r>
              <a:rPr lang="zh-CN" altLang="en-US"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营业额</a:t>
            </a:r>
            <a:r>
              <a:rPr lang="en-US" altLang="zh-CN"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 = </a:t>
            </a:r>
            <a:r>
              <a:rPr lang="zh-CN" altLang="en-US" sz="2800" smtClean="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客房</a:t>
            </a:r>
            <a:r>
              <a:rPr lang="zh-CN" altLang="en-US"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收入</a:t>
            </a:r>
            <a:r>
              <a:rPr lang="en-US" altLang="zh-CN"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 </a:t>
            </a:r>
            <a:r>
              <a:rPr lang="en-US" altLang="zh-CN" sz="2800" smtClean="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 </a:t>
            </a:r>
            <a:r>
              <a:rPr lang="zh-CN" altLang="en-US" sz="2800" smtClean="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餐费收入</a:t>
            </a:r>
            <a:r>
              <a:rPr lang="en-US" altLang="zh-CN" sz="2800" smtClean="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 + </a:t>
            </a:r>
            <a:r>
              <a:rPr lang="zh-CN" altLang="en-US"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商品销售额</a:t>
            </a:r>
            <a:r>
              <a:rPr lang="en-US" altLang="zh-CN"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 + </a:t>
            </a:r>
            <a:r>
              <a:rPr lang="zh-CN" altLang="en-US"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其他收入</a:t>
            </a:r>
            <a:r>
              <a:rPr lang="en-US" altLang="zh-CN"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rPr>
              <a:t> </a:t>
            </a:r>
            <a:endParaRPr lang="en-US" altLang="zh-CN" sz="2800">
              <a:solidFill>
                <a:schemeClr val="tx1"/>
              </a:solidFill>
              <a:latin typeface="微软雅黑" panose="020B0604030504040204" pitchFamily="34" charset="-122"/>
              <a:ea typeface="微软雅黑" panose="020B0604030504040204" pitchFamily="34" charset="-122"/>
              <a:cs typeface="微软雅黑" panose="020B0604030504040204" pitchFamily="34" charset="-122"/>
            </a:endParaRPr>
          </a:p>
        </p:txBody>
      </p:sp>
      <p:pic>
        <p:nvPicPr>
          <p:cNvPr id="7" name="图片 6" descr="/home/uos/Desktop/图片1.png图片1"/>
          <p:cNvPicPr>
            <a:picLocks noChangeAspect="true"/>
          </p:cNvPicPr>
          <p:nvPr/>
        </p:nvPicPr>
        <p:blipFill>
          <a:blip r:embed="rId7"/>
          <a:srcRect t="1112" b="749"/>
          <a:stretch>
            <a:fillRect/>
          </a:stretch>
        </p:blipFill>
        <p:spPr>
          <a:xfrm>
            <a:off x="8435975" y="1487805"/>
            <a:ext cx="3756025" cy="5236845"/>
          </a:xfrm>
          <a:prstGeom prst="rect">
            <a:avLst/>
          </a:prstGeom>
          <a:ln w="12700" cmpd="sng">
            <a:solidFill>
              <a:schemeClr val="tx1"/>
            </a:solidFill>
            <a:prstDash val="solid"/>
          </a:ln>
        </p:spPr>
      </p:pic>
      <p:sp>
        <p:nvSpPr>
          <p:cNvPr id="172" name="圆角矩形"/>
          <p:cNvSpPr/>
          <p:nvPr/>
        </p:nvSpPr>
        <p:spPr>
          <a:xfrm>
            <a:off x="8435975" y="1487805"/>
            <a:ext cx="696595" cy="264795"/>
          </a:xfrm>
          <a:prstGeom prst="roundRect">
            <a:avLst>
              <a:gd name="adj" fmla="val 24438"/>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72580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、营业额</a:t>
            </a: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grpSp>
        <p:nvGrpSpPr>
          <p:cNvPr id="13" name="组合 12"/>
          <p:cNvGrpSpPr/>
          <p:nvPr/>
        </p:nvGrpSpPr>
        <p:grpSpPr>
          <a:xfrm>
            <a:off x="1330325" y="2447925"/>
            <a:ext cx="5948327" cy="1642014"/>
            <a:chOff x="6560" y="2942"/>
            <a:chExt cx="10618" cy="3157"/>
          </a:xfrm>
        </p:grpSpPr>
        <p:sp>
          <p:nvSpPr>
            <p:cNvPr id="9" name="矩形 8"/>
            <p:cNvSpPr/>
            <p:nvPr/>
          </p:nvSpPr>
          <p:spPr>
            <a:xfrm>
              <a:off x="6560" y="2942"/>
              <a:ext cx="2344" cy="1025"/>
            </a:xfrm>
            <a:prstGeom prst="rect">
              <a:avLst/>
            </a:prstGeom>
            <a:noFill/>
            <a:ln w="3810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true"/>
            <p:nvPr/>
          </p:nvSpPr>
          <p:spPr>
            <a:xfrm>
              <a:off x="6640" y="3055"/>
              <a:ext cx="2184" cy="1004"/>
            </a:xfrm>
            <a:prstGeom prst="rect">
              <a:avLst/>
            </a:prstGeom>
            <a:noFill/>
          </p:spPr>
          <p:txBody>
            <a:bodyPr wrap="square" rtlCol="0">
              <a:spAutoFit/>
            </a:bodyPr>
            <a:p>
              <a:pPr algn="ctr"/>
              <a:r>
                <a:rPr lang="zh-CN" altLang="zh-CN" sz="2800"/>
                <a:t>单产</a:t>
              </a:r>
              <a:endParaRPr lang="zh-CN" altLang="zh-CN" sz="2800"/>
            </a:p>
          </p:txBody>
        </p:sp>
        <p:cxnSp>
          <p:nvCxnSpPr>
            <p:cNvPr id="14" name="直接箭头连接符 13"/>
            <p:cNvCxnSpPr/>
            <p:nvPr/>
          </p:nvCxnSpPr>
          <p:spPr>
            <a:xfrm flipV="true">
              <a:off x="8904" y="3462"/>
              <a:ext cx="1371" cy="4"/>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15" name="文本框 14"/>
            <p:cNvSpPr txBox="true"/>
            <p:nvPr/>
          </p:nvSpPr>
          <p:spPr>
            <a:xfrm>
              <a:off x="10274" y="3114"/>
              <a:ext cx="6903" cy="885"/>
            </a:xfrm>
            <a:prstGeom prst="rect">
              <a:avLst/>
            </a:prstGeom>
            <a:noFill/>
          </p:spPr>
          <p:txBody>
            <a:bodyPr wrap="square" rtlCol="0">
              <a:spAutoFit/>
            </a:bodyPr>
            <a:p>
              <a:pPr algn="ctr"/>
              <a:r>
                <a:rPr lang="zh-CN" altLang="en-US" sz="2400" dirty="0" smtClean="0">
                  <a:latin typeface="微软雅黑" panose="020B0604030504040204" pitchFamily="34" charset="-122"/>
                  <a:cs typeface="微软雅黑" panose="020B0604030504040204" pitchFamily="34" charset="-122"/>
                </a:rPr>
                <a:t>营业收入（含税）</a:t>
              </a:r>
              <a:endParaRPr lang="zh-CN" altLang="zh-CN" sz="2400"/>
            </a:p>
          </p:txBody>
        </p:sp>
        <p:sp>
          <p:nvSpPr>
            <p:cNvPr id="16" name="矩形 15"/>
            <p:cNvSpPr/>
            <p:nvPr/>
          </p:nvSpPr>
          <p:spPr>
            <a:xfrm>
              <a:off x="10274" y="2942"/>
              <a:ext cx="6904" cy="1026"/>
            </a:xfrm>
            <a:prstGeom prst="rect">
              <a:avLst/>
            </a:prstGeom>
            <a:noFill/>
            <a:ln w="3810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矩形 16"/>
            <p:cNvSpPr/>
            <p:nvPr/>
          </p:nvSpPr>
          <p:spPr>
            <a:xfrm>
              <a:off x="6560" y="4444"/>
              <a:ext cx="2344" cy="1025"/>
            </a:xfrm>
            <a:prstGeom prst="rect">
              <a:avLst/>
            </a:prstGeom>
            <a:noFill/>
            <a:ln w="3810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true"/>
            <p:nvPr/>
          </p:nvSpPr>
          <p:spPr>
            <a:xfrm>
              <a:off x="6598" y="4546"/>
              <a:ext cx="2184" cy="1004"/>
            </a:xfrm>
            <a:prstGeom prst="rect">
              <a:avLst/>
            </a:prstGeom>
            <a:noFill/>
          </p:spPr>
          <p:txBody>
            <a:bodyPr wrap="square" rtlCol="0">
              <a:spAutoFit/>
            </a:bodyPr>
            <a:p>
              <a:pPr algn="ctr"/>
              <a:r>
                <a:rPr lang="zh-CN" altLang="zh-CN" sz="2800">
                  <a:solidFill>
                    <a:schemeClr val="tx1"/>
                  </a:solidFill>
                </a:rPr>
                <a:t>多产</a:t>
              </a:r>
              <a:endParaRPr lang="zh-CN" altLang="zh-CN" sz="2800">
                <a:solidFill>
                  <a:schemeClr val="tx1"/>
                </a:solidFill>
              </a:endParaRPr>
            </a:p>
          </p:txBody>
        </p:sp>
        <p:cxnSp>
          <p:nvCxnSpPr>
            <p:cNvPr id="19" name="直接箭头连接符 18"/>
            <p:cNvCxnSpPr/>
            <p:nvPr/>
          </p:nvCxnSpPr>
          <p:spPr>
            <a:xfrm flipV="true">
              <a:off x="8904" y="4954"/>
              <a:ext cx="1371" cy="4"/>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20" name="文本框 19"/>
            <p:cNvSpPr txBox="true"/>
            <p:nvPr/>
          </p:nvSpPr>
          <p:spPr>
            <a:xfrm>
              <a:off x="10274" y="4503"/>
              <a:ext cx="6903" cy="1596"/>
            </a:xfrm>
            <a:prstGeom prst="rect">
              <a:avLst/>
            </a:prstGeom>
            <a:noFill/>
          </p:spPr>
          <p:txBody>
            <a:bodyPr wrap="square" rtlCol="0">
              <a:spAutoFit/>
            </a:bodyPr>
            <a:p>
              <a:pPr algn="ctr"/>
              <a:r>
                <a:rPr lang="zh-CN" altLang="zh-CN" sz="2400"/>
                <a:t>所有</a:t>
              </a:r>
              <a:r>
                <a:rPr lang="zh-CN" altLang="zh-CN" sz="2400" b="1">
                  <a:solidFill>
                    <a:srgbClr val="C00000"/>
                  </a:solidFill>
                </a:rPr>
                <a:t>同行业</a:t>
              </a:r>
              <a:r>
                <a:rPr lang="zh-CN" altLang="zh-CN" sz="2400"/>
                <a:t>产业活动单位的营业收入（含税）</a:t>
              </a:r>
              <a:endParaRPr lang="zh-CN" altLang="zh-CN" sz="2400"/>
            </a:p>
          </p:txBody>
        </p:sp>
        <p:sp>
          <p:nvSpPr>
            <p:cNvPr id="21" name="矩形 20"/>
            <p:cNvSpPr/>
            <p:nvPr/>
          </p:nvSpPr>
          <p:spPr>
            <a:xfrm>
              <a:off x="10274" y="4358"/>
              <a:ext cx="6904" cy="1740"/>
            </a:xfrm>
            <a:prstGeom prst="rect">
              <a:avLst/>
            </a:prstGeom>
            <a:noFill/>
            <a:ln w="38100">
              <a:solidFill>
                <a:schemeClr val="accent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 name="文本框 5"/>
          <p:cNvSpPr txBox="true"/>
          <p:nvPr/>
        </p:nvSpPr>
        <p:spPr>
          <a:xfrm>
            <a:off x="560705" y="4425315"/>
            <a:ext cx="7760335" cy="163004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dirty="0" smtClean="0">
                <a:latin typeface="微软雅黑" panose="020B0604030504040204" pitchFamily="34" charset="-122"/>
                <a:cs typeface="微软雅黑" panose="020B0604030504040204" pitchFamily="34" charset="-122"/>
                <a:sym typeface="+mn-ea"/>
              </a:rPr>
              <a:t>①</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不包括</a:t>
            </a:r>
            <a:r>
              <a:rPr lang="zh-CN" altLang="en-US" sz="2400" dirty="0" smtClean="0">
                <a:latin typeface="微软雅黑" panose="020B0604030504040204" pitchFamily="34" charset="-122"/>
                <a:cs typeface="微软雅黑" panose="020B0604030504040204" pitchFamily="34" charset="-122"/>
                <a:sym typeface="+mn-ea"/>
              </a:rPr>
              <a:t>多产业法人单位</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附营的其他行业</a:t>
            </a:r>
            <a:r>
              <a:rPr lang="zh-CN" altLang="en-US" sz="2400" dirty="0" smtClean="0">
                <a:latin typeface="微软雅黑" panose="020B0604030504040204" pitchFamily="34" charset="-122"/>
                <a:cs typeface="微软雅黑" panose="020B0604030504040204" pitchFamily="34" charset="-122"/>
                <a:sym typeface="+mn-ea"/>
              </a:rPr>
              <a:t>产业活动单位数据</a:t>
            </a:r>
            <a:r>
              <a:rPr lang="zh-CN" altLang="en-US" smtClean="0">
                <a:latin typeface="微软雅黑" panose="020B0604030504040204" pitchFamily="34" charset="-122"/>
                <a:cs typeface="微软雅黑" panose="020B0604030504040204" pitchFamily="34" charset="-122"/>
                <a:sym typeface="+mn-ea"/>
              </a:rPr>
              <a:t>。</a:t>
            </a:r>
            <a:endParaRPr lang="zh-CN" altLang="en-US" smtClean="0">
              <a:latin typeface="微软雅黑" panose="020B0604030504040204" pitchFamily="34" charset="-122"/>
              <a:cs typeface="微软雅黑" panose="020B0604030504040204" pitchFamily="34" charset="-122"/>
              <a:sym typeface="+mn-ea"/>
            </a:endParaRPr>
          </a:p>
          <a:p>
            <a:r>
              <a:rPr lang="en-US" altLang="zh-CN" sz="2400" dirty="0" smtClean="0">
                <a:solidFill>
                  <a:schemeClr val="tx1"/>
                </a:solidFill>
                <a:latin typeface="微软雅黑" panose="020B0604030504040204" pitchFamily="34" charset="-122"/>
                <a:cs typeface="微软雅黑" panose="020B0604030504040204" pitchFamily="34" charset="-122"/>
                <a:sym typeface="+mn-ea"/>
              </a:rPr>
              <a:t>②利息收入、资金投资收益等营业外收入，不算营业额。</a:t>
            </a:r>
            <a:endParaRPr lang="en-US" altLang="zh-CN" sz="2400" dirty="0" smtClean="0">
              <a:solidFill>
                <a:schemeClr val="tx1"/>
              </a:solidFill>
              <a:latin typeface="微软雅黑" panose="020B0604030504040204" pitchFamily="34" charset="-122"/>
              <a:cs typeface="微软雅黑" panose="020B0604030504040204" pitchFamily="34" charset="-122"/>
              <a:sym typeface="+mn-ea"/>
            </a:endParaRPr>
          </a:p>
        </p:txBody>
      </p:sp>
      <p:pic>
        <p:nvPicPr>
          <p:cNvPr id="5" name="图片 4" descr="/home/uos/Desktop/图片1.png图片1"/>
          <p:cNvPicPr>
            <a:picLocks noChangeAspect="true"/>
          </p:cNvPicPr>
          <p:nvPr/>
        </p:nvPicPr>
        <p:blipFill>
          <a:blip r:embed="rId6"/>
          <a:srcRect t="1112" b="749"/>
          <a:stretch>
            <a:fillRect/>
          </a:stretch>
        </p:blipFill>
        <p:spPr>
          <a:xfrm>
            <a:off x="8435975" y="1487805"/>
            <a:ext cx="3756025" cy="5236845"/>
          </a:xfrm>
          <a:prstGeom prst="rect">
            <a:avLst/>
          </a:prstGeom>
          <a:ln w="12700" cmpd="sng">
            <a:solidFill>
              <a:schemeClr val="tx1"/>
            </a:solidFill>
            <a:prstDash val="solid"/>
          </a:ln>
        </p:spPr>
      </p:pic>
      <p:sp>
        <p:nvSpPr>
          <p:cNvPr id="10" name="圆角矩形"/>
          <p:cNvSpPr/>
          <p:nvPr/>
        </p:nvSpPr>
        <p:spPr>
          <a:xfrm>
            <a:off x="8435975" y="1487805"/>
            <a:ext cx="696595" cy="264795"/>
          </a:xfrm>
          <a:prstGeom prst="roundRect">
            <a:avLst>
              <a:gd name="adj" fmla="val 24438"/>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32486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、客房收入</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指因提供</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短期</a:t>
            </a:r>
            <a:r>
              <a:rPr lang="zh-CN" altLang="en-US" sz="2400" dirty="0" smtClean="0">
                <a:latin typeface="微软雅黑" panose="020B0604030504040204" pitchFamily="34" charset="-122"/>
                <a:cs typeface="微软雅黑" panose="020B0604030504040204" pitchFamily="34" charset="-122"/>
                <a:sym typeface="+mn-ea"/>
              </a:rPr>
              <a:t>住宿服务取得的收入（含</a:t>
            </a:r>
            <a:r>
              <a:rPr lang="zh-CN" altLang="en-US" sz="2400" b="1" dirty="0" smtClean="0">
                <a:solidFill>
                  <a:srgbClr val="C00000"/>
                </a:solidFill>
                <a:latin typeface="微软雅黑" panose="020B0604030504040204" pitchFamily="34" charset="-122"/>
                <a:cs typeface="微软雅黑" panose="020B0604030504040204" pitchFamily="34" charset="-122"/>
                <a:sym typeface="+mn-ea"/>
              </a:rPr>
              <a:t>增值税</a:t>
            </a:r>
            <a:r>
              <a:rPr lang="zh-CN" altLang="en-US" sz="2400" dirty="0" smtClean="0">
                <a:latin typeface="微软雅黑" panose="020B0604030504040204" pitchFamily="34" charset="-122"/>
                <a:cs typeface="微软雅黑" panose="020B0604030504040204" pitchFamily="34" charset="-122"/>
                <a:sym typeface="+mn-ea"/>
              </a:rPr>
              <a:t>）。</a:t>
            </a: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610600" y="1804670"/>
            <a:ext cx="829310" cy="303530"/>
          </a:xfrm>
          <a:prstGeom prst="roundRect">
            <a:avLst>
              <a:gd name="adj" fmla="val 16666"/>
            </a:avLst>
          </a:prstGeom>
          <a:noFill/>
          <a:ln w="50800" cap="flat" cmpd="sng">
            <a:solidFill>
              <a:srgbClr val="C00000"/>
            </a:solidFill>
            <a:prstDash val="solid"/>
            <a:round/>
          </a:ln>
        </p:spPr>
      </p:sp>
      <p:sp>
        <p:nvSpPr>
          <p:cNvPr id="5" name="文本框 4"/>
          <p:cNvSpPr txBox="true"/>
          <p:nvPr/>
        </p:nvSpPr>
        <p:spPr>
          <a:xfrm>
            <a:off x="833120" y="5161915"/>
            <a:ext cx="7230745" cy="89154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不包括</a:t>
            </a:r>
            <a:r>
              <a:rPr lang="zh-CN" altLang="en-US" sz="2400" dirty="0" smtClean="0">
                <a:latin typeface="微软雅黑" panose="020B0604030504040204" pitchFamily="34" charset="-122"/>
                <a:cs typeface="微软雅黑" panose="020B0604030504040204" pitchFamily="34" charset="-122"/>
                <a:sym typeface="+mn-ea"/>
              </a:rPr>
              <a:t>多产业法人单位</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附营的其他行业</a:t>
            </a:r>
            <a:endParaRPr lang="zh-CN" altLang="en-US" sz="2400" dirty="0" smtClean="0">
              <a:solidFill>
                <a:srgbClr val="C00000"/>
              </a:solidFill>
              <a:latin typeface="微软雅黑" panose="020B0604030504040204" pitchFamily="34" charset="-122"/>
              <a:cs typeface="微软雅黑" panose="020B0604030504040204" pitchFamily="34" charset="-122"/>
              <a:sym typeface="+mn-ea"/>
            </a:endParaRPr>
          </a:p>
          <a:p>
            <a:r>
              <a:rPr lang="zh-CN" altLang="en-US" sz="2400" dirty="0" smtClean="0">
                <a:solidFill>
                  <a:srgbClr val="C00000"/>
                </a:solidFill>
                <a:latin typeface="微软雅黑" panose="020B0604030504040204" pitchFamily="34" charset="-122"/>
                <a:cs typeface="微软雅黑" panose="020B0604030504040204" pitchFamily="34" charset="-122"/>
                <a:sym typeface="+mn-ea"/>
              </a:rPr>
              <a:t> </a:t>
            </a:r>
            <a:r>
              <a:rPr lang="en-US" altLang="zh-CN" sz="2400" dirty="0" smtClean="0">
                <a:solidFill>
                  <a:srgbClr val="C00000"/>
                </a:solidFill>
                <a:latin typeface="微软雅黑" panose="020B0604030504040204" pitchFamily="34" charset="-122"/>
                <a:cs typeface="微软雅黑" panose="020B0604030504040204" pitchFamily="34" charset="-122"/>
                <a:sym typeface="+mn-ea"/>
              </a:rPr>
              <a:t>                 </a:t>
            </a:r>
            <a:r>
              <a:rPr lang="zh-CN" altLang="en-US" sz="2400" dirty="0" smtClean="0">
                <a:latin typeface="微软雅黑" panose="020B0604030504040204" pitchFamily="34" charset="-122"/>
                <a:cs typeface="微软雅黑" panose="020B0604030504040204" pitchFamily="34" charset="-122"/>
                <a:sym typeface="+mn-ea"/>
              </a:rPr>
              <a:t>产业活动单位数据</a:t>
            </a:r>
            <a:r>
              <a:rPr lang="zh-CN" altLang="en-US" smtClean="0">
                <a:latin typeface="微软雅黑" panose="020B0604030504040204" pitchFamily="34" charset="-122"/>
                <a:cs typeface="微软雅黑" panose="020B0604030504040204" pitchFamily="34" charset="-122"/>
                <a:sym typeface="+mn-ea"/>
              </a:rPr>
              <a:t>。</a:t>
            </a:r>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5233035"/>
          </a:xfrm>
          <a:prstGeom prst="rect">
            <a:avLst/>
          </a:prstGeom>
          <a:noFill/>
        </p:spPr>
        <p:txBody>
          <a:bodyPr wrap="square" rtlCol="0">
            <a:noAutofit/>
          </a:bodyPr>
          <a:p>
            <a:pPr>
              <a:lnSpc>
                <a:spcPct val="13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、客房收入</a:t>
            </a: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70000"/>
              </a:lnSpc>
              <a:buFont typeface="Wingdings" panose="05000000000000000000" charset="0"/>
              <a:buChar char="l"/>
            </a:pPr>
            <a:r>
              <a:rPr lang="zh-CN" altLang="en-US" sz="2400" b="1" dirty="0" smtClean="0">
                <a:latin typeface="微软雅黑" panose="020B0604030504040204" pitchFamily="34" charset="-122"/>
                <a:cs typeface="微软雅黑" panose="020B0604030504040204" pitchFamily="34" charset="-122"/>
                <a:sym typeface="+mn-ea"/>
              </a:rPr>
              <a:t>长租房：</a:t>
            </a:r>
            <a:r>
              <a:rPr lang="zh-CN" altLang="en-US" sz="2400" dirty="0" smtClean="0">
                <a:latin typeface="微软雅黑" panose="020B0604030504040204" pitchFamily="34" charset="-122"/>
                <a:cs typeface="微软雅黑" panose="020B0604030504040204" pitchFamily="34" charset="-122"/>
                <a:sym typeface="+mn-ea"/>
              </a:rPr>
              <a:t>长期稳定的租赁关系，属于租金，计入“</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其他收入</a:t>
            </a:r>
            <a:r>
              <a:rPr lang="zh-CN" altLang="en-US" sz="2400" dirty="0" smtClean="0">
                <a:latin typeface="微软雅黑" panose="020B0604030504040204" pitchFamily="34" charset="-122"/>
                <a:cs typeface="微软雅黑" panose="020B0604030504040204" pitchFamily="34" charset="-122"/>
                <a:sym typeface="+mn-ea"/>
              </a:rPr>
              <a:t>”。长期租房收入（</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6个月以上</a:t>
            </a:r>
            <a:r>
              <a:rPr lang="zh-CN" altLang="en-US" sz="2400" dirty="0" smtClean="0">
                <a:latin typeface="微软雅黑" panose="020B0604030504040204" pitchFamily="34" charset="-122"/>
                <a:cs typeface="微软雅黑" panose="020B0604030504040204" pitchFamily="34" charset="-122"/>
                <a:sym typeface="+mn-ea"/>
              </a:rPr>
              <a:t>）计入”其他收入“，</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需分劈到每个月</a:t>
            </a:r>
            <a:r>
              <a:rPr lang="zh-CN" altLang="en-US" sz="2400" dirty="0" smtClean="0">
                <a:latin typeface="微软雅黑" panose="020B0604030504040204" pitchFamily="34" charset="-122"/>
                <a:cs typeface="微软雅黑" panose="020B0604030504040204" pitchFamily="34" charset="-122"/>
                <a:sym typeface="+mn-ea"/>
              </a:rPr>
              <a:t>。</a:t>
            </a: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70000"/>
              </a:lnSpc>
              <a:buFont typeface="Wingdings" panose="05000000000000000000" charset="0"/>
              <a:buChar char="l"/>
            </a:pPr>
            <a:r>
              <a:rPr lang="zh-CN" sz="2400">
                <a:cs typeface="宋体" charset="0"/>
                <a:sym typeface="+mn-ea"/>
              </a:rPr>
              <a:t>对长租房以外的其他一次性结算费用，当月会计确认收入，“本月”及“1-本月”都计，无需分劈。</a:t>
            </a:r>
            <a:endParaRPr lang="zh-CN" sz="2400">
              <a:cs typeface="宋体" charset="0"/>
              <a:sym typeface="+mn-ea"/>
            </a:endParaRPr>
          </a:p>
          <a:p>
            <a:pPr marL="342900" indent="-342900">
              <a:lnSpc>
                <a:spcPct val="170000"/>
              </a:lnSpc>
              <a:buFont typeface="Wingdings" panose="05000000000000000000" charset="0"/>
              <a:buChar char="l"/>
            </a:pPr>
            <a:r>
              <a:rPr lang="zh-CN" sz="2200" b="1">
                <a:solidFill>
                  <a:srgbClr val="4B649F"/>
                </a:solidFill>
                <a:cs typeface="宋体" charset="0"/>
                <a:sym typeface="+mn-ea"/>
              </a:rPr>
              <a:t>例：</a:t>
            </a:r>
            <a:r>
              <a:rPr lang="zh-CN" sz="2200">
                <a:solidFill>
                  <a:schemeClr val="tx1"/>
                </a:solidFill>
                <a:cs typeface="宋体" charset="0"/>
                <a:sym typeface="+mn-ea"/>
              </a:rPr>
              <a:t>某住宿企业6月份收到今年7-12月的长租房费用，则应分劈到之后每个月月报“其他收入”指标的</a:t>
            </a:r>
            <a:r>
              <a:rPr lang="zh-CN" sz="2200">
                <a:cs typeface="宋体" charset="0"/>
                <a:sym typeface="+mn-ea"/>
              </a:rPr>
              <a:t>“</a:t>
            </a:r>
            <a:r>
              <a:rPr lang="zh-CN" sz="2200">
                <a:solidFill>
                  <a:schemeClr val="tx1"/>
                </a:solidFill>
                <a:cs typeface="宋体" charset="0"/>
                <a:sym typeface="+mn-ea"/>
              </a:rPr>
              <a:t>本月</a:t>
            </a:r>
            <a:r>
              <a:rPr lang="zh-CN" sz="2200">
                <a:cs typeface="宋体" charset="0"/>
                <a:sym typeface="+mn-ea"/>
              </a:rPr>
              <a:t>”</a:t>
            </a:r>
            <a:r>
              <a:rPr lang="zh-CN" sz="2200">
                <a:solidFill>
                  <a:schemeClr val="tx1"/>
                </a:solidFill>
                <a:cs typeface="宋体" charset="0"/>
                <a:sym typeface="+mn-ea"/>
              </a:rPr>
              <a:t>数据中。</a:t>
            </a:r>
            <a:endParaRPr lang="zh-CN" altLang="en-US" sz="2400"/>
          </a:p>
          <a:p>
            <a:pPr marL="342900" indent="-342900">
              <a:lnSpc>
                <a:spcPct val="130000"/>
              </a:lnSpc>
              <a:buFont typeface="Wingdings" panose="05000000000000000000" charset="0"/>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3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610600" y="1804670"/>
            <a:ext cx="829310" cy="303530"/>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280797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3</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、餐费收入</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en-US" sz="2400" dirty="0" smtClean="0">
                <a:latin typeface="微软雅黑" panose="020B0604030504040204" pitchFamily="34" charset="-122"/>
                <a:cs typeface="微软雅黑" panose="020B0604030504040204" pitchFamily="34" charset="-122"/>
                <a:sym typeface="+mn-ea"/>
              </a:rPr>
              <a:t>指为顾客提供就餐服务取得的收入（含</a:t>
            </a:r>
            <a:r>
              <a:rPr lang="zh-CN" altLang="en-US" sz="2400" b="1" dirty="0" smtClean="0">
                <a:solidFill>
                  <a:srgbClr val="C00000"/>
                </a:solidFill>
                <a:latin typeface="微软雅黑" panose="020B0604030504040204" pitchFamily="34" charset="-122"/>
                <a:cs typeface="微软雅黑" panose="020B0604030504040204" pitchFamily="34" charset="-122"/>
                <a:sym typeface="+mn-ea"/>
              </a:rPr>
              <a:t>增值税</a:t>
            </a:r>
            <a:r>
              <a:rPr lang="zh-CN" altLang="en-US" sz="2400" dirty="0" smtClean="0">
                <a:latin typeface="微软雅黑" panose="020B0604030504040204" pitchFamily="34" charset="-122"/>
                <a:cs typeface="微软雅黑" panose="020B0604030504040204" pitchFamily="34" charset="-122"/>
                <a:sym typeface="+mn-ea"/>
              </a:rPr>
              <a:t>）。</a:t>
            </a:r>
            <a:endParaRPr lang="zh-CN" altLang="en-US" sz="2400" dirty="0" smtClean="0">
              <a:solidFill>
                <a:schemeClr val="tx1"/>
              </a:solidFill>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r>
              <a:rPr lang="zh-CN" altLang="en-US" sz="2400" dirty="0" smtClean="0">
                <a:latin typeface="微软雅黑" panose="020B0604030504040204" pitchFamily="34" charset="-122"/>
                <a:cs typeface="微软雅黑" panose="020B0604030504040204" pitchFamily="34" charset="-122"/>
                <a:sym typeface="+mn-ea"/>
              </a:rPr>
              <a:t>包括经烹饪、调制加工后出售的各种食品，如主食、炒菜、凉拌菜等的收入。</a:t>
            </a: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610600" y="2905760"/>
            <a:ext cx="819785" cy="303530"/>
          </a:xfrm>
          <a:prstGeom prst="roundRect">
            <a:avLst>
              <a:gd name="adj" fmla="val 16666"/>
            </a:avLst>
          </a:prstGeom>
          <a:noFill/>
          <a:ln w="50800" cap="flat" cmpd="sng">
            <a:solidFill>
              <a:srgbClr val="C00000"/>
            </a:solidFill>
            <a:prstDash val="solid"/>
            <a:round/>
          </a:ln>
        </p:spPr>
      </p:sp>
      <p:sp>
        <p:nvSpPr>
          <p:cNvPr id="6" name="文本框 5"/>
          <p:cNvSpPr txBox="true"/>
          <p:nvPr/>
        </p:nvSpPr>
        <p:spPr>
          <a:xfrm>
            <a:off x="833120" y="5161915"/>
            <a:ext cx="7230745" cy="89154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不包括</a:t>
            </a:r>
            <a:r>
              <a:rPr lang="zh-CN" altLang="en-US" sz="2400" dirty="0" smtClean="0">
                <a:latin typeface="微软雅黑" panose="020B0604030504040204" pitchFamily="34" charset="-122"/>
                <a:cs typeface="微软雅黑" panose="020B0604030504040204" pitchFamily="34" charset="-122"/>
                <a:sym typeface="+mn-ea"/>
              </a:rPr>
              <a:t>多产业法人单位</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附营的其他行业</a:t>
            </a:r>
            <a:endParaRPr lang="zh-CN" altLang="en-US" sz="2400" dirty="0" smtClean="0">
              <a:solidFill>
                <a:srgbClr val="C00000"/>
              </a:solidFill>
              <a:latin typeface="微软雅黑" panose="020B0604030504040204" pitchFamily="34" charset="-122"/>
              <a:cs typeface="微软雅黑" panose="020B0604030504040204" pitchFamily="34" charset="-122"/>
              <a:sym typeface="+mn-ea"/>
            </a:endParaRPr>
          </a:p>
          <a:p>
            <a:r>
              <a:rPr lang="zh-CN" altLang="en-US" sz="2400" dirty="0" smtClean="0">
                <a:solidFill>
                  <a:srgbClr val="C00000"/>
                </a:solidFill>
                <a:latin typeface="微软雅黑" panose="020B0604030504040204" pitchFamily="34" charset="-122"/>
                <a:cs typeface="微软雅黑" panose="020B0604030504040204" pitchFamily="34" charset="-122"/>
                <a:sym typeface="+mn-ea"/>
              </a:rPr>
              <a:t> </a:t>
            </a:r>
            <a:r>
              <a:rPr lang="en-US" altLang="zh-CN" sz="2400" dirty="0" smtClean="0">
                <a:solidFill>
                  <a:srgbClr val="C00000"/>
                </a:solidFill>
                <a:latin typeface="微软雅黑" panose="020B0604030504040204" pitchFamily="34" charset="-122"/>
                <a:cs typeface="微软雅黑" panose="020B0604030504040204" pitchFamily="34" charset="-122"/>
                <a:sym typeface="+mn-ea"/>
              </a:rPr>
              <a:t>                 </a:t>
            </a:r>
            <a:r>
              <a:rPr lang="zh-CN" altLang="en-US" sz="2400" dirty="0" smtClean="0">
                <a:latin typeface="微软雅黑" panose="020B0604030504040204" pitchFamily="34" charset="-122"/>
                <a:cs typeface="微软雅黑" panose="020B0604030504040204" pitchFamily="34" charset="-122"/>
                <a:sym typeface="+mn-ea"/>
              </a:rPr>
              <a:t>产业活动单位数据</a:t>
            </a:r>
            <a:r>
              <a:rPr lang="zh-CN" altLang="en-US" smtClean="0">
                <a:latin typeface="微软雅黑" panose="020B0604030504040204" pitchFamily="34" charset="-122"/>
                <a:cs typeface="微软雅黑" panose="020B0604030504040204" pitchFamily="34" charset="-122"/>
                <a:sym typeface="+mn-ea"/>
              </a:rPr>
              <a:t>。</a:t>
            </a:r>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257683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4</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、商品销售额</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指对本单位以外的单位和个人出售的商品金额（含</a:t>
            </a:r>
            <a:r>
              <a:rPr lang="zh-CN" altLang="en-US" sz="2400" b="1" dirty="0" smtClean="0">
                <a:solidFill>
                  <a:srgbClr val="C00000"/>
                </a:solidFill>
                <a:latin typeface="微软雅黑" panose="020B0604030504040204" pitchFamily="34" charset="-122"/>
                <a:cs typeface="微软雅黑" panose="020B0604030504040204" pitchFamily="34" charset="-122"/>
                <a:sym typeface="+mn-ea"/>
              </a:rPr>
              <a:t>增值税</a:t>
            </a:r>
            <a:r>
              <a:rPr lang="zh-CN" altLang="en-US" sz="2400" dirty="0" smtClean="0">
                <a:latin typeface="微软雅黑" panose="020B0604030504040204" pitchFamily="34" charset="-122"/>
                <a:cs typeface="微软雅黑" panose="020B0604030504040204" pitchFamily="34" charset="-122"/>
                <a:sym typeface="+mn-ea"/>
              </a:rPr>
              <a:t>）。</a:t>
            </a:r>
            <a:r>
              <a:rPr lang="zh-CN" altLang="en-US" sz="2400" dirty="0" smtClean="0">
                <a:solidFill>
                  <a:schemeClr val="tx1"/>
                </a:solidFill>
                <a:latin typeface="微软雅黑" panose="020B0604030504040204" pitchFamily="34" charset="-122"/>
                <a:cs typeface="微软雅黑" panose="020B0604030504040204" pitchFamily="34" charset="-122"/>
                <a:sym typeface="+mn-ea"/>
              </a:rPr>
              <a:t>以及</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出售给本单位且开具增值税发票</a:t>
            </a:r>
            <a:r>
              <a:rPr lang="zh-CN" altLang="en-US" sz="2400" dirty="0" smtClean="0">
                <a:solidFill>
                  <a:schemeClr val="tx1"/>
                </a:solidFill>
                <a:latin typeface="微软雅黑" panose="020B0604030504040204" pitchFamily="34" charset="-122"/>
                <a:cs typeface="微软雅黑" panose="020B0604030504040204" pitchFamily="34" charset="-122"/>
                <a:sym typeface="+mn-ea"/>
              </a:rPr>
              <a:t>的商品金额。</a:t>
            </a:r>
            <a:endParaRPr lang="zh-CN" altLang="en-US" sz="2400" dirty="0" smtClean="0">
              <a:solidFill>
                <a:schemeClr val="tx1"/>
              </a:solidFill>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610600" y="4009390"/>
            <a:ext cx="1016000" cy="303530"/>
          </a:xfrm>
          <a:prstGeom prst="roundRect">
            <a:avLst>
              <a:gd name="adj" fmla="val 16666"/>
            </a:avLst>
          </a:prstGeom>
          <a:noFill/>
          <a:ln w="50800" cap="flat" cmpd="sng">
            <a:solidFill>
              <a:srgbClr val="C00000"/>
            </a:solidFill>
            <a:prstDash val="solid"/>
            <a:round/>
          </a:ln>
        </p:spPr>
      </p:sp>
      <p:sp>
        <p:nvSpPr>
          <p:cNvPr id="5" name="文本框 4"/>
          <p:cNvSpPr txBox="true"/>
          <p:nvPr/>
        </p:nvSpPr>
        <p:spPr>
          <a:xfrm>
            <a:off x="833120" y="5161915"/>
            <a:ext cx="7230745" cy="89154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不包括</a:t>
            </a:r>
            <a:r>
              <a:rPr lang="zh-CN" altLang="en-US" sz="2400" dirty="0" smtClean="0">
                <a:latin typeface="微软雅黑" panose="020B0604030504040204" pitchFamily="34" charset="-122"/>
                <a:cs typeface="微软雅黑" panose="020B0604030504040204" pitchFamily="34" charset="-122"/>
                <a:sym typeface="+mn-ea"/>
              </a:rPr>
              <a:t>多产业法人单位</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附营的其他行业</a:t>
            </a:r>
            <a:endParaRPr lang="zh-CN" altLang="en-US" sz="2400" dirty="0" smtClean="0">
              <a:solidFill>
                <a:srgbClr val="C00000"/>
              </a:solidFill>
              <a:latin typeface="微软雅黑" panose="020B0604030504040204" pitchFamily="34" charset="-122"/>
              <a:cs typeface="微软雅黑" panose="020B0604030504040204" pitchFamily="34" charset="-122"/>
              <a:sym typeface="+mn-ea"/>
            </a:endParaRPr>
          </a:p>
          <a:p>
            <a:r>
              <a:rPr lang="zh-CN" altLang="en-US" sz="2400" dirty="0" smtClean="0">
                <a:solidFill>
                  <a:srgbClr val="C00000"/>
                </a:solidFill>
                <a:latin typeface="微软雅黑" panose="020B0604030504040204" pitchFamily="34" charset="-122"/>
                <a:cs typeface="微软雅黑" panose="020B0604030504040204" pitchFamily="34" charset="-122"/>
                <a:sym typeface="+mn-ea"/>
              </a:rPr>
              <a:t> </a:t>
            </a:r>
            <a:r>
              <a:rPr lang="en-US" altLang="zh-CN" sz="2400" dirty="0" smtClean="0">
                <a:solidFill>
                  <a:srgbClr val="C00000"/>
                </a:solidFill>
                <a:latin typeface="微软雅黑" panose="020B0604030504040204" pitchFamily="34" charset="-122"/>
                <a:cs typeface="微软雅黑" panose="020B0604030504040204" pitchFamily="34" charset="-122"/>
                <a:sym typeface="+mn-ea"/>
              </a:rPr>
              <a:t>                 </a:t>
            </a:r>
            <a:r>
              <a:rPr lang="zh-CN" altLang="en-US" sz="2400" dirty="0" smtClean="0">
                <a:latin typeface="微软雅黑" panose="020B0604030504040204" pitchFamily="34" charset="-122"/>
                <a:cs typeface="微软雅黑" panose="020B0604030504040204" pitchFamily="34" charset="-122"/>
                <a:sym typeface="+mn-ea"/>
              </a:rPr>
              <a:t>产业活动单位数据</a:t>
            </a:r>
            <a:r>
              <a:rPr lang="zh-CN" altLang="en-US" smtClean="0">
                <a:latin typeface="微软雅黑" panose="020B0604030504040204" pitchFamily="34" charset="-122"/>
                <a:cs typeface="微软雅黑" panose="020B0604030504040204" pitchFamily="34" charset="-122"/>
                <a:sym typeface="+mn-ea"/>
              </a:rPr>
              <a:t>。</a:t>
            </a:r>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523303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5</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、其他收入</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指提供客房、餐饮服务、商品销售以外的其他服务获取的收入（含</a:t>
            </a:r>
            <a:r>
              <a:rPr lang="zh-CN" altLang="en-US" sz="2400" b="1" dirty="0" smtClean="0">
                <a:solidFill>
                  <a:srgbClr val="C00000"/>
                </a:solidFill>
                <a:latin typeface="微软雅黑" panose="020B0604030504040204" pitchFamily="34" charset="-122"/>
                <a:cs typeface="微软雅黑" panose="020B0604030504040204" pitchFamily="34" charset="-122"/>
                <a:sym typeface="+mn-ea"/>
              </a:rPr>
              <a:t>增值税</a:t>
            </a:r>
            <a:r>
              <a:rPr lang="zh-CN" altLang="en-US" sz="2400" dirty="0" smtClean="0">
                <a:latin typeface="微软雅黑" panose="020B0604030504040204" pitchFamily="34" charset="-122"/>
                <a:cs typeface="微软雅黑" panose="020B0604030504040204" pitchFamily="34" charset="-122"/>
                <a:sym typeface="+mn-ea"/>
              </a:rPr>
              <a:t>）。如商务服务、娱乐健身、</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长租房租金收入</a:t>
            </a:r>
            <a:r>
              <a:rPr lang="zh-CN" altLang="en-US" sz="2400" dirty="0" smtClean="0">
                <a:solidFill>
                  <a:schemeClr val="tx2"/>
                </a:solidFill>
                <a:latin typeface="微软雅黑" panose="020B0604030504040204" pitchFamily="34" charset="-122"/>
                <a:cs typeface="微软雅黑" panose="020B0604030504040204" pitchFamily="34" charset="-122"/>
                <a:sym typeface="+mn-ea"/>
              </a:rPr>
              <a:t>、会场服务、休闲洗浴、停车费等</a:t>
            </a:r>
            <a:r>
              <a:rPr lang="zh-CN" altLang="en-US" sz="2400"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dirty="0" smtClean="0">
              <a:solidFill>
                <a:schemeClr val="tx1"/>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dirty="0">
                <a:latin typeface="黑体" panose="02010609060101010101" charset="-122"/>
                <a:sym typeface="+mn-ea"/>
              </a:rPr>
              <a:t>对于内容为会议费的发票，应根据明细账分劈出餐费收入和客房收入等实际消费情况，并分别计入营业额的对应细项。</a:t>
            </a:r>
            <a:endParaRPr lang="zh-CN" altLang="en-US" sz="2400" dirty="0">
              <a:latin typeface="黑体" panose="02010609060101010101" charset="-122"/>
              <a:sym typeface="+mn-ea"/>
            </a:endParaRPr>
          </a:p>
          <a:p>
            <a:pPr marL="285750" indent="-285750">
              <a:lnSpc>
                <a:spcPct val="140000"/>
              </a:lnSpc>
              <a:buFont typeface="Wingdings" panose="05000000000000000000" pitchFamily="2" charset="2"/>
              <a:buChar char="l"/>
            </a:pPr>
            <a:r>
              <a:rPr lang="zh-CN" altLang="en-US" sz="2400" dirty="0">
                <a:latin typeface="黑体" panose="02010609060101010101" charset="-122"/>
                <a:sym typeface="+mn-ea"/>
              </a:rPr>
              <a:t>若娱乐、健身、租赁收入等其他收入占营业额比重已超过一半，请</a:t>
            </a:r>
            <a:r>
              <a:rPr lang="zh-CN" altLang="en-US" sz="2400" dirty="0">
                <a:solidFill>
                  <a:srgbClr val="C00000"/>
                </a:solidFill>
                <a:latin typeface="黑体" panose="02010609060101010101" charset="-122"/>
                <a:sym typeface="+mn-ea"/>
              </a:rPr>
              <a:t>仔细核实数据</a:t>
            </a:r>
            <a:r>
              <a:rPr lang="zh-CN" altLang="en-US" sz="2400" b="1" dirty="0">
                <a:solidFill>
                  <a:srgbClr val="C00000"/>
                </a:solidFill>
                <a:latin typeface="黑体" panose="02010609060101010101" charset="-122"/>
                <a:sym typeface="+mn-ea"/>
              </a:rPr>
              <a:t>填写说明。</a:t>
            </a:r>
            <a:endParaRPr lang="zh-CN" altLang="en-US" sz="2400" dirty="0">
              <a:latin typeface="黑体" panose="02010609060101010101" charset="-122"/>
              <a:sym typeface="+mn-ea"/>
            </a:endParaRPr>
          </a:p>
          <a:p>
            <a:pPr marL="285750" indent="-285750">
              <a:lnSpc>
                <a:spcPct val="140000"/>
              </a:lnSpc>
              <a:buFont typeface="Wingdings" panose="05000000000000000000" pitchFamily="2" charset="2"/>
              <a:buChar char="l"/>
            </a:pPr>
            <a:endParaRPr lang="zh-CN" altLang="en-US" sz="2400" dirty="0" smtClean="0">
              <a:solidFill>
                <a:schemeClr val="tx1"/>
              </a:solidFill>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610600" y="4645025"/>
            <a:ext cx="835660" cy="303530"/>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1" name="图片 12"/>
          <p:cNvPicPr>
            <a:picLocks noChangeAspect="true"/>
          </p:cNvPicPr>
          <p:nvPr/>
        </p:nvPicPr>
        <p:blipFill>
          <a:blip r:embed="rId1"/>
          <a:stretch>
            <a:fillRect/>
          </a:stretch>
        </p:blipFill>
        <p:spPr>
          <a:xfrm>
            <a:off x="6335713" y="5210175"/>
            <a:ext cx="5865812" cy="1657350"/>
          </a:xfrm>
          <a:prstGeom prst="rect">
            <a:avLst/>
          </a:prstGeom>
          <a:noFill/>
          <a:ln w="9525">
            <a:noFill/>
          </a:ln>
        </p:spPr>
      </p:pic>
      <p:cxnSp>
        <p:nvCxnSpPr>
          <p:cNvPr id="6" name="直接连接符 5"/>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文本框"/>
          <p:cNvSpPr txBox="true">
            <a:spLocks noGrp="true"/>
          </p:cNvSpPr>
          <p:nvPr>
            <p:custDataLst>
              <p:tags r:id="rId2"/>
            </p:custDataLst>
          </p:nvPr>
        </p:nvSpPr>
        <p:spPr>
          <a:xfrm>
            <a:off x="3823335" y="956310"/>
            <a:ext cx="4589780" cy="829945"/>
          </a:xfrm>
          <a:prstGeom prst="rect">
            <a:avLst/>
          </a:prstGeom>
          <a:noFill/>
          <a:ln w="9525">
            <a:noFill/>
          </a:ln>
        </p:spPr>
        <p:txBody>
          <a:bodyPr vert="horz" wrap="square" lIns="91440" tIns="45720" rIns="91440" bIns="45720" anchor="t" anchorCtr="false">
            <a:spAutoFit/>
            <a:scene3d>
              <a:camera prst="orthographicFront"/>
              <a:lightRig rig="threePt" dir="t"/>
            </a:scene3d>
          </a:bodyPr>
          <a:lstStyle>
            <a:lvl1pPr algn="ctr" defTabSz="914400" eaLnBrk="0" fontAlgn="base" hangingPunct="0">
              <a:spcBef>
                <a:spcPts val="0"/>
              </a:spcBef>
              <a:spcAft>
                <a:spcPts val="0"/>
              </a:spcAft>
              <a:buNone/>
              <a:defRPr sz="4400">
                <a:solidFill>
                  <a:schemeClr val="tx2"/>
                </a:solidFill>
                <a:latin typeface="Times New Roman" panose="02020603050405020304" pitchFamily="18" charset="0"/>
                <a:ea typeface="宋体" pitchFamily="2" charset="-122"/>
                <a:cs typeface="Times New Roman" panose="02020603050405020304" pitchFamily="18" charset="0"/>
              </a:defRPr>
            </a:lvl1pPr>
          </a:lstStyle>
          <a:p>
            <a:pPr lvl="0" algn="ctr" eaLnBrk="1" hangingPunct="1">
              <a:buClrTx/>
              <a:buSzTx/>
              <a:buFontTx/>
            </a:pPr>
            <a:r>
              <a:rPr lang="zh-CN" altLang="en-US"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目</a:t>
            </a:r>
            <a:r>
              <a:rPr lang="en-US" altLang="zh-CN"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  </a:t>
            </a:r>
            <a:r>
              <a:rPr lang="zh-CN" altLang="en-US"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录</a:t>
            </a:r>
            <a:endParaRPr lang="zh-CN" altLang="en-US"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10" name="组合 36"/>
          <p:cNvGrpSpPr/>
          <p:nvPr/>
        </p:nvGrpSpPr>
        <p:grpSpPr>
          <a:xfrm>
            <a:off x="3408998" y="5031423"/>
            <a:ext cx="576262" cy="576262"/>
            <a:chOff x="5288161" y="2234042"/>
            <a:chExt cx="1607262" cy="1607262"/>
          </a:xfrm>
        </p:grpSpPr>
        <p:sp>
          <p:nvSpPr>
            <p:cNvPr id="11" name="椭圆 10"/>
            <p:cNvSpPr/>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2" name="椭圆 11"/>
            <p:cNvSpPr/>
            <p:nvPr/>
          </p:nvSpPr>
          <p:spPr>
            <a:xfrm>
              <a:off x="5397973" y="2335869"/>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3" name="KSO_Shape"/>
            <p:cNvSpPr/>
            <p:nvPr/>
          </p:nvSpPr>
          <p:spPr>
            <a:xfrm>
              <a:off x="5547153" y="2697761"/>
              <a:ext cx="1089278" cy="662788"/>
            </a:xfrm>
            <a:custGeom>
              <a:avLst/>
              <a:gdLst/>
              <a:ahLst/>
              <a:cxnLst>
                <a:cxn ang="0">
                  <a:pos x="844045" y="356609"/>
                </a:cxn>
                <a:cxn ang="0">
                  <a:pos x="561681" y="235522"/>
                </a:cxn>
                <a:cxn ang="0">
                  <a:pos x="243848" y="356609"/>
                </a:cxn>
                <a:cxn ang="0">
                  <a:pos x="155176" y="319756"/>
                </a:cxn>
                <a:cxn ang="0">
                  <a:pos x="155176" y="428374"/>
                </a:cxn>
                <a:cxn ang="0">
                  <a:pos x="179283" y="461624"/>
                </a:cxn>
                <a:cxn ang="0">
                  <a:pos x="154622" y="494874"/>
                </a:cxn>
                <a:cxn ang="0">
                  <a:pos x="180946" y="611804"/>
                </a:cxn>
                <a:cxn ang="0">
                  <a:pos x="103358" y="611804"/>
                </a:cxn>
                <a:cxn ang="0">
                  <a:pos x="129960" y="494320"/>
                </a:cxn>
                <a:cxn ang="0">
                  <a:pos x="108346" y="461624"/>
                </a:cxn>
                <a:cxn ang="0">
                  <a:pos x="129128" y="429205"/>
                </a:cxn>
                <a:cxn ang="0">
                  <a:pos x="129128" y="308950"/>
                </a:cxn>
                <a:cxn ang="0">
                  <a:pos x="0" y="254918"/>
                </a:cxn>
                <a:cxn ang="0">
                  <a:pos x="568054" y="0"/>
                </a:cxn>
                <a:cxn ang="0">
                  <a:pos x="1089278" y="258243"/>
                </a:cxn>
                <a:cxn ang="0">
                  <a:pos x="844045" y="356609"/>
                </a:cxn>
                <a:cxn ang="0">
                  <a:pos x="555307" y="297035"/>
                </a:cxn>
                <a:cxn ang="0">
                  <a:pos x="811624" y="384040"/>
                </a:cxn>
                <a:cxn ang="0">
                  <a:pos x="811624" y="594902"/>
                </a:cxn>
                <a:cxn ang="0">
                  <a:pos x="542284" y="662788"/>
                </a:cxn>
                <a:cxn ang="0">
                  <a:pos x="304532" y="594902"/>
                </a:cxn>
                <a:cxn ang="0">
                  <a:pos x="304532" y="384040"/>
                </a:cxn>
                <a:cxn ang="0">
                  <a:pos x="555307" y="297035"/>
                </a:cxn>
                <a:cxn ang="0">
                  <a:pos x="551982" y="623996"/>
                </a:cxn>
                <a:cxn ang="0">
                  <a:pos x="758698" y="572458"/>
                </a:cxn>
                <a:cxn ang="0">
                  <a:pos x="551982" y="520643"/>
                </a:cxn>
                <a:cxn ang="0">
                  <a:pos x="345543" y="572458"/>
                </a:cxn>
                <a:cxn ang="0">
                  <a:pos x="551982" y="623996"/>
                </a:cxn>
              </a:cxnLst>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w="9525">
              <a:noFill/>
            </a:ln>
          </p:spPr>
          <p:txBody>
            <a:bodyPr/>
            <a:p>
              <a:endParaRPr lang="zh-CN" altLang="en-US" sz="3200">
                <a:latin typeface="+mn-ea"/>
                <a:ea typeface="+mn-ea"/>
              </a:endParaRPr>
            </a:p>
          </p:txBody>
        </p:sp>
      </p:grpSp>
      <p:grpSp>
        <p:nvGrpSpPr>
          <p:cNvPr id="15" name="组合 34"/>
          <p:cNvGrpSpPr/>
          <p:nvPr/>
        </p:nvGrpSpPr>
        <p:grpSpPr>
          <a:xfrm>
            <a:off x="3415030" y="1923098"/>
            <a:ext cx="576263" cy="576262"/>
            <a:chOff x="1131485" y="2234042"/>
            <a:chExt cx="1607262" cy="1607262"/>
          </a:xfrm>
        </p:grpSpPr>
        <p:sp>
          <p:nvSpPr>
            <p:cNvPr id="16" name="椭圆 15"/>
            <p:cNvSpPr/>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7" name="椭圆 16"/>
            <p:cNvSpPr/>
            <p:nvPr/>
          </p:nvSpPr>
          <p:spPr>
            <a:xfrm>
              <a:off x="1241297" y="2343856"/>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8" name="KSO_Shape"/>
            <p:cNvSpPr/>
            <p:nvPr/>
          </p:nvSpPr>
          <p:spPr>
            <a:xfrm>
              <a:off x="1480150" y="2597150"/>
              <a:ext cx="909932" cy="881046"/>
            </a:xfrm>
            <a:custGeom>
              <a:avLst/>
              <a:gdLst/>
              <a:ahLst/>
              <a:cxnLst>
                <a:cxn ang="0">
                  <a:pos x="839090" y="366042"/>
                </a:cxn>
                <a:cxn ang="0">
                  <a:pos x="863104" y="366042"/>
                </a:cxn>
                <a:cxn ang="0">
                  <a:pos x="902746" y="441180"/>
                </a:cxn>
                <a:cxn ang="0">
                  <a:pos x="706823" y="736389"/>
                </a:cxn>
                <a:cxn ang="0">
                  <a:pos x="660701" y="759273"/>
                </a:cxn>
                <a:cxn ang="0">
                  <a:pos x="545586" y="759273"/>
                </a:cxn>
                <a:cxn ang="0">
                  <a:pos x="545586" y="852336"/>
                </a:cxn>
                <a:cxn ang="0">
                  <a:pos x="530339" y="877509"/>
                </a:cxn>
                <a:cxn ang="0">
                  <a:pos x="516236" y="880942"/>
                </a:cxn>
                <a:cxn ang="0">
                  <a:pos x="498320" y="875602"/>
                </a:cxn>
                <a:cxn ang="0">
                  <a:pos x="408745" y="814959"/>
                </a:cxn>
                <a:cxn ang="0">
                  <a:pos x="321074" y="875602"/>
                </a:cxn>
                <a:cxn ang="0">
                  <a:pos x="289056" y="877509"/>
                </a:cxn>
                <a:cxn ang="0">
                  <a:pos x="272665" y="852336"/>
                </a:cxn>
                <a:cxn ang="0">
                  <a:pos x="272665" y="619678"/>
                </a:cxn>
                <a:cxn ang="0">
                  <a:pos x="321837" y="521275"/>
                </a:cxn>
                <a:cxn ang="0">
                  <a:pos x="337465" y="517080"/>
                </a:cxn>
                <a:cxn ang="0">
                  <a:pos x="577605" y="517080"/>
                </a:cxn>
                <a:cxn ang="0">
                  <a:pos x="544824" y="637986"/>
                </a:cxn>
                <a:cxn ang="0">
                  <a:pos x="632113" y="637986"/>
                </a:cxn>
                <a:cxn ang="0">
                  <a:pos x="839090" y="366042"/>
                </a:cxn>
                <a:cxn ang="0">
                  <a:pos x="620142" y="13"/>
                </a:cxn>
                <a:cxn ang="0">
                  <a:pos x="832163" y="13977"/>
                </a:cxn>
                <a:cxn ang="0">
                  <a:pos x="870659" y="89869"/>
                </a:cxn>
                <a:cxn ang="0">
                  <a:pos x="630157" y="403735"/>
                </a:cxn>
                <a:cxn ang="0">
                  <a:pos x="586707" y="424329"/>
                </a:cxn>
                <a:cxn ang="0">
                  <a:pos x="224239" y="424329"/>
                </a:cxn>
                <a:cxn ang="0">
                  <a:pos x="116756" y="556282"/>
                </a:cxn>
                <a:cxn ang="0">
                  <a:pos x="182694" y="632175"/>
                </a:cxn>
                <a:cxn ang="0">
                  <a:pos x="211661" y="637895"/>
                </a:cxn>
                <a:cxn ang="0">
                  <a:pos x="211661" y="759170"/>
                </a:cxn>
                <a:cxn ang="0">
                  <a:pos x="5462" y="581071"/>
                </a:cxn>
                <a:cxn ang="0">
                  <a:pos x="6605" y="480390"/>
                </a:cxn>
                <a:cxn ang="0">
                  <a:pos x="275693" y="68131"/>
                </a:cxn>
                <a:cxn ang="0">
                  <a:pos x="356877" y="23130"/>
                </a:cxn>
                <a:cxn ang="0">
                  <a:pos x="620142" y="13"/>
                </a:cxn>
              </a:cxnLst>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w="9525">
              <a:noFill/>
            </a:ln>
          </p:spPr>
          <p:txBody>
            <a:bodyPr/>
            <a:p>
              <a:endParaRPr lang="zh-CN" altLang="en-US" sz="3200">
                <a:latin typeface="+mn-ea"/>
                <a:ea typeface="+mn-ea"/>
              </a:endParaRPr>
            </a:p>
          </p:txBody>
        </p:sp>
      </p:grpSp>
      <p:grpSp>
        <p:nvGrpSpPr>
          <p:cNvPr id="19" name="组合 35"/>
          <p:cNvGrpSpPr/>
          <p:nvPr/>
        </p:nvGrpSpPr>
        <p:grpSpPr>
          <a:xfrm>
            <a:off x="3408680" y="2966085"/>
            <a:ext cx="574675" cy="576263"/>
            <a:chOff x="3209823" y="2234042"/>
            <a:chExt cx="1607262" cy="1607262"/>
          </a:xfrm>
        </p:grpSpPr>
        <p:sp>
          <p:nvSpPr>
            <p:cNvPr id="20" name="椭圆 19"/>
            <p:cNvSpPr/>
            <p:nvPr/>
          </p:nvSpPr>
          <p:spPr>
            <a:xfrm>
              <a:off x="3209823"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21" name="椭圆 20"/>
            <p:cNvSpPr/>
            <p:nvPr/>
          </p:nvSpPr>
          <p:spPr>
            <a:xfrm>
              <a:off x="3319637" y="2343856"/>
              <a:ext cx="1387635"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22" name="KSO_Shape"/>
            <p:cNvSpPr/>
            <p:nvPr/>
          </p:nvSpPr>
          <p:spPr bwMode="auto">
            <a:xfrm>
              <a:off x="3551242" y="2597423"/>
              <a:ext cx="924424" cy="880500"/>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rgbClr val="FFFFFF"/>
                </a:solidFill>
                <a:effectLst/>
                <a:uLnTx/>
                <a:uFillTx/>
                <a:latin typeface="+mn-ea"/>
                <a:ea typeface="+mn-ea"/>
                <a:cs typeface="+mn-cs"/>
              </a:endParaRPr>
            </a:p>
          </p:txBody>
        </p:sp>
      </p:grpSp>
      <p:sp>
        <p:nvSpPr>
          <p:cNvPr id="23" name="文本框 39"/>
          <p:cNvSpPr txBox="true"/>
          <p:nvPr/>
        </p:nvSpPr>
        <p:spPr>
          <a:xfrm>
            <a:off x="4301490" y="1981200"/>
            <a:ext cx="4437380" cy="583565"/>
          </a:xfrm>
          <a:prstGeom prst="rect">
            <a:avLst/>
          </a:prstGeom>
          <a:noFill/>
          <a:ln w="9525">
            <a:noFill/>
          </a:ln>
        </p:spPr>
        <p:txBody>
          <a:bodyPr wrap="square" anchor="t" anchorCtr="false">
            <a:spAutoFit/>
          </a:bodyPr>
          <a:p>
            <a:r>
              <a:rPr lang="zh-CN" altLang="en-US" sz="3200" b="1" dirty="0">
                <a:solidFill>
                  <a:srgbClr val="4B649F"/>
                </a:solidFill>
                <a:latin typeface="+mn-ea"/>
                <a:ea typeface="+mn-ea"/>
                <a:cs typeface="+mn-ea"/>
              </a:rPr>
              <a:t>第一部分</a:t>
            </a:r>
            <a:r>
              <a:rPr lang="en-US" altLang="zh-CN" sz="3200" b="1" dirty="0">
                <a:solidFill>
                  <a:srgbClr val="4B649F"/>
                </a:solidFill>
                <a:latin typeface="+mn-ea"/>
                <a:ea typeface="+mn-ea"/>
                <a:cs typeface="+mn-ea"/>
              </a:rPr>
              <a:t>     </a:t>
            </a:r>
            <a:r>
              <a:rPr lang="zh-CN" altLang="en-US" sz="3200" b="1" dirty="0">
                <a:solidFill>
                  <a:srgbClr val="4B649F"/>
                </a:solidFill>
                <a:latin typeface="+mn-ea"/>
                <a:ea typeface="+mn-ea"/>
                <a:cs typeface="+mn-ea"/>
              </a:rPr>
              <a:t>报表设置</a:t>
            </a:r>
            <a:endParaRPr lang="zh-CN" altLang="en-US" sz="3200" b="1" dirty="0">
              <a:solidFill>
                <a:srgbClr val="4B649F"/>
              </a:solidFill>
              <a:latin typeface="+mn-ea"/>
              <a:ea typeface="+mn-ea"/>
              <a:cs typeface="+mn-ea"/>
            </a:endParaRPr>
          </a:p>
        </p:txBody>
      </p:sp>
      <p:sp>
        <p:nvSpPr>
          <p:cNvPr id="28" name="文本框 40"/>
          <p:cNvSpPr txBox="true"/>
          <p:nvPr/>
        </p:nvSpPr>
        <p:spPr>
          <a:xfrm>
            <a:off x="4311015" y="3023870"/>
            <a:ext cx="4759960" cy="583565"/>
          </a:xfrm>
          <a:prstGeom prst="rect">
            <a:avLst/>
          </a:prstGeom>
          <a:noFill/>
          <a:ln w="9525">
            <a:noFill/>
          </a:ln>
        </p:spPr>
        <p:txBody>
          <a:bodyPr wrap="square" anchor="t" anchorCtr="false">
            <a:spAutoFit/>
          </a:bodyPr>
          <a:p>
            <a:pPr lvl="0" algn="l">
              <a:buClrTx/>
              <a:buSzTx/>
              <a:buFontTx/>
            </a:pPr>
            <a:r>
              <a:rPr lang="zh-CN" altLang="en-US" sz="3200" b="1" dirty="0">
                <a:solidFill>
                  <a:srgbClr val="4B649F"/>
                </a:solidFill>
                <a:latin typeface="+mn-ea"/>
                <a:ea typeface="+mn-ea"/>
                <a:cs typeface="+mn-ea"/>
                <a:sym typeface="+mn-ea"/>
              </a:rPr>
              <a:t>第二部分     统计原则</a:t>
            </a:r>
            <a:endParaRPr lang="zh-CN" altLang="en-US" sz="3200" b="1" dirty="0">
              <a:solidFill>
                <a:srgbClr val="4B649F"/>
              </a:solidFill>
              <a:latin typeface="+mn-ea"/>
              <a:ea typeface="+mn-ea"/>
              <a:cs typeface="+mn-ea"/>
              <a:sym typeface="+mn-ea"/>
            </a:endParaRPr>
          </a:p>
        </p:txBody>
      </p:sp>
      <p:sp>
        <p:nvSpPr>
          <p:cNvPr id="7194" name="文本框 41"/>
          <p:cNvSpPr txBox="true"/>
          <p:nvPr/>
        </p:nvSpPr>
        <p:spPr>
          <a:xfrm>
            <a:off x="4311015" y="4054475"/>
            <a:ext cx="4630420" cy="583565"/>
          </a:xfrm>
          <a:prstGeom prst="rect">
            <a:avLst/>
          </a:prstGeom>
          <a:noFill/>
          <a:ln w="9525">
            <a:noFill/>
          </a:ln>
        </p:spPr>
        <p:txBody>
          <a:bodyPr wrap="square" anchor="t" anchorCtr="false">
            <a:spAutoFit/>
          </a:bodyPr>
          <a:p>
            <a:pPr lvl="0" algn="l">
              <a:buClrTx/>
              <a:buSzTx/>
              <a:buFontTx/>
            </a:pPr>
            <a:r>
              <a:rPr lang="zh-CN" altLang="en-US" sz="3200" b="1" dirty="0">
                <a:solidFill>
                  <a:srgbClr val="4B649F"/>
                </a:solidFill>
                <a:latin typeface="+mn-ea"/>
                <a:ea typeface="+mn-ea"/>
                <a:cs typeface="+mn-ea"/>
                <a:sym typeface="+mn-ea"/>
              </a:rPr>
              <a:t>第三部分     重点指标</a:t>
            </a:r>
            <a:endParaRPr lang="zh-CN" altLang="en-US" sz="3200" b="1" dirty="0">
              <a:solidFill>
                <a:srgbClr val="4B649F"/>
              </a:solidFill>
              <a:latin typeface="+mn-ea"/>
              <a:ea typeface="+mn-ea"/>
              <a:cs typeface="+mn-ea"/>
              <a:sym typeface="+mn-ea"/>
            </a:endParaRPr>
          </a:p>
        </p:txBody>
      </p:sp>
      <p:sp>
        <p:nvSpPr>
          <p:cNvPr id="29" name="文本框 41"/>
          <p:cNvSpPr txBox="true"/>
          <p:nvPr/>
        </p:nvSpPr>
        <p:spPr>
          <a:xfrm>
            <a:off x="4301490" y="5088890"/>
            <a:ext cx="4630420" cy="583565"/>
          </a:xfrm>
          <a:prstGeom prst="rect">
            <a:avLst/>
          </a:prstGeom>
          <a:noFill/>
          <a:ln w="9525">
            <a:noFill/>
          </a:ln>
        </p:spPr>
        <p:txBody>
          <a:bodyPr wrap="square" anchor="t" anchorCtr="false">
            <a:spAutoFit/>
          </a:bodyPr>
          <a:p>
            <a:pPr lvl="0" algn="l">
              <a:buClrTx/>
              <a:buSzTx/>
              <a:buFontTx/>
            </a:pPr>
            <a:r>
              <a:rPr lang="zh-CN" altLang="en-US" sz="3200" b="1" dirty="0">
                <a:solidFill>
                  <a:srgbClr val="4B649F"/>
                </a:solidFill>
                <a:latin typeface="+mn-ea"/>
                <a:ea typeface="+mn-ea"/>
                <a:cs typeface="+mn-ea"/>
                <a:sym typeface="+mn-ea"/>
              </a:rPr>
              <a:t>第四部分     填报要点</a:t>
            </a:r>
            <a:endParaRPr lang="zh-CN" altLang="en-US" sz="3200" b="1" dirty="0">
              <a:solidFill>
                <a:srgbClr val="4B649F"/>
              </a:solidFill>
              <a:latin typeface="+mn-ea"/>
              <a:ea typeface="+mn-ea"/>
              <a:cs typeface="+mn-ea"/>
              <a:sym typeface="+mn-ea"/>
            </a:endParaRPr>
          </a:p>
        </p:txBody>
      </p:sp>
      <p:grpSp>
        <p:nvGrpSpPr>
          <p:cNvPr id="33" name="组合 37"/>
          <p:cNvGrpSpPr/>
          <p:nvPr/>
        </p:nvGrpSpPr>
        <p:grpSpPr>
          <a:xfrm>
            <a:off x="3393758" y="4054158"/>
            <a:ext cx="576262" cy="576262"/>
            <a:chOff x="7366499" y="2234042"/>
            <a:chExt cx="1607262" cy="1607262"/>
          </a:xfrm>
        </p:grpSpPr>
        <p:sp>
          <p:nvSpPr>
            <p:cNvPr id="34" name="椭圆 33"/>
            <p:cNvSpPr/>
            <p:nvPr/>
          </p:nvSpPr>
          <p:spPr>
            <a:xfrm>
              <a:off x="736649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35" name="椭圆 34"/>
            <p:cNvSpPr/>
            <p:nvPr/>
          </p:nvSpPr>
          <p:spPr>
            <a:xfrm>
              <a:off x="7476311" y="2343856"/>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36" name="KSO_Shape"/>
            <p:cNvSpPr/>
            <p:nvPr/>
          </p:nvSpPr>
          <p:spPr>
            <a:xfrm>
              <a:off x="7767760" y="2635303"/>
              <a:ext cx="804740" cy="804740"/>
            </a:xfrm>
            <a:custGeom>
              <a:avLst/>
              <a:gdLst/>
              <a:ahLst/>
              <a:cxnLst>
                <a:cxn ang="0">
                  <a:pos x="790395" y="137674"/>
                </a:cxn>
                <a:cxn ang="0">
                  <a:pos x="753099" y="174552"/>
                </a:cxn>
                <a:cxn ang="0">
                  <a:pos x="629119" y="51423"/>
                </a:cxn>
                <a:cxn ang="0">
                  <a:pos x="666416" y="14341"/>
                </a:cxn>
                <a:cxn ang="0">
                  <a:pos x="714368" y="12907"/>
                </a:cxn>
                <a:cxn ang="0">
                  <a:pos x="791830" y="89734"/>
                </a:cxn>
                <a:cxn ang="0">
                  <a:pos x="790395" y="137674"/>
                </a:cxn>
                <a:cxn ang="0">
                  <a:pos x="461491" y="464446"/>
                </a:cxn>
                <a:cxn ang="0">
                  <a:pos x="337511" y="341113"/>
                </a:cxn>
                <a:cxn ang="0">
                  <a:pos x="610266" y="70066"/>
                </a:cxn>
                <a:cxn ang="0">
                  <a:pos x="734246" y="193400"/>
                </a:cxn>
                <a:cxn ang="0">
                  <a:pos x="461491" y="464446"/>
                </a:cxn>
                <a:cxn ang="0">
                  <a:pos x="444277" y="481451"/>
                </a:cxn>
                <a:cxn ang="0">
                  <a:pos x="270706" y="530825"/>
                </a:cxn>
                <a:cxn ang="0">
                  <a:pos x="320298" y="358322"/>
                </a:cxn>
                <a:cxn ang="0">
                  <a:pos x="444277" y="481451"/>
                </a:cxn>
                <a:cxn ang="0">
                  <a:pos x="157792" y="101412"/>
                </a:cxn>
                <a:cxn ang="0">
                  <a:pos x="80331" y="179059"/>
                </a:cxn>
                <a:cxn ang="0">
                  <a:pos x="80331" y="646988"/>
                </a:cxn>
                <a:cxn ang="0">
                  <a:pos x="157792" y="724430"/>
                </a:cxn>
                <a:cxn ang="0">
                  <a:pos x="626046" y="724430"/>
                </a:cxn>
                <a:cxn ang="0">
                  <a:pos x="703507" y="646988"/>
                </a:cxn>
                <a:cxn ang="0">
                  <a:pos x="703507" y="339474"/>
                </a:cxn>
                <a:cxn ang="0">
                  <a:pos x="783633" y="261827"/>
                </a:cxn>
                <a:cxn ang="0">
                  <a:pos x="783633" y="675465"/>
                </a:cxn>
                <a:cxn ang="0">
                  <a:pos x="651866" y="804740"/>
                </a:cxn>
                <a:cxn ang="0">
                  <a:pos x="129308" y="804740"/>
                </a:cxn>
                <a:cxn ang="0">
                  <a:pos x="0" y="675465"/>
                </a:cxn>
                <a:cxn ang="0">
                  <a:pos x="0" y="158367"/>
                </a:cxn>
                <a:cxn ang="0">
                  <a:pos x="129308" y="21102"/>
                </a:cxn>
                <a:cxn ang="0">
                  <a:pos x="543051" y="21102"/>
                </a:cxn>
                <a:cxn ang="0">
                  <a:pos x="465384" y="101412"/>
                </a:cxn>
                <a:cxn ang="0">
                  <a:pos x="157792" y="101412"/>
                </a:cxn>
              </a:cxnLst>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4B649F"/>
            </a:solidFill>
            <a:ln w="9525">
              <a:noFill/>
            </a:ln>
          </p:spPr>
          <p:txBody>
            <a:bodyPr/>
            <a:p>
              <a:endParaRPr lang="zh-CN" altLang="en-US" sz="3200">
                <a:latin typeface="+mn-ea"/>
                <a:ea typeface="+mn-ea"/>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343408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5</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、其他收入</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endParaRPr lang="zh-CN" altLang="en-US" sz="2400" dirty="0" smtClean="0">
              <a:solidFill>
                <a:schemeClr val="tx1"/>
              </a:solidFill>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文本框 4"/>
          <p:cNvSpPr txBox="true"/>
          <p:nvPr/>
        </p:nvSpPr>
        <p:spPr>
          <a:xfrm>
            <a:off x="560705" y="2129155"/>
            <a:ext cx="10878820" cy="4595495"/>
          </a:xfrm>
          <a:prstGeom prst="rect">
            <a:avLst/>
          </a:prstGeom>
          <a:noFill/>
          <a:ln w="50800">
            <a:solidFill>
              <a:srgbClr val="4B649F"/>
            </a:solidFill>
          </a:ln>
        </p:spPr>
        <p:txBody>
          <a:bodyPr wrap="square" rtlCol="0" anchor="t">
            <a:spAutoFit/>
          </a:bodyPr>
          <a:p>
            <a:pPr>
              <a:lnSpc>
                <a:spcPct val="120000"/>
              </a:lnSpc>
            </a:pPr>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a:lnSpc>
                <a:spcPct val="120000"/>
              </a:lnSpc>
            </a:pPr>
            <a:r>
              <a:rPr lang="en-US" altLang="zh-CN" sz="2400" dirty="0" smtClean="0">
                <a:latin typeface="微软雅黑" panose="020B0604030504040204" pitchFamily="34" charset="-122"/>
                <a:cs typeface="微软雅黑" panose="020B0604030504040204" pitchFamily="34" charset="-122"/>
                <a:sym typeface="+mn-ea"/>
              </a:rPr>
              <a:t>(1)</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不包括</a:t>
            </a:r>
            <a:r>
              <a:rPr lang="zh-CN" altLang="en-US" sz="2400" dirty="0" smtClean="0">
                <a:latin typeface="微软雅黑" panose="020B0604030504040204" pitchFamily="34" charset="-122"/>
                <a:cs typeface="微软雅黑" panose="020B0604030504040204" pitchFamily="34" charset="-122"/>
                <a:sym typeface="+mn-ea"/>
              </a:rPr>
              <a:t>多产业法人单位</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附营的其他行业</a:t>
            </a:r>
            <a:r>
              <a:rPr lang="zh-CN" altLang="en-US" sz="2400" dirty="0" smtClean="0">
                <a:latin typeface="微软雅黑" panose="020B0604030504040204" pitchFamily="34" charset="-122"/>
                <a:cs typeface="微软雅黑" panose="020B0604030504040204" pitchFamily="34" charset="-122"/>
                <a:sym typeface="+mn-ea"/>
              </a:rPr>
              <a:t>产业活动单位数据</a:t>
            </a:r>
            <a:r>
              <a:rPr lang="zh-CN" altLang="en-US" smtClean="0">
                <a:latin typeface="微软雅黑" panose="020B0604030504040204" pitchFamily="34" charset="-122"/>
                <a:cs typeface="微软雅黑" panose="020B0604030504040204" pitchFamily="34" charset="-122"/>
                <a:sym typeface="+mn-ea"/>
              </a:rPr>
              <a:t>。</a:t>
            </a:r>
            <a:endParaRPr lang="zh-CN" altLang="en-US" smtClean="0">
              <a:latin typeface="微软雅黑" panose="020B0604030504040204" pitchFamily="34" charset="-122"/>
              <a:cs typeface="微软雅黑" panose="020B0604030504040204" pitchFamily="34" charset="-122"/>
              <a:sym typeface="+mn-ea"/>
            </a:endParaRPr>
          </a:p>
          <a:p>
            <a:pPr>
              <a:lnSpc>
                <a:spcPct val="120000"/>
              </a:lnSpc>
            </a:pPr>
            <a:r>
              <a:rPr lang="en-US" altLang="zh-CN" sz="2400" dirty="0" smtClean="0">
                <a:latin typeface="微软雅黑" panose="020B0604030504040204" pitchFamily="34" charset="-122"/>
                <a:cs typeface="微软雅黑" panose="020B0604030504040204" pitchFamily="34" charset="-122"/>
                <a:sym typeface="+mn-ea"/>
              </a:rPr>
              <a:t>(2)</a:t>
            </a:r>
            <a:r>
              <a:rPr lang="zh-CN" altLang="en-US" sz="2400" dirty="0" smtClean="0">
                <a:latin typeface="微软雅黑" panose="020B0604030504040204" pitchFamily="34" charset="-122"/>
                <a:cs typeface="微软雅黑" panose="020B0604030504040204" pitchFamily="34" charset="-122"/>
                <a:sym typeface="+mn-ea"/>
              </a:rPr>
              <a:t>与会计科目中的“其他业务收入”指标</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不完全对等</a:t>
            </a:r>
            <a:r>
              <a:rPr lang="zh-CN" altLang="en-US" sz="2400" dirty="0" smtClean="0">
                <a:latin typeface="微软雅黑" panose="020B0604030504040204" pitchFamily="34" charset="-122"/>
                <a:cs typeface="微软雅黑" panose="020B0604030504040204" pitchFamily="34" charset="-122"/>
                <a:sym typeface="+mn-ea"/>
              </a:rPr>
              <a:t>。如“其他业务收入”包含餐费、商品收入等，</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需分劈</a:t>
            </a:r>
            <a:r>
              <a:rPr lang="zh-CN" altLang="en-US" sz="2400" dirty="0" smtClean="0">
                <a:latin typeface="微软雅黑" panose="020B0604030504040204" pitchFamily="34" charset="-122"/>
                <a:cs typeface="微软雅黑" panose="020B0604030504040204" pitchFamily="34" charset="-122"/>
                <a:sym typeface="+mn-ea"/>
              </a:rPr>
              <a:t>后计算。</a:t>
            </a:r>
            <a:endParaRPr lang="zh-CN" altLang="en-US" sz="2400" dirty="0" smtClean="0">
              <a:latin typeface="微软雅黑" panose="020B0604030504040204" pitchFamily="34" charset="-122"/>
              <a:cs typeface="微软雅黑" panose="020B0604030504040204" pitchFamily="34" charset="-122"/>
              <a:sym typeface="+mn-ea"/>
            </a:endParaRPr>
          </a:p>
          <a:p>
            <a:pPr>
              <a:lnSpc>
                <a:spcPct val="120000"/>
              </a:lnSpc>
            </a:pPr>
            <a:r>
              <a:rPr lang="en-US" altLang="zh-CN" sz="2400" dirty="0" smtClean="0">
                <a:latin typeface="微软雅黑" panose="020B0604030504040204" pitchFamily="34" charset="-122"/>
                <a:cs typeface="微软雅黑" panose="020B0604030504040204" pitchFamily="34" charset="-122"/>
                <a:sym typeface="+mn-ea"/>
              </a:rPr>
              <a:t>  </a:t>
            </a:r>
            <a:r>
              <a:rPr lang="zh-CN" altLang="en-US" sz="2400" dirty="0" smtClean="0">
                <a:latin typeface="微软雅黑" panose="020B0604030504040204" pitchFamily="34" charset="-122"/>
                <a:cs typeface="微软雅黑" panose="020B0604030504040204" pitchFamily="34" charset="-122"/>
                <a:sym typeface="+mn-ea"/>
              </a:rPr>
              <a:t>①</a:t>
            </a:r>
            <a:r>
              <a:rPr lang="zh-CN" altLang="en-US" sz="2400" dirty="0" smtClean="0">
                <a:latin typeface="微软雅黑" panose="020B0604030504040204" pitchFamily="34" charset="-122"/>
                <a:cs typeface="微软雅黑" panose="020B0604030504040204" pitchFamily="34" charset="-122"/>
              </a:rPr>
              <a:t>无“其他业务收入”，有其他服务取得收入，有“其他收入”。</a:t>
            </a:r>
            <a:endParaRPr lang="zh-CN" altLang="en-US" sz="2400" dirty="0" smtClean="0">
              <a:latin typeface="微软雅黑" panose="020B0604030504040204" pitchFamily="34" charset="-122"/>
              <a:cs typeface="微软雅黑" panose="020B0604030504040204" pitchFamily="34" charset="-122"/>
            </a:endParaRPr>
          </a:p>
          <a:p>
            <a:pPr>
              <a:lnSpc>
                <a:spcPct val="120000"/>
              </a:lnSpc>
            </a:pPr>
            <a:r>
              <a:rPr lang="en-US" altLang="zh-CN" sz="2400" dirty="0" smtClean="0">
                <a:latin typeface="微软雅黑" panose="020B0604030504040204" pitchFamily="34" charset="-122"/>
                <a:cs typeface="微软雅黑" panose="020B0604030504040204" pitchFamily="34" charset="-122"/>
              </a:rPr>
              <a:t>  </a:t>
            </a:r>
            <a:r>
              <a:rPr lang="zh-CN" altLang="en-US" sz="2400" dirty="0" smtClean="0">
                <a:latin typeface="微软雅黑" panose="020B0604030504040204" pitchFamily="34" charset="-122"/>
                <a:cs typeface="微软雅黑" panose="020B0604030504040204" pitchFamily="34" charset="-122"/>
              </a:rPr>
              <a:t>②“其他业务收入”全部为服务性质收入，全部计入“其他收入”。</a:t>
            </a:r>
            <a:endParaRPr lang="zh-CN" altLang="en-US" sz="2400" dirty="0" smtClean="0">
              <a:latin typeface="微软雅黑" panose="020B0604030504040204" pitchFamily="34" charset="-122"/>
              <a:cs typeface="微软雅黑" panose="020B0604030504040204" pitchFamily="34" charset="-122"/>
            </a:endParaRPr>
          </a:p>
          <a:p>
            <a:pPr>
              <a:lnSpc>
                <a:spcPct val="120000"/>
              </a:lnSpc>
            </a:pPr>
            <a:r>
              <a:rPr lang="en-US" altLang="zh-CN" sz="2400" dirty="0" smtClean="0">
                <a:latin typeface="微软雅黑" panose="020B0604030504040204" pitchFamily="34" charset="-122"/>
                <a:cs typeface="微软雅黑" panose="020B0604030504040204" pitchFamily="34" charset="-122"/>
              </a:rPr>
              <a:t>  </a:t>
            </a:r>
            <a:r>
              <a:rPr lang="zh-CN" altLang="en-US" sz="2400" dirty="0" smtClean="0">
                <a:latin typeface="微软雅黑" panose="020B0604030504040204" pitchFamily="34" charset="-122"/>
                <a:cs typeface="微软雅黑" panose="020B0604030504040204" pitchFamily="34" charset="-122"/>
              </a:rPr>
              <a:t>③“其他业务收入”包含餐费、商品收入，分劈后计入“其他收入”。</a:t>
            </a:r>
            <a:endParaRPr lang="zh-CN" altLang="en-US" sz="2400" dirty="0" smtClean="0">
              <a:latin typeface="微软雅黑" panose="020B0604030504040204" pitchFamily="34" charset="-122"/>
              <a:cs typeface="微软雅黑" panose="020B0604030504040204" pitchFamily="34" charset="-122"/>
            </a:endParaRPr>
          </a:p>
          <a:p>
            <a:pPr>
              <a:lnSpc>
                <a:spcPct val="120000"/>
              </a:lnSpc>
            </a:pPr>
            <a:r>
              <a:rPr lang="en-US" altLang="zh-CN" sz="2400" b="1" dirty="0">
                <a:solidFill>
                  <a:schemeClr val="tx2"/>
                </a:solidFill>
                <a:latin typeface="微软雅黑" panose="020B0604030504040204" pitchFamily="34" charset="-122"/>
                <a:cs typeface="Times New Roman" panose="02020603050405020304" pitchFamily="18" charset="0"/>
                <a:sym typeface="+mn-ea"/>
              </a:rPr>
              <a:t>  </a:t>
            </a:r>
            <a:r>
              <a:rPr lang="zh-CN" altLang="en-US" sz="2400" b="1" dirty="0">
                <a:solidFill>
                  <a:schemeClr val="tx2"/>
                </a:solidFill>
                <a:latin typeface="微软雅黑" panose="020B0604030504040204" pitchFamily="34" charset="-122"/>
                <a:cs typeface="Times New Roman" panose="02020603050405020304" pitchFamily="18" charset="0"/>
                <a:sym typeface="+mn-ea"/>
              </a:rPr>
              <a:t>例如：</a:t>
            </a:r>
            <a:r>
              <a:rPr lang="en-US" altLang="zh-CN" sz="2400" dirty="0">
                <a:solidFill>
                  <a:schemeClr val="tx2"/>
                </a:solidFill>
                <a:latin typeface="微软雅黑" panose="020B0604030504040204" pitchFamily="34" charset="-122"/>
                <a:cs typeface="Times New Roman" panose="02020603050405020304" pitchFamily="18" charset="0"/>
                <a:sym typeface="+mn-ea"/>
              </a:rPr>
              <a:t> </a:t>
            </a:r>
            <a:r>
              <a:rPr lang="zh-CN" altLang="en-US" sz="2400" dirty="0">
                <a:latin typeface="微软雅黑" panose="020B0604030504040204" pitchFamily="34" charset="-122"/>
                <a:cs typeface="Times New Roman" panose="02020603050405020304" pitchFamily="18" charset="0"/>
                <a:sym typeface="+mn-ea"/>
              </a:rPr>
              <a:t>某餐饮企业法人</a:t>
            </a:r>
            <a:r>
              <a:rPr lang="zh-CN" altLang="en-US" sz="2400">
                <a:latin typeface="微软雅黑" panose="020B0604030504040204" pitchFamily="34" charset="-122"/>
                <a:cs typeface="Times New Roman" panose="02020603050405020304" pitchFamily="18" charset="0"/>
                <a:sym typeface="+mn-ea"/>
              </a:rPr>
              <a:t>单位</a:t>
            </a:r>
            <a:r>
              <a:rPr lang="zh-CN" altLang="en-US" sz="2400" smtClean="0">
                <a:latin typeface="微软雅黑" panose="020B0604030504040204" pitchFamily="34" charset="-122"/>
                <a:cs typeface="Times New Roman" panose="02020603050405020304" pitchFamily="18" charset="0"/>
                <a:sym typeface="+mn-ea"/>
              </a:rPr>
              <a:t>向其</a:t>
            </a:r>
            <a:r>
              <a:rPr lang="zh-CN" altLang="en-US" sz="2400" dirty="0">
                <a:latin typeface="微软雅黑" panose="020B0604030504040204" pitchFamily="34" charset="-122"/>
                <a:cs typeface="Times New Roman" panose="02020603050405020304" pitchFamily="18" charset="0"/>
                <a:sym typeface="+mn-ea"/>
              </a:rPr>
              <a:t>下属分店出售食品、饮料、</a:t>
            </a:r>
            <a:r>
              <a:rPr lang="zh-CN" altLang="en-US" sz="2400">
                <a:latin typeface="微软雅黑" panose="020B0604030504040204" pitchFamily="34" charset="-122"/>
                <a:cs typeface="Times New Roman" panose="02020603050405020304" pitchFamily="18" charset="0"/>
                <a:sym typeface="+mn-ea"/>
              </a:rPr>
              <a:t>烟酒</a:t>
            </a:r>
            <a:r>
              <a:rPr lang="zh-CN" altLang="en-US" sz="2400" smtClean="0">
                <a:latin typeface="微软雅黑" panose="020B0604030504040204" pitchFamily="34" charset="-122"/>
                <a:cs typeface="Times New Roman" panose="02020603050405020304" pitchFamily="18" charset="0"/>
                <a:sym typeface="+mn-ea"/>
              </a:rPr>
              <a:t>等商品</a:t>
            </a:r>
            <a:r>
              <a:rPr lang="zh-CN" altLang="en-US" sz="2400" dirty="0">
                <a:latin typeface="微软雅黑" panose="020B0604030504040204" pitchFamily="34" charset="-122"/>
                <a:cs typeface="Times New Roman" panose="02020603050405020304" pitchFamily="18" charset="0"/>
                <a:sym typeface="+mn-ea"/>
              </a:rPr>
              <a:t>，并</a:t>
            </a:r>
            <a:r>
              <a:rPr lang="zh-CN" altLang="en-US" sz="2400" dirty="0">
                <a:solidFill>
                  <a:srgbClr val="C00000"/>
                </a:solidFill>
                <a:latin typeface="微软雅黑" panose="020B0604030504040204" pitchFamily="34" charset="-122"/>
                <a:cs typeface="Times New Roman" panose="02020603050405020304" pitchFamily="18" charset="0"/>
                <a:sym typeface="+mn-ea"/>
              </a:rPr>
              <a:t>开具增值税发票</a:t>
            </a:r>
            <a:r>
              <a:rPr lang="zh-CN" altLang="en-US" sz="2400" dirty="0">
                <a:latin typeface="微软雅黑" panose="020B0604030504040204" pitchFamily="34" charset="-122"/>
                <a:cs typeface="Times New Roman" panose="02020603050405020304" pitchFamily="18" charset="0"/>
                <a:sym typeface="+mn-ea"/>
              </a:rPr>
              <a:t>，此项收入在会计科目中计入“其他业务收入”，在填写主营表时，需要将此部分收入单独分劈，填在“商品销售额”中。</a:t>
            </a:r>
            <a:endParaRPr lang="zh-CN" altLang="en-US" sz="2400" dirty="0" smtClean="0">
              <a:latin typeface="微软雅黑" panose="020B0604030504040204" pitchFamily="34" charset="-122"/>
              <a:cs typeface="微软雅黑" panose="020B060403050404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14388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6</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、外卖送餐服务收入</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zh-CN" sz="2400" dirty="0" smtClean="0">
                <a:latin typeface="微软雅黑" panose="020B0604030504040204" pitchFamily="34" charset="-122"/>
                <a:sym typeface="+mn-ea"/>
              </a:rPr>
              <a:t>指</a:t>
            </a:r>
            <a:r>
              <a:rPr lang="zh-CN" altLang="zh-CN" sz="2400" dirty="0">
                <a:latin typeface="微软雅黑" panose="020B0604030504040204" pitchFamily="34" charset="-122"/>
                <a:sym typeface="+mn-ea"/>
              </a:rPr>
              <a:t>根据消费者订餐要求，提供餐饮</a:t>
            </a:r>
            <a:r>
              <a:rPr lang="zh-CN" altLang="zh-CN" sz="2400" dirty="0">
                <a:solidFill>
                  <a:srgbClr val="C00000"/>
                </a:solidFill>
                <a:latin typeface="微软雅黑" panose="020B0604030504040204" pitchFamily="34" charset="-122"/>
                <a:sym typeface="+mn-ea"/>
              </a:rPr>
              <a:t>配送服务</a:t>
            </a:r>
            <a:r>
              <a:rPr lang="zh-CN" altLang="zh-CN" sz="2400" dirty="0">
                <a:latin typeface="微软雅黑" panose="020B0604030504040204" pitchFamily="34" charset="-122"/>
                <a:sym typeface="+mn-ea"/>
              </a:rPr>
              <a:t>所取得的收入。</a:t>
            </a:r>
            <a:endParaRPr lang="zh-CN" altLang="zh-CN" sz="2400" dirty="0">
              <a:latin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zh-CN" sz="2400" dirty="0">
                <a:latin typeface="微软雅黑" panose="020B0604030504040204" pitchFamily="34" charset="-122"/>
                <a:sym typeface="+mn-ea"/>
              </a:rPr>
              <a:t>强调：不能对外卖服务过程中的餐费进行重复计算，避免夸大外卖服务的份额。</a:t>
            </a: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795385" y="4996815"/>
            <a:ext cx="2120900" cy="303530"/>
          </a:xfrm>
          <a:prstGeom prst="roundRect">
            <a:avLst>
              <a:gd name="adj" fmla="val 16666"/>
            </a:avLst>
          </a:prstGeom>
          <a:noFill/>
          <a:ln w="50800" cap="flat" cmpd="sng">
            <a:solidFill>
              <a:srgbClr val="C00000"/>
            </a:solidFill>
            <a:prstDash val="solid"/>
            <a:round/>
          </a:ln>
        </p:spPr>
      </p:sp>
      <p:sp>
        <p:nvSpPr>
          <p:cNvPr id="5" name="文本框 4"/>
          <p:cNvSpPr txBox="true"/>
          <p:nvPr/>
        </p:nvSpPr>
        <p:spPr>
          <a:xfrm>
            <a:off x="833120" y="5161915"/>
            <a:ext cx="7230745" cy="89154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zh-CN" sz="2400" dirty="0">
                <a:solidFill>
                  <a:srgbClr val="C00000"/>
                </a:solidFill>
                <a:latin typeface="微软雅黑" panose="020B0604030504040204" pitchFamily="34" charset="-122"/>
                <a:sym typeface="+mn-ea"/>
              </a:rPr>
              <a:t>仅指提供服务取得的收入，不含所送餐</a:t>
            </a:r>
            <a:r>
              <a:rPr lang="en-US" altLang="zh-CN" sz="2400" dirty="0">
                <a:solidFill>
                  <a:srgbClr val="C00000"/>
                </a:solidFill>
                <a:latin typeface="微软雅黑" panose="020B0604030504040204" pitchFamily="34" charset="-122"/>
                <a:sym typeface="+mn-ea"/>
              </a:rPr>
              <a:t>       	        </a:t>
            </a:r>
            <a:r>
              <a:rPr lang="zh-CN" altLang="zh-CN" sz="2400" dirty="0">
                <a:solidFill>
                  <a:srgbClr val="C00000"/>
                </a:solidFill>
                <a:latin typeface="微软雅黑" panose="020B0604030504040204" pitchFamily="34" charset="-122"/>
                <a:sym typeface="+mn-ea"/>
              </a:rPr>
              <a:t>饮食品的金额</a:t>
            </a:r>
            <a:r>
              <a:rPr lang="zh-CN" altLang="en-US" sz="2400" dirty="0" smtClean="0">
                <a:latin typeface="微软雅黑" panose="020B0604030504040204" pitchFamily="34" charset="-122"/>
                <a:sym typeface="+mn-ea"/>
              </a:rPr>
              <a:t>（食品计入餐费收入）</a:t>
            </a:r>
            <a:r>
              <a:rPr lang="zh-CN" altLang="zh-CN" sz="2400" dirty="0">
                <a:solidFill>
                  <a:schemeClr val="tx1"/>
                </a:solidFill>
                <a:latin typeface="微软雅黑" panose="020B0604030504040204" pitchFamily="34" charset="-122"/>
                <a:sym typeface="+mn-ea"/>
              </a:rPr>
              <a:t>。</a:t>
            </a:r>
            <a:endParaRPr lang="zh-CN" altLang="zh-CN" sz="2400" dirty="0">
              <a:solidFill>
                <a:schemeClr val="tx1"/>
              </a:solidFill>
              <a:latin typeface="微软雅黑" panose="020B0604030504040204" pitchFamily="34" charset="-122"/>
              <a:sym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14388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7</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、通过公共网络实现的</a:t>
            </a:r>
            <a:r>
              <a:rPr lang="en-US" sz="2800" b="1" dirty="0" smtClean="0">
                <a:solidFill>
                  <a:srgbClr val="4B649F"/>
                </a:solidFill>
                <a:latin typeface="微软雅黑" panose="020B0604030504040204" pitchFamily="34" charset="-122"/>
                <a:ea typeface="+mn-ea"/>
                <a:cs typeface="微软雅黑" panose="020B0604030504040204" pitchFamily="34" charset="-122"/>
                <a:sym typeface="+mn-ea"/>
              </a:rPr>
              <a:t>......</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zh-CN" sz="2400" dirty="0">
                <a:latin typeface="微软雅黑" panose="020B0604030504040204" pitchFamily="34" charset="-122"/>
                <a:sym typeface="+mn-ea"/>
              </a:rPr>
              <a:t>指企业（单位）通过公共网络交易平台取得订单实现的客房/餐费收入/商品销售额（含</a:t>
            </a:r>
            <a:r>
              <a:rPr lang="zh-CN" altLang="zh-CN" sz="2400" b="1" dirty="0">
                <a:solidFill>
                  <a:srgbClr val="C00000"/>
                </a:solidFill>
                <a:latin typeface="微软雅黑" panose="020B0604030504040204" pitchFamily="34" charset="-122"/>
                <a:sym typeface="+mn-ea"/>
              </a:rPr>
              <a:t>增值税</a:t>
            </a:r>
            <a:r>
              <a:rPr lang="zh-CN" altLang="zh-CN" sz="2400" dirty="0">
                <a:latin typeface="微软雅黑" panose="020B0604030504040204" pitchFamily="34" charset="-122"/>
                <a:sym typeface="+mn-ea"/>
              </a:rPr>
              <a:t>）。</a:t>
            </a:r>
            <a:endParaRPr lang="zh-CN" altLang="zh-CN" sz="2400" dirty="0">
              <a:latin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zh-CN" sz="2400" dirty="0">
                <a:latin typeface="微软雅黑" panose="020B0604030504040204" pitchFamily="34" charset="-122"/>
                <a:sym typeface="+mn-ea"/>
              </a:rPr>
              <a:t>例：某旅客在网上订了某住宿企业的客房，并在前台进行现金支付，该部分收入计入通过公共网络实现的客房收入。</a:t>
            </a:r>
            <a:endParaRPr lang="zh-CN" altLang="zh-CN" sz="2400" dirty="0">
              <a:latin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809990" y="2169160"/>
            <a:ext cx="3001010" cy="303530"/>
          </a:xfrm>
          <a:prstGeom prst="roundRect">
            <a:avLst>
              <a:gd name="adj" fmla="val 16666"/>
            </a:avLst>
          </a:prstGeom>
          <a:noFill/>
          <a:ln w="50800" cap="flat" cmpd="sng">
            <a:solidFill>
              <a:srgbClr val="C00000"/>
            </a:solidFill>
            <a:prstDash val="solid"/>
            <a:round/>
          </a:ln>
        </p:spPr>
      </p:sp>
      <p:sp>
        <p:nvSpPr>
          <p:cNvPr id="5" name="文本框 4"/>
          <p:cNvSpPr txBox="true"/>
          <p:nvPr/>
        </p:nvSpPr>
        <p:spPr>
          <a:xfrm>
            <a:off x="560070" y="4680585"/>
            <a:ext cx="7591425" cy="199961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sz="2400" dirty="0">
                <a:latin typeface="微软雅黑" panose="020B0604030504040204" pitchFamily="34" charset="-122"/>
                <a:sym typeface="+mn-ea"/>
              </a:rPr>
              <a:t>①</a:t>
            </a:r>
            <a:r>
              <a:rPr sz="2400" dirty="0">
                <a:latin typeface="微软雅黑" panose="020B0604030504040204" pitchFamily="34" charset="-122"/>
                <a:sym typeface="+mn-ea"/>
              </a:rPr>
              <a:t>通过</a:t>
            </a:r>
            <a:r>
              <a:rPr sz="2400" dirty="0">
                <a:solidFill>
                  <a:srgbClr val="C00000"/>
                </a:solidFill>
                <a:latin typeface="微软雅黑" panose="020B0604030504040204" pitchFamily="34" charset="-122"/>
                <a:sym typeface="+mn-ea"/>
              </a:rPr>
              <a:t>公共网络交易平台</a:t>
            </a:r>
            <a:r>
              <a:rPr sz="2400" dirty="0">
                <a:latin typeface="微软雅黑" panose="020B0604030504040204" pitchFamily="34" charset="-122"/>
                <a:sym typeface="+mn-ea"/>
              </a:rPr>
              <a:t>（包括计算机互联网、移动互联网）</a:t>
            </a:r>
            <a:r>
              <a:rPr sz="2400" dirty="0">
                <a:solidFill>
                  <a:srgbClr val="C00000"/>
                </a:solidFill>
                <a:latin typeface="微软雅黑" panose="020B0604030504040204" pitchFamily="34" charset="-122"/>
                <a:sym typeface="+mn-ea"/>
              </a:rPr>
              <a:t>取得订单</a:t>
            </a:r>
            <a:r>
              <a:rPr sz="2400" dirty="0">
                <a:latin typeface="微软雅黑" panose="020B0604030504040204" pitchFamily="34" charset="-122"/>
                <a:sym typeface="+mn-ea"/>
              </a:rPr>
              <a:t>即可。</a:t>
            </a:r>
            <a:endParaRPr sz="2400" dirty="0">
              <a:latin typeface="微软雅黑" panose="020B0604030504040204" pitchFamily="34" charset="-122"/>
              <a:sym typeface="+mn-ea"/>
            </a:endParaRPr>
          </a:p>
          <a:p>
            <a:r>
              <a:rPr lang="zh-CN" sz="2400" dirty="0">
                <a:latin typeface="微软雅黑" panose="020B0604030504040204" pitchFamily="34" charset="-122"/>
                <a:sym typeface="+mn-ea"/>
              </a:rPr>
              <a:t>②</a:t>
            </a:r>
            <a:r>
              <a:rPr sz="2400" dirty="0">
                <a:latin typeface="微软雅黑" panose="020B0604030504040204" pitchFamily="34" charset="-122"/>
                <a:sym typeface="+mn-ea"/>
              </a:rPr>
              <a:t>付款可以在网上进行，也可以在网下进行。</a:t>
            </a:r>
            <a:endParaRPr sz="2400" dirty="0">
              <a:latin typeface="微软雅黑" panose="020B0604030504040204" pitchFamily="34" charset="-122"/>
              <a:sym typeface="+mn-ea"/>
            </a:endParaRPr>
          </a:p>
          <a:p>
            <a:r>
              <a:rPr lang="zh-CN" sz="2400" dirty="0">
                <a:latin typeface="微软雅黑" panose="020B0604030504040204" pitchFamily="34" charset="-122"/>
                <a:sym typeface="+mn-ea"/>
              </a:rPr>
              <a:t>③</a:t>
            </a:r>
            <a:r>
              <a:rPr sz="2400" dirty="0">
                <a:latin typeface="微软雅黑" panose="020B0604030504040204" pitchFamily="34" charset="-122"/>
                <a:sym typeface="+mn-ea"/>
              </a:rPr>
              <a:t>取得订单行为不受地域、网络限制。餐厅</a:t>
            </a:r>
            <a:r>
              <a:rPr sz="2400" dirty="0">
                <a:solidFill>
                  <a:srgbClr val="C00000"/>
                </a:solidFill>
                <a:latin typeface="微软雅黑" panose="020B0604030504040204" pitchFamily="34" charset="-122"/>
                <a:sym typeface="+mn-ea"/>
              </a:rPr>
              <a:t>餐桌二维码点单</a:t>
            </a:r>
            <a:r>
              <a:rPr sz="2400" dirty="0">
                <a:latin typeface="微软雅黑" panose="020B0604030504040204" pitchFamily="34" charset="-122"/>
                <a:sym typeface="+mn-ea"/>
              </a:rPr>
              <a:t>的，</a:t>
            </a:r>
            <a:r>
              <a:rPr sz="2400" b="1" dirty="0">
                <a:solidFill>
                  <a:srgbClr val="C00000"/>
                </a:solidFill>
                <a:latin typeface="微软雅黑" panose="020B0604030504040204" pitchFamily="34" charset="-122"/>
                <a:sym typeface="+mn-ea"/>
              </a:rPr>
              <a:t>不算</a:t>
            </a:r>
            <a:r>
              <a:rPr sz="2400" dirty="0">
                <a:latin typeface="微软雅黑" panose="020B0604030504040204" pitchFamily="34" charset="-122"/>
                <a:sym typeface="+mn-ea"/>
              </a:rPr>
              <a:t>！</a:t>
            </a:r>
            <a:endParaRPr sz="2400" dirty="0">
              <a:latin typeface="微软雅黑" panose="020B0604030504040204" pitchFamily="34" charset="-122"/>
              <a:sym typeface="+mn-ea"/>
            </a:endParaRPr>
          </a:p>
        </p:txBody>
      </p:sp>
      <p:sp>
        <p:nvSpPr>
          <p:cNvPr id="6" name="圆角矩形"/>
          <p:cNvSpPr/>
          <p:nvPr/>
        </p:nvSpPr>
        <p:spPr>
          <a:xfrm>
            <a:off x="8809990" y="3277235"/>
            <a:ext cx="3001010" cy="303530"/>
          </a:xfrm>
          <a:prstGeom prst="roundRect">
            <a:avLst>
              <a:gd name="adj" fmla="val 16666"/>
            </a:avLst>
          </a:prstGeom>
          <a:noFill/>
          <a:ln w="50800" cap="flat" cmpd="sng">
            <a:solidFill>
              <a:srgbClr val="C00000"/>
            </a:solidFill>
            <a:prstDash val="solid"/>
            <a:round/>
          </a:ln>
        </p:spPr>
      </p:sp>
      <p:sp>
        <p:nvSpPr>
          <p:cNvPr id="10" name="圆角矩形"/>
          <p:cNvSpPr/>
          <p:nvPr/>
        </p:nvSpPr>
        <p:spPr>
          <a:xfrm>
            <a:off x="8813800" y="4253865"/>
            <a:ext cx="3342640" cy="303530"/>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14388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8</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、通过非自营平台实现的客房</a:t>
            </a: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餐费收入</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zh-CN" sz="2400" dirty="0" smtClean="0">
                <a:latin typeface="微软雅黑" panose="020B0604030504040204" pitchFamily="34" charset="-122"/>
                <a:sym typeface="+mn-ea"/>
              </a:rPr>
              <a:t>指</a:t>
            </a:r>
            <a:r>
              <a:rPr lang="zh-CN" altLang="zh-CN" sz="2400" dirty="0">
                <a:latin typeface="微软雅黑" panose="020B0604030504040204" pitchFamily="34" charset="-122"/>
                <a:sym typeface="+mn-ea"/>
              </a:rPr>
              <a:t>企业（单位）通过公共网络第三方交易平台取得订单实现的客房收入/餐费收入（含</a:t>
            </a:r>
            <a:r>
              <a:rPr lang="zh-CN" altLang="zh-CN" sz="2400" b="1" dirty="0">
                <a:solidFill>
                  <a:srgbClr val="C00000"/>
                </a:solidFill>
                <a:latin typeface="微软雅黑" panose="020B0604030504040204" pitchFamily="34" charset="-122"/>
                <a:sym typeface="+mn-ea"/>
              </a:rPr>
              <a:t>增值税</a:t>
            </a:r>
            <a:r>
              <a:rPr lang="zh-CN" altLang="zh-CN" sz="2400" dirty="0">
                <a:latin typeface="微软雅黑" panose="020B0604030504040204" pitchFamily="34" charset="-122"/>
                <a:sym typeface="+mn-ea"/>
              </a:rPr>
              <a:t>）。</a:t>
            </a:r>
            <a:endParaRPr lang="zh-CN" altLang="zh-CN" sz="2400" dirty="0">
              <a:latin typeface="微软雅黑" panose="020B0604030504040204" pitchFamily="34" charset="-122"/>
              <a:sym typeface="+mn-ea"/>
            </a:endParaRPr>
          </a:p>
          <a:p>
            <a:pPr marL="285750" indent="-285750">
              <a:lnSpc>
                <a:spcPct val="140000"/>
              </a:lnSpc>
              <a:buFont typeface="Wingdings" panose="05000000000000000000" pitchFamily="2" charset="2"/>
              <a:buChar char="l"/>
            </a:pPr>
            <a:endParaRPr lang="zh-CN" altLang="zh-CN" sz="2400" dirty="0">
              <a:latin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文本框 4"/>
          <p:cNvSpPr txBox="true"/>
          <p:nvPr/>
        </p:nvSpPr>
        <p:spPr>
          <a:xfrm>
            <a:off x="886460" y="4680585"/>
            <a:ext cx="7230745" cy="163004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r>
              <a:rPr lang="zh-CN" sz="2400" dirty="0">
                <a:latin typeface="微软雅黑" panose="020B0604030504040204" pitchFamily="34" charset="-122"/>
                <a:sym typeface="+mn-ea"/>
              </a:rPr>
              <a:t>①通过</a:t>
            </a:r>
            <a:r>
              <a:rPr lang="zh-CN" sz="2400" dirty="0">
                <a:solidFill>
                  <a:srgbClr val="C00000"/>
                </a:solidFill>
                <a:latin typeface="微软雅黑" panose="020B0604030504040204" pitchFamily="34" charset="-122"/>
                <a:sym typeface="+mn-ea"/>
              </a:rPr>
              <a:t>第三方交易平台</a:t>
            </a:r>
            <a:r>
              <a:rPr lang="zh-CN" sz="2400" dirty="0">
                <a:latin typeface="微软雅黑" panose="020B0604030504040204" pitchFamily="34" charset="-122"/>
                <a:sym typeface="+mn-ea"/>
              </a:rPr>
              <a:t>。</a:t>
            </a:r>
            <a:endParaRPr sz="2400" dirty="0">
              <a:latin typeface="微软雅黑" panose="020B0604030504040204" pitchFamily="34" charset="-122"/>
              <a:sym typeface="+mn-ea"/>
            </a:endParaRPr>
          </a:p>
          <a:p>
            <a:r>
              <a:rPr lang="zh-CN" sz="2400" dirty="0">
                <a:latin typeface="微软雅黑" panose="020B0604030504040204" pitchFamily="34" charset="-122"/>
                <a:sym typeface="+mn-ea"/>
              </a:rPr>
              <a:t>②取得订单即可，</a:t>
            </a:r>
            <a:r>
              <a:rPr sz="2400" dirty="0">
                <a:latin typeface="微软雅黑" panose="020B0604030504040204" pitchFamily="34" charset="-122"/>
                <a:sym typeface="+mn-ea"/>
              </a:rPr>
              <a:t>付款可以在网上进行，也可以在网下进行。</a:t>
            </a:r>
            <a:endParaRPr lang="zh-CN" sz="2400" dirty="0">
              <a:latin typeface="微软雅黑" panose="020B0604030504040204" pitchFamily="34" charset="-122"/>
              <a:sym typeface="+mn-ea"/>
            </a:endParaRPr>
          </a:p>
        </p:txBody>
      </p:sp>
      <p:sp>
        <p:nvSpPr>
          <p:cNvPr id="6" name="圆角矩形"/>
          <p:cNvSpPr/>
          <p:nvPr/>
        </p:nvSpPr>
        <p:spPr>
          <a:xfrm>
            <a:off x="8979535" y="3649980"/>
            <a:ext cx="3159760" cy="303530"/>
          </a:xfrm>
          <a:prstGeom prst="roundRect">
            <a:avLst>
              <a:gd name="adj" fmla="val 16666"/>
            </a:avLst>
          </a:prstGeom>
          <a:noFill/>
          <a:ln w="50800" cap="flat" cmpd="sng">
            <a:solidFill>
              <a:srgbClr val="C00000"/>
            </a:solidFill>
            <a:prstDash val="solid"/>
            <a:round/>
          </a:ln>
        </p:spPr>
      </p:sp>
      <p:sp>
        <p:nvSpPr>
          <p:cNvPr id="11" name="圆角矩形 10"/>
          <p:cNvSpPr/>
          <p:nvPr/>
        </p:nvSpPr>
        <p:spPr>
          <a:xfrm>
            <a:off x="8784590" y="3242310"/>
            <a:ext cx="3406775" cy="803275"/>
          </a:xfrm>
          <a:prstGeom prst="roundRect">
            <a:avLst/>
          </a:prstGeom>
          <a:noFill/>
          <a:ln w="38100">
            <a:solidFill>
              <a:srgbClr val="4B649F"/>
            </a:solidFill>
          </a:ln>
          <a:extLst>
            <a:ext uri="{909E8E84-426E-40DD-AFC4-6F175D3DCCD1}">
              <a14:hiddenFill xmlns:a14="http://schemas.microsoft.com/office/drawing/2010/main">
                <a:solidFill>
                  <a:schemeClr val="accent5">
                    <a:lumMod val="7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3" name="直接箭头连接符 12"/>
          <p:cNvCxnSpPr>
            <a:stCxn id="11" idx="2"/>
            <a:endCxn id="10" idx="0"/>
          </p:cNvCxnSpPr>
          <p:nvPr/>
        </p:nvCxnSpPr>
        <p:spPr>
          <a:xfrm>
            <a:off x="10488295" y="4045585"/>
            <a:ext cx="90805" cy="1377950"/>
          </a:xfrm>
          <a:prstGeom prst="straightConnector1">
            <a:avLst/>
          </a:prstGeom>
          <a:ln w="38100">
            <a:solidFill>
              <a:srgbClr val="4B649F"/>
            </a:solidFill>
            <a:tailEnd type="arrow"/>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a:off x="9192260" y="5423535"/>
            <a:ext cx="2773680" cy="786130"/>
          </a:xfrm>
          <a:prstGeom prst="roundRect">
            <a:avLst>
              <a:gd name="adj" fmla="val 20840"/>
            </a:avLst>
          </a:prstGeom>
          <a:solidFill>
            <a:srgbClr val="D0D3EB"/>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true"/>
          <p:nvPr/>
        </p:nvSpPr>
        <p:spPr>
          <a:xfrm>
            <a:off x="9415145" y="5586730"/>
            <a:ext cx="2327910" cy="460375"/>
          </a:xfrm>
          <a:prstGeom prst="rect">
            <a:avLst/>
          </a:prstGeom>
          <a:noFill/>
        </p:spPr>
        <p:txBody>
          <a:bodyPr wrap="square" rtlCol="0">
            <a:spAutoFit/>
            <a:scene3d>
              <a:camera prst="orthographicFront"/>
              <a:lightRig rig="threePt" dir="t"/>
            </a:scene3d>
          </a:bodyPr>
          <a:p>
            <a:r>
              <a:rPr lang="zh-CN" altLang="en-US" sz="2400">
                <a:solidFill>
                  <a:schemeClr val="tx1"/>
                </a:solidFill>
                <a:effectLst>
                  <a:outerShdw blurRad="38100" dist="19050" dir="2700000" algn="tl" rotWithShape="0">
                    <a:schemeClr val="dk1">
                      <a:alpha val="40000"/>
                    </a:schemeClr>
                  </a:outerShdw>
                </a:effectLst>
              </a:rPr>
              <a:t>大部分企业相等</a:t>
            </a:r>
            <a:endParaRPr lang="zh-CN" altLang="en-US" sz="2400">
              <a:solidFill>
                <a:schemeClr val="tx1"/>
              </a:solidFill>
              <a:effectLst>
                <a:outerShdw blurRad="38100" dist="19050" dir="2700000" algn="tl" rotWithShape="0">
                  <a:schemeClr val="dk1">
                    <a:alpha val="40000"/>
                  </a:schemeClr>
                </a:outerShdw>
              </a:effectLst>
            </a:endParaRPr>
          </a:p>
        </p:txBody>
      </p:sp>
      <p:sp>
        <p:nvSpPr>
          <p:cNvPr id="16" name="圆角矩形 15"/>
          <p:cNvSpPr/>
          <p:nvPr/>
        </p:nvSpPr>
        <p:spPr>
          <a:xfrm>
            <a:off x="8785225" y="2124075"/>
            <a:ext cx="3406775" cy="803275"/>
          </a:xfrm>
          <a:prstGeom prst="roundRect">
            <a:avLst/>
          </a:prstGeom>
          <a:noFill/>
          <a:ln w="38100">
            <a:solidFill>
              <a:srgbClr val="4B649F"/>
            </a:solidFill>
          </a:ln>
          <a:extLst>
            <a:ext uri="{909E8E84-426E-40DD-AFC4-6F175D3DCCD1}">
              <a14:hiddenFill xmlns:a14="http://schemas.microsoft.com/office/drawing/2010/main">
                <a:solidFill>
                  <a:schemeClr val="accent5">
                    <a:lumMod val="7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圆角矩形"/>
          <p:cNvSpPr/>
          <p:nvPr/>
        </p:nvSpPr>
        <p:spPr>
          <a:xfrm>
            <a:off x="8979535" y="2544445"/>
            <a:ext cx="3159760" cy="303530"/>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14388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9</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、客房数</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a:t>
            </a:r>
            <a:r>
              <a:rPr lang="zh-CN" altLang="en-US" sz="2400" dirty="0" smtClean="0">
                <a:latin typeface="黑体" panose="02010609060101010101" charset="-122"/>
                <a:sym typeface="+mn-ea"/>
              </a:rPr>
              <a:t>本单位提供住宿服务的房间数。</a:t>
            </a:r>
            <a:endParaRPr lang="zh-CN" altLang="en-US" sz="1600" b="1" u="sng" dirty="0" smtClean="0">
              <a:solidFill>
                <a:srgbClr val="7030A0"/>
              </a:solidFill>
              <a:latin typeface="黑体" panose="02010609060101010101"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475345" y="5370830"/>
            <a:ext cx="612775" cy="303530"/>
          </a:xfrm>
          <a:prstGeom prst="roundRect">
            <a:avLst>
              <a:gd name="adj" fmla="val 16666"/>
            </a:avLst>
          </a:prstGeom>
          <a:noFill/>
          <a:ln w="50800" cap="flat" cmpd="sng">
            <a:solidFill>
              <a:srgbClr val="C00000"/>
            </a:solidFill>
            <a:prstDash val="solid"/>
            <a:round/>
          </a:ln>
        </p:spPr>
      </p:sp>
      <p:sp>
        <p:nvSpPr>
          <p:cNvPr id="5" name="文本框 4"/>
          <p:cNvSpPr txBox="true"/>
          <p:nvPr/>
        </p:nvSpPr>
        <p:spPr>
          <a:xfrm>
            <a:off x="1624965" y="3743960"/>
            <a:ext cx="4507230" cy="89154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smtClean="0">
                <a:latin typeface="微软雅黑" panose="020B0604030504040204" pitchFamily="34" charset="-122"/>
                <a:cs typeface="微软雅黑" panose="020B0604030504040204" pitchFamily="34" charset="-122"/>
                <a:sym typeface="+mn-ea"/>
              </a:rPr>
              <a:t>有客房收入，一般应有客房数。</a:t>
            </a:r>
            <a:endParaRPr lang="zh-CN" altLang="zh-CN" sz="2400" dirty="0">
              <a:solidFill>
                <a:schemeClr val="tx1"/>
              </a:solidFill>
              <a:latin typeface="微软雅黑" panose="020B0604030504040204" pitchFamily="34" charset="-122"/>
              <a:sym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14388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10</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、床位数</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a:t>
            </a:r>
            <a:r>
              <a:rPr lang="zh-CN" altLang="en-US" sz="2400" dirty="0" smtClean="0">
                <a:latin typeface="黑体" panose="02010609060101010101" charset="-122"/>
                <a:sym typeface="+mn-ea"/>
              </a:rPr>
              <a:t>本单位供应旅客使用的床位数。</a:t>
            </a:r>
            <a:endParaRPr lang="zh-CN" altLang="en-US" sz="1600" b="1" u="sng" dirty="0" smtClean="0">
              <a:solidFill>
                <a:srgbClr val="7030A0"/>
              </a:solidFill>
              <a:latin typeface="黑体" panose="02010609060101010101"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435975" y="5701030"/>
            <a:ext cx="666750" cy="327660"/>
          </a:xfrm>
          <a:prstGeom prst="roundRect">
            <a:avLst>
              <a:gd name="adj" fmla="val 16666"/>
            </a:avLst>
          </a:prstGeom>
          <a:noFill/>
          <a:ln w="50800" cap="flat" cmpd="sng">
            <a:solidFill>
              <a:srgbClr val="C00000"/>
            </a:solidFill>
            <a:prstDash val="solid"/>
            <a:round/>
          </a:ln>
        </p:spPr>
      </p:sp>
      <p:sp>
        <p:nvSpPr>
          <p:cNvPr id="6" name="文本框 5"/>
          <p:cNvSpPr txBox="true"/>
          <p:nvPr/>
        </p:nvSpPr>
        <p:spPr>
          <a:xfrm>
            <a:off x="833120" y="3816350"/>
            <a:ext cx="7230745" cy="126047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dirty="0" smtClean="0">
                <a:solidFill>
                  <a:schemeClr val="tx1"/>
                </a:solidFill>
                <a:latin typeface="微软雅黑" panose="020B0604030504040204" pitchFamily="34" charset="-122"/>
                <a:cs typeface="微软雅黑" panose="020B0604030504040204" pitchFamily="34" charset="-122"/>
                <a:sym typeface="+mn-ea"/>
              </a:rPr>
              <a:t>①</a:t>
            </a:r>
            <a:r>
              <a:rPr lang="zh-CN" altLang="en-US" sz="2400" smtClean="0">
                <a:latin typeface="微软雅黑" panose="020B0604030504040204" pitchFamily="34" charset="-122"/>
                <a:cs typeface="微软雅黑" panose="020B0604030504040204" pitchFamily="34" charset="-122"/>
                <a:sym typeface="+mn-ea"/>
              </a:rPr>
              <a:t>有客房数，一般应有床位数。</a:t>
            </a:r>
            <a:endParaRPr lang="zh-CN" altLang="en-US" sz="2400" smtClean="0">
              <a:latin typeface="微软雅黑" panose="020B0604030504040204" pitchFamily="34" charset="-122"/>
              <a:cs typeface="微软雅黑" panose="020B0604030504040204" pitchFamily="34" charset="-122"/>
              <a:sym typeface="+mn-ea"/>
            </a:endParaRPr>
          </a:p>
          <a:p>
            <a:r>
              <a:rPr lang="zh-CN" altLang="zh-CN" sz="2400" dirty="0">
                <a:solidFill>
                  <a:schemeClr val="tx1"/>
                </a:solidFill>
                <a:latin typeface="微软雅黑" panose="020B0604030504040204" pitchFamily="34" charset="-122"/>
                <a:sym typeface="+mn-ea"/>
              </a:rPr>
              <a:t>②</a:t>
            </a:r>
            <a:r>
              <a:rPr lang="zh-CN" altLang="en-US" sz="2400" dirty="0" smtClean="0">
                <a:solidFill>
                  <a:srgbClr val="C00000"/>
                </a:solidFill>
                <a:latin typeface="黑体" panose="02010609060101010101" charset="-122"/>
                <a:sym typeface="+mn-ea"/>
              </a:rPr>
              <a:t>不包括</a:t>
            </a:r>
            <a:r>
              <a:rPr lang="zh-CN" altLang="en-US" sz="2400" dirty="0" smtClean="0">
                <a:latin typeface="黑体" panose="02010609060101010101" charset="-122"/>
                <a:sym typeface="+mn-ea"/>
              </a:rPr>
              <a:t>临时加床和门店内部工作人员使用的床位。</a:t>
            </a:r>
            <a:endParaRPr lang="zh-CN" altLang="zh-CN" sz="2400" dirty="0">
              <a:solidFill>
                <a:schemeClr val="tx1"/>
              </a:solidFill>
              <a:latin typeface="微软雅黑" panose="020B0604030504040204" pitchFamily="34" charset="-122"/>
              <a:sym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14388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11</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、餐位数</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a:t>
            </a:r>
            <a:r>
              <a:rPr lang="zh-CN" altLang="en-US" sz="2400" dirty="0" smtClean="0">
                <a:latin typeface="黑体" panose="02010609060101010101" charset="-122"/>
                <a:sym typeface="+mn-ea"/>
              </a:rPr>
              <a:t>本单位为顾客提供就餐服务时，正常可同时容纳就餐人员的餐位数量。</a:t>
            </a: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8435340" y="6085840"/>
            <a:ext cx="676910" cy="303530"/>
          </a:xfrm>
          <a:prstGeom prst="roundRect">
            <a:avLst>
              <a:gd name="adj" fmla="val 16666"/>
            </a:avLst>
          </a:prstGeom>
          <a:noFill/>
          <a:ln w="50800" cap="flat" cmpd="sng">
            <a:solidFill>
              <a:srgbClr val="C00000"/>
            </a:solidFill>
            <a:prstDash val="solid"/>
            <a:round/>
          </a:ln>
        </p:spPr>
      </p:sp>
      <p:sp>
        <p:nvSpPr>
          <p:cNvPr id="5" name="文本框 4"/>
          <p:cNvSpPr txBox="true"/>
          <p:nvPr/>
        </p:nvSpPr>
        <p:spPr>
          <a:xfrm>
            <a:off x="1437005" y="3829685"/>
            <a:ext cx="4776470" cy="126047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dirty="0" smtClean="0">
                <a:solidFill>
                  <a:schemeClr val="tx1"/>
                </a:solidFill>
                <a:latin typeface="微软雅黑" panose="020B0604030504040204" pitchFamily="34" charset="-122"/>
                <a:cs typeface="微软雅黑" panose="020B0604030504040204" pitchFamily="34" charset="-122"/>
                <a:sym typeface="+mn-ea"/>
              </a:rPr>
              <a:t>①</a:t>
            </a:r>
            <a:r>
              <a:rPr lang="zh-CN" altLang="en-US" sz="2400" smtClean="0">
                <a:latin typeface="微软雅黑" panose="020B0604030504040204" pitchFamily="34" charset="-122"/>
                <a:cs typeface="微软雅黑" panose="020B0604030504040204" pitchFamily="34" charset="-122"/>
                <a:sym typeface="+mn-ea"/>
              </a:rPr>
              <a:t>有餐费收入，一般应有餐位数。</a:t>
            </a:r>
            <a:endParaRPr lang="zh-CN" altLang="en-US" sz="2400" smtClean="0">
              <a:latin typeface="微软雅黑" panose="020B0604030504040204" pitchFamily="34" charset="-122"/>
              <a:cs typeface="微软雅黑" panose="020B0604030504040204" pitchFamily="34" charset="-122"/>
              <a:sym typeface="+mn-ea"/>
            </a:endParaRPr>
          </a:p>
          <a:p>
            <a:r>
              <a:rPr lang="zh-CN" altLang="zh-CN" sz="2400" dirty="0">
                <a:solidFill>
                  <a:schemeClr val="tx1"/>
                </a:solidFill>
                <a:latin typeface="微软雅黑" panose="020B0604030504040204" pitchFamily="34" charset="-122"/>
                <a:sym typeface="+mn-ea"/>
              </a:rPr>
              <a:t>②</a:t>
            </a:r>
            <a:r>
              <a:rPr lang="zh-CN" altLang="en-US" sz="2400" dirty="0" smtClean="0">
                <a:solidFill>
                  <a:srgbClr val="C00000"/>
                </a:solidFill>
                <a:latin typeface="黑体" panose="02010609060101010101" charset="-122"/>
                <a:sym typeface="+mn-ea"/>
              </a:rPr>
              <a:t>不包括</a:t>
            </a:r>
            <a:r>
              <a:rPr lang="zh-CN" altLang="en-US" sz="2400" dirty="0" smtClean="0">
                <a:latin typeface="黑体" panose="02010609060101010101" charset="-122"/>
                <a:sym typeface="+mn-ea"/>
              </a:rPr>
              <a:t>临时加的餐位。</a:t>
            </a:r>
            <a:endParaRPr lang="zh-CN" altLang="en-US" sz="2400" dirty="0" smtClean="0">
              <a:latin typeface="黑体" panose="02010609060101010101" charset="-122"/>
              <a:sym typeface="+mn-ea"/>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home/uos/Desktop/图片1.png图片1"/>
          <p:cNvPicPr>
            <a:picLocks noChangeAspect="true"/>
          </p:cNvPicPr>
          <p:nvPr/>
        </p:nvPicPr>
        <p:blipFill>
          <a:blip r:embed="rId1"/>
          <a:srcRect t="1112" b="749"/>
          <a:stretch>
            <a:fillRect/>
          </a:stretch>
        </p:blipFill>
        <p:spPr>
          <a:xfrm>
            <a:off x="8435975" y="1487805"/>
            <a:ext cx="3756025" cy="523684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314388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、住宿和餐饮业年末餐饮营业面积</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sym typeface="+mn-ea"/>
              </a:rPr>
              <a:t>指住宿和餐饮业企业对外提供餐饮服务的</a:t>
            </a:r>
            <a:r>
              <a:rPr lang="zh-CN" altLang="en-US" sz="2400" dirty="0" smtClean="0">
                <a:solidFill>
                  <a:srgbClr val="C00000"/>
                </a:solidFill>
                <a:sym typeface="+mn-ea"/>
              </a:rPr>
              <a:t>就餐面积</a:t>
            </a:r>
            <a:r>
              <a:rPr lang="zh-CN" altLang="en-US" sz="2400" dirty="0" smtClean="0">
                <a:sym typeface="+mn-ea"/>
              </a:rPr>
              <a:t>和从事食品加工、烹饪、调制的</a:t>
            </a:r>
            <a:r>
              <a:rPr lang="zh-CN" altLang="en-US" sz="2400" dirty="0" smtClean="0">
                <a:solidFill>
                  <a:srgbClr val="C00000"/>
                </a:solidFill>
                <a:sym typeface="+mn-ea"/>
              </a:rPr>
              <a:t>厨房</a:t>
            </a:r>
            <a:r>
              <a:rPr lang="zh-CN" altLang="en-US" sz="2400" dirty="0" smtClean="0">
                <a:sym typeface="+mn-ea"/>
              </a:rPr>
              <a:t>面积，</a:t>
            </a:r>
            <a:r>
              <a:rPr lang="zh-CN" altLang="en-US" sz="2400" dirty="0" smtClean="0">
                <a:solidFill>
                  <a:srgbClr val="C00000"/>
                </a:solidFill>
                <a:sym typeface="+mn-ea"/>
              </a:rPr>
              <a:t>不包括办公用房和仓库面积</a:t>
            </a:r>
            <a:r>
              <a:rPr lang="zh-CN" altLang="en-US" sz="2400" dirty="0" smtClean="0">
                <a:sym typeface="+mn-ea"/>
              </a:rPr>
              <a:t>。</a:t>
            </a:r>
            <a:endParaRPr lang="zh-CN" altLang="en-US" sz="2400" dirty="0" smtClean="0">
              <a:sym typeface="+mn-ea"/>
            </a:endParaRPr>
          </a:p>
          <a:p>
            <a:pPr marL="285750" indent="-285750">
              <a:lnSpc>
                <a:spcPct val="140000"/>
              </a:lnSpc>
              <a:buFont typeface="Wingdings" panose="05000000000000000000" pitchFamily="2" charset="2"/>
              <a:buChar char="l"/>
            </a:pPr>
            <a:r>
              <a:rPr lang="zh-CN" altLang="en-US" sz="2400" dirty="0" smtClean="0">
                <a:sym typeface="+mn-ea"/>
              </a:rPr>
              <a:t>按年末实有建筑面积统计。</a:t>
            </a:r>
            <a:endParaRPr lang="zh-CN" altLang="en-US" sz="2400" dirty="0" smtClean="0">
              <a:sym typeface="+mn-ea"/>
            </a:endParaRPr>
          </a:p>
          <a:p>
            <a:pPr marL="285750" indent="-285750">
              <a:lnSpc>
                <a:spcPct val="140000"/>
              </a:lnSpc>
              <a:buFont typeface="Wingdings" panose="05000000000000000000" pitchFamily="2" charset="2"/>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圆角矩形"/>
          <p:cNvSpPr/>
          <p:nvPr/>
        </p:nvSpPr>
        <p:spPr>
          <a:xfrm>
            <a:off x="8435975" y="6457950"/>
            <a:ext cx="2671445" cy="266700"/>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80073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、住宿和餐饮业年末餐饮营业面积</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a:lnSpc>
                <a:spcPct val="140000"/>
              </a:lnSpc>
              <a:buFont typeface="Wingdings" panose="05000000000000000000" pitchFamily="2" charset="2"/>
            </a:pPr>
            <a:endParaRPr lang="zh-CN" altLang="en-US" sz="2400" dirty="0" smtClean="0">
              <a:sym typeface="+mn-ea"/>
            </a:endParaRPr>
          </a:p>
          <a:p>
            <a:pPr marL="285750" indent="-285750">
              <a:lnSpc>
                <a:spcPct val="140000"/>
              </a:lnSpc>
              <a:buFont typeface="Wingdings" panose="05000000000000000000" pitchFamily="2" charset="2"/>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文本框 4"/>
          <p:cNvSpPr txBox="true"/>
          <p:nvPr/>
        </p:nvSpPr>
        <p:spPr>
          <a:xfrm>
            <a:off x="651510" y="2292350"/>
            <a:ext cx="10878820" cy="362267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a:lnSpc>
                <a:spcPct val="140000"/>
              </a:lnSpc>
            </a:pPr>
            <a:r>
              <a:rPr lang="zh-CN" sz="2400" dirty="0" smtClean="0">
                <a:latin typeface="微软雅黑" panose="020B0604030504040204" pitchFamily="34" charset="-122"/>
                <a:cs typeface="微软雅黑" panose="020B0604030504040204" pitchFamily="34" charset="-122"/>
                <a:sym typeface="+mn-ea"/>
              </a:rPr>
              <a:t>①</a:t>
            </a:r>
            <a:r>
              <a:rPr lang="zh-CN" altLang="en-US" sz="2400" dirty="0" smtClean="0">
                <a:latin typeface="微软雅黑" panose="020B0604030504040204" pitchFamily="34" charset="-122"/>
                <a:cs typeface="微软雅黑" panose="020B0604030504040204" pitchFamily="34" charset="-122"/>
                <a:sym typeface="+mn-ea"/>
              </a:rPr>
              <a:t>不提供餐饮服务的住宿企业的面积可为0，其他住宿和餐饮企业都不得为0。</a:t>
            </a:r>
            <a:endParaRPr lang="zh-CN" altLang="en-US" sz="2400" dirty="0" smtClean="0">
              <a:latin typeface="微软雅黑" panose="020B0604030504040204" pitchFamily="34" charset="-122"/>
              <a:cs typeface="微软雅黑" panose="020B0604030504040204" pitchFamily="34" charset="-122"/>
              <a:sym typeface="+mn-ea"/>
            </a:endParaRPr>
          </a:p>
          <a:p>
            <a:pPr>
              <a:lnSpc>
                <a:spcPct val="140000"/>
              </a:lnSpc>
            </a:pPr>
            <a:r>
              <a:rPr lang="zh-CN" altLang="en-US" sz="2400" dirty="0" smtClean="0">
                <a:latin typeface="微软雅黑" panose="020B0604030504040204" pitchFamily="34" charset="-122"/>
                <a:cs typeface="微软雅黑" panose="020B0604030504040204" pitchFamily="34" charset="-122"/>
                <a:sym typeface="+mn-ea"/>
              </a:rPr>
              <a:t>（6241/6242 餐饮配送及外卖送餐服务除外）。机构餐饮服务（6299）厨房和就餐场地都由甲方提供，则营业面积可以为0。</a:t>
            </a:r>
            <a:endParaRPr lang="zh-CN" altLang="en-US" sz="2400" smtClean="0">
              <a:latin typeface="微软雅黑" panose="020B0604030504040204" pitchFamily="34" charset="-122"/>
              <a:cs typeface="微软雅黑" panose="020B0604030504040204" pitchFamily="34" charset="-122"/>
              <a:sym typeface="+mn-ea"/>
            </a:endParaRPr>
          </a:p>
          <a:p>
            <a:pPr>
              <a:lnSpc>
                <a:spcPct val="140000"/>
              </a:lnSpc>
            </a:pPr>
            <a:r>
              <a:rPr lang="zh-CN" altLang="en-US" sz="2400" dirty="0" smtClean="0">
                <a:latin typeface="微软雅黑" panose="020B0604030504040204" pitchFamily="34" charset="-122"/>
                <a:cs typeface="微软雅黑" panose="020B0604030504040204" pitchFamily="34" charset="-122"/>
                <a:sym typeface="+mn-ea"/>
              </a:rPr>
              <a:t>②</a:t>
            </a:r>
            <a:r>
              <a:rPr sz="2400" smtClean="0">
                <a:latin typeface="微软雅黑" panose="020B0604030504040204" pitchFamily="34" charset="-122"/>
                <a:cs typeface="微软雅黑" panose="020B0604030504040204" pitchFamily="34" charset="-122"/>
                <a:sym typeface="+mn-ea"/>
              </a:rPr>
              <a:t>星级评定情况为1-5的住宿业企业，餐饮营业面积应大于0</a:t>
            </a:r>
            <a:r>
              <a:rPr lang="zh-CN" sz="2400" smtClean="0">
                <a:latin typeface="微软雅黑" panose="020B0604030504040204" pitchFamily="34" charset="-122"/>
                <a:cs typeface="微软雅黑" panose="020B0604030504040204" pitchFamily="34" charset="-122"/>
                <a:sym typeface="+mn-ea"/>
              </a:rPr>
              <a:t>。</a:t>
            </a:r>
            <a:endParaRPr lang="zh-CN" sz="2400" smtClean="0">
              <a:latin typeface="微软雅黑" panose="020B0604030504040204" pitchFamily="34" charset="-122"/>
              <a:cs typeface="微软雅黑" panose="020B0604030504040204" pitchFamily="34" charset="-122"/>
              <a:sym typeface="+mn-ea"/>
            </a:endParaRPr>
          </a:p>
          <a:p>
            <a:pPr>
              <a:lnSpc>
                <a:spcPct val="140000"/>
              </a:lnSpc>
            </a:pPr>
            <a:r>
              <a:rPr lang="zh-CN" sz="2400" dirty="0" smtClean="0">
                <a:latin typeface="微软雅黑" panose="020B0604030504040204" pitchFamily="34" charset="-122"/>
                <a:cs typeface="微软雅黑" panose="020B0604030504040204" pitchFamily="34" charset="-122"/>
                <a:sym typeface="+mn-ea"/>
              </a:rPr>
              <a:t>③</a:t>
            </a:r>
            <a:r>
              <a:rPr sz="2400" smtClean="0">
                <a:latin typeface="微软雅黑" panose="020B0604030504040204" pitchFamily="34" charset="-122"/>
                <a:cs typeface="微软雅黑" panose="020B0604030504040204" pitchFamily="34" charset="-122"/>
                <a:sym typeface="+mn-ea"/>
              </a:rPr>
              <a:t>与餐费收入、餐位数关联审核，下属多个产业活动单位注意单店平均营业面积大小</a:t>
            </a:r>
            <a:r>
              <a:rPr lang="zh-CN" sz="2400" smtClean="0">
                <a:latin typeface="微软雅黑" panose="020B0604030504040204" pitchFamily="34" charset="-122"/>
                <a:cs typeface="微软雅黑" panose="020B0604030504040204" pitchFamily="34" charset="-122"/>
                <a:sym typeface="+mn-ea"/>
              </a:rPr>
              <a:t>。</a:t>
            </a:r>
            <a:endParaRPr lang="zh-CN" sz="2400" dirty="0" smtClean="0">
              <a:latin typeface="微软雅黑" panose="020B0604030504040204" pitchFamily="34" charset="-122"/>
              <a:cs typeface="微软雅黑" panose="020B0604030504040204" pitchFamily="34" charset="-122"/>
              <a:sym typeface="+mn-ea"/>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en-US" alt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4205605" cy="4877435"/>
          </a:xfrm>
          <a:prstGeom prst="rect">
            <a:avLst/>
          </a:prstGeom>
          <a:noFill/>
        </p:spPr>
        <p:txBody>
          <a:bodyPr wrap="square" rtlCol="0">
            <a:noAutofit/>
          </a:bodyPr>
          <a:p>
            <a:pPr>
              <a:lnSpc>
                <a:spcPct val="13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13</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、营业网点个数</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ct val="130000"/>
              </a:lnSpc>
              <a:buFont typeface="Wingdings" panose="05000000000000000000" pitchFamily="2" charset="2"/>
              <a:buChar char="l"/>
            </a:pPr>
            <a:r>
              <a:rPr lang="zh-CN" altLang="en-US" sz="22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200" dirty="0" smtClean="0">
                <a:latin typeface="微软雅黑" panose="020B0604030504040204" pitchFamily="34" charset="-122"/>
                <a:cs typeface="微软雅黑" panose="020B0604030504040204" pitchFamily="34" charset="-122"/>
                <a:sym typeface="+mn-ea"/>
              </a:rPr>
              <a:t>指住宿和餐饮业单位提供临时住宿和饮食消费服务活动的单位或综合经营场所的个数。</a:t>
            </a:r>
            <a:endParaRPr lang="zh-CN" altLang="en-US" sz="2200" dirty="0" smtClean="0">
              <a:latin typeface="微软雅黑" panose="020B0604030504040204" pitchFamily="34" charset="-122"/>
              <a:cs typeface="微软雅黑" panose="020B0604030504040204" pitchFamily="34" charset="-122"/>
              <a:sym typeface="+mn-ea"/>
            </a:endParaRPr>
          </a:p>
          <a:p>
            <a:pPr marL="285750" indent="-285750">
              <a:lnSpc>
                <a:spcPct val="130000"/>
              </a:lnSpc>
              <a:buFont typeface="Wingdings" panose="05000000000000000000" pitchFamily="2" charset="2"/>
              <a:buChar char="l"/>
            </a:pPr>
            <a:r>
              <a:rPr lang="zh-CN" altLang="en-US" sz="2200" dirty="0" smtClean="0">
                <a:solidFill>
                  <a:srgbClr val="C00000"/>
                </a:solidFill>
                <a:latin typeface="微软雅黑" panose="020B0604030504040204" pitchFamily="34" charset="-122"/>
                <a:cs typeface="微软雅黑" panose="020B0604030504040204" pitchFamily="34" charset="-122"/>
                <a:sym typeface="+mn-ea"/>
              </a:rPr>
              <a:t>包括</a:t>
            </a:r>
            <a:r>
              <a:rPr lang="zh-CN" altLang="en-US" sz="2200" dirty="0" smtClean="0">
                <a:latin typeface="微软雅黑" panose="020B0604030504040204" pitchFamily="34" charset="-122"/>
                <a:cs typeface="微软雅黑" panose="020B0604030504040204" pitchFamily="34" charset="-122"/>
                <a:sym typeface="+mn-ea"/>
              </a:rPr>
              <a:t>连锁门店或分店、分公司、分支机构、旅游饭店、宾馆、酒店和旅馆、各种饭馆、中西餐厅、酒馆、茶馆、饮料店、</a:t>
            </a:r>
            <a:r>
              <a:rPr lang="zh-CN" altLang="en-US" sz="2200" dirty="0" smtClean="0">
                <a:solidFill>
                  <a:srgbClr val="C00000"/>
                </a:solidFill>
                <a:latin typeface="微软雅黑" panose="020B0604030504040204" pitchFamily="34" charset="-122"/>
                <a:cs typeface="微软雅黑" panose="020B0604030504040204" pitchFamily="34" charset="-122"/>
                <a:sym typeface="+mn-ea"/>
              </a:rPr>
              <a:t>实际服务对象（承包食堂数、送餐企业、学校数）</a:t>
            </a:r>
            <a:r>
              <a:rPr lang="zh-CN" altLang="en-US" sz="2200" dirty="0" smtClean="0">
                <a:latin typeface="微软雅黑" panose="020B0604030504040204" pitchFamily="34" charset="-122"/>
                <a:cs typeface="微软雅黑" panose="020B0604030504040204" pitchFamily="34" charset="-122"/>
                <a:sym typeface="+mn-ea"/>
              </a:rPr>
              <a:t>等。</a:t>
            </a:r>
            <a:endParaRPr lang="zh-CN" altLang="en-US" sz="2200" dirty="0" smtClean="0">
              <a:latin typeface="微软雅黑" panose="020B0604030504040204" pitchFamily="34" charset="-122"/>
              <a:cs typeface="微软雅黑" panose="020B0604030504040204" pitchFamily="34" charset="-122"/>
              <a:sym typeface="+mn-ea"/>
            </a:endParaRPr>
          </a:p>
          <a:p>
            <a:pPr>
              <a:lnSpc>
                <a:spcPct val="130000"/>
              </a:lnSpc>
              <a:buFont typeface="Wingdings" panose="05000000000000000000" pitchFamily="2" charset="2"/>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3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3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7" name="文本框 6"/>
          <p:cNvSpPr txBox="true"/>
          <p:nvPr/>
        </p:nvSpPr>
        <p:spPr>
          <a:xfrm>
            <a:off x="5182870" y="5243195"/>
            <a:ext cx="6347460" cy="126047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en-US" sz="2400" dirty="0" smtClean="0">
                <a:latin typeface="微软雅黑" panose="020B0604030504040204" pitchFamily="34" charset="-122"/>
                <a:cs typeface="微软雅黑" panose="020B0604030504040204" pitchFamily="34" charset="-122"/>
                <a:sym typeface="+mn-ea"/>
              </a:rPr>
              <a:t>机构餐饮（</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6299</a:t>
            </a:r>
            <a:r>
              <a:rPr lang="zh-CN" altLang="en-US" sz="2400" dirty="0" smtClean="0">
                <a:latin typeface="微软雅黑" panose="020B0604030504040204" pitchFamily="34" charset="-122"/>
                <a:cs typeface="微软雅黑" panose="020B0604030504040204" pitchFamily="34" charset="-122"/>
                <a:sym typeface="+mn-ea"/>
              </a:rPr>
              <a:t>）、企业学校配餐类单位（</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6241</a:t>
            </a:r>
            <a:r>
              <a:rPr lang="zh-CN" altLang="en-US" sz="2400" dirty="0" smtClean="0">
                <a:latin typeface="微软雅黑" panose="020B0604030504040204" pitchFamily="34" charset="-122"/>
                <a:cs typeface="微软雅黑" panose="020B0604030504040204" pitchFamily="34" charset="-122"/>
                <a:sym typeface="+mn-ea"/>
              </a:rPr>
              <a:t>），请按照实际服务对象个数填写营业网点数量。</a:t>
            </a:r>
            <a:endParaRPr lang="zh-CN" altLang="en-US" sz="2400" dirty="0" smtClean="0">
              <a:latin typeface="黑体" panose="02010609060101010101" charset="-122"/>
              <a:sym typeface="+mn-ea"/>
            </a:endParaRPr>
          </a:p>
        </p:txBody>
      </p:sp>
      <p:pic>
        <p:nvPicPr>
          <p:cNvPr id="6" name="图片 5"/>
          <p:cNvPicPr>
            <a:picLocks noChangeAspect="true"/>
          </p:cNvPicPr>
          <p:nvPr/>
        </p:nvPicPr>
        <p:blipFill>
          <a:blip r:embed="rId6"/>
          <a:srcRect l="414" t="34474" r="174" b="4303"/>
          <a:stretch>
            <a:fillRect/>
          </a:stretch>
        </p:blipFill>
        <p:spPr>
          <a:xfrm>
            <a:off x="4766310" y="1602740"/>
            <a:ext cx="7425690" cy="3419475"/>
          </a:xfrm>
          <a:prstGeom prst="rect">
            <a:avLst/>
          </a:prstGeom>
          <a:ln w="12700" cmpd="sng">
            <a:solidFill>
              <a:schemeClr val="tx1"/>
            </a:solidFill>
            <a:prstDash val="solid"/>
          </a:ln>
        </p:spPr>
      </p:pic>
      <p:sp>
        <p:nvSpPr>
          <p:cNvPr id="9" name="圆角矩形"/>
          <p:cNvSpPr/>
          <p:nvPr/>
        </p:nvSpPr>
        <p:spPr>
          <a:xfrm>
            <a:off x="4895850" y="4813300"/>
            <a:ext cx="1073785" cy="208915"/>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94778" y="2967990"/>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第一部分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报表设置</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2148205" y="2136775"/>
            <a:ext cx="7794625" cy="3366770"/>
          </a:xfrm>
          <a:prstGeom prst="rect">
            <a:avLst/>
          </a:prstGeom>
          <a:noFill/>
        </p:spPr>
        <p:txBody>
          <a:bodyPr wrap="square" rtlCol="0">
            <a:noAutofit/>
          </a:bodyPr>
          <a:p>
            <a:pPr marL="285750" indent="-285750">
              <a:lnSpc>
                <a:spcPct val="140000"/>
              </a:lnSpc>
              <a:buFont typeface="Wingdings" panose="05000000000000000000" pitchFamily="2" charset="2"/>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统计范围</a:t>
            </a:r>
            <a:endParaRPr lang="zh-CN" altLang="en-US" sz="2400" dirty="0" smtClean="0">
              <a:latin typeface="黑体" panose="02010609060101010101" charset="-122"/>
              <a:sym typeface="+mn-ea"/>
            </a:endParaRPr>
          </a:p>
          <a:p>
            <a:pPr marL="342900" indent="-342900" algn="just">
              <a:lnSpc>
                <a:spcPct val="100000"/>
              </a:lnSpc>
              <a:spcBef>
                <a:spcPct val="20000"/>
              </a:spcBef>
              <a:spcAft>
                <a:spcPts val="0"/>
              </a:spcAft>
              <a:buNone/>
            </a:pPr>
            <a:r>
              <a:rPr lang="zh-CN" altLang="en-US" sz="2400" dirty="0" smtClean="0">
                <a:solidFill>
                  <a:schemeClr val="accent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包括：</a:t>
            </a:r>
            <a:endParaRPr lang="en-US" altLang="zh-CN" sz="2400" b="0" i="0" u="none" strike="noStrike" kern="1200" cap="none" spc="0" baseline="0" dirty="0" smtClean="0">
              <a:solidFill>
                <a:srgbClr val="00B050"/>
              </a:solidFill>
              <a:latin typeface="黑体" panose="02010609060101010101" charset="-122"/>
              <a:ea typeface="黑体" panose="02010609060101010101" charset="-122"/>
              <a:cs typeface="Times New Roman" panose="02020603050405020304" pitchFamily="18" charset="0"/>
            </a:endParaRPr>
          </a:p>
          <a:p>
            <a:pPr marL="342900" indent="-342900" algn="just">
              <a:lnSpc>
                <a:spcPct val="100000"/>
              </a:lnSpc>
              <a:spcBef>
                <a:spcPct val="20000"/>
              </a:spcBef>
              <a:spcAft>
                <a:spcPts val="0"/>
              </a:spcAft>
              <a:buNone/>
            </a:pPr>
            <a:r>
              <a:rPr lang="zh-CN" altLang="en-US" sz="2400" dirty="0" smtClean="0">
                <a:sym typeface="+mn-ea"/>
              </a:rPr>
              <a:t>  </a:t>
            </a:r>
            <a:r>
              <a:rPr lang="en-US" altLang="zh-CN" sz="2400" dirty="0" smtClean="0">
                <a:sym typeface="+mn-ea"/>
              </a:rPr>
              <a:t>     </a:t>
            </a:r>
            <a:r>
              <a:rPr lang="zh-CN" altLang="en-US" sz="2400" dirty="0" smtClean="0">
                <a:sym typeface="+mn-ea"/>
              </a:rPr>
              <a:t>全部住宿和餐饮业法人单位及其所属的产业活动单位</a:t>
            </a:r>
            <a:endParaRPr lang="en-US" altLang="zh-CN" sz="2400" dirty="0" smtClean="0"/>
          </a:p>
          <a:p>
            <a:pPr marL="342900" indent="-342900" algn="just">
              <a:lnSpc>
                <a:spcPct val="100000"/>
              </a:lnSpc>
              <a:spcBef>
                <a:spcPct val="20000"/>
              </a:spcBef>
              <a:spcAft>
                <a:spcPts val="0"/>
              </a:spcAft>
              <a:buNone/>
            </a:pPr>
            <a:r>
              <a:rPr lang="en-US" altLang="zh-CN" sz="2400" dirty="0" smtClean="0">
                <a:latin typeface="黑体" panose="02010609060101010101" charset="-122"/>
                <a:ea typeface="黑体" panose="02010609060101010101" charset="-122"/>
                <a:cs typeface="Times New Roman" panose="02020603050405020304" pitchFamily="18" charset="0"/>
                <a:sym typeface="+mn-ea"/>
              </a:rPr>
              <a:t>    </a:t>
            </a:r>
            <a:endParaRPr lang="en-US" altLang="zh-CN" sz="2400" b="0" i="0" u="none" strike="noStrike" kern="1200" cap="none" spc="0" baseline="0" dirty="0" smtClean="0">
              <a:solidFill>
                <a:schemeClr val="tx1"/>
              </a:solidFill>
              <a:latin typeface="黑体" panose="02010609060101010101" charset="-122"/>
              <a:ea typeface="黑体" panose="02010609060101010101" charset="-122"/>
              <a:cs typeface="Times New Roman" panose="02020603050405020304" pitchFamily="18" charset="0"/>
            </a:endParaRPr>
          </a:p>
          <a:p>
            <a:pPr marL="342900" indent="-342900" algn="just">
              <a:lnSpc>
                <a:spcPct val="100000"/>
              </a:lnSpc>
              <a:spcBef>
                <a:spcPct val="20000"/>
              </a:spcBef>
              <a:spcAft>
                <a:spcPts val="0"/>
              </a:spcAft>
              <a:buNone/>
            </a:pPr>
            <a:r>
              <a:rPr lang="zh-CN" altLang="en-US" sz="2400" dirty="0" smtClean="0">
                <a:solidFill>
                  <a:srgbClr val="C00000"/>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sym typeface="+mn-ea"/>
              </a:rPr>
              <a:t>不</a:t>
            </a:r>
            <a:r>
              <a:rPr lang="zh-CN" altLang="en-US" sz="2400" dirty="0">
                <a:solidFill>
                  <a:srgbClr val="C00000"/>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sym typeface="+mn-ea"/>
              </a:rPr>
              <a:t>包括：</a:t>
            </a:r>
            <a:r>
              <a:rPr lang="zh-CN" altLang="en-US" sz="2400" dirty="0">
                <a:solidFill>
                  <a:srgbClr val="FF0000"/>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sym typeface="+mn-ea"/>
              </a:rPr>
              <a:t>◎</a:t>
            </a:r>
            <a:r>
              <a:rPr lang="zh-CN" altLang="en-US" sz="2400" dirty="0">
                <a:latin typeface="黑体" panose="02010609060101010101" charset="-122"/>
                <a:ea typeface="黑体" panose="02010609060101010101" charset="-122"/>
                <a:cs typeface="Times New Roman" panose="02020603050405020304" pitchFamily="18" charset="0"/>
                <a:sym typeface="+mn-ea"/>
              </a:rPr>
              <a:t>本单位所属的二级法人单位或外地法人单位</a:t>
            </a:r>
            <a:endParaRPr lang="en-US" altLang="zh-CN" sz="2400" b="0" i="0" u="none" strike="noStrike" kern="1200" cap="none" spc="0" baseline="0" dirty="0">
              <a:solidFill>
                <a:schemeClr val="tx1"/>
              </a:solidFill>
              <a:latin typeface="黑体" panose="02010609060101010101" charset="-122"/>
              <a:ea typeface="黑体" panose="02010609060101010101" charset="-122"/>
              <a:cs typeface="Times New Roman" panose="02020603050405020304" pitchFamily="18" charset="0"/>
            </a:endParaRPr>
          </a:p>
          <a:p>
            <a:pPr marL="0" indent="0" algn="l">
              <a:lnSpc>
                <a:spcPct val="100000"/>
              </a:lnSpc>
              <a:spcBef>
                <a:spcPct val="20000"/>
              </a:spcBef>
              <a:spcAft>
                <a:spcPts val="0"/>
              </a:spcAft>
              <a:buNone/>
            </a:pPr>
            <a:r>
              <a:rPr lang="en-US" altLang="zh-CN" sz="2400" kern="0" dirty="0">
                <a:latin typeface="Tahoma" panose="020B0604030504040204" pitchFamily="34" charset="0"/>
                <a:ea typeface="黑体" panose="02010609060101010101" charset="-122"/>
                <a:cs typeface="Times New Roman" panose="02020603050405020304" pitchFamily="18" charset="0"/>
                <a:sym typeface="+mn-ea"/>
              </a:rPr>
              <a:t>             </a:t>
            </a:r>
            <a:r>
              <a:rPr lang="zh-CN" altLang="en-US" sz="2400" dirty="0" smtClean="0">
                <a:solidFill>
                  <a:srgbClr val="FF0000"/>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sym typeface="+mn-ea"/>
              </a:rPr>
              <a:t>◎</a:t>
            </a:r>
            <a:r>
              <a:rPr lang="zh-CN" altLang="en-US" sz="2400" kern="0" dirty="0">
                <a:latin typeface="Tahoma" panose="020B0604030504040204" pitchFamily="34" charset="0"/>
                <a:ea typeface="黑体" panose="02010609060101010101" charset="-122"/>
                <a:cs typeface="Times New Roman" panose="02020603050405020304" pitchFamily="18" charset="0"/>
                <a:sym typeface="+mn-ea"/>
              </a:rPr>
              <a:t>多产业法人企业附营的其他行业产业活动单      </a:t>
            </a:r>
            <a:endParaRPr lang="en-US" altLang="zh-CN" sz="2400" b="0" i="0" u="none" strike="noStrike" kern="0" cap="none" spc="0" baseline="0" dirty="0">
              <a:solidFill>
                <a:schemeClr val="tx1"/>
              </a:solidFill>
              <a:latin typeface="Tahoma" panose="020B0604030504040204" pitchFamily="34" charset="0"/>
              <a:ea typeface="黑体" panose="02010609060101010101" charset="-122"/>
              <a:cs typeface="Times New Roman" panose="02020603050405020304" pitchFamily="18" charset="0"/>
            </a:endParaRPr>
          </a:p>
          <a:p>
            <a:pPr marL="0" indent="0" algn="l">
              <a:lnSpc>
                <a:spcPct val="100000"/>
              </a:lnSpc>
              <a:spcBef>
                <a:spcPct val="20000"/>
              </a:spcBef>
              <a:spcAft>
                <a:spcPts val="0"/>
              </a:spcAft>
              <a:buNone/>
            </a:pPr>
            <a:r>
              <a:rPr lang="en-US" altLang="zh-CN" sz="2400" kern="0" dirty="0">
                <a:latin typeface="Tahoma" panose="020B0604030504040204" pitchFamily="34" charset="0"/>
                <a:ea typeface="黑体" panose="02010609060101010101" charset="-122"/>
                <a:cs typeface="Times New Roman" panose="02020603050405020304" pitchFamily="18" charset="0"/>
                <a:sym typeface="+mn-ea"/>
              </a:rPr>
              <a:t>                  </a:t>
            </a:r>
            <a:r>
              <a:rPr lang="zh-CN" altLang="en-US" sz="2400" kern="0" dirty="0" smtClean="0">
                <a:latin typeface="Tahoma" panose="020B0604030504040204" pitchFamily="34" charset="0"/>
                <a:ea typeface="黑体" panose="02010609060101010101" charset="-122"/>
                <a:cs typeface="Times New Roman" panose="02020603050405020304" pitchFamily="18" charset="0"/>
                <a:sym typeface="+mn-ea"/>
              </a:rPr>
              <a:t>位</a:t>
            </a:r>
            <a:r>
              <a:rPr lang="zh-CN" altLang="en-US" sz="2400" kern="0" dirty="0">
                <a:latin typeface="Tahoma" panose="020B0604030504040204" pitchFamily="34" charset="0"/>
                <a:ea typeface="黑体" panose="02010609060101010101" charset="-122"/>
                <a:cs typeface="Times New Roman" panose="02020603050405020304" pitchFamily="18" charset="0"/>
                <a:sym typeface="+mn-ea"/>
              </a:rPr>
              <a:t>的餐费收入、商品销售额等各项收入</a:t>
            </a:r>
            <a:endParaRPr lang="zh-CN" altLang="en-US" sz="2400" b="1" kern="0" dirty="0" smtClean="0">
              <a:solidFill>
                <a:schemeClr val="tx1"/>
              </a:solidFill>
              <a:latin typeface="Tahoma" panose="020B0604030504040204" pitchFamily="34" charset="0"/>
              <a:ea typeface="黑体" panose="02010609060101010101" charset="-122"/>
              <a:cs typeface="Times New Roman" panose="02020603050405020304" pitchFamily="18" charset="0"/>
              <a:sym typeface="+mn-ea"/>
            </a:endParaRPr>
          </a:p>
          <a:p>
            <a:pPr marL="285750" indent="-285750">
              <a:lnSpc>
                <a:spcPct val="140000"/>
              </a:lnSpc>
              <a:buFont typeface="Wingdings" panose="05000000000000000000" pitchFamily="2" charset="2"/>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文本框 4"/>
          <p:cNvSpPr txBox="true"/>
          <p:nvPr/>
        </p:nvSpPr>
        <p:spPr>
          <a:xfrm>
            <a:off x="4888230" y="1491615"/>
            <a:ext cx="2416175" cy="645160"/>
          </a:xfrm>
          <a:prstGeom prst="rect">
            <a:avLst/>
          </a:prstGeom>
          <a:noFill/>
        </p:spPr>
        <p:txBody>
          <a:bodyPr wrap="square" rtlCol="0" anchor="t">
            <a:spAutoFit/>
          </a:bodyPr>
          <a:p>
            <a:r>
              <a:rPr lang="zh-CN" altLang="en-US" sz="3600" b="1" dirty="0" smtClean="0">
                <a:solidFill>
                  <a:srgbClr val="4B649F"/>
                </a:solidFill>
                <a:latin typeface="微软雅黑" panose="020B0604030504040204" pitchFamily="34" charset="-122"/>
                <a:ea typeface="+mn-ea"/>
                <a:cs typeface="微软雅黑" panose="020B0604030504040204" pitchFamily="34" charset="-122"/>
                <a:sym typeface="+mn-ea"/>
              </a:rPr>
              <a:t>注意！！！</a:t>
            </a:r>
            <a:endParaRPr lang="zh-CN" altLang="en-US" sz="36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true"/>
          </p:cNvPicPr>
          <p:nvPr/>
        </p:nvPicPr>
        <p:blipFill>
          <a:blip r:embed="rId1"/>
          <a:srcRect l="414" t="34408" r="22123" b="4303"/>
          <a:stretch>
            <a:fillRect/>
          </a:stretch>
        </p:blipFill>
        <p:spPr>
          <a:xfrm>
            <a:off x="6255385" y="2674620"/>
            <a:ext cx="5936615" cy="3512185"/>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858645"/>
            <a:ext cx="5653405" cy="4498975"/>
          </a:xfrm>
          <a:prstGeom prst="rect">
            <a:avLst/>
          </a:prstGeom>
          <a:noFill/>
        </p:spPr>
        <p:txBody>
          <a:bodyPr wrap="square" rtlCol="0">
            <a:noAutofit/>
          </a:bodyPr>
          <a:p>
            <a:pPr marL="285750" indent="-285750">
              <a:lnSpc>
                <a:spcPct val="140000"/>
              </a:lnSpc>
              <a:buFont typeface="Wingdings" panose="05000000000000000000" pitchFamily="2" charset="2"/>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数据填报</a:t>
            </a:r>
            <a:endParaRPr lang="zh-CN" altLang="en-US" sz="2400" dirty="0" smtClean="0">
              <a:latin typeface="黑体" panose="02010609060101010101" charset="-122"/>
              <a:sym typeface="+mn-ea"/>
            </a:endParaRPr>
          </a:p>
          <a:p>
            <a:pPr marL="685800" indent="-342900" algn="l">
              <a:lnSpc>
                <a:spcPts val="4000"/>
              </a:lnSpc>
              <a:spcBef>
                <a:spcPts val="0"/>
              </a:spcBef>
              <a:spcAft>
                <a:spcPts val="0"/>
              </a:spcAft>
              <a:buFont typeface="Wingdings" panose="05000000000000000000" charset="0"/>
              <a:buChar char="l"/>
            </a:pPr>
            <a:r>
              <a:rPr lang="en-US" altLang="zh-CN" sz="2400" dirty="0" smtClean="0">
                <a:sym typeface="+mn-ea"/>
              </a:rPr>
              <a:t>在填报月度报表时，</a:t>
            </a:r>
            <a:r>
              <a:rPr lang="en-US" altLang="zh-CN" sz="2400" dirty="0" smtClean="0">
                <a:solidFill>
                  <a:srgbClr val="C00000"/>
                </a:solidFill>
                <a:sym typeface="+mn-ea"/>
              </a:rPr>
              <a:t>“本月”只统计本月准确数据</a:t>
            </a:r>
            <a:r>
              <a:rPr lang="en-US" altLang="zh-CN" sz="2400" dirty="0" smtClean="0">
                <a:sym typeface="+mn-ea"/>
              </a:rPr>
              <a:t>，如往期数据填报有误，或一次性收取长包房收入</a:t>
            </a:r>
            <a:r>
              <a:rPr lang="zh-CN" altLang="en-US" sz="2400" dirty="0" smtClean="0">
                <a:sym typeface="+mn-ea"/>
              </a:rPr>
              <a:t>（</a:t>
            </a:r>
            <a:r>
              <a:rPr lang="en-US" altLang="zh-CN" sz="2400" dirty="0" smtClean="0">
                <a:sym typeface="+mn-ea"/>
              </a:rPr>
              <a:t>6</a:t>
            </a:r>
            <a:r>
              <a:rPr lang="zh-CN" altLang="en-US" sz="2400" dirty="0" smtClean="0">
                <a:sym typeface="+mn-ea"/>
              </a:rPr>
              <a:t>个月以上）</a:t>
            </a:r>
            <a:r>
              <a:rPr lang="en-US" altLang="zh-CN" sz="2400" dirty="0" smtClean="0">
                <a:sym typeface="+mn-ea"/>
              </a:rPr>
              <a:t>需要分劈数据时，</a:t>
            </a:r>
            <a:r>
              <a:rPr lang="en-US" altLang="zh-CN" sz="2400" dirty="0" smtClean="0">
                <a:solidFill>
                  <a:srgbClr val="C00000"/>
                </a:solidFill>
                <a:sym typeface="+mn-ea"/>
              </a:rPr>
              <a:t>将差额调整在</a:t>
            </a:r>
            <a:r>
              <a:rPr lang="zh-CN" altLang="en-US" sz="2400" dirty="0" smtClean="0">
                <a:solidFill>
                  <a:srgbClr val="C00000"/>
                </a:solidFill>
                <a:sym typeface="+mn-ea"/>
              </a:rPr>
              <a:t>“</a:t>
            </a:r>
            <a:r>
              <a:rPr lang="en-US" altLang="zh-CN" sz="2400" dirty="0" smtClean="0">
                <a:solidFill>
                  <a:srgbClr val="C00000"/>
                </a:solidFill>
                <a:sym typeface="+mn-ea"/>
              </a:rPr>
              <a:t>1-本月</a:t>
            </a:r>
            <a:r>
              <a:rPr lang="zh-CN" altLang="en-US" sz="2400" dirty="0" smtClean="0">
                <a:solidFill>
                  <a:srgbClr val="C00000"/>
                </a:solidFill>
                <a:sym typeface="+mn-ea"/>
              </a:rPr>
              <a:t>”</a:t>
            </a:r>
            <a:r>
              <a:rPr lang="en-US" altLang="zh-CN" sz="2400" dirty="0" smtClean="0">
                <a:solidFill>
                  <a:srgbClr val="C00000"/>
                </a:solidFill>
                <a:sym typeface="+mn-ea"/>
              </a:rPr>
              <a:t>的累计</a:t>
            </a:r>
            <a:r>
              <a:rPr lang="zh-CN" altLang="en-US" sz="2400" dirty="0" smtClean="0">
                <a:solidFill>
                  <a:srgbClr val="C00000"/>
                </a:solidFill>
                <a:sym typeface="+mn-ea"/>
              </a:rPr>
              <a:t>数据</a:t>
            </a:r>
            <a:r>
              <a:rPr lang="en-US" altLang="zh-CN" sz="2400" dirty="0" smtClean="0">
                <a:solidFill>
                  <a:srgbClr val="C00000"/>
                </a:solidFill>
                <a:sym typeface="+mn-ea"/>
              </a:rPr>
              <a:t>中</a:t>
            </a:r>
            <a:r>
              <a:rPr lang="zh-CN" altLang="en-US" sz="2400" dirty="0" smtClean="0">
                <a:solidFill>
                  <a:schemeClr val="tx1"/>
                </a:solidFill>
                <a:sym typeface="+mn-ea"/>
              </a:rPr>
              <a:t>。</a:t>
            </a:r>
            <a:endParaRPr lang="en-US" altLang="zh-CN" sz="2400" dirty="0" smtClean="0"/>
          </a:p>
          <a:p>
            <a:pPr marL="685800" indent="-342900" algn="l">
              <a:lnSpc>
                <a:spcPts val="4000"/>
              </a:lnSpc>
              <a:spcBef>
                <a:spcPts val="0"/>
              </a:spcBef>
              <a:spcAft>
                <a:spcPts val="0"/>
              </a:spcAft>
              <a:buFont typeface="Wingdings" panose="05000000000000000000" charset="0"/>
              <a:buChar char="l"/>
            </a:pPr>
            <a:r>
              <a:rPr lang="en-US" altLang="zh-CN" sz="2400" dirty="0" smtClean="0">
                <a:sym typeface="+mn-ea"/>
              </a:rPr>
              <a:t>在填报年度报表时，应以</a:t>
            </a:r>
            <a:r>
              <a:rPr lang="en-US" altLang="zh-CN" sz="2400" dirty="0" smtClean="0">
                <a:solidFill>
                  <a:srgbClr val="C00000"/>
                </a:solidFill>
                <a:sym typeface="+mn-ea"/>
              </a:rPr>
              <a:t>最终年度数据为准</a:t>
            </a:r>
            <a:r>
              <a:rPr lang="en-US" altLang="zh-CN" sz="2400" dirty="0" smtClean="0">
                <a:sym typeface="+mn-ea"/>
              </a:rPr>
              <a:t>，不能简单等同于月度数据的累计相加</a:t>
            </a:r>
            <a:endParaRPr lang="zh-CN" altLang="en-US" sz="2400" b="1" kern="0" dirty="0" smtClean="0">
              <a:solidFill>
                <a:schemeClr val="tx1"/>
              </a:solidFill>
              <a:latin typeface="Tahoma" panose="020B0604030504040204" pitchFamily="34" charset="0"/>
              <a:ea typeface="黑体" panose="02010609060101010101" charset="-122"/>
              <a:cs typeface="Times New Roman" panose="02020603050405020304" pitchFamily="18" charset="0"/>
              <a:sym typeface="+mn-ea"/>
            </a:endParaRPr>
          </a:p>
          <a:p>
            <a:pPr marL="285750" indent="-285750">
              <a:lnSpc>
                <a:spcPct val="140000"/>
              </a:lnSpc>
              <a:buFont typeface="Wingdings" panose="05000000000000000000" pitchFamily="2" charset="2"/>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337" name="矩形"/>
          <p:cNvSpPr/>
          <p:nvPr/>
        </p:nvSpPr>
        <p:spPr>
          <a:xfrm>
            <a:off x="10784205" y="3882390"/>
            <a:ext cx="459740" cy="1469390"/>
          </a:xfrm>
          <a:prstGeom prst="rect">
            <a:avLst/>
          </a:prstGeom>
          <a:noFill/>
          <a:ln w="38100" cap="flat" cmpd="sng">
            <a:solidFill>
              <a:schemeClr val="accent1">
                <a:shade val="50000"/>
              </a:schemeClr>
            </a:solidFill>
            <a:prstDash val="solid"/>
            <a:miter/>
          </a:ln>
        </p:spPr>
        <p:txBody>
          <a:bodyPr vert="eaVert" wrap="square" lIns="91440" tIns="45720" rIns="91440" bIns="45720" anchor="t" anchorCtr="false">
            <a:spAutoFit/>
            <a:scene3d>
              <a:camera prst="orthographicFront"/>
              <a:lightRig rig="threePt" dir="t"/>
            </a:scene3d>
          </a:bodyPr>
          <a:p>
            <a:pPr marL="0" indent="0" algn="ctr">
              <a:lnSpc>
                <a:spcPct val="100000"/>
              </a:lnSpc>
              <a:spcBef>
                <a:spcPts val="0"/>
              </a:spcBef>
              <a:spcAft>
                <a:spcPts val="0"/>
              </a:spcAft>
              <a:buNone/>
            </a:pPr>
            <a:r>
              <a:rPr lang="zh-CN" altLang="en-US" sz="1800" b="0"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黑体" panose="02010609060101010101" charset="-122"/>
                <a:cs typeface="Times New Roman" panose="02020603050405020304" pitchFamily="18" charset="0"/>
              </a:rPr>
              <a:t>本月准确数</a:t>
            </a:r>
            <a:endParaRPr lang="zh-CN" altLang="en-US" sz="1800" b="0"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黑体" panose="02010609060101010101" charset="-122"/>
              <a:cs typeface="Times New Roman" panose="02020603050405020304" pitchFamily="18" charset="0"/>
            </a:endParaRPr>
          </a:p>
        </p:txBody>
      </p:sp>
      <p:sp>
        <p:nvSpPr>
          <p:cNvPr id="335" name="矩形"/>
          <p:cNvSpPr/>
          <p:nvPr/>
        </p:nvSpPr>
        <p:spPr>
          <a:xfrm>
            <a:off x="11539855" y="3882390"/>
            <a:ext cx="459740" cy="1468755"/>
          </a:xfrm>
          <a:prstGeom prst="rect">
            <a:avLst/>
          </a:prstGeom>
          <a:noFill/>
          <a:ln w="38100" cap="flat" cmpd="sng">
            <a:solidFill>
              <a:srgbClr val="C00000"/>
            </a:solidFill>
            <a:prstDash val="solid"/>
            <a:miter/>
          </a:ln>
        </p:spPr>
        <p:txBody>
          <a:bodyPr vert="eaVert" wrap="square" lIns="91440" tIns="45720" rIns="91440" bIns="45720" anchor="t" anchorCtr="false">
            <a:spAutoFit/>
            <a:scene3d>
              <a:camera prst="orthographicFront"/>
              <a:lightRig rig="threePt" dir="t"/>
            </a:scene3d>
          </a:bodyPr>
          <a:p>
            <a:pPr lvl="0" algn="ctr">
              <a:spcBef>
                <a:spcPts val="0"/>
              </a:spcBef>
              <a:spcAft>
                <a:spcPts val="0"/>
              </a:spcAft>
              <a:buClrTx/>
              <a:buSzTx/>
              <a:buFontTx/>
            </a:pPr>
            <a:r>
              <a:rPr lang="zh-CN" altLang="en-US" sz="1800">
                <a:effectLst>
                  <a:outerShdw blurRad="38100" dist="19050" dir="2700000" algn="tl" rotWithShape="0">
                    <a:schemeClr val="dk1">
                      <a:alpha val="40000"/>
                    </a:schemeClr>
                  </a:outerShdw>
                </a:effectLst>
                <a:latin typeface="Tahoma" panose="020B0604030504040204" pitchFamily="34" charset="0"/>
                <a:ea typeface="黑体" panose="02010609060101010101" charset="-122"/>
                <a:cs typeface="Times New Roman" panose="02020603050405020304" pitchFamily="18" charset="0"/>
                <a:sym typeface="+mn-ea"/>
              </a:rPr>
              <a:t>调整累计数</a:t>
            </a:r>
            <a:endParaRPr lang="zh-CN" altLang="en-US" sz="1800">
              <a:effectLst>
                <a:outerShdw blurRad="38100" dist="19050" dir="2700000" algn="tl" rotWithShape="0">
                  <a:schemeClr val="dk1">
                    <a:alpha val="40000"/>
                  </a:schemeClr>
                </a:outerShdw>
              </a:effectLst>
              <a:latin typeface="Tahoma" panose="020B0604030504040204" pitchFamily="34" charset="0"/>
              <a:ea typeface="黑体" panose="02010609060101010101" charset="-122"/>
              <a:cs typeface="Times New Roman" panose="02020603050405020304" pitchFamily="18" charset="0"/>
              <a:sym typeface="+mn-ea"/>
            </a:endParaRPr>
          </a:p>
        </p:txBody>
      </p:sp>
      <p:sp>
        <p:nvSpPr>
          <p:cNvPr id="6" name="文本框 5"/>
          <p:cNvSpPr txBox="true"/>
          <p:nvPr/>
        </p:nvSpPr>
        <p:spPr>
          <a:xfrm>
            <a:off x="4888230" y="1491615"/>
            <a:ext cx="2416175" cy="645160"/>
          </a:xfrm>
          <a:prstGeom prst="rect">
            <a:avLst/>
          </a:prstGeom>
          <a:noFill/>
        </p:spPr>
        <p:txBody>
          <a:bodyPr wrap="square" rtlCol="0" anchor="t">
            <a:spAutoFit/>
          </a:bodyPr>
          <a:p>
            <a:r>
              <a:rPr lang="zh-CN" altLang="en-US" sz="3600" b="1" dirty="0" smtClean="0">
                <a:solidFill>
                  <a:srgbClr val="4B649F"/>
                </a:solidFill>
                <a:latin typeface="微软雅黑" panose="020B0604030504040204" pitchFamily="34" charset="-122"/>
                <a:ea typeface="+mn-ea"/>
                <a:cs typeface="微软雅黑" panose="020B0604030504040204" pitchFamily="34" charset="-122"/>
                <a:sym typeface="+mn-ea"/>
              </a:rPr>
              <a:t>注意！！！</a:t>
            </a:r>
            <a:endParaRPr lang="zh-CN" altLang="en-US" sz="36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true"/>
          </p:cNvPicPr>
          <p:nvPr/>
        </p:nvPicPr>
        <p:blipFill>
          <a:blip r:embed="rId1"/>
          <a:srcRect l="414" t="34286" r="481" b="4159"/>
          <a:stretch>
            <a:fillRect/>
          </a:stretch>
        </p:blipFill>
        <p:spPr>
          <a:xfrm>
            <a:off x="1107440" y="2136775"/>
            <a:ext cx="9876155" cy="4587240"/>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（一）经营情况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6" name="文本框 5"/>
          <p:cNvSpPr txBox="true"/>
          <p:nvPr/>
        </p:nvSpPr>
        <p:spPr>
          <a:xfrm>
            <a:off x="4888230" y="1491615"/>
            <a:ext cx="2416175" cy="645160"/>
          </a:xfrm>
          <a:prstGeom prst="rect">
            <a:avLst/>
          </a:prstGeom>
          <a:noFill/>
        </p:spPr>
        <p:txBody>
          <a:bodyPr wrap="square" rtlCol="0" anchor="t">
            <a:spAutoFit/>
          </a:bodyPr>
          <a:p>
            <a:r>
              <a:rPr lang="zh-CN" altLang="en-US" sz="3600" b="1" dirty="0" smtClean="0">
                <a:solidFill>
                  <a:srgbClr val="4B649F"/>
                </a:solidFill>
                <a:latin typeface="微软雅黑" panose="020B0604030504040204" pitchFamily="34" charset="-122"/>
                <a:ea typeface="+mn-ea"/>
                <a:cs typeface="微软雅黑" panose="020B0604030504040204" pitchFamily="34" charset="-122"/>
                <a:sym typeface="+mn-ea"/>
              </a:rPr>
              <a:t>注意！！！</a:t>
            </a:r>
            <a:endParaRPr lang="zh-CN" altLang="en-US" sz="3600"/>
          </a:p>
        </p:txBody>
      </p:sp>
      <p:sp>
        <p:nvSpPr>
          <p:cNvPr id="343" name="矩形"/>
          <p:cNvSpPr/>
          <p:nvPr/>
        </p:nvSpPr>
        <p:spPr>
          <a:xfrm>
            <a:off x="8902700" y="3202305"/>
            <a:ext cx="2030095" cy="2840990"/>
          </a:xfrm>
          <a:prstGeom prst="rect">
            <a:avLst/>
          </a:prstGeom>
          <a:noFill/>
          <a:ln w="101600" cap="flat" cmpd="sng">
            <a:solidFill>
              <a:schemeClr val="accent1">
                <a:shade val="50000"/>
              </a:schemeClr>
            </a:solidFill>
            <a:prstDash val="sysDot"/>
            <a:round/>
          </a:ln>
        </p:spPr>
      </p:sp>
      <p:sp>
        <p:nvSpPr>
          <p:cNvPr id="344" name="矩形"/>
          <p:cNvSpPr/>
          <p:nvPr/>
        </p:nvSpPr>
        <p:spPr>
          <a:xfrm>
            <a:off x="9556115" y="3698875"/>
            <a:ext cx="613410" cy="2063750"/>
          </a:xfrm>
          <a:prstGeom prst="rect">
            <a:avLst/>
          </a:prstGeom>
          <a:noFill/>
          <a:ln w="9525" cap="flat" cmpd="sng">
            <a:noFill/>
            <a:prstDash val="solid"/>
            <a:miter/>
          </a:ln>
        </p:spPr>
        <p:txBody>
          <a:bodyPr vert="eaVert" wrap="square" lIns="91440" tIns="45720" rIns="91440" bIns="45720" anchor="t" anchorCtr="false">
            <a:spAutoFit/>
            <a:scene3d>
              <a:camera prst="orthographicFront"/>
              <a:lightRig rig="threePt" dir="t"/>
            </a:scene3d>
          </a:bodyPr>
          <a:p>
            <a:pPr marL="0" indent="0" algn="ctr">
              <a:lnSpc>
                <a:spcPct val="100000"/>
              </a:lnSpc>
              <a:spcBef>
                <a:spcPts val="0"/>
              </a:spcBef>
              <a:spcAft>
                <a:spcPts val="0"/>
              </a:spcAft>
              <a:buNone/>
            </a:pPr>
            <a:r>
              <a:rPr lang="zh-CN" altLang="en-US" sz="2800" b="0"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黑体" panose="02010609060101010101" charset="-122"/>
                <a:cs typeface="Times New Roman" panose="02020603050405020304" pitchFamily="18" charset="0"/>
              </a:rPr>
              <a:t>请手动填写</a:t>
            </a:r>
            <a:endParaRPr lang="zh-CN" altLang="en-US" sz="2800" b="0"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黑体" panose="02010609060101010101" charset="-122"/>
              <a:cs typeface="Times New Roman" panose="02020603050405020304" pitchFamily="18" charset="0"/>
            </a:endParaRPr>
          </a:p>
        </p:txBody>
      </p:sp>
      <p:sp>
        <p:nvSpPr>
          <p:cNvPr id="16" name="文本框 15"/>
          <p:cNvSpPr txBox="true"/>
          <p:nvPr/>
        </p:nvSpPr>
        <p:spPr>
          <a:xfrm>
            <a:off x="6537960" y="5056505"/>
            <a:ext cx="1840230" cy="481330"/>
          </a:xfrm>
          <a:prstGeom prst="rect">
            <a:avLst/>
          </a:prstGeom>
          <a:noFill/>
        </p:spPr>
        <p:txBody>
          <a:bodyPr wrap="square" rtlCol="0">
            <a:noAutofit/>
          </a:bodyPr>
          <a:p>
            <a:pPr algn="l"/>
            <a:r>
              <a:rPr lang="zh-CN" altLang="en-US" sz="2400" b="1">
                <a:solidFill>
                  <a:srgbClr val="C00000"/>
                </a:solidFill>
                <a:latin typeface="微软雅黑" panose="020B0604030504040204" pitchFamily="34" charset="-122"/>
                <a:cs typeface="微软雅黑" panose="020B0604030504040204" pitchFamily="34" charset="-122"/>
              </a:rPr>
              <a:t>单位：千元</a:t>
            </a:r>
            <a:endParaRPr lang="zh-CN" altLang="en-US" sz="2400" b="1">
              <a:solidFill>
                <a:srgbClr val="C00000"/>
              </a:solidFill>
              <a:latin typeface="微软雅黑" panose="020B0604030504040204" pitchFamily="34" charset="-122"/>
              <a:cs typeface="微软雅黑" panose="020B0604030504040204" pitchFamily="34" charset="-122"/>
            </a:endParaRPr>
          </a:p>
        </p:txBody>
      </p:sp>
      <p:sp>
        <p:nvSpPr>
          <p:cNvPr id="9" name="矩形"/>
          <p:cNvSpPr/>
          <p:nvPr/>
        </p:nvSpPr>
        <p:spPr>
          <a:xfrm>
            <a:off x="4990465" y="3201670"/>
            <a:ext cx="607695" cy="2842260"/>
          </a:xfrm>
          <a:prstGeom prst="rect">
            <a:avLst/>
          </a:prstGeom>
          <a:noFill/>
          <a:ln w="50800" cap="flat" cmpd="sng">
            <a:solidFill>
              <a:srgbClr val="C00000"/>
            </a:solidFill>
            <a:prstDash val="solid"/>
            <a:round/>
          </a:ln>
        </p:spPr>
      </p:sp>
      <p:cxnSp>
        <p:nvCxnSpPr>
          <p:cNvPr id="13" name="直接箭头连接符 12"/>
          <p:cNvCxnSpPr>
            <a:stCxn id="9" idx="3"/>
            <a:endCxn id="16" idx="1"/>
          </p:cNvCxnSpPr>
          <p:nvPr/>
        </p:nvCxnSpPr>
        <p:spPr>
          <a:xfrm>
            <a:off x="5598160" y="4622800"/>
            <a:ext cx="939800" cy="67437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42" name="文本框 141"/>
          <p:cNvSpPr txBox="true"/>
          <p:nvPr>
            <p:custDataLst>
              <p:tags r:id="rId5"/>
            </p:custDataLst>
          </p:nvPr>
        </p:nvSpPr>
        <p:spPr>
          <a:xfrm>
            <a:off x="4439920" y="2019935"/>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sp>
        <p:nvSpPr>
          <p:cNvPr id="11" name="文本框 10"/>
          <p:cNvSpPr txBox="true"/>
          <p:nvPr>
            <p:custDataLst>
              <p:tags r:id="rId6"/>
            </p:custDataLst>
          </p:nvPr>
        </p:nvSpPr>
        <p:spPr>
          <a:xfrm>
            <a:off x="4461510" y="3933190"/>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13" name="组合"/>
          <p:cNvGrpSpPr/>
          <p:nvPr/>
        </p:nvGrpSpPr>
        <p:grpSpPr>
          <a:xfrm>
            <a:off x="2281472" y="2882332"/>
            <a:ext cx="8178164" cy="1290888"/>
            <a:chOff x="2019300" y="1854200"/>
            <a:chExt cx="6437493" cy="936624"/>
          </a:xfrm>
        </p:grpSpPr>
        <p:sp>
          <p:nvSpPr>
            <p:cNvPr id="14"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6" name="矩形"/>
            <p:cNvSpPr/>
            <p:nvPr/>
          </p:nvSpPr>
          <p:spPr>
            <a:xfrm>
              <a:off x="2101274" y="1896588"/>
              <a:ext cx="6355519" cy="85143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（二）住宿和餐饮业分地区经营情况</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（BJS104-6，BJS204-6）</a:t>
              </a:r>
              <a:endPar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en-US" alt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5" name="图片 4"/>
          <p:cNvPicPr>
            <a:picLocks noChangeAspect="true"/>
          </p:cNvPicPr>
          <p:nvPr/>
        </p:nvPicPr>
        <p:blipFill>
          <a:blip r:embed="rId5"/>
          <a:srcRect l="28333" t="21667" r="29271" b="10000"/>
          <a:stretch>
            <a:fillRect/>
          </a:stretch>
        </p:blipFill>
        <p:spPr>
          <a:xfrm>
            <a:off x="4756150" y="0"/>
            <a:ext cx="7416800" cy="6724650"/>
          </a:xfrm>
          <a:prstGeom prst="rect">
            <a:avLst/>
          </a:prstGeom>
          <a:ln w="12700">
            <a:solidFill>
              <a:schemeClr val="tx1"/>
            </a:solidFill>
          </a:ln>
        </p:spPr>
      </p:pic>
      <p:sp>
        <p:nvSpPr>
          <p:cNvPr id="6" name="矩形"/>
          <p:cNvSpPr/>
          <p:nvPr/>
        </p:nvSpPr>
        <p:spPr>
          <a:xfrm>
            <a:off x="560705" y="1397635"/>
            <a:ext cx="3858895" cy="5862320"/>
          </a:xfrm>
          <a:prstGeom prst="rect">
            <a:avLst/>
          </a:prstGeom>
          <a:noFill/>
          <a:ln w="952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50000"/>
              </a:lnSpc>
              <a:spcBef>
                <a:spcPts val="0"/>
              </a:spcBef>
              <a:spcAft>
                <a:spcPts val="0"/>
              </a:spcAft>
              <a:buNone/>
            </a:pPr>
            <a:r>
              <a:rPr lang="zh-CN" altLang="en-US" sz="3200" b="1" i="0" u="none" strike="noStrike" kern="1200" cap="none" spc="0" baseline="0" dirty="0">
                <a:solidFill>
                  <a:srgbClr val="336699"/>
                </a:solidFill>
                <a:latin typeface="微软雅黑" panose="020B0604030504040204" pitchFamily="34" charset="-122"/>
              </a:rPr>
              <a:t>表样</a:t>
            </a:r>
            <a:endParaRPr lang="zh-CN" altLang="en-US" sz="3200" b="1" i="0" u="none" strike="noStrike" kern="1200" cap="none" spc="0" baseline="0" dirty="0">
              <a:solidFill>
                <a:srgbClr val="336699"/>
              </a:solidFill>
              <a:latin typeface="微软雅黑" panose="020B0604030504040204" pitchFamily="34" charset="-122"/>
            </a:endParaRPr>
          </a:p>
          <a:p>
            <a:pPr marL="0" indent="0" algn="l">
              <a:lnSpc>
                <a:spcPct val="150000"/>
              </a:lnSpc>
              <a:spcBef>
                <a:spcPts val="0"/>
              </a:spcBef>
              <a:spcAft>
                <a:spcPts val="0"/>
              </a:spcAft>
              <a:buNone/>
            </a:pPr>
            <a:r>
              <a:rPr lang="zh-CN" altLang="en-US" sz="3200" b="1" dirty="0">
                <a:solidFill>
                  <a:srgbClr val="336699"/>
                </a:solidFill>
                <a:latin typeface="微软雅黑" panose="020B0604030504040204" pitchFamily="34" charset="-122"/>
                <a:sym typeface="+mn-ea"/>
              </a:rPr>
              <a:t>年报</a:t>
            </a:r>
            <a:r>
              <a:rPr lang="zh-CN" altLang="en-US" sz="3200" b="1" dirty="0">
                <a:solidFill>
                  <a:srgbClr val="C00000"/>
                </a:solidFill>
                <a:latin typeface="微软雅黑" panose="020B0604030504040204" pitchFamily="34" charset="-122"/>
                <a:sym typeface="+mn-ea"/>
              </a:rPr>
              <a:t>（BJS104-6）</a:t>
            </a:r>
            <a:endParaRPr lang="zh-CN" altLang="en-US" sz="3200" b="1" dirty="0">
              <a:solidFill>
                <a:srgbClr val="C00000"/>
              </a:solidFill>
              <a:latin typeface="微软雅黑" panose="020B0604030504040204" pitchFamily="34" charset="-122"/>
              <a:sym typeface="+mn-ea"/>
            </a:endParaRPr>
          </a:p>
          <a:p>
            <a:pPr marL="0" indent="0" algn="l">
              <a:lnSpc>
                <a:spcPct val="150000"/>
              </a:lnSpc>
              <a:spcBef>
                <a:spcPts val="0"/>
              </a:spcBef>
              <a:spcAft>
                <a:spcPts val="0"/>
              </a:spcAft>
              <a:buNone/>
            </a:pPr>
            <a:r>
              <a:rPr lang="zh-CN" altLang="en-US" sz="3200" b="1" dirty="0">
                <a:solidFill>
                  <a:srgbClr val="336699"/>
                </a:solidFill>
                <a:latin typeface="微软雅黑" panose="020B0604030504040204" pitchFamily="34" charset="-122"/>
                <a:sym typeface="+mn-ea"/>
              </a:rPr>
              <a:t>半年报</a:t>
            </a:r>
            <a:r>
              <a:rPr lang="zh-CN" altLang="en-US" sz="3200" b="1" dirty="0">
                <a:solidFill>
                  <a:srgbClr val="C00000"/>
                </a:solidFill>
                <a:latin typeface="微软雅黑" panose="020B0604030504040204" pitchFamily="34" charset="-122"/>
                <a:sym typeface="+mn-ea"/>
              </a:rPr>
              <a:t>（BJS204-6）</a:t>
            </a:r>
            <a:endParaRPr lang="zh-CN" altLang="en-US" sz="3200" b="1" dirty="0">
              <a:solidFill>
                <a:srgbClr val="C00000"/>
              </a:solidFill>
              <a:latin typeface="微软雅黑" panose="020B0604030504040204" pitchFamily="34" charset="-122"/>
              <a:sym typeface="+mn-ea"/>
            </a:endParaRPr>
          </a:p>
          <a:p>
            <a:pPr marL="0" indent="0" algn="l">
              <a:lnSpc>
                <a:spcPct val="150000"/>
              </a:lnSpc>
              <a:spcBef>
                <a:spcPts val="0"/>
              </a:spcBef>
              <a:spcAft>
                <a:spcPts val="0"/>
              </a:spcAft>
              <a:buNone/>
            </a:pPr>
            <a:r>
              <a:rPr lang="zh-CN" altLang="en-US" sz="2600" b="1" dirty="0">
                <a:effectLst>
                  <a:outerShdw blurRad="38100" dist="19050" dir="2700000" algn="tl" rotWithShape="0">
                    <a:schemeClr val="dk1">
                      <a:alpha val="40000"/>
                    </a:schemeClr>
                  </a:outerShdw>
                </a:effectLst>
                <a:latin typeface="+mn-ea"/>
                <a:ea typeface="+mn-ea"/>
                <a:cs typeface="+mn-ea"/>
                <a:sym typeface="+mn-ea"/>
              </a:rPr>
              <a:t>①</a:t>
            </a:r>
            <a:r>
              <a:rPr lang="zh-CN" altLang="en-US" sz="2600" b="1" dirty="0">
                <a:latin typeface="+mn-ea"/>
                <a:ea typeface="+mn-ea"/>
                <a:cs typeface="+mn-ea"/>
                <a:sym typeface="+mn-ea"/>
              </a:rPr>
              <a:t>含</a:t>
            </a:r>
            <a:r>
              <a:rPr lang="zh-CN" altLang="en-US" sz="2600" b="1" dirty="0">
                <a:solidFill>
                  <a:srgbClr val="C00000"/>
                </a:solidFill>
                <a:latin typeface="+mn-ea"/>
                <a:ea typeface="+mn-ea"/>
                <a:cs typeface="+mn-ea"/>
                <a:sym typeface="+mn-ea"/>
              </a:rPr>
              <a:t>增值税</a:t>
            </a:r>
            <a:endParaRPr lang="zh-CN" altLang="en-US" sz="2600" b="1" dirty="0">
              <a:solidFill>
                <a:srgbClr val="FF0000"/>
              </a:solidFill>
              <a:latin typeface="+mn-ea"/>
              <a:ea typeface="+mn-ea"/>
              <a:cs typeface="+mn-ea"/>
              <a:sym typeface="+mn-ea"/>
            </a:endParaRPr>
          </a:p>
          <a:p>
            <a:pPr marL="0" indent="0" algn="l">
              <a:lnSpc>
                <a:spcPct val="150000"/>
              </a:lnSpc>
              <a:spcBef>
                <a:spcPts val="0"/>
              </a:spcBef>
              <a:spcAft>
                <a:spcPts val="0"/>
              </a:spcAft>
              <a:buNone/>
            </a:pPr>
            <a:r>
              <a:rPr lang="zh-CN" altLang="en-US" sz="2600" b="1" dirty="0">
                <a:latin typeface="+mn-ea"/>
                <a:ea typeface="+mn-ea"/>
                <a:cs typeface="+mn-ea"/>
                <a:sym typeface="+mn-ea"/>
              </a:rPr>
              <a:t>②单位：</a:t>
            </a:r>
            <a:r>
              <a:rPr lang="zh-CN" altLang="en-US" sz="2600" b="1" dirty="0">
                <a:solidFill>
                  <a:srgbClr val="C00000"/>
                </a:solidFill>
                <a:latin typeface="+mn-ea"/>
                <a:ea typeface="+mn-ea"/>
                <a:cs typeface="+mn-ea"/>
                <a:sym typeface="+mn-ea"/>
              </a:rPr>
              <a:t>千元</a:t>
            </a:r>
            <a:endParaRPr lang="en-US" altLang="zh-CN" sz="2600" b="1" i="0" u="none" strike="noStrike" kern="1200" cap="none" spc="0" baseline="0" dirty="0">
              <a:solidFill>
                <a:srgbClr val="C00000"/>
              </a:solidFill>
              <a:effectLst>
                <a:outerShdw blurRad="38100" dist="19050" dir="2700000" algn="tl" rotWithShape="0">
                  <a:schemeClr val="dk1">
                    <a:alpha val="40000"/>
                  </a:schemeClr>
                </a:outerShdw>
              </a:effectLst>
              <a:latin typeface="+mn-ea"/>
              <a:ea typeface="+mn-ea"/>
              <a:cs typeface="+mn-ea"/>
            </a:endParaRPr>
          </a:p>
          <a:p>
            <a:pPr marL="0" indent="0" algn="l">
              <a:lnSpc>
                <a:spcPct val="150000"/>
              </a:lnSpc>
              <a:spcBef>
                <a:spcPts val="0"/>
              </a:spcBef>
              <a:spcAft>
                <a:spcPts val="0"/>
              </a:spcAft>
              <a:buNone/>
            </a:pPr>
            <a:r>
              <a:rPr lang="zh-CN" altLang="en-US" sz="2600" b="1" dirty="0">
                <a:effectLst>
                  <a:outerShdw blurRad="38100" dist="19050" dir="2700000" algn="tl" rotWithShape="0">
                    <a:schemeClr val="dk1">
                      <a:alpha val="40000"/>
                    </a:schemeClr>
                  </a:outerShdw>
                </a:effectLst>
                <a:latin typeface="+mn-ea"/>
                <a:ea typeface="+mn-ea"/>
                <a:cs typeface="+mn-ea"/>
                <a:sym typeface="+mn-ea"/>
              </a:rPr>
              <a:t>③审核关系：</a:t>
            </a:r>
            <a:endParaRPr lang="zh-CN" altLang="en-US" sz="2600" b="1" dirty="0">
              <a:solidFill>
                <a:srgbClr val="FF0000"/>
              </a:solidFill>
              <a:latin typeface="+mn-ea"/>
              <a:ea typeface="+mn-ea"/>
              <a:cs typeface="+mn-ea"/>
              <a:sym typeface="+mn-ea"/>
            </a:endParaRPr>
          </a:p>
          <a:p>
            <a:pPr marL="0" indent="0" algn="l">
              <a:lnSpc>
                <a:spcPct val="150000"/>
              </a:lnSpc>
              <a:spcBef>
                <a:spcPts val="0"/>
              </a:spcBef>
              <a:spcAft>
                <a:spcPts val="0"/>
              </a:spcAft>
              <a:buNone/>
            </a:pPr>
            <a:r>
              <a:rPr lang="en-US" altLang="zh-CN" sz="2600" b="1" dirty="0">
                <a:latin typeface="+mn-ea"/>
                <a:ea typeface="+mn-ea"/>
                <a:cs typeface="+mn-ea"/>
                <a:sym typeface="+mn-ea"/>
              </a:rPr>
              <a:t>   合计=北京市+外省市</a:t>
            </a:r>
            <a:endParaRPr lang="en-US" altLang="zh-CN" sz="2600" b="1" dirty="0">
              <a:solidFill>
                <a:schemeClr val="tx1"/>
              </a:solidFill>
              <a:latin typeface="+mn-ea"/>
              <a:ea typeface="+mn-ea"/>
              <a:cs typeface="+mn-ea"/>
              <a:sym typeface="+mn-ea"/>
            </a:endParaRPr>
          </a:p>
          <a:p>
            <a:pPr marL="0" indent="0" algn="l">
              <a:lnSpc>
                <a:spcPct val="150000"/>
              </a:lnSpc>
              <a:spcBef>
                <a:spcPts val="0"/>
              </a:spcBef>
              <a:spcAft>
                <a:spcPts val="0"/>
              </a:spcAft>
              <a:buNone/>
            </a:pPr>
            <a:r>
              <a:rPr lang="en-US" altLang="zh-CN" sz="2600" b="1" dirty="0">
                <a:latin typeface="+mn-ea"/>
                <a:ea typeface="+mn-ea"/>
                <a:cs typeface="+mn-ea"/>
                <a:sym typeface="+mn-ea"/>
              </a:rPr>
              <a:t>   北京市=∑各区</a:t>
            </a:r>
            <a:endParaRPr lang="en-US" altLang="zh-CN" sz="2400" b="1" i="0" u="none" strike="noStrike" kern="1200" cap="none" spc="0" baseline="0" dirty="0">
              <a:latin typeface="黑体" panose="02010609060101010101" charset="-122"/>
              <a:ea typeface="黑体" panose="02010609060101010101" charset="-122"/>
              <a:cs typeface="黑体" panose="02010609060101010101" charset="-122"/>
            </a:endParaRPr>
          </a:p>
          <a:p>
            <a:pPr marL="0" indent="0" algn="ctr">
              <a:lnSpc>
                <a:spcPct val="150000"/>
              </a:lnSpc>
              <a:spcBef>
                <a:spcPts val="0"/>
              </a:spcBef>
              <a:spcAft>
                <a:spcPts val="0"/>
              </a:spcAft>
              <a:buNone/>
            </a:pPr>
            <a:endParaRPr lang="zh-CN" altLang="en-US" sz="2400" b="1" i="0" u="none" strike="noStrike" cap="none" spc="0" baseline="0" dirty="0">
              <a:solidFill>
                <a:srgbClr val="C00000"/>
              </a:solidFill>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en-US" alt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5" name="图片 4"/>
          <p:cNvPicPr>
            <a:picLocks noChangeAspect="true"/>
          </p:cNvPicPr>
          <p:nvPr/>
        </p:nvPicPr>
        <p:blipFill>
          <a:blip r:embed="rId5"/>
          <a:srcRect l="28449" t="21667" r="29271" b="10000"/>
          <a:stretch>
            <a:fillRect/>
          </a:stretch>
        </p:blipFill>
        <p:spPr>
          <a:xfrm>
            <a:off x="7153275" y="2151380"/>
            <a:ext cx="5027930" cy="4573270"/>
          </a:xfrm>
          <a:prstGeom prst="rect">
            <a:avLst/>
          </a:prstGeom>
          <a:ln w="12700">
            <a:solidFill>
              <a:schemeClr val="tx1"/>
            </a:solidFill>
          </a:ln>
        </p:spPr>
      </p:pic>
      <p:sp>
        <p:nvSpPr>
          <p:cNvPr id="4" name="文本框 3"/>
          <p:cNvSpPr txBox="true"/>
          <p:nvPr>
            <p:custDataLst>
              <p:tags r:id="rId6"/>
            </p:custDataLst>
          </p:nvPr>
        </p:nvSpPr>
        <p:spPr>
          <a:xfrm>
            <a:off x="560705" y="1491615"/>
            <a:ext cx="6462395" cy="487743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、营业网点个数</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2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200" dirty="0" smtClean="0">
                <a:latin typeface="微软雅黑" panose="020B0604030504040204" pitchFamily="34" charset="-122"/>
                <a:cs typeface="微软雅黑" panose="020B0604030504040204" pitchFamily="34" charset="-122"/>
                <a:sym typeface="+mn-ea"/>
              </a:rPr>
              <a:t>指住宿和餐饮业单位提供临时住宿和饮食消费服务活动的单位或综合经营场所的个数。</a:t>
            </a:r>
            <a:endParaRPr lang="zh-CN" altLang="en-US" sz="2200" dirty="0" smtClean="0">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200" dirty="0" smtClean="0">
                <a:solidFill>
                  <a:srgbClr val="C00000"/>
                </a:solidFill>
                <a:latin typeface="微软雅黑" panose="020B0604030504040204" pitchFamily="34" charset="-122"/>
                <a:cs typeface="微软雅黑" panose="020B0604030504040204" pitchFamily="34" charset="-122"/>
                <a:sym typeface="+mn-ea"/>
              </a:rPr>
              <a:t>包括</a:t>
            </a:r>
            <a:r>
              <a:rPr lang="zh-CN" altLang="en-US" sz="2200" dirty="0" smtClean="0">
                <a:latin typeface="微软雅黑" panose="020B0604030504040204" pitchFamily="34" charset="-122"/>
                <a:cs typeface="微软雅黑" panose="020B0604030504040204" pitchFamily="34" charset="-122"/>
                <a:sym typeface="+mn-ea"/>
              </a:rPr>
              <a:t>连锁门店或分店、分公司、分支机构、旅游饭店、宾馆、酒店和旅馆、各种饭馆、中西餐厅、酒馆、茶馆、饮料店、</a:t>
            </a:r>
            <a:r>
              <a:rPr lang="zh-CN" altLang="en-US" sz="2200" dirty="0" smtClean="0">
                <a:solidFill>
                  <a:srgbClr val="C00000"/>
                </a:solidFill>
                <a:latin typeface="微软雅黑" panose="020B0604030504040204" pitchFamily="34" charset="-122"/>
                <a:cs typeface="微软雅黑" panose="020B0604030504040204" pitchFamily="34" charset="-122"/>
                <a:sym typeface="+mn-ea"/>
              </a:rPr>
              <a:t>实际服务对象（承包食堂数、送餐企业、学校数）</a:t>
            </a:r>
            <a:r>
              <a:rPr lang="zh-CN" altLang="en-US" sz="2200" dirty="0" smtClean="0">
                <a:latin typeface="微软雅黑" panose="020B0604030504040204" pitchFamily="34" charset="-122"/>
                <a:cs typeface="微软雅黑" panose="020B0604030504040204" pitchFamily="34" charset="-122"/>
                <a:sym typeface="+mn-ea"/>
              </a:rPr>
              <a:t>等。</a:t>
            </a:r>
            <a:endParaRPr lang="zh-CN" altLang="en-US" sz="2200" dirty="0" smtClean="0">
              <a:latin typeface="微软雅黑" panose="020B0604030504040204" pitchFamily="34" charset="-122"/>
              <a:cs typeface="微软雅黑" panose="020B0604030504040204" pitchFamily="34" charset="-122"/>
              <a:sym typeface="+mn-ea"/>
            </a:endParaRPr>
          </a:p>
          <a:p>
            <a:pPr>
              <a:lnSpc>
                <a:spcPct val="140000"/>
              </a:lnSpc>
              <a:buFont typeface="Wingdings" panose="05000000000000000000" pitchFamily="2" charset="2"/>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9267190" y="2151380"/>
            <a:ext cx="566420" cy="972185"/>
          </a:xfrm>
          <a:prstGeom prst="roundRect">
            <a:avLst>
              <a:gd name="adj" fmla="val 16666"/>
            </a:avLst>
          </a:prstGeom>
          <a:noFill/>
          <a:ln w="50800" cap="flat" cmpd="sng">
            <a:solidFill>
              <a:srgbClr val="C00000"/>
            </a:solidFill>
            <a:prstDash val="solid"/>
            <a:round/>
          </a:ln>
        </p:spPr>
      </p:sp>
      <p:sp>
        <p:nvSpPr>
          <p:cNvPr id="7" name="文本框 6"/>
          <p:cNvSpPr txBox="true"/>
          <p:nvPr/>
        </p:nvSpPr>
        <p:spPr>
          <a:xfrm>
            <a:off x="560705" y="5198110"/>
            <a:ext cx="6347460" cy="126047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en-US" sz="2400" dirty="0" smtClean="0">
                <a:latin typeface="微软雅黑" panose="020B0604030504040204" pitchFamily="34" charset="-122"/>
                <a:cs typeface="微软雅黑" panose="020B0604030504040204" pitchFamily="34" charset="-122"/>
                <a:sym typeface="+mn-ea"/>
              </a:rPr>
              <a:t>机构餐饮（</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6299</a:t>
            </a:r>
            <a:r>
              <a:rPr lang="zh-CN" altLang="en-US" sz="2400" dirty="0" smtClean="0">
                <a:latin typeface="微软雅黑" panose="020B0604030504040204" pitchFamily="34" charset="-122"/>
                <a:cs typeface="微软雅黑" panose="020B0604030504040204" pitchFamily="34" charset="-122"/>
                <a:sym typeface="+mn-ea"/>
              </a:rPr>
              <a:t>）、企业学校配餐类单位（</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6241</a:t>
            </a:r>
            <a:r>
              <a:rPr lang="zh-CN" altLang="en-US" sz="2400" dirty="0" smtClean="0">
                <a:latin typeface="微软雅黑" panose="020B0604030504040204" pitchFamily="34" charset="-122"/>
                <a:cs typeface="微软雅黑" panose="020B0604030504040204" pitchFamily="34" charset="-122"/>
                <a:sym typeface="+mn-ea"/>
              </a:rPr>
              <a:t>），请按照实际服务对象个数填写营业网点数量。</a:t>
            </a:r>
            <a:endParaRPr lang="zh-CN" altLang="en-US" sz="2400" dirty="0" smtClean="0">
              <a:latin typeface="黑体" panose="02010609060101010101" charset="-122"/>
              <a:sym typeface="+mn-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en-US" alt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6462395" cy="295846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a:t>
            </a: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零售额</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ts val="3000"/>
              </a:lnSpc>
              <a:spcAft>
                <a:spcPts val="600"/>
              </a:spcAft>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指住宿和餐饮业企业为顾客提供</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就餐服务</a:t>
            </a:r>
            <a:r>
              <a:rPr lang="zh-CN" altLang="en-US" sz="2400" dirty="0" smtClean="0">
                <a:latin typeface="微软雅黑" panose="020B0604030504040204" pitchFamily="34" charset="-122"/>
                <a:cs typeface="微软雅黑" panose="020B0604030504040204" pitchFamily="34" charset="-122"/>
                <a:sym typeface="+mn-ea"/>
              </a:rPr>
              <a:t>取得的收入（含</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增值税</a:t>
            </a:r>
            <a:r>
              <a:rPr lang="zh-CN" altLang="en-US" sz="2400" dirty="0" smtClean="0">
                <a:latin typeface="微软雅黑" panose="020B0604030504040204" pitchFamily="34" charset="-122"/>
                <a:cs typeface="微软雅黑" panose="020B0604030504040204" pitchFamily="34" charset="-122"/>
                <a:sym typeface="+mn-ea"/>
              </a:rPr>
              <a:t>），包括经烹饪、调制加工后出售的各种食品的收入，如主食、炒菜、凉拌菜等；以及伴随服务而出售</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商品</a:t>
            </a:r>
            <a:r>
              <a:rPr lang="zh-CN" altLang="en-US" sz="2400" dirty="0" smtClean="0">
                <a:latin typeface="微软雅黑" panose="020B0604030504040204" pitchFamily="34" charset="-122"/>
                <a:cs typeface="微软雅黑" panose="020B0604030504040204" pitchFamily="34" charset="-122"/>
                <a:sym typeface="+mn-ea"/>
              </a:rPr>
              <a:t>所取得的收入（含</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增值税</a:t>
            </a:r>
            <a:r>
              <a:rPr lang="zh-CN" altLang="en-US" sz="2400" dirty="0" smtClean="0">
                <a:latin typeface="微软雅黑" panose="020B0604030504040204" pitchFamily="34" charset="-122"/>
                <a:cs typeface="微软雅黑" panose="020B0604030504040204" pitchFamily="34" charset="-122"/>
                <a:sym typeface="+mn-ea"/>
              </a:rPr>
              <a:t>），包括商品部（小卖部）出售的各种商品收入。</a:t>
            </a:r>
            <a:endParaRPr lang="zh-CN" altLang="en-US" sz="2200" dirty="0" smtClean="0">
              <a:latin typeface="微软雅黑" panose="020B0604030504040204" pitchFamily="34" charset="-122"/>
              <a:cs typeface="微软雅黑" panose="020B0604030504040204" pitchFamily="34" charset="-122"/>
              <a:sym typeface="+mn-ea"/>
            </a:endParaRPr>
          </a:p>
          <a:p>
            <a:pPr>
              <a:lnSpc>
                <a:spcPct val="140000"/>
              </a:lnSpc>
              <a:buFont typeface="Wingdings" panose="05000000000000000000" pitchFamily="2" charset="2"/>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6" name="文本框 5"/>
          <p:cNvSpPr txBox="true"/>
          <p:nvPr/>
        </p:nvSpPr>
        <p:spPr>
          <a:xfrm>
            <a:off x="618490" y="4587875"/>
            <a:ext cx="6347460" cy="199961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dirty="0" smtClean="0">
                <a:solidFill>
                  <a:schemeClr val="tx1"/>
                </a:solidFill>
                <a:latin typeface="微软雅黑" panose="020B0604030504040204" pitchFamily="34" charset="-122"/>
                <a:cs typeface="微软雅黑" panose="020B0604030504040204" pitchFamily="34" charset="-122"/>
                <a:sym typeface="+mn-ea"/>
              </a:rPr>
              <a:t>①</a:t>
            </a:r>
            <a:r>
              <a:rPr lang="zh-CN" altLang="en-US" sz="2400" smtClean="0">
                <a:latin typeface="微软雅黑" panose="020B0604030504040204" pitchFamily="34" charset="-122"/>
                <a:cs typeface="微软雅黑" panose="020B0604030504040204" pitchFamily="34" charset="-122"/>
                <a:sym typeface="+mn-ea"/>
              </a:rPr>
              <a:t>零售额=餐费收入+商品销售额</a:t>
            </a:r>
            <a:endParaRPr lang="zh-CN" altLang="en-US" sz="2400" smtClean="0">
              <a:latin typeface="微软雅黑" panose="020B0604030504040204" pitchFamily="34" charset="-122"/>
              <a:cs typeface="微软雅黑" panose="020B0604030504040204" pitchFamily="34" charset="-122"/>
              <a:sym typeface="+mn-ea"/>
            </a:endParaRPr>
          </a:p>
          <a:p>
            <a:r>
              <a:rPr lang="zh-CN" altLang="zh-CN" sz="2400" dirty="0">
                <a:solidFill>
                  <a:schemeClr val="tx1"/>
                </a:solidFill>
                <a:latin typeface="微软雅黑" panose="020B0604030504040204" pitchFamily="34" charset="-122"/>
                <a:sym typeface="+mn-ea"/>
              </a:rPr>
              <a:t>②</a:t>
            </a:r>
            <a:r>
              <a:rPr lang="zh-CN" altLang="en-US" sz="2400">
                <a:latin typeface="微软雅黑" panose="020B0604030504040204" pitchFamily="34" charset="-122"/>
                <a:cs typeface="微软雅黑" panose="020B0604030504040204" pitchFamily="34" charset="-122"/>
                <a:sym typeface="+mn-ea"/>
              </a:rPr>
              <a:t>需含相对应的</a:t>
            </a:r>
            <a:r>
              <a:rPr lang="zh-CN" altLang="en-US" sz="2400">
                <a:solidFill>
                  <a:srgbClr val="C00000"/>
                </a:solidFill>
                <a:latin typeface="微软雅黑" panose="020B0604030504040204" pitchFamily="34" charset="-122"/>
                <a:cs typeface="微软雅黑" panose="020B0604030504040204" pitchFamily="34" charset="-122"/>
                <a:sym typeface="+mn-ea"/>
              </a:rPr>
              <a:t>增值税</a:t>
            </a:r>
            <a:endParaRPr lang="zh-CN" altLang="en-US" sz="2400">
              <a:solidFill>
                <a:srgbClr val="C00000"/>
              </a:solidFill>
              <a:latin typeface="微软雅黑" panose="020B0604030504040204" pitchFamily="34" charset="-122"/>
              <a:cs typeface="微软雅黑" panose="020B0604030504040204" pitchFamily="34" charset="-122"/>
              <a:sym typeface="+mn-ea"/>
            </a:endParaRPr>
          </a:p>
          <a:p>
            <a:r>
              <a:rPr lang="zh-CN" altLang="en-US" sz="2400" dirty="0" smtClean="0">
                <a:latin typeface="黑体" panose="02010609060101010101" charset="-122"/>
                <a:sym typeface="+mn-ea"/>
              </a:rPr>
              <a:t>③</a:t>
            </a:r>
            <a:r>
              <a:rPr lang="zh-CN" altLang="en-US" sz="2400">
                <a:latin typeface="微软雅黑" panose="020B0604030504040204" pitchFamily="34" charset="-122"/>
                <a:cs typeface="微软雅黑" panose="020B0604030504040204" pitchFamily="34" charset="-122"/>
                <a:sym typeface="+mn-ea"/>
              </a:rPr>
              <a:t>年报</a:t>
            </a:r>
            <a:r>
              <a:rPr sz="2400" dirty="0" smtClean="0">
                <a:solidFill>
                  <a:srgbClr val="C00000"/>
                </a:solidFill>
                <a:effectLst/>
                <a:latin typeface="+mj-ea"/>
                <a:ea typeface="+mj-ea"/>
                <a:sym typeface="+mn-ea"/>
              </a:rPr>
              <a:t>BJS104-6</a:t>
            </a:r>
            <a:r>
              <a:rPr lang="zh-CN" altLang="en-US" sz="2400">
                <a:latin typeface="微软雅黑" panose="020B0604030504040204" pitchFamily="34" charset="-122"/>
                <a:cs typeface="微软雅黑" panose="020B0604030504040204" pitchFamily="34" charset="-122"/>
                <a:sym typeface="+mn-ea"/>
              </a:rPr>
              <a:t>表内营业额、零售额等相关指标要与</a:t>
            </a:r>
            <a:r>
              <a:rPr lang="zh-CN" altLang="en-US" sz="2400">
                <a:solidFill>
                  <a:srgbClr val="C00000"/>
                </a:solidFill>
                <a:latin typeface="微软雅黑" panose="020B0604030504040204" pitchFamily="34" charset="-122"/>
                <a:cs typeface="微软雅黑" panose="020B0604030504040204" pitchFamily="34" charset="-122"/>
                <a:sym typeface="+mn-ea"/>
              </a:rPr>
              <a:t>S</a:t>
            </a:r>
            <a:r>
              <a:rPr lang="en-US" altLang="zh-CN" sz="2400">
                <a:solidFill>
                  <a:srgbClr val="C00000"/>
                </a:solidFill>
                <a:latin typeface="微软雅黑" panose="020B0604030504040204" pitchFamily="34" charset="-122"/>
                <a:cs typeface="微软雅黑" panose="020B0604030504040204" pitchFamily="34" charset="-122"/>
                <a:sym typeface="+mn-ea"/>
              </a:rPr>
              <a:t>104-1</a:t>
            </a:r>
            <a:r>
              <a:rPr lang="zh-CN" altLang="en-US" sz="2400">
                <a:latin typeface="微软雅黑" panose="020B0604030504040204" pitchFamily="34" charset="-122"/>
                <a:cs typeface="微软雅黑" panose="020B0604030504040204" pitchFamily="34" charset="-122"/>
                <a:sym typeface="+mn-ea"/>
              </a:rPr>
              <a:t>表中相关指标保持一致（跨表）</a:t>
            </a:r>
            <a:endParaRPr lang="zh-CN" altLang="en-US" sz="2400" dirty="0" smtClean="0">
              <a:latin typeface="黑体" panose="02010609060101010101" charset="-122"/>
              <a:sym typeface="+mn-ea"/>
            </a:endParaRPr>
          </a:p>
        </p:txBody>
      </p:sp>
      <p:pic>
        <p:nvPicPr>
          <p:cNvPr id="10" name="图片 9"/>
          <p:cNvPicPr>
            <a:picLocks noChangeAspect="true"/>
          </p:cNvPicPr>
          <p:nvPr/>
        </p:nvPicPr>
        <p:blipFill>
          <a:blip r:embed="rId6"/>
          <a:srcRect l="28449" t="21667" r="29271" b="10000"/>
          <a:stretch>
            <a:fillRect/>
          </a:stretch>
        </p:blipFill>
        <p:spPr>
          <a:xfrm>
            <a:off x="7153275" y="2151380"/>
            <a:ext cx="5027930" cy="4573270"/>
          </a:xfrm>
          <a:prstGeom prst="rect">
            <a:avLst/>
          </a:prstGeom>
          <a:ln w="12700">
            <a:solidFill>
              <a:schemeClr val="tx1"/>
            </a:solidFill>
          </a:ln>
        </p:spPr>
      </p:pic>
      <p:sp>
        <p:nvSpPr>
          <p:cNvPr id="11" name="圆角矩形"/>
          <p:cNvSpPr/>
          <p:nvPr/>
        </p:nvSpPr>
        <p:spPr>
          <a:xfrm>
            <a:off x="10473690" y="2309495"/>
            <a:ext cx="566420" cy="814070"/>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true"/>
          </p:cNvPicPr>
          <p:nvPr/>
        </p:nvPicPr>
        <p:blipFill>
          <a:blip r:embed="rId1"/>
          <a:srcRect t="21404"/>
          <a:stretch>
            <a:fillRect/>
          </a:stretch>
        </p:blipFill>
        <p:spPr>
          <a:xfrm>
            <a:off x="5996940" y="2085340"/>
            <a:ext cx="6195060" cy="4246880"/>
          </a:xfrm>
          <a:prstGeom prst="rect">
            <a:avLst/>
          </a:prstGeom>
          <a:ln w="12700">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en-US" alt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5" name="图片 4"/>
          <p:cNvPicPr>
            <a:picLocks noChangeAspect="true"/>
          </p:cNvPicPr>
          <p:nvPr/>
        </p:nvPicPr>
        <p:blipFill>
          <a:blip r:embed="rId6"/>
          <a:srcRect l="28449" t="21667" r="29271" b="10000"/>
          <a:stretch>
            <a:fillRect/>
          </a:stretch>
        </p:blipFill>
        <p:spPr>
          <a:xfrm>
            <a:off x="560705" y="1660525"/>
            <a:ext cx="5354320" cy="4870450"/>
          </a:xfrm>
          <a:prstGeom prst="rect">
            <a:avLst/>
          </a:prstGeom>
          <a:ln w="12700">
            <a:solidFill>
              <a:schemeClr val="tx1"/>
            </a:solidFill>
          </a:ln>
        </p:spPr>
      </p:pic>
      <p:sp>
        <p:nvSpPr>
          <p:cNvPr id="14" name="文本框 13"/>
          <p:cNvSpPr txBox="true"/>
          <p:nvPr/>
        </p:nvSpPr>
        <p:spPr>
          <a:xfrm>
            <a:off x="560705" y="1660525"/>
            <a:ext cx="1688465" cy="521970"/>
          </a:xfrm>
          <a:prstGeom prst="rect">
            <a:avLst/>
          </a:prstGeom>
          <a:noFill/>
        </p:spPr>
        <p:txBody>
          <a:bodyPr wrap="square" rtlCol="0">
            <a:spAutoFit/>
          </a:bodyPr>
          <a:p>
            <a:r>
              <a:rPr sz="2800" b="1" dirty="0" smtClean="0">
                <a:solidFill>
                  <a:srgbClr val="C00000"/>
                </a:solidFill>
                <a:effectLst/>
                <a:latin typeface="+mj-ea"/>
                <a:ea typeface="+mj-ea"/>
                <a:sym typeface="+mn-ea"/>
              </a:rPr>
              <a:t>BJS104-6</a:t>
            </a:r>
            <a:endParaRPr lang="zh-CN" altLang="en-US" sz="2800" b="1" dirty="0" smtClean="0">
              <a:solidFill>
                <a:srgbClr val="C00000"/>
              </a:solidFill>
              <a:effectLst/>
              <a:latin typeface="+mj-ea"/>
              <a:ea typeface="+mj-ea"/>
              <a:sym typeface="+mn-ea"/>
            </a:endParaRPr>
          </a:p>
        </p:txBody>
      </p:sp>
      <p:sp>
        <p:nvSpPr>
          <p:cNvPr id="15" name="文本框 14"/>
          <p:cNvSpPr txBox="true"/>
          <p:nvPr/>
        </p:nvSpPr>
        <p:spPr>
          <a:xfrm>
            <a:off x="8381365" y="1563370"/>
            <a:ext cx="1489075" cy="521970"/>
          </a:xfrm>
          <a:prstGeom prst="rect">
            <a:avLst/>
          </a:prstGeom>
          <a:noFill/>
        </p:spPr>
        <p:txBody>
          <a:bodyPr wrap="square" rtlCol="0">
            <a:spAutoFit/>
          </a:bodyPr>
          <a:p>
            <a:r>
              <a:rPr sz="2800" b="1" dirty="0" smtClean="0">
                <a:solidFill>
                  <a:srgbClr val="C00000"/>
                </a:solidFill>
                <a:effectLst/>
                <a:latin typeface="+mj-ea"/>
                <a:ea typeface="+mj-ea"/>
                <a:sym typeface="+mn-ea"/>
              </a:rPr>
              <a:t>S</a:t>
            </a:r>
            <a:r>
              <a:rPr lang="en-US" sz="2800" b="1" dirty="0" smtClean="0">
                <a:solidFill>
                  <a:srgbClr val="C00000"/>
                </a:solidFill>
                <a:effectLst/>
                <a:latin typeface="+mj-ea"/>
                <a:ea typeface="+mj-ea"/>
                <a:sym typeface="+mn-ea"/>
              </a:rPr>
              <a:t>104-1</a:t>
            </a:r>
            <a:endParaRPr lang="en-US" sz="2800" b="1" dirty="0" smtClean="0">
              <a:solidFill>
                <a:srgbClr val="C00000"/>
              </a:solidFill>
              <a:effectLst/>
              <a:latin typeface="+mj-ea"/>
              <a:ea typeface="+mj-ea"/>
              <a:sym typeface="+mn-ea"/>
            </a:endParaRPr>
          </a:p>
        </p:txBody>
      </p:sp>
      <p:sp>
        <p:nvSpPr>
          <p:cNvPr id="9" name="圆角矩形"/>
          <p:cNvSpPr/>
          <p:nvPr/>
        </p:nvSpPr>
        <p:spPr>
          <a:xfrm>
            <a:off x="4110355" y="1867535"/>
            <a:ext cx="574040" cy="826770"/>
          </a:xfrm>
          <a:prstGeom prst="roundRect">
            <a:avLst>
              <a:gd name="adj" fmla="val 16666"/>
            </a:avLst>
          </a:prstGeom>
          <a:noFill/>
          <a:ln w="50800" cap="flat" cmpd="sng">
            <a:solidFill>
              <a:schemeClr val="accent3">
                <a:lumMod val="50000"/>
              </a:schemeClr>
            </a:solidFill>
            <a:prstDash val="solid"/>
            <a:round/>
          </a:ln>
        </p:spPr>
      </p:sp>
      <p:sp>
        <p:nvSpPr>
          <p:cNvPr id="10" name="圆角矩形"/>
          <p:cNvSpPr/>
          <p:nvPr/>
        </p:nvSpPr>
        <p:spPr>
          <a:xfrm>
            <a:off x="3460750" y="1683385"/>
            <a:ext cx="579755" cy="1011555"/>
          </a:xfrm>
          <a:prstGeom prst="roundRect">
            <a:avLst>
              <a:gd name="adj" fmla="val 16666"/>
            </a:avLst>
          </a:prstGeom>
          <a:noFill/>
          <a:ln w="50800" cap="flat" cmpd="sng">
            <a:solidFill>
              <a:srgbClr val="C00000"/>
            </a:solidFill>
            <a:prstDash val="solid"/>
            <a:round/>
          </a:ln>
        </p:spPr>
      </p:sp>
      <p:sp>
        <p:nvSpPr>
          <p:cNvPr id="11" name="圆角矩形"/>
          <p:cNvSpPr/>
          <p:nvPr/>
        </p:nvSpPr>
        <p:spPr>
          <a:xfrm>
            <a:off x="6033135" y="2694940"/>
            <a:ext cx="429260" cy="226060"/>
          </a:xfrm>
          <a:prstGeom prst="roundRect">
            <a:avLst>
              <a:gd name="adj" fmla="val 16666"/>
            </a:avLst>
          </a:prstGeom>
          <a:noFill/>
          <a:ln w="50800" cap="flat" cmpd="sng">
            <a:solidFill>
              <a:srgbClr val="C00000"/>
            </a:solidFill>
            <a:prstDash val="solid"/>
            <a:round/>
          </a:ln>
        </p:spPr>
      </p:sp>
      <p:sp>
        <p:nvSpPr>
          <p:cNvPr id="13" name="圆角矩形"/>
          <p:cNvSpPr/>
          <p:nvPr/>
        </p:nvSpPr>
        <p:spPr>
          <a:xfrm>
            <a:off x="6148705" y="3617595"/>
            <a:ext cx="530225" cy="226060"/>
          </a:xfrm>
          <a:prstGeom prst="roundRect">
            <a:avLst>
              <a:gd name="adj" fmla="val 16666"/>
            </a:avLst>
          </a:prstGeom>
          <a:noFill/>
          <a:ln w="50800" cap="flat" cmpd="sng">
            <a:solidFill>
              <a:schemeClr val="accent3">
                <a:lumMod val="50000"/>
              </a:schemeClr>
            </a:solidFill>
            <a:prstDash val="solid"/>
            <a:round/>
          </a:ln>
        </p:spPr>
      </p:sp>
      <p:sp>
        <p:nvSpPr>
          <p:cNvPr id="16" name="圆角矩形"/>
          <p:cNvSpPr/>
          <p:nvPr/>
        </p:nvSpPr>
        <p:spPr>
          <a:xfrm>
            <a:off x="6148705" y="4321810"/>
            <a:ext cx="653415" cy="226060"/>
          </a:xfrm>
          <a:prstGeom prst="roundRect">
            <a:avLst>
              <a:gd name="adj" fmla="val 16666"/>
            </a:avLst>
          </a:prstGeom>
          <a:noFill/>
          <a:ln w="50800" cap="flat" cmpd="sng">
            <a:solidFill>
              <a:schemeClr val="accent3">
                <a:lumMod val="50000"/>
              </a:schemeClr>
            </a:solidFill>
            <a:prstDash val="solid"/>
            <a:round/>
          </a:ln>
        </p:spPr>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true"/>
          </p:cNvPicPr>
          <p:nvPr/>
        </p:nvPicPr>
        <p:blipFill>
          <a:blip r:embed="rId1"/>
          <a:srcRect l="28449" t="21667" r="29271" b="10000"/>
          <a:stretch>
            <a:fillRect/>
          </a:stretch>
        </p:blipFill>
        <p:spPr>
          <a:xfrm>
            <a:off x="7153275" y="2151380"/>
            <a:ext cx="5027930" cy="4573270"/>
          </a:xfrm>
          <a:prstGeom prst="rect">
            <a:avLst/>
          </a:prstGeom>
          <a:ln w="12700">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en-US" alt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6462395" cy="295846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3</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a:t>
            </a: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通过公共网络实现的零售额</a:t>
            </a:r>
            <a:endPar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ts val="3000"/>
              </a:lnSpc>
              <a:spcAft>
                <a:spcPts val="600"/>
              </a:spcAft>
              <a:buFont typeface="Wingdings" panose="05000000000000000000" pitchFamily="2" charset="2"/>
              <a:buChar char="l"/>
            </a:pPr>
            <a:r>
              <a:rPr lang="zh-CN" altLang="en-US" sz="2400" b="1" dirty="0" smtClean="0">
                <a:solidFill>
                  <a:schemeClr val="tx1"/>
                </a:solidFill>
                <a:latin typeface="微软雅黑" panose="020B0604030504040204" pitchFamily="34" charset="-122"/>
                <a:cs typeface="微软雅黑" panose="020B0604030504040204" pitchFamily="34" charset="-122"/>
                <a:sym typeface="+mn-ea"/>
              </a:rPr>
              <a:t>指标含义：</a:t>
            </a:r>
            <a:r>
              <a:rPr lang="zh-CN" altLang="en-US" sz="2400" dirty="0" smtClean="0">
                <a:latin typeface="微软雅黑" panose="020B0604030504040204" pitchFamily="34" charset="-122"/>
                <a:cs typeface="微软雅黑" panose="020B0604030504040204" pitchFamily="34" charset="-122"/>
                <a:sym typeface="+mn-ea"/>
              </a:rPr>
              <a:t>企业（单位）通过</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公共网络交易平台</a:t>
            </a:r>
            <a:r>
              <a:rPr lang="zh-CN" altLang="en-US" sz="2400" dirty="0" smtClean="0">
                <a:latin typeface="微软雅黑" panose="020B0604030504040204" pitchFamily="34" charset="-122"/>
                <a:cs typeface="微软雅黑" panose="020B0604030504040204" pitchFamily="34" charset="-122"/>
                <a:sym typeface="+mn-ea"/>
              </a:rPr>
              <a:t>取得订单实现的</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餐费收入（含增值税）</a:t>
            </a:r>
            <a:r>
              <a:rPr lang="zh-CN" altLang="en-US" sz="2400" dirty="0" smtClean="0">
                <a:latin typeface="微软雅黑" panose="020B0604030504040204" pitchFamily="34" charset="-122"/>
                <a:cs typeface="微软雅黑" panose="020B0604030504040204" pitchFamily="34" charset="-122"/>
                <a:sym typeface="+mn-ea"/>
              </a:rPr>
              <a:t>和</a:t>
            </a:r>
            <a:r>
              <a:rPr lang="zh-CN" altLang="en-US" sz="2400" dirty="0" smtClean="0">
                <a:solidFill>
                  <a:srgbClr val="C00000"/>
                </a:solidFill>
                <a:latin typeface="微软雅黑" panose="020B0604030504040204" pitchFamily="34" charset="-122"/>
                <a:cs typeface="微软雅黑" panose="020B0604030504040204" pitchFamily="34" charset="-122"/>
                <a:sym typeface="+mn-ea"/>
              </a:rPr>
              <a:t>商品销售额（含增值税）</a:t>
            </a:r>
            <a:r>
              <a:rPr lang="zh-CN" altLang="en-US" sz="2400" dirty="0" smtClean="0">
                <a:latin typeface="微软雅黑" panose="020B0604030504040204" pitchFamily="34" charset="-122"/>
                <a:cs typeface="微软雅黑" panose="020B0604030504040204" pitchFamily="34" charset="-122"/>
                <a:sym typeface="+mn-ea"/>
              </a:rPr>
              <a:t>。</a:t>
            </a:r>
            <a:endParaRPr lang="zh-CN" altLang="en-US" sz="2200" dirty="0" smtClean="0">
              <a:latin typeface="微软雅黑" panose="020B0604030504040204" pitchFamily="34" charset="-122"/>
              <a:cs typeface="微软雅黑" panose="020B0604030504040204" pitchFamily="34" charset="-122"/>
              <a:sym typeface="+mn-ea"/>
            </a:endParaRPr>
          </a:p>
          <a:p>
            <a:pPr>
              <a:lnSpc>
                <a:spcPct val="140000"/>
              </a:lnSpc>
              <a:buFont typeface="Wingdings" panose="05000000000000000000" pitchFamily="2" charset="2"/>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11043285" y="2472690"/>
            <a:ext cx="1137920" cy="694055"/>
          </a:xfrm>
          <a:prstGeom prst="roundRect">
            <a:avLst>
              <a:gd name="adj" fmla="val 16666"/>
            </a:avLst>
          </a:prstGeom>
          <a:noFill/>
          <a:ln w="50800" cap="flat" cmpd="sng">
            <a:solidFill>
              <a:srgbClr val="C00000"/>
            </a:solidFill>
            <a:prstDash val="solid"/>
            <a:round/>
          </a:ln>
        </p:spPr>
      </p:sp>
      <p:sp>
        <p:nvSpPr>
          <p:cNvPr id="6" name="文本框 5"/>
          <p:cNvSpPr txBox="true"/>
          <p:nvPr/>
        </p:nvSpPr>
        <p:spPr>
          <a:xfrm>
            <a:off x="617855" y="3449955"/>
            <a:ext cx="6347460" cy="310769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注意事项：</a:t>
            </a:r>
            <a:endParaRPr lang="zh-CN" altLang="en-US" sz="28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dirty="0" smtClean="0">
                <a:solidFill>
                  <a:schemeClr val="tx1"/>
                </a:solidFill>
                <a:latin typeface="微软雅黑" panose="020B0604030504040204" pitchFamily="34" charset="-122"/>
                <a:cs typeface="微软雅黑" panose="020B0604030504040204" pitchFamily="34" charset="-122"/>
                <a:sym typeface="+mn-ea"/>
              </a:rPr>
              <a:t>①</a:t>
            </a:r>
            <a:r>
              <a:rPr lang="zh-CN" altLang="en-US" sz="2400">
                <a:latin typeface="微软雅黑" panose="020B0604030504040204" pitchFamily="34" charset="-122"/>
                <a:cs typeface="微软雅黑" panose="020B0604030504040204" pitchFamily="34" charset="-122"/>
                <a:sym typeface="+mn-ea"/>
              </a:rPr>
              <a:t>通过公共网络实现的零售额=通过公共网络实现的餐费收入+通过公共网络实现的商品销售额</a:t>
            </a:r>
            <a:endParaRPr lang="zh-CN" altLang="en-US" sz="2400" smtClean="0">
              <a:latin typeface="微软雅黑" panose="020B0604030504040204" pitchFamily="34" charset="-122"/>
              <a:cs typeface="微软雅黑" panose="020B0604030504040204" pitchFamily="34" charset="-122"/>
              <a:sym typeface="+mn-ea"/>
            </a:endParaRPr>
          </a:p>
          <a:p>
            <a:r>
              <a:rPr lang="zh-CN" altLang="zh-CN" sz="2400" dirty="0">
                <a:solidFill>
                  <a:schemeClr val="tx1"/>
                </a:solidFill>
                <a:latin typeface="微软雅黑" panose="020B0604030504040204" pitchFamily="34" charset="-122"/>
                <a:sym typeface="+mn-ea"/>
              </a:rPr>
              <a:t>②</a:t>
            </a:r>
            <a:r>
              <a:rPr lang="zh-CN" altLang="en-US" sz="2400">
                <a:latin typeface="微软雅黑" panose="020B0604030504040204" pitchFamily="34" charset="-122"/>
                <a:cs typeface="微软雅黑" panose="020B0604030504040204" pitchFamily="34" charset="-122"/>
                <a:sym typeface="+mn-ea"/>
              </a:rPr>
              <a:t>需含相对应的</a:t>
            </a:r>
            <a:r>
              <a:rPr lang="zh-CN" altLang="en-US" sz="2400">
                <a:solidFill>
                  <a:srgbClr val="C00000"/>
                </a:solidFill>
                <a:latin typeface="微软雅黑" panose="020B0604030504040204" pitchFamily="34" charset="-122"/>
                <a:cs typeface="微软雅黑" panose="020B0604030504040204" pitchFamily="34" charset="-122"/>
                <a:sym typeface="+mn-ea"/>
              </a:rPr>
              <a:t>增值税</a:t>
            </a:r>
            <a:endParaRPr lang="zh-CN" altLang="en-US" sz="2400">
              <a:solidFill>
                <a:srgbClr val="C00000"/>
              </a:solidFill>
              <a:latin typeface="微软雅黑" panose="020B0604030504040204" pitchFamily="34" charset="-122"/>
              <a:cs typeface="微软雅黑" panose="020B0604030504040204" pitchFamily="34" charset="-122"/>
              <a:sym typeface="+mn-ea"/>
            </a:endParaRPr>
          </a:p>
          <a:p>
            <a:r>
              <a:rPr lang="zh-CN" altLang="en-US" sz="2400">
                <a:latin typeface="微软雅黑" panose="020B0604030504040204" pitchFamily="34" charset="-122"/>
                <a:cs typeface="微软雅黑" panose="020B0604030504040204" pitchFamily="34" charset="-122"/>
                <a:sym typeface="+mn-ea"/>
              </a:rPr>
              <a:t>③年报BJS104-6表内“通过公共网络实现的零售额”指标要与S</a:t>
            </a:r>
            <a:r>
              <a:rPr lang="en-US" altLang="zh-CN" sz="2400">
                <a:latin typeface="微软雅黑" panose="020B0604030504040204" pitchFamily="34" charset="-122"/>
                <a:cs typeface="微软雅黑" panose="020B0604030504040204" pitchFamily="34" charset="-122"/>
                <a:sym typeface="+mn-ea"/>
              </a:rPr>
              <a:t>1</a:t>
            </a:r>
            <a:r>
              <a:rPr lang="zh-CN" altLang="en-US" sz="2400">
                <a:latin typeface="微软雅黑" panose="020B0604030504040204" pitchFamily="34" charset="-122"/>
                <a:cs typeface="微软雅黑" panose="020B0604030504040204" pitchFamily="34" charset="-122"/>
                <a:sym typeface="+mn-ea"/>
              </a:rPr>
              <a:t>04</a:t>
            </a:r>
            <a:r>
              <a:rPr lang="en-US" altLang="zh-CN" sz="2400">
                <a:latin typeface="微软雅黑" panose="020B0604030504040204" pitchFamily="34" charset="-122"/>
                <a:cs typeface="微软雅黑" panose="020B0604030504040204" pitchFamily="34" charset="-122"/>
                <a:sym typeface="+mn-ea"/>
              </a:rPr>
              <a:t>-1</a:t>
            </a:r>
            <a:r>
              <a:rPr lang="zh-CN" altLang="en-US" sz="2400">
                <a:latin typeface="微软雅黑" panose="020B0604030504040204" pitchFamily="34" charset="-122"/>
                <a:cs typeface="微软雅黑" panose="020B0604030504040204" pitchFamily="34" charset="-122"/>
                <a:sym typeface="+mn-ea"/>
              </a:rPr>
              <a:t>表中相关指标保持一致（跨表）</a:t>
            </a:r>
            <a:endParaRPr lang="zh-CN" altLang="en-US" sz="2400">
              <a:latin typeface="微软雅黑" panose="020B0604030504040204" pitchFamily="34" charset="-122"/>
              <a:cs typeface="微软雅黑" panose="020B0604030504040204" pitchFamily="34" charset="-122"/>
              <a:sym typeface="+mn-ea"/>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true"/>
          </p:cNvPicPr>
          <p:nvPr/>
        </p:nvPicPr>
        <p:blipFill>
          <a:blip r:embed="rId1"/>
          <a:srcRect l="28449" t="21667" r="29271" b="10000"/>
          <a:stretch>
            <a:fillRect/>
          </a:stretch>
        </p:blipFill>
        <p:spPr>
          <a:xfrm>
            <a:off x="560705" y="2151380"/>
            <a:ext cx="5027930" cy="4573270"/>
          </a:xfrm>
          <a:prstGeom prst="rect">
            <a:avLst/>
          </a:prstGeom>
          <a:ln w="12700">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en-US" alt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6462395" cy="65976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3</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a:t>
            </a: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通过公共网络实现的零售额</a:t>
            </a:r>
            <a:endParaRPr lang="zh-CN" altLang="en-US" sz="2200" dirty="0" smtClean="0">
              <a:latin typeface="微软雅黑" panose="020B0604030504040204" pitchFamily="34" charset="-122"/>
              <a:cs typeface="微软雅黑" panose="020B0604030504040204" pitchFamily="34" charset="-122"/>
              <a:sym typeface="+mn-ea"/>
            </a:endParaRPr>
          </a:p>
          <a:p>
            <a:pPr>
              <a:lnSpc>
                <a:spcPct val="140000"/>
              </a:lnSpc>
              <a:buFont typeface="Wingdings" panose="05000000000000000000" pitchFamily="2" charset="2"/>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4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172" name="圆角矩形"/>
          <p:cNvSpPr/>
          <p:nvPr/>
        </p:nvSpPr>
        <p:spPr>
          <a:xfrm>
            <a:off x="4450715" y="2472690"/>
            <a:ext cx="1137920" cy="674370"/>
          </a:xfrm>
          <a:prstGeom prst="roundRect">
            <a:avLst>
              <a:gd name="adj" fmla="val 16666"/>
            </a:avLst>
          </a:prstGeom>
          <a:noFill/>
          <a:ln w="50800" cap="flat" cmpd="sng">
            <a:solidFill>
              <a:schemeClr val="accent3">
                <a:lumMod val="50000"/>
              </a:schemeClr>
            </a:solidFill>
            <a:prstDash val="solid"/>
            <a:round/>
          </a:ln>
        </p:spPr>
      </p:sp>
      <p:pic>
        <p:nvPicPr>
          <p:cNvPr id="5" name="图片 4"/>
          <p:cNvPicPr>
            <a:picLocks noChangeAspect="true"/>
          </p:cNvPicPr>
          <p:nvPr/>
        </p:nvPicPr>
        <p:blipFill>
          <a:blip r:embed="rId7"/>
          <a:srcRect t="21404"/>
          <a:stretch>
            <a:fillRect/>
          </a:stretch>
        </p:blipFill>
        <p:spPr>
          <a:xfrm>
            <a:off x="5723890" y="2314575"/>
            <a:ext cx="6195060" cy="4246880"/>
          </a:xfrm>
          <a:prstGeom prst="rect">
            <a:avLst/>
          </a:prstGeom>
          <a:ln w="12700">
            <a:solidFill>
              <a:schemeClr val="tx1"/>
            </a:solidFill>
          </a:ln>
        </p:spPr>
      </p:pic>
      <p:sp>
        <p:nvSpPr>
          <p:cNvPr id="9" name="圆角矩形"/>
          <p:cNvSpPr/>
          <p:nvPr/>
        </p:nvSpPr>
        <p:spPr>
          <a:xfrm>
            <a:off x="5977890" y="4076065"/>
            <a:ext cx="1947545" cy="245745"/>
          </a:xfrm>
          <a:prstGeom prst="roundRect">
            <a:avLst>
              <a:gd name="adj" fmla="val 16666"/>
            </a:avLst>
          </a:prstGeom>
          <a:noFill/>
          <a:ln w="50800" cap="flat" cmpd="sng">
            <a:solidFill>
              <a:schemeClr val="accent3">
                <a:lumMod val="50000"/>
              </a:schemeClr>
            </a:solidFill>
            <a:prstDash val="solid"/>
            <a:round/>
          </a:ln>
        </p:spPr>
      </p:sp>
      <p:sp>
        <p:nvSpPr>
          <p:cNvPr id="10" name="圆角矩形"/>
          <p:cNvSpPr/>
          <p:nvPr/>
        </p:nvSpPr>
        <p:spPr>
          <a:xfrm>
            <a:off x="5977890" y="4707890"/>
            <a:ext cx="2165985" cy="245745"/>
          </a:xfrm>
          <a:prstGeom prst="roundRect">
            <a:avLst>
              <a:gd name="adj" fmla="val 16666"/>
            </a:avLst>
          </a:prstGeom>
          <a:noFill/>
          <a:ln w="50800" cap="flat" cmpd="sng">
            <a:solidFill>
              <a:schemeClr val="accent3">
                <a:lumMod val="50000"/>
              </a:schemeClr>
            </a:solidFill>
            <a:prstDash val="solid"/>
            <a:round/>
          </a:ln>
        </p:spPr>
      </p:sp>
      <p:sp>
        <p:nvSpPr>
          <p:cNvPr id="14" name="文本框 13"/>
          <p:cNvSpPr txBox="true"/>
          <p:nvPr/>
        </p:nvSpPr>
        <p:spPr>
          <a:xfrm>
            <a:off x="560705" y="2151380"/>
            <a:ext cx="1514475" cy="460375"/>
          </a:xfrm>
          <a:prstGeom prst="rect">
            <a:avLst/>
          </a:prstGeom>
          <a:noFill/>
        </p:spPr>
        <p:txBody>
          <a:bodyPr wrap="square" rtlCol="0">
            <a:spAutoFit/>
          </a:bodyPr>
          <a:p>
            <a:pPr algn="ctr"/>
            <a:r>
              <a:rPr sz="2400" b="1" dirty="0" smtClean="0">
                <a:solidFill>
                  <a:srgbClr val="C00000"/>
                </a:solidFill>
                <a:effectLst/>
                <a:latin typeface="+mj-ea"/>
                <a:ea typeface="+mj-ea"/>
                <a:sym typeface="+mn-ea"/>
              </a:rPr>
              <a:t>BJS104-6</a:t>
            </a:r>
            <a:endParaRPr lang="zh-CN" altLang="en-US" sz="2400" b="1" dirty="0" smtClean="0">
              <a:solidFill>
                <a:srgbClr val="C00000"/>
              </a:solidFill>
              <a:effectLst/>
              <a:latin typeface="+mj-ea"/>
              <a:ea typeface="+mj-ea"/>
              <a:sym typeface="+mn-ea"/>
            </a:endParaRPr>
          </a:p>
        </p:txBody>
      </p:sp>
      <p:sp>
        <p:nvSpPr>
          <p:cNvPr id="11" name="文本框 10"/>
          <p:cNvSpPr txBox="true"/>
          <p:nvPr/>
        </p:nvSpPr>
        <p:spPr>
          <a:xfrm>
            <a:off x="8418830" y="1854200"/>
            <a:ext cx="1514475" cy="460375"/>
          </a:xfrm>
          <a:prstGeom prst="rect">
            <a:avLst/>
          </a:prstGeom>
          <a:noFill/>
        </p:spPr>
        <p:txBody>
          <a:bodyPr wrap="square" rtlCol="0">
            <a:spAutoFit/>
          </a:bodyPr>
          <a:p>
            <a:pPr algn="ctr"/>
            <a:r>
              <a:rPr sz="2400" b="1" dirty="0" smtClean="0">
                <a:solidFill>
                  <a:srgbClr val="C00000"/>
                </a:solidFill>
                <a:effectLst/>
                <a:latin typeface="+mj-ea"/>
                <a:ea typeface="+mj-ea"/>
                <a:sym typeface="+mn-ea"/>
              </a:rPr>
              <a:t>S104-</a:t>
            </a:r>
            <a:r>
              <a:rPr lang="en-US" sz="2400" b="1" dirty="0" smtClean="0">
                <a:solidFill>
                  <a:srgbClr val="C00000"/>
                </a:solidFill>
                <a:effectLst/>
                <a:latin typeface="+mj-ea"/>
                <a:ea typeface="+mj-ea"/>
                <a:sym typeface="+mn-ea"/>
              </a:rPr>
              <a:t>1</a:t>
            </a:r>
            <a:endParaRPr lang="en-US" sz="2400" b="1" dirty="0" smtClean="0">
              <a:solidFill>
                <a:srgbClr val="C00000"/>
              </a:solidFill>
              <a:effectLst/>
              <a:latin typeface="+mj-ea"/>
              <a:ea typeface="+mj-ea"/>
              <a:sym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true">
          <a:blip r:embed="rId1"/>
          <a:stretch>
            <a:fillRect/>
          </a:stretch>
        </a:blipFill>
        <a:effectLst/>
      </p:bgPr>
    </p:bg>
    <p:spTree>
      <p:nvGrpSpPr>
        <p:cNvPr id="1" name=""/>
        <p:cNvGrpSpPr/>
        <p:nvPr/>
      </p:nvGrpSpPr>
      <p:grpSpPr>
        <a:xfrm>
          <a:off x="0" y="0"/>
          <a:ext cx="0" cy="0"/>
          <a:chOff x="0" y="0"/>
          <a:chExt cx="0" cy="0"/>
        </a:xfrm>
      </p:grpSpPr>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42" name="文本框 141"/>
          <p:cNvSpPr txBox="true"/>
          <p:nvPr>
            <p:custDataLst>
              <p:tags r:id="rId3"/>
            </p:custDataLst>
          </p:nvPr>
        </p:nvSpPr>
        <p:spPr>
          <a:xfrm>
            <a:off x="8086414" y="877174"/>
            <a:ext cx="2182944" cy="559468"/>
          </a:xfrm>
          <a:prstGeom prst="rect">
            <a:avLst/>
          </a:prstGeom>
          <a:noFill/>
        </p:spPr>
        <p:txBody>
          <a:bodyPr wrap="square" lIns="91440" tIns="45720" rIns="91440" bIns="45720" rtlCol="0" anchor="ctr">
            <a:normAutofit fontScale="90000"/>
          </a:bodyPr>
          <a:lstStyle/>
          <a:p>
            <a:pPr algn="ctr">
              <a:lnSpc>
                <a:spcPct val="120000"/>
              </a:lnSpc>
            </a:pPr>
            <a:r>
              <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endParaRPr>
          </a:p>
        </p:txBody>
      </p:sp>
      <p:sp>
        <p:nvSpPr>
          <p:cNvPr id="12" name="矩形 11"/>
          <p:cNvSpPr/>
          <p:nvPr>
            <p:custDataLst>
              <p:tags r:id="rId4"/>
            </p:custDataLst>
          </p:nvPr>
        </p:nvSpPr>
        <p:spPr>
          <a:xfrm>
            <a:off x="833120" y="142875"/>
            <a:ext cx="712914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一、报表设置</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5" cstate="print">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6" name="组合"/>
          <p:cNvGrpSpPr/>
          <p:nvPr/>
        </p:nvGrpSpPr>
        <p:grpSpPr>
          <a:xfrm>
            <a:off x="1337945" y="2011998"/>
            <a:ext cx="8931910" cy="3262629"/>
            <a:chOff x="611505" y="1729423"/>
            <a:chExt cx="8931910" cy="3262629"/>
          </a:xfrm>
        </p:grpSpPr>
        <p:sp>
          <p:nvSpPr>
            <p:cNvPr id="7" name="圆角矩形"/>
            <p:cNvSpPr/>
            <p:nvPr/>
          </p:nvSpPr>
          <p:spPr>
            <a:xfrm>
              <a:off x="611505" y="3213418"/>
              <a:ext cx="2085975" cy="643890"/>
            </a:xfrm>
            <a:prstGeom prst="roundRect">
              <a:avLst>
                <a:gd name="adj" fmla="val 16666"/>
              </a:avLst>
            </a:prstGeom>
            <a:solidFill>
              <a:srgbClr val="4B649F"/>
            </a:solidFill>
            <a:ln w="9525" cap="flat" cmpd="sng">
              <a:solidFill>
                <a:srgbClr val="FFFFFF"/>
              </a:solidFill>
              <a:prstDash val="solid"/>
              <a:round/>
            </a:ln>
          </p:spPr>
          <p:txBody>
            <a:bodyPr vert="horz" wrap="square" lIns="91440" tIns="45720" rIns="91440" bIns="45720" anchor="ctr" anchorCtr="false"/>
            <a:p>
              <a:pPr marL="0" indent="0" algn="ctr">
                <a:lnSpc>
                  <a:spcPct val="100000"/>
                </a:lnSpc>
                <a:spcBef>
                  <a:spcPts val="0"/>
                </a:spcBef>
                <a:spcAft>
                  <a:spcPts val="0"/>
                </a:spcAft>
                <a:buNone/>
              </a:pPr>
              <a:r>
                <a:rPr lang="zh-CN" altLang="en-US" sz="2800" b="1" i="0" u="none" strike="noStrike" kern="1200" cap="none" spc="0" baseline="0">
                  <a:solidFill>
                    <a:schemeClr val="bg1"/>
                  </a:solidFill>
                  <a:latin typeface="黑体" panose="02010609060101010101" charset="-122"/>
                  <a:ea typeface="黑体" panose="02010609060101010101" charset="-122"/>
                  <a:cs typeface="Times New Roman" panose="02020603050405020304" pitchFamily="18" charset="0"/>
                </a:rPr>
                <a:t>法人单位</a:t>
              </a:r>
              <a:endParaRPr lang="zh-CN" altLang="en-US" sz="2800" b="1" i="0" u="none" strike="noStrike" kern="1200" cap="none" spc="0" baseline="0">
                <a:solidFill>
                  <a:schemeClr val="bg1"/>
                </a:solidFill>
                <a:latin typeface="黑体" panose="02010609060101010101" charset="-122"/>
                <a:ea typeface="黑体" panose="02010609060101010101" charset="-122"/>
                <a:cs typeface="Times New Roman" panose="02020603050405020304" pitchFamily="18" charset="0"/>
              </a:endParaRPr>
            </a:p>
          </p:txBody>
        </p:sp>
        <p:sp>
          <p:nvSpPr>
            <p:cNvPr id="9" name="左大括号"/>
            <p:cNvSpPr/>
            <p:nvPr/>
          </p:nvSpPr>
          <p:spPr>
            <a:xfrm>
              <a:off x="2817495" y="2559368"/>
              <a:ext cx="283845" cy="2127885"/>
            </a:xfrm>
            <a:prstGeom prst="leftBrace">
              <a:avLst>
                <a:gd name="adj1" fmla="val 11620"/>
                <a:gd name="adj2" fmla="val 50000"/>
              </a:avLst>
            </a:prstGeom>
            <a:noFill/>
            <a:ln w="38100" cap="flat" cmpd="sng">
              <a:solidFill>
                <a:srgbClr val="4B649F"/>
              </a:solidFill>
              <a:prstDash val="solid"/>
              <a:round/>
            </a:ln>
          </p:spPr>
        </p:sp>
        <p:sp>
          <p:nvSpPr>
            <p:cNvPr id="11" name="圆角矩形"/>
            <p:cNvSpPr/>
            <p:nvPr/>
          </p:nvSpPr>
          <p:spPr>
            <a:xfrm>
              <a:off x="3221037" y="2268219"/>
              <a:ext cx="1462085" cy="585787"/>
            </a:xfrm>
            <a:prstGeom prst="roundRect">
              <a:avLst>
                <a:gd name="adj" fmla="val 16666"/>
              </a:avLst>
            </a:prstGeom>
            <a:solidFill>
              <a:srgbClr val="D0D3EB"/>
            </a:solidFill>
            <a:ln w="9525" cap="flat" cmpd="sng">
              <a:solidFill>
                <a:srgbClr val="FFFFFF"/>
              </a:solidFill>
              <a:prstDash val="solid"/>
              <a:round/>
            </a:ln>
          </p:spPr>
          <p:txBody>
            <a:bodyPr vert="horz" wrap="square" lIns="91440" tIns="45720" rIns="91440" bIns="45720" anchor="ctr" anchorCtr="false"/>
            <a:p>
              <a:pPr marL="0" indent="0" algn="ctr">
                <a:lnSpc>
                  <a:spcPct val="100000"/>
                </a:lnSpc>
                <a:spcBef>
                  <a:spcPts val="0"/>
                </a:spcBef>
                <a:spcAft>
                  <a:spcPts val="0"/>
                </a:spcAft>
                <a:buNone/>
              </a:pPr>
              <a:r>
                <a:rPr lang="zh-CN" altLang="en-US" sz="2400" i="0" u="none" strike="noStrike" kern="1200" cap="none" spc="0" baseline="0">
                  <a:solidFill>
                    <a:schemeClr val="tx1"/>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Times New Roman" panose="02020603050405020304" pitchFamily="18" charset="0"/>
                </a:rPr>
                <a:t>年报</a:t>
              </a:r>
              <a:endParaRPr lang="zh-CN" altLang="en-US" sz="2400" i="0" u="none" strike="noStrike" kern="1200" cap="none" spc="0" baseline="0">
                <a:solidFill>
                  <a:schemeClr val="tx1"/>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Times New Roman" panose="02020603050405020304" pitchFamily="18" charset="0"/>
              </a:endParaRPr>
            </a:p>
          </p:txBody>
        </p:sp>
        <p:sp>
          <p:nvSpPr>
            <p:cNvPr id="13" name="左大括号"/>
            <p:cNvSpPr/>
            <p:nvPr/>
          </p:nvSpPr>
          <p:spPr>
            <a:xfrm>
              <a:off x="4782185" y="1968818"/>
              <a:ext cx="260985" cy="1244600"/>
            </a:xfrm>
            <a:prstGeom prst="leftBrace">
              <a:avLst>
                <a:gd name="adj1" fmla="val 11678"/>
                <a:gd name="adj2" fmla="val 50000"/>
              </a:avLst>
            </a:prstGeom>
            <a:noFill/>
            <a:ln w="38100" cap="flat" cmpd="sng">
              <a:solidFill>
                <a:srgbClr val="4B649F"/>
              </a:solidFill>
              <a:prstDash val="solid"/>
              <a:round/>
            </a:ln>
          </p:spPr>
        </p:sp>
        <p:sp>
          <p:nvSpPr>
            <p:cNvPr id="14" name="矩形"/>
            <p:cNvSpPr/>
            <p:nvPr/>
          </p:nvSpPr>
          <p:spPr>
            <a:xfrm>
              <a:off x="5391150" y="1729423"/>
              <a:ext cx="3632200" cy="829945"/>
            </a:xfrm>
            <a:prstGeom prst="rect">
              <a:avLst/>
            </a:prstGeom>
            <a:noFill/>
            <a:ln w="9525" cap="flat" cmpd="sng">
              <a:noFill/>
              <a:prstDash val="solid"/>
              <a:miter/>
            </a:ln>
          </p:spPr>
          <p:txBody>
            <a:bodyPr vert="horz" wrap="square" lIns="91440" tIns="45720" rIns="91440" bIns="45720" anchor="t" anchorCtr="false">
              <a:spAutoFit/>
            </a:bodyPr>
            <a:p>
              <a:pPr marL="0" indent="0" algn="l">
                <a:lnSpc>
                  <a:spcPct val="100000"/>
                </a:lnSpc>
                <a:spcBef>
                  <a:spcPts val="0"/>
                </a:spcBef>
                <a:spcAft>
                  <a:spcPts val="0"/>
                </a:spcAft>
                <a:buNone/>
              </a:pPr>
              <a:r>
                <a:rPr lang="zh-CN" altLang="en-US" sz="2400" b="0" i="0" u="none" strike="noStrike" kern="1200" cap="none" spc="0" baseline="0">
                  <a:solidFill>
                    <a:schemeClr val="tx1"/>
                  </a:solidFill>
                  <a:latin typeface="+mn-ea"/>
                  <a:ea typeface="+mn-ea"/>
                  <a:cs typeface="+mn-ea"/>
                </a:rPr>
                <a:t>住宿和餐饮业经营情况</a:t>
              </a:r>
              <a:endParaRPr lang="en-US" altLang="zh-CN" sz="2400" b="0" i="0" u="none" strike="noStrike" kern="1200" cap="none" spc="0" baseline="0" dirty="0">
                <a:solidFill>
                  <a:schemeClr val="tx1"/>
                </a:solidFill>
                <a:latin typeface="+mn-ea"/>
                <a:ea typeface="+mn-ea"/>
                <a:cs typeface="+mn-ea"/>
              </a:endParaRPr>
            </a:p>
            <a:p>
              <a:pPr algn="l">
                <a:lnSpc>
                  <a:spcPct val="100000"/>
                </a:lnSpc>
                <a:spcBef>
                  <a:spcPts val="0"/>
                </a:spcBef>
                <a:spcAft>
                  <a:spcPts val="0"/>
                </a:spcAft>
              </a:pPr>
              <a:r>
                <a:rPr lang="en-US" altLang="zh-CN" sz="2400" b="0" i="0" u="none" strike="noStrike" kern="1200" cap="none" spc="0" baseline="0" dirty="0">
                  <a:solidFill>
                    <a:srgbClr val="C00000"/>
                  </a:solidFill>
                  <a:latin typeface="+mn-ea"/>
                  <a:ea typeface="+mn-ea"/>
                  <a:cs typeface="+mn-ea"/>
                </a:rPr>
                <a:t>S104-1</a:t>
              </a:r>
              <a:endParaRPr lang="zh-CN" altLang="en-US" sz="2400" b="0" i="0" u="none" strike="noStrike" kern="1200" cap="none" spc="0" baseline="0">
                <a:solidFill>
                  <a:schemeClr val="tx1"/>
                </a:solidFill>
                <a:latin typeface="+mn-ea"/>
                <a:ea typeface="+mn-ea"/>
                <a:cs typeface="+mn-ea"/>
              </a:endParaRPr>
            </a:p>
          </p:txBody>
        </p:sp>
        <p:sp>
          <p:nvSpPr>
            <p:cNvPr id="15" name="矩形"/>
            <p:cNvSpPr/>
            <p:nvPr/>
          </p:nvSpPr>
          <p:spPr>
            <a:xfrm>
              <a:off x="5391150" y="2778443"/>
              <a:ext cx="4152265" cy="829945"/>
            </a:xfrm>
            <a:prstGeom prst="rect">
              <a:avLst/>
            </a:prstGeom>
            <a:noFill/>
            <a:ln w="9525" cap="flat" cmpd="sng">
              <a:noFill/>
              <a:prstDash val="solid"/>
              <a:miter/>
            </a:ln>
          </p:spPr>
          <p:txBody>
            <a:bodyPr vert="horz" wrap="square" lIns="91440" tIns="45720" rIns="91440" bIns="45720" anchor="t" anchorCtr="false">
              <a:spAutoFit/>
            </a:bodyPr>
            <a:p>
              <a:pPr marL="0" indent="0" algn="l">
                <a:lnSpc>
                  <a:spcPct val="100000"/>
                </a:lnSpc>
                <a:spcBef>
                  <a:spcPts val="0"/>
                </a:spcBef>
                <a:spcAft>
                  <a:spcPts val="0"/>
                </a:spcAft>
                <a:buNone/>
              </a:pPr>
              <a:r>
                <a:rPr lang="zh-CN" altLang="en-US" sz="2400" b="0" i="0" u="none" strike="noStrike" kern="1200" cap="none" spc="0" baseline="0">
                  <a:solidFill>
                    <a:schemeClr val="tx1"/>
                  </a:solidFill>
                  <a:latin typeface="+mn-ea"/>
                  <a:ea typeface="+mn-ea"/>
                  <a:cs typeface="+mn-ea"/>
                </a:rPr>
                <a:t>住宿和餐饮业分地区经营情况</a:t>
              </a:r>
              <a:r>
                <a:rPr lang="en-US" altLang="zh-CN" sz="2400" b="0" i="0" u="none" strike="noStrike" kern="1200" cap="none" spc="0" baseline="0" dirty="0">
                  <a:solidFill>
                    <a:srgbClr val="C00000"/>
                  </a:solidFill>
                  <a:latin typeface="+mn-ea"/>
                  <a:ea typeface="+mn-ea"/>
                  <a:cs typeface="+mn-ea"/>
                </a:rPr>
                <a:t>BJS104-6</a:t>
              </a:r>
              <a:endParaRPr lang="zh-CN" altLang="en-US" sz="2400" b="0" i="0" u="none" strike="noStrike" kern="1200" cap="none" spc="0" baseline="0">
                <a:solidFill>
                  <a:schemeClr val="tx1"/>
                </a:solidFill>
                <a:latin typeface="+mn-ea"/>
                <a:ea typeface="+mn-ea"/>
                <a:cs typeface="+mn-ea"/>
              </a:endParaRPr>
            </a:p>
          </p:txBody>
        </p:sp>
        <p:sp>
          <p:nvSpPr>
            <p:cNvPr id="16" name="圆角矩形"/>
            <p:cNvSpPr/>
            <p:nvPr/>
          </p:nvSpPr>
          <p:spPr>
            <a:xfrm>
              <a:off x="3221037" y="4406265"/>
              <a:ext cx="1462085" cy="585787"/>
            </a:xfrm>
            <a:prstGeom prst="roundRect">
              <a:avLst>
                <a:gd name="adj" fmla="val 16666"/>
              </a:avLst>
            </a:prstGeom>
            <a:solidFill>
              <a:srgbClr val="D0D3EB"/>
            </a:solidFill>
            <a:ln w="9525" cap="flat" cmpd="sng">
              <a:solidFill>
                <a:srgbClr val="FFFFFF"/>
              </a:solidFill>
              <a:prstDash val="solid"/>
              <a:round/>
            </a:ln>
          </p:spPr>
          <p:txBody>
            <a:bodyPr vert="horz" wrap="square" lIns="91440" tIns="45720" rIns="91440" bIns="45720" anchor="ctr" anchorCtr="false"/>
            <a:p>
              <a:pPr marL="0" indent="0" algn="ctr">
                <a:lnSpc>
                  <a:spcPct val="100000"/>
                </a:lnSpc>
                <a:spcBef>
                  <a:spcPts val="0"/>
                </a:spcBef>
                <a:spcAft>
                  <a:spcPts val="0"/>
                </a:spcAft>
                <a:buNone/>
              </a:pPr>
              <a:r>
                <a:rPr lang="zh-CN" altLang="en-US" sz="2400" i="0" u="none" strike="noStrike" kern="1200" cap="none" spc="0" baseline="0">
                  <a:solidFill>
                    <a:schemeClr val="tx1"/>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Times New Roman" panose="02020603050405020304" pitchFamily="18" charset="0"/>
                </a:rPr>
                <a:t>定报</a:t>
              </a:r>
              <a:endParaRPr lang="zh-CN" altLang="en-US" sz="2400" i="0" u="none" strike="noStrike" kern="1200" cap="none" spc="0" baseline="0">
                <a:solidFill>
                  <a:schemeClr val="tx1"/>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Times New Roman" panose="02020603050405020304" pitchFamily="18" charset="0"/>
              </a:endParaRPr>
            </a:p>
          </p:txBody>
        </p:sp>
        <p:sp>
          <p:nvSpPr>
            <p:cNvPr id="17" name="矩形"/>
            <p:cNvSpPr/>
            <p:nvPr/>
          </p:nvSpPr>
          <p:spPr>
            <a:xfrm>
              <a:off x="5391150" y="3857308"/>
              <a:ext cx="3801110" cy="829945"/>
            </a:xfrm>
            <a:prstGeom prst="rect">
              <a:avLst/>
            </a:prstGeom>
            <a:noFill/>
            <a:ln w="9525" cap="flat" cmpd="sng">
              <a:noFill/>
              <a:prstDash val="solid"/>
              <a:miter/>
            </a:ln>
          </p:spPr>
          <p:txBody>
            <a:bodyPr vert="horz" wrap="square" lIns="91440" tIns="45720" rIns="91440" bIns="45720" anchor="t" anchorCtr="false">
              <a:spAutoFit/>
            </a:bodyPr>
            <a:p>
              <a:pPr marL="0" indent="0" algn="l">
                <a:lnSpc>
                  <a:spcPct val="100000"/>
                </a:lnSpc>
                <a:spcBef>
                  <a:spcPts val="0"/>
                </a:spcBef>
                <a:spcAft>
                  <a:spcPts val="0"/>
                </a:spcAft>
                <a:buNone/>
              </a:pPr>
              <a:r>
                <a:rPr lang="zh-CN" altLang="en-US" sz="2400" b="0" i="0" u="none" strike="noStrike" kern="1200" cap="none" spc="0" baseline="0">
                  <a:solidFill>
                    <a:schemeClr val="tx1"/>
                  </a:solidFill>
                  <a:latin typeface="+mn-ea"/>
                  <a:ea typeface="+mn-ea"/>
                  <a:cs typeface="+mn-ea"/>
                </a:rPr>
                <a:t>住宿和餐饮业经营情况</a:t>
              </a:r>
              <a:endParaRPr lang="en-US" altLang="zh-CN" sz="2400" b="0" i="0" u="none" strike="noStrike" kern="1200" cap="none" spc="0" baseline="0" dirty="0">
                <a:solidFill>
                  <a:schemeClr val="tx1"/>
                </a:solidFill>
                <a:latin typeface="+mn-ea"/>
                <a:ea typeface="+mn-ea"/>
                <a:cs typeface="+mn-ea"/>
              </a:endParaRPr>
            </a:p>
            <a:p>
              <a:pPr marL="0" indent="0" algn="l">
                <a:lnSpc>
                  <a:spcPct val="100000"/>
                </a:lnSpc>
                <a:spcBef>
                  <a:spcPts val="0"/>
                </a:spcBef>
                <a:spcAft>
                  <a:spcPts val="0"/>
                </a:spcAft>
                <a:buNone/>
              </a:pPr>
              <a:r>
                <a:rPr lang="en-US" altLang="zh-CN" sz="2400" b="0" i="0" u="none" strike="noStrike" kern="1200" cap="none" spc="0" baseline="0" dirty="0">
                  <a:solidFill>
                    <a:srgbClr val="C00000"/>
                  </a:solidFill>
                  <a:latin typeface="+mn-ea"/>
                  <a:ea typeface="+mn-ea"/>
                  <a:cs typeface="+mn-ea"/>
                </a:rPr>
                <a:t>S204-1 </a:t>
              </a:r>
              <a:r>
                <a:rPr lang="zh-CN" altLang="en-US" sz="2400" b="0" i="0" u="none" strike="noStrike" kern="1200" cap="none" spc="0" baseline="0">
                  <a:solidFill>
                    <a:schemeClr val="tx1"/>
                  </a:solidFill>
                  <a:latin typeface="+mn-ea"/>
                  <a:ea typeface="+mn-ea"/>
                  <a:cs typeface="+mn-ea"/>
                </a:rPr>
                <a:t>（</a:t>
              </a:r>
              <a:r>
                <a:rPr lang="zh-CN" altLang="en-US" sz="2400" b="0" i="0" u="none" strike="noStrike" kern="1200" cap="none" spc="0" baseline="0">
                  <a:solidFill>
                    <a:srgbClr val="C00000"/>
                  </a:solidFill>
                  <a:latin typeface="+mn-ea"/>
                  <a:ea typeface="+mn-ea"/>
                  <a:cs typeface="+mn-ea"/>
                </a:rPr>
                <a:t>月</a:t>
              </a:r>
              <a:r>
                <a:rPr lang="zh-CN" altLang="en-US" sz="2400" b="0" i="0" u="none" strike="noStrike" kern="1200" cap="none" spc="0" baseline="0">
                  <a:solidFill>
                    <a:schemeClr val="tx1"/>
                  </a:solidFill>
                  <a:latin typeface="+mn-ea"/>
                  <a:ea typeface="+mn-ea"/>
                  <a:cs typeface="+mn-ea"/>
                </a:rPr>
                <a:t>度）</a:t>
              </a:r>
              <a:endParaRPr lang="zh-CN" altLang="en-US" sz="2400" b="0" i="0" u="none" strike="noStrike" kern="1200" cap="none" spc="0" baseline="0">
                <a:solidFill>
                  <a:schemeClr val="tx1"/>
                </a:solidFill>
                <a:latin typeface="+mn-ea"/>
                <a:ea typeface="+mn-ea"/>
                <a:cs typeface="+mn-ea"/>
              </a:endParaRPr>
            </a:p>
          </p:txBody>
        </p:sp>
      </p:grpSp>
      <p:sp>
        <p:nvSpPr>
          <p:cNvPr id="18" name="左大括号"/>
          <p:cNvSpPr/>
          <p:nvPr/>
        </p:nvSpPr>
        <p:spPr>
          <a:xfrm>
            <a:off x="5508625" y="4462780"/>
            <a:ext cx="259715" cy="1211580"/>
          </a:xfrm>
          <a:prstGeom prst="leftBrace">
            <a:avLst>
              <a:gd name="adj1" fmla="val 11678"/>
              <a:gd name="adj2" fmla="val 50000"/>
            </a:avLst>
          </a:prstGeom>
          <a:noFill/>
          <a:ln w="38100" cap="flat" cmpd="sng">
            <a:solidFill>
              <a:srgbClr val="4B649F"/>
            </a:solidFill>
            <a:prstDash val="solid"/>
            <a:round/>
          </a:ln>
        </p:spPr>
      </p:sp>
      <p:sp>
        <p:nvSpPr>
          <p:cNvPr id="19" name="矩形"/>
          <p:cNvSpPr/>
          <p:nvPr/>
        </p:nvSpPr>
        <p:spPr>
          <a:xfrm>
            <a:off x="6117590" y="5274310"/>
            <a:ext cx="4393565" cy="829945"/>
          </a:xfrm>
          <a:prstGeom prst="rect">
            <a:avLst/>
          </a:prstGeom>
          <a:noFill/>
          <a:ln w="9525" cap="flat" cmpd="sng">
            <a:noFill/>
            <a:prstDash val="solid"/>
            <a:miter/>
          </a:ln>
        </p:spPr>
        <p:txBody>
          <a:bodyPr vert="horz" wrap="square" lIns="91440" tIns="45720" rIns="91440" bIns="45720" anchor="t" anchorCtr="false">
            <a:spAutoFit/>
          </a:bodyPr>
          <a:p>
            <a:pPr marL="0" indent="0" algn="l">
              <a:lnSpc>
                <a:spcPct val="100000"/>
              </a:lnSpc>
              <a:spcBef>
                <a:spcPts val="0"/>
              </a:spcBef>
              <a:spcAft>
                <a:spcPts val="0"/>
              </a:spcAft>
              <a:buNone/>
            </a:pPr>
            <a:r>
              <a:rPr lang="zh-CN" altLang="en-US" sz="2400" b="0" i="0" u="none" strike="noStrike" kern="1200" cap="none" spc="0" baseline="0">
                <a:solidFill>
                  <a:schemeClr val="tx1"/>
                </a:solidFill>
                <a:latin typeface="+mn-ea"/>
                <a:ea typeface="+mn-ea"/>
                <a:cs typeface="+mn-ea"/>
              </a:rPr>
              <a:t>住宿和餐饮业分地区经营情况</a:t>
            </a:r>
            <a:r>
              <a:rPr lang="en-US" altLang="zh-CN" sz="2400" b="0" i="0" u="none" strike="noStrike" kern="1200" cap="none" spc="0" baseline="0" dirty="0">
                <a:solidFill>
                  <a:srgbClr val="C00000"/>
                </a:solidFill>
                <a:latin typeface="+mn-ea"/>
                <a:ea typeface="+mn-ea"/>
                <a:cs typeface="+mn-ea"/>
              </a:rPr>
              <a:t>BJS204-6 </a:t>
            </a:r>
            <a:r>
              <a:rPr lang="zh-CN" altLang="en-US" sz="2400" b="0" i="0" u="none" strike="noStrike" kern="1200" cap="none" spc="0" baseline="0" dirty="0">
                <a:solidFill>
                  <a:schemeClr val="tx1"/>
                </a:solidFill>
                <a:latin typeface="+mn-ea"/>
                <a:ea typeface="+mn-ea"/>
                <a:cs typeface="+mn-ea"/>
              </a:rPr>
              <a:t>（</a:t>
            </a:r>
            <a:r>
              <a:rPr lang="zh-CN" altLang="zh-CN" sz="2400" b="0" i="0" u="none" strike="noStrike" kern="1200" cap="none" spc="0" baseline="0">
                <a:solidFill>
                  <a:srgbClr val="C00000"/>
                </a:solidFill>
                <a:latin typeface="+mn-ea"/>
                <a:ea typeface="+mn-ea"/>
                <a:cs typeface="+mn-ea"/>
              </a:rPr>
              <a:t>半年</a:t>
            </a:r>
            <a:r>
              <a:rPr lang="zh-CN" altLang="zh-CN" sz="2400" b="0" i="0" u="none" strike="noStrike" kern="1200" cap="none" spc="0" baseline="0">
                <a:solidFill>
                  <a:schemeClr val="tx1"/>
                </a:solidFill>
                <a:latin typeface="+mn-ea"/>
                <a:ea typeface="+mn-ea"/>
                <a:cs typeface="+mn-ea"/>
              </a:rPr>
              <a:t>报）</a:t>
            </a:r>
            <a:endParaRPr lang="zh-CN" altLang="zh-CN" sz="2400" b="0" i="0" u="none" strike="noStrike" kern="1200" cap="none" spc="0" baseline="0">
              <a:solidFill>
                <a:schemeClr val="tx1"/>
              </a:solidFill>
              <a:latin typeface="+mn-ea"/>
              <a:ea typeface="+mn-ea"/>
              <a:cs typeface="+mn-ea"/>
            </a:endParaRPr>
          </a:p>
        </p:txBody>
      </p:sp>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（一）报表类别</a:t>
            </a:r>
            <a:endParaRPr lang="zh-CN" altLang="en-US" sz="2800" b="1">
              <a:ln>
                <a:noFill/>
              </a:ln>
              <a:effectLst/>
              <a:uLnTx/>
              <a:uFillTx/>
              <a:sym typeface="+mn-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1340" y="2136775"/>
            <a:ext cx="10968355" cy="4338955"/>
          </a:xfrm>
          <a:prstGeom prst="rect">
            <a:avLst/>
          </a:prstGeom>
          <a:noFill/>
        </p:spPr>
        <p:txBody>
          <a:bodyPr wrap="square" rtlCol="0">
            <a:noAutofit/>
          </a:bodyPr>
          <a:p>
            <a:pPr marL="285750" indent="-285750">
              <a:lnSpc>
                <a:spcPct val="140000"/>
              </a:lnSpc>
              <a:buFont typeface="Wingdings" panose="05000000000000000000" pitchFamily="2" charset="2"/>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统计范围</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342900" indent="-342900" algn="just">
              <a:lnSpc>
                <a:spcPct val="100000"/>
              </a:lnSpc>
              <a:spcBef>
                <a:spcPct val="20000"/>
              </a:spcBef>
              <a:spcAft>
                <a:spcPts val="0"/>
              </a:spcAft>
              <a:buNone/>
            </a:pPr>
            <a:r>
              <a:rPr lang="en-US" altLang="zh-CN" sz="2400" dirty="0" smtClean="0">
                <a:solidFill>
                  <a:srgbClr val="C00000"/>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  </a:t>
            </a:r>
            <a:r>
              <a:rPr lang="zh-CN" altLang="en-US" sz="2400" dirty="0" smtClean="0">
                <a:solidFill>
                  <a:srgbClr val="C00000"/>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包括：</a:t>
            </a:r>
            <a:endParaRPr lang="en-US" altLang="zh-CN" sz="2400" b="0" i="0" u="none" strike="noStrike" kern="1200" cap="none" spc="0" baseline="0" dirty="0" smtClean="0">
              <a:solidFill>
                <a:srgbClr val="00B050"/>
              </a:solidFill>
              <a:latin typeface="黑体" panose="02010609060101010101" charset="-122"/>
              <a:ea typeface="黑体" panose="02010609060101010101" charset="-122"/>
              <a:cs typeface="Times New Roman" panose="02020603050405020304" pitchFamily="18" charset="0"/>
            </a:endParaRPr>
          </a:p>
          <a:p>
            <a:pPr marL="342900" indent="-342900" algn="just">
              <a:lnSpc>
                <a:spcPct val="100000"/>
              </a:lnSpc>
              <a:spcBef>
                <a:spcPct val="20000"/>
              </a:spcBef>
              <a:spcAft>
                <a:spcPts val="0"/>
              </a:spcAft>
              <a:buNone/>
            </a:pPr>
            <a:r>
              <a:rPr lang="zh-CN" altLang="en-US" sz="2400" dirty="0" smtClean="0">
                <a:sym typeface="+mn-ea"/>
              </a:rPr>
              <a:t>  </a:t>
            </a:r>
            <a:r>
              <a:rPr lang="en-US" altLang="zh-CN" sz="2400" dirty="0" smtClean="0">
                <a:sym typeface="+mn-ea"/>
              </a:rPr>
              <a:t>     </a:t>
            </a:r>
            <a:r>
              <a:rPr lang="zh-CN" altLang="en-US" sz="2400" dirty="0" smtClean="0">
                <a:sym typeface="+mn-ea"/>
              </a:rPr>
              <a:t>全部住宿和餐饮业法人单位及其所属的产业活动单位</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数据填报</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685800" indent="-342900" algn="l">
              <a:lnSpc>
                <a:spcPct val="150000"/>
              </a:lnSpc>
              <a:spcBef>
                <a:spcPts val="0"/>
              </a:spcBef>
              <a:spcAft>
                <a:spcPts val="0"/>
              </a:spcAft>
              <a:buFont typeface="Wingdings" panose="05000000000000000000" charset="0"/>
              <a:buChar char="l"/>
            </a:pPr>
            <a:r>
              <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外省市：指卖方即</a:t>
            </a:r>
            <a:r>
              <a:rPr lang="zh-CN" altLang="en-US" sz="2400" dirty="0" smtClean="0">
                <a:solidFill>
                  <a:srgbClr val="C00000"/>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经营单位</a:t>
            </a:r>
            <a:r>
              <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位于</a:t>
            </a:r>
            <a:r>
              <a:rPr lang="zh-CN" altLang="en-US" sz="2400" dirty="0" smtClean="0">
                <a:solidFill>
                  <a:srgbClr val="C00000"/>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外省市</a:t>
            </a:r>
            <a:r>
              <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，而不是买方（销售对象）位于外省市。</a:t>
            </a:r>
            <a:endParaRPr lang="zh-CN" altLang="en-US" sz="2400" dirty="0" smtClean="0">
              <a:solidFill>
                <a:schemeClr val="tx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endParaRPr>
          </a:p>
          <a:p>
            <a:pPr marL="685800" indent="-342900" algn="l">
              <a:lnSpc>
                <a:spcPct val="150000"/>
              </a:lnSpc>
              <a:spcBef>
                <a:spcPts val="0"/>
              </a:spcBef>
              <a:spcAft>
                <a:spcPts val="0"/>
              </a:spcAft>
              <a:buFont typeface="Wingdings" panose="05000000000000000000" charset="0"/>
              <a:buChar char="l"/>
            </a:pPr>
            <a:r>
              <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对于多网点法人单位，应按照网点所在地区（</a:t>
            </a:r>
            <a:r>
              <a:rPr lang="zh-CN" altLang="en-US" sz="2400" dirty="0" smtClean="0">
                <a:latin typeface="黑体" panose="02010609060101010101" charset="-122"/>
                <a:ea typeface="黑体" panose="02010609060101010101" charset="-122"/>
                <a:sym typeface="+mn-ea"/>
              </a:rPr>
              <a:t>实际提供服务对象</a:t>
            </a:r>
            <a:r>
              <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）做好经营数据的分劈工作，不能简单放在某一两个地区，以免造成数据失真。</a:t>
            </a:r>
            <a:endParaRPr lang="zh-CN" altLang="en-US" sz="2400" dirty="0" smtClean="0">
              <a:solidFill>
                <a:schemeClr val="tx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endParaRPr>
          </a:p>
          <a:p>
            <a:pPr marL="342900" indent="-342900" algn="just">
              <a:lnSpc>
                <a:spcPct val="100000"/>
              </a:lnSpc>
              <a:spcBef>
                <a:spcPct val="20000"/>
              </a:spcBef>
              <a:spcAft>
                <a:spcPts val="0"/>
              </a:spcAft>
              <a:buNone/>
            </a:pPr>
            <a:r>
              <a:rPr lang="en-US" altLang="zh-CN" sz="2400" dirty="0" smtClean="0">
                <a:latin typeface="黑体" panose="02010609060101010101" charset="-122"/>
                <a:ea typeface="黑体" panose="02010609060101010101" charset="-122"/>
                <a:cs typeface="Times New Roman" panose="02020603050405020304" pitchFamily="18" charset="0"/>
                <a:sym typeface="+mn-ea"/>
              </a:rPr>
              <a:t>    </a:t>
            </a:r>
            <a:endParaRPr lang="en-US" altLang="zh-CN" sz="2400" b="0" i="0" u="none" strike="noStrike" kern="1200" cap="none" spc="0" baseline="0" dirty="0" smtClean="0">
              <a:solidFill>
                <a:schemeClr val="tx1"/>
              </a:solidFill>
              <a:latin typeface="黑体" panose="02010609060101010101" charset="-122"/>
              <a:ea typeface="黑体" panose="02010609060101010101" charset="-122"/>
              <a:cs typeface="Times New Roman" panose="02020603050405020304" pitchFamily="18" charset="0"/>
            </a:endParaRPr>
          </a:p>
          <a:p>
            <a:pPr marL="285750" indent="-285750">
              <a:lnSpc>
                <a:spcPct val="140000"/>
              </a:lnSpc>
              <a:buFont typeface="Wingdings" panose="05000000000000000000" pitchFamily="2" charset="2"/>
              <a:buChar char="l"/>
            </a:pPr>
            <a:endParaRPr lang="zh-CN" altLang="en-US" sz="2400" b="1">
              <a:ln>
                <a:noFill/>
              </a:ln>
              <a:effectLst/>
              <a:uLnTx/>
              <a:uFillTx/>
              <a:sym typeface="+mn-ea"/>
            </a:endParaRPr>
          </a:p>
          <a:p>
            <a:pPr marL="342900" indent="-342900" algn="just">
              <a:lnSpc>
                <a:spcPct val="100000"/>
              </a:lnSpc>
              <a:spcBef>
                <a:spcPct val="20000"/>
              </a:spcBef>
              <a:spcAft>
                <a:spcPts val="0"/>
              </a:spcAft>
              <a:buNone/>
            </a:pPr>
            <a:endParaRPr lang="en-US" altLang="zh-CN" sz="2400" dirty="0" smtClean="0"/>
          </a:p>
          <a:p>
            <a:pPr marL="342900" indent="-342900" algn="just">
              <a:lnSpc>
                <a:spcPct val="100000"/>
              </a:lnSpc>
              <a:spcBef>
                <a:spcPct val="20000"/>
              </a:spcBef>
              <a:spcAft>
                <a:spcPts val="0"/>
              </a:spcAft>
              <a:buNone/>
            </a:pPr>
            <a:r>
              <a:rPr lang="en-US" altLang="zh-CN" sz="2400" dirty="0" smtClean="0">
                <a:latin typeface="黑体" panose="02010609060101010101" charset="-122"/>
                <a:ea typeface="黑体" panose="02010609060101010101" charset="-122"/>
                <a:cs typeface="Times New Roman" panose="02020603050405020304" pitchFamily="18" charset="0"/>
                <a:sym typeface="+mn-ea"/>
              </a:rPr>
              <a:t>    </a:t>
            </a:r>
            <a:endParaRPr lang="en-US" altLang="zh-CN" sz="2400" b="0" i="0" u="none" strike="noStrike" kern="1200" cap="none" spc="0" baseline="0" dirty="0" smtClean="0">
              <a:solidFill>
                <a:schemeClr val="tx1"/>
              </a:solidFill>
              <a:latin typeface="黑体" panose="02010609060101010101" charset="-122"/>
              <a:ea typeface="黑体" panose="02010609060101010101" charset="-122"/>
              <a:cs typeface="Times New Roman" panose="02020603050405020304" pitchFamily="18" charset="0"/>
            </a:endParaRPr>
          </a:p>
          <a:p>
            <a:pPr marL="342900" indent="-342900" algn="just">
              <a:lnSpc>
                <a:spcPct val="100000"/>
              </a:lnSpc>
              <a:spcBef>
                <a:spcPct val="20000"/>
              </a:spcBef>
              <a:spcAft>
                <a:spcPts val="0"/>
              </a:spcAft>
              <a:buNone/>
            </a:pPr>
            <a:endParaRPr lang="zh-CN" altLang="en-US" sz="2400" b="1" kern="0" dirty="0" smtClean="0">
              <a:solidFill>
                <a:schemeClr val="tx1"/>
              </a:solidFill>
              <a:latin typeface="Tahoma" panose="020B0604030504040204" pitchFamily="34" charset="0"/>
              <a:ea typeface="黑体" panose="02010609060101010101" charset="-122"/>
              <a:cs typeface="Times New Roman" panose="02020603050405020304" pitchFamily="18" charset="0"/>
              <a:sym typeface="+mn-ea"/>
            </a:endParaRPr>
          </a:p>
          <a:p>
            <a:pPr marL="285750" indent="-285750">
              <a:lnSpc>
                <a:spcPct val="140000"/>
              </a:lnSpc>
              <a:buFont typeface="Wingdings" panose="05000000000000000000" pitchFamily="2" charset="2"/>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文本框 4"/>
          <p:cNvSpPr txBox="true"/>
          <p:nvPr/>
        </p:nvSpPr>
        <p:spPr>
          <a:xfrm>
            <a:off x="4888230" y="1491615"/>
            <a:ext cx="2416175" cy="645160"/>
          </a:xfrm>
          <a:prstGeom prst="rect">
            <a:avLst/>
          </a:prstGeom>
          <a:noFill/>
        </p:spPr>
        <p:txBody>
          <a:bodyPr wrap="square" rtlCol="0" anchor="t">
            <a:spAutoFit/>
          </a:bodyPr>
          <a:p>
            <a:r>
              <a:rPr lang="zh-CN" altLang="en-US" sz="3600" b="1" dirty="0" smtClean="0">
                <a:solidFill>
                  <a:srgbClr val="4B649F"/>
                </a:solidFill>
                <a:latin typeface="微软雅黑" panose="020B0604030504040204" pitchFamily="34" charset="-122"/>
                <a:ea typeface="+mn-ea"/>
                <a:cs typeface="微软雅黑" panose="020B0604030504040204" pitchFamily="34" charset="-122"/>
                <a:sym typeface="+mn-ea"/>
              </a:rPr>
              <a:t>注意！！！</a:t>
            </a:r>
            <a:endParaRPr lang="zh-CN" altLang="en-US" sz="360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true"/>
          <p:nvPr>
            <p:custDataLst>
              <p:tags r:id="rId1"/>
            </p:custDataLst>
          </p:nvPr>
        </p:nvSpPr>
        <p:spPr>
          <a:xfrm>
            <a:off x="561975" y="1491615"/>
            <a:ext cx="10968355" cy="2178685"/>
          </a:xfrm>
          <a:prstGeom prst="rect">
            <a:avLst/>
          </a:prstGeom>
          <a:noFill/>
        </p:spPr>
        <p:txBody>
          <a:bodyPr wrap="square" rtlCol="0">
            <a:noAutofit/>
          </a:bodyPr>
          <a:p>
            <a:pPr marL="285750" indent="-285750">
              <a:lnSpc>
                <a:spcPct val="140000"/>
              </a:lnSpc>
              <a:buFont typeface="Wingdings" panose="05000000000000000000" pitchFamily="2" charset="2"/>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注意与基本情况表匹配</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285750" indent="-285750">
              <a:lnSpc>
                <a:spcPct val="140000"/>
              </a:lnSpc>
              <a:buFont typeface="Wingdings" panose="05000000000000000000" pitchFamily="2" charset="2"/>
              <a:buChar char="l"/>
            </a:pPr>
            <a:r>
              <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注意单产或北京仅有1个网点的单位，年定报分地区表所填报的销售/营业网点所在区，要与基本情况表单位所在地区划一致。</a:t>
            </a:r>
            <a:endPar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endParaRPr>
          </a:p>
          <a:p>
            <a:pPr marL="285750" indent="-285750">
              <a:lnSpc>
                <a:spcPct val="140000"/>
              </a:lnSpc>
              <a:buFont typeface="Wingdings" panose="05000000000000000000" pitchFamily="2" charset="2"/>
              <a:buChar char="l"/>
            </a:pPr>
            <a:r>
              <a:rPr lang="zh-CN" altLang="en-US" sz="2400" dirty="0" smtClean="0">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rPr>
              <a:t>如出现错误提示，请核实区域是否填报准确或基本情况表所在地是否需要变更。</a:t>
            </a:r>
            <a:endParaRPr lang="zh-CN" altLang="en-US" sz="2400" dirty="0" smtClean="0">
              <a:solidFill>
                <a:schemeClr val="tx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sym typeface="+mn-ea"/>
            </a:endParaRPr>
          </a:p>
          <a:p>
            <a:pPr marL="342900" indent="-342900" algn="just">
              <a:lnSpc>
                <a:spcPct val="100000"/>
              </a:lnSpc>
              <a:spcBef>
                <a:spcPct val="20000"/>
              </a:spcBef>
              <a:spcAft>
                <a:spcPts val="0"/>
              </a:spcAft>
              <a:buNone/>
            </a:pPr>
            <a:r>
              <a:rPr lang="en-US" altLang="zh-CN" sz="2400" dirty="0" smtClean="0">
                <a:latin typeface="黑体" panose="02010609060101010101" charset="-122"/>
                <a:ea typeface="黑体" panose="02010609060101010101" charset="-122"/>
                <a:cs typeface="Times New Roman" panose="02020603050405020304" pitchFamily="18" charset="0"/>
                <a:sym typeface="+mn-ea"/>
              </a:rPr>
              <a:t>  </a:t>
            </a: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二</a:t>
            </a:r>
            <a:r>
              <a:rPr sz="2800" b="1">
                <a:ln>
                  <a:noFill/>
                </a:ln>
                <a:effectLst/>
                <a:uLnTx/>
                <a:uFillTx/>
                <a:sym typeface="+mn-ea"/>
              </a:rPr>
              <a:t>）</a:t>
            </a:r>
            <a:r>
              <a:rPr lang="zh-CN" sz="2800" b="1">
                <a:ln>
                  <a:noFill/>
                </a:ln>
                <a:effectLst/>
                <a:uLnTx/>
                <a:uFillTx/>
                <a:sym typeface="+mn-ea"/>
              </a:rPr>
              <a:t>分地区</a:t>
            </a:r>
            <a:r>
              <a:rPr sz="2800" b="1">
                <a:ln>
                  <a:noFill/>
                </a:ln>
                <a:effectLst/>
                <a:uLnTx/>
                <a:uFillTx/>
                <a:sym typeface="+mn-ea"/>
              </a:rPr>
              <a:t>经营情况</a:t>
            </a:r>
            <a:endParaRPr lang="zh-CN"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5" name="图片 4"/>
          <p:cNvPicPr>
            <a:picLocks noChangeAspect="true"/>
          </p:cNvPicPr>
          <p:nvPr/>
        </p:nvPicPr>
        <p:blipFill>
          <a:blip r:embed="rId6"/>
          <a:srcRect l="28333" t="21667" r="29271" b="10000"/>
          <a:stretch>
            <a:fillRect/>
          </a:stretch>
        </p:blipFill>
        <p:spPr>
          <a:xfrm>
            <a:off x="1254760" y="3639185"/>
            <a:ext cx="3591560" cy="3085465"/>
          </a:xfrm>
          <a:prstGeom prst="rect">
            <a:avLst/>
          </a:prstGeom>
          <a:ln w="12700">
            <a:solidFill>
              <a:schemeClr val="tx1"/>
            </a:solidFill>
          </a:ln>
        </p:spPr>
      </p:pic>
      <p:sp>
        <p:nvSpPr>
          <p:cNvPr id="4" name="文本框 3"/>
          <p:cNvSpPr txBox="true"/>
          <p:nvPr/>
        </p:nvSpPr>
        <p:spPr>
          <a:xfrm>
            <a:off x="2873375" y="4414520"/>
            <a:ext cx="326390" cy="183515"/>
          </a:xfrm>
          <a:prstGeom prst="rect">
            <a:avLst/>
          </a:prstGeom>
          <a:noFill/>
        </p:spPr>
        <p:txBody>
          <a:bodyPr wrap="square" rtlCol="0">
            <a:spAutoFit/>
          </a:bodyPr>
          <a:p>
            <a:r>
              <a:rPr lang="en-US" altLang="zh-CN" sz="600"/>
              <a:t>1</a:t>
            </a:r>
            <a:endParaRPr lang="en-US" altLang="zh-CN" sz="600"/>
          </a:p>
        </p:txBody>
      </p:sp>
      <p:sp>
        <p:nvSpPr>
          <p:cNvPr id="22" name="文本框 21"/>
          <p:cNvSpPr txBox="true"/>
          <p:nvPr/>
        </p:nvSpPr>
        <p:spPr>
          <a:xfrm>
            <a:off x="3185160" y="4414520"/>
            <a:ext cx="1271905" cy="183515"/>
          </a:xfrm>
          <a:prstGeom prst="rect">
            <a:avLst/>
          </a:prstGeom>
          <a:noFill/>
        </p:spPr>
        <p:txBody>
          <a:bodyPr wrap="square" rtlCol="0">
            <a:spAutoFit/>
          </a:bodyPr>
          <a:p>
            <a:r>
              <a:rPr lang="en-US" altLang="zh-CN" sz="600"/>
              <a:t>105543</a:t>
            </a:r>
            <a:endParaRPr lang="en-US" altLang="zh-CN" sz="600"/>
          </a:p>
        </p:txBody>
      </p:sp>
      <p:sp>
        <p:nvSpPr>
          <p:cNvPr id="23" name="文本框 22"/>
          <p:cNvSpPr txBox="true"/>
          <p:nvPr/>
        </p:nvSpPr>
        <p:spPr>
          <a:xfrm>
            <a:off x="3641725" y="4414520"/>
            <a:ext cx="1271905" cy="183515"/>
          </a:xfrm>
          <a:prstGeom prst="rect">
            <a:avLst/>
          </a:prstGeom>
          <a:noFill/>
        </p:spPr>
        <p:txBody>
          <a:bodyPr wrap="square" rtlCol="0">
            <a:spAutoFit/>
          </a:bodyPr>
          <a:p>
            <a:r>
              <a:rPr lang="en-US" altLang="zh-CN" sz="600"/>
              <a:t>87145</a:t>
            </a:r>
            <a:endParaRPr lang="en-US" altLang="zh-CN" sz="600"/>
          </a:p>
        </p:txBody>
      </p:sp>
      <p:sp>
        <p:nvSpPr>
          <p:cNvPr id="24" name="文本框 23"/>
          <p:cNvSpPr txBox="true"/>
          <p:nvPr/>
        </p:nvSpPr>
        <p:spPr>
          <a:xfrm>
            <a:off x="2873375" y="4535805"/>
            <a:ext cx="326390" cy="183515"/>
          </a:xfrm>
          <a:prstGeom prst="rect">
            <a:avLst/>
          </a:prstGeom>
          <a:noFill/>
        </p:spPr>
        <p:txBody>
          <a:bodyPr wrap="square" rtlCol="0">
            <a:spAutoFit/>
          </a:bodyPr>
          <a:p>
            <a:r>
              <a:rPr lang="en-US" altLang="zh-CN" sz="600"/>
              <a:t>1</a:t>
            </a:r>
            <a:endParaRPr lang="en-US" altLang="zh-CN" sz="600"/>
          </a:p>
        </p:txBody>
      </p:sp>
      <p:sp>
        <p:nvSpPr>
          <p:cNvPr id="26" name="文本框 25"/>
          <p:cNvSpPr txBox="true"/>
          <p:nvPr/>
        </p:nvSpPr>
        <p:spPr>
          <a:xfrm>
            <a:off x="3185160" y="4535805"/>
            <a:ext cx="528320" cy="183515"/>
          </a:xfrm>
          <a:prstGeom prst="rect">
            <a:avLst/>
          </a:prstGeom>
          <a:noFill/>
        </p:spPr>
        <p:txBody>
          <a:bodyPr wrap="square" rtlCol="0">
            <a:spAutoFit/>
          </a:bodyPr>
          <a:p>
            <a:r>
              <a:rPr lang="en-US" altLang="zh-CN" sz="600"/>
              <a:t>105543</a:t>
            </a:r>
            <a:endParaRPr lang="en-US" altLang="zh-CN" sz="600"/>
          </a:p>
        </p:txBody>
      </p:sp>
      <p:sp>
        <p:nvSpPr>
          <p:cNvPr id="27" name="文本框 26"/>
          <p:cNvSpPr txBox="true"/>
          <p:nvPr/>
        </p:nvSpPr>
        <p:spPr>
          <a:xfrm>
            <a:off x="3641725" y="4535805"/>
            <a:ext cx="1271905" cy="183515"/>
          </a:xfrm>
          <a:prstGeom prst="rect">
            <a:avLst/>
          </a:prstGeom>
          <a:noFill/>
        </p:spPr>
        <p:txBody>
          <a:bodyPr wrap="square" rtlCol="0">
            <a:spAutoFit/>
          </a:bodyPr>
          <a:p>
            <a:r>
              <a:rPr lang="en-US" altLang="zh-CN" sz="600"/>
              <a:t>87145</a:t>
            </a:r>
            <a:endParaRPr lang="en-US" altLang="zh-CN" sz="600"/>
          </a:p>
        </p:txBody>
      </p:sp>
      <p:sp>
        <p:nvSpPr>
          <p:cNvPr id="28" name="文本框 27"/>
          <p:cNvSpPr txBox="true"/>
          <p:nvPr/>
        </p:nvSpPr>
        <p:spPr>
          <a:xfrm>
            <a:off x="3641725" y="4869180"/>
            <a:ext cx="1271905" cy="183515"/>
          </a:xfrm>
          <a:prstGeom prst="rect">
            <a:avLst/>
          </a:prstGeom>
          <a:noFill/>
        </p:spPr>
        <p:txBody>
          <a:bodyPr wrap="square" rtlCol="0">
            <a:spAutoFit/>
          </a:bodyPr>
          <a:p>
            <a:r>
              <a:rPr lang="en-US" altLang="zh-CN" sz="600"/>
              <a:t>87145</a:t>
            </a:r>
            <a:endParaRPr lang="en-US" altLang="zh-CN" sz="600"/>
          </a:p>
        </p:txBody>
      </p:sp>
      <p:sp>
        <p:nvSpPr>
          <p:cNvPr id="29" name="文本框 28"/>
          <p:cNvSpPr txBox="true"/>
          <p:nvPr/>
        </p:nvSpPr>
        <p:spPr>
          <a:xfrm>
            <a:off x="3185160" y="4869180"/>
            <a:ext cx="499745" cy="183515"/>
          </a:xfrm>
          <a:prstGeom prst="rect">
            <a:avLst/>
          </a:prstGeom>
          <a:noFill/>
        </p:spPr>
        <p:txBody>
          <a:bodyPr wrap="square" rtlCol="0">
            <a:spAutoFit/>
          </a:bodyPr>
          <a:p>
            <a:r>
              <a:rPr lang="en-US" altLang="zh-CN" sz="600"/>
              <a:t>105543</a:t>
            </a:r>
            <a:endParaRPr lang="en-US" altLang="zh-CN" sz="600"/>
          </a:p>
        </p:txBody>
      </p:sp>
      <p:sp>
        <p:nvSpPr>
          <p:cNvPr id="30" name="文本框 29"/>
          <p:cNvSpPr txBox="true"/>
          <p:nvPr/>
        </p:nvSpPr>
        <p:spPr>
          <a:xfrm>
            <a:off x="2873375" y="4869180"/>
            <a:ext cx="326390" cy="183515"/>
          </a:xfrm>
          <a:prstGeom prst="rect">
            <a:avLst/>
          </a:prstGeom>
          <a:noFill/>
        </p:spPr>
        <p:txBody>
          <a:bodyPr wrap="square" rtlCol="0">
            <a:spAutoFit/>
          </a:bodyPr>
          <a:p>
            <a:r>
              <a:rPr lang="en-US" altLang="zh-CN" sz="600"/>
              <a:t>1</a:t>
            </a:r>
            <a:endParaRPr lang="en-US" altLang="zh-CN" sz="600"/>
          </a:p>
        </p:txBody>
      </p:sp>
      <p:pic>
        <p:nvPicPr>
          <p:cNvPr id="33" name="图片 32"/>
          <p:cNvPicPr>
            <a:picLocks noChangeAspect="true"/>
          </p:cNvPicPr>
          <p:nvPr/>
        </p:nvPicPr>
        <p:blipFill>
          <a:blip r:embed="rId7"/>
          <a:stretch>
            <a:fillRect/>
          </a:stretch>
        </p:blipFill>
        <p:spPr>
          <a:xfrm>
            <a:off x="5878830" y="5876290"/>
            <a:ext cx="5297170" cy="848360"/>
          </a:xfrm>
          <a:prstGeom prst="rect">
            <a:avLst/>
          </a:prstGeom>
        </p:spPr>
      </p:pic>
      <p:pic>
        <p:nvPicPr>
          <p:cNvPr id="34" name="图片 33"/>
          <p:cNvPicPr>
            <a:picLocks noChangeAspect="true"/>
          </p:cNvPicPr>
          <p:nvPr/>
        </p:nvPicPr>
        <p:blipFill>
          <a:blip r:embed="rId8"/>
          <a:stretch>
            <a:fillRect/>
          </a:stretch>
        </p:blipFill>
        <p:spPr>
          <a:xfrm>
            <a:off x="5878830" y="5663565"/>
            <a:ext cx="5588635" cy="212725"/>
          </a:xfrm>
          <a:prstGeom prst="rect">
            <a:avLst/>
          </a:prstGeom>
        </p:spPr>
      </p:pic>
      <p:sp>
        <p:nvSpPr>
          <p:cNvPr id="13" name="矩形 12"/>
          <p:cNvSpPr/>
          <p:nvPr/>
        </p:nvSpPr>
        <p:spPr>
          <a:xfrm>
            <a:off x="1301750" y="4869180"/>
            <a:ext cx="2762885" cy="183515"/>
          </a:xfrm>
          <a:prstGeom prst="rect">
            <a:avLst/>
          </a:prstGeom>
          <a:noFill/>
          <a:ln w="50800" cap="flat" cmpd="sng" algn="ctr">
            <a:solidFill>
              <a:srgbClr val="C00000"/>
            </a:solidFill>
            <a:prstDash val="solid"/>
            <a:round/>
            <a:headEnd type="none" w="med" len="med"/>
            <a:tailEnd type="none" w="med" len="med"/>
          </a:ln>
        </p:spPr>
        <p:txBody>
          <a:bodyPr vert="horz" wrap="none" lIns="91440" tIns="45720" rIns="91440" bIns="45720" numCol="1" anchor="ctr" anchorCtr="false" compatLnSpc="true"/>
          <a:p>
            <a:pPr marL="0" marR="0" indent="0" algn="ctr" defTabSz="913130" rtl="0" eaLnBrk="1" fontAlgn="base" latinLnBrk="0" hangingPunct="1">
              <a:lnSpc>
                <a:spcPct val="100000"/>
              </a:lnSpc>
              <a:spcBef>
                <a:spcPct val="0"/>
              </a:spcBef>
              <a:spcAft>
                <a:spcPct val="0"/>
              </a:spcAft>
              <a:buClrTx/>
              <a:buSzTx/>
              <a:buFontTx/>
              <a:buNone/>
            </a:pPr>
            <a:endParaRPr kumimoji="0" lang="zh-CN" altLang="en-US" sz="3200" b="0" i="0" u="none" strike="noStrike" cap="none" normalizeH="0" baseline="0" smtClean="0">
              <a:ln>
                <a:noFill/>
              </a:ln>
              <a:solidFill>
                <a:schemeClr val="tx1"/>
              </a:solidFill>
              <a:effectLst/>
              <a:latin typeface="Tahoma" panose="020B0604030504040204" pitchFamily="34" charset="0"/>
              <a:ea typeface="黑体" panose="02010609060101010101" charset="-122"/>
            </a:endParaRPr>
          </a:p>
        </p:txBody>
      </p:sp>
      <p:pic>
        <p:nvPicPr>
          <p:cNvPr id="7" name="图片 6"/>
          <p:cNvPicPr>
            <a:picLocks noChangeAspect="true"/>
          </p:cNvPicPr>
          <p:nvPr/>
        </p:nvPicPr>
        <p:blipFill>
          <a:blip r:embed="rId9"/>
          <a:stretch>
            <a:fillRect/>
          </a:stretch>
        </p:blipFill>
        <p:spPr>
          <a:xfrm>
            <a:off x="5390515" y="3663315"/>
            <a:ext cx="5753100" cy="1927860"/>
          </a:xfrm>
          <a:prstGeom prst="rect">
            <a:avLst/>
          </a:prstGeom>
        </p:spPr>
      </p:pic>
      <p:sp>
        <p:nvSpPr>
          <p:cNvPr id="9" name="文本框 8"/>
          <p:cNvSpPr txBox="true"/>
          <p:nvPr/>
        </p:nvSpPr>
        <p:spPr>
          <a:xfrm>
            <a:off x="6001385" y="3910965"/>
            <a:ext cx="1151890" cy="213995"/>
          </a:xfrm>
          <a:prstGeom prst="rect">
            <a:avLst/>
          </a:prstGeom>
          <a:noFill/>
        </p:spPr>
        <p:txBody>
          <a:bodyPr wrap="square" rtlCol="0">
            <a:spAutoFit/>
          </a:bodyPr>
          <a:p>
            <a:r>
              <a:rPr lang="zh-CN" altLang="en-US" sz="800"/>
              <a:t>北京市</a:t>
            </a:r>
            <a:endParaRPr lang="zh-CN" altLang="en-US" sz="800"/>
          </a:p>
        </p:txBody>
      </p:sp>
      <p:sp>
        <p:nvSpPr>
          <p:cNvPr id="11" name="文本框 10"/>
          <p:cNvSpPr txBox="true"/>
          <p:nvPr/>
        </p:nvSpPr>
        <p:spPr>
          <a:xfrm>
            <a:off x="7974330" y="3910965"/>
            <a:ext cx="1151890" cy="213995"/>
          </a:xfrm>
          <a:prstGeom prst="rect">
            <a:avLst/>
          </a:prstGeom>
          <a:noFill/>
        </p:spPr>
        <p:txBody>
          <a:bodyPr wrap="square" rtlCol="0">
            <a:spAutoFit/>
          </a:bodyPr>
          <a:p>
            <a:r>
              <a:rPr lang="zh-CN" altLang="en-US" sz="800"/>
              <a:t>市辖区</a:t>
            </a:r>
            <a:endParaRPr lang="zh-CN" altLang="en-US" sz="800"/>
          </a:p>
        </p:txBody>
      </p:sp>
      <p:sp>
        <p:nvSpPr>
          <p:cNvPr id="15" name="文本框 14"/>
          <p:cNvSpPr txBox="true"/>
          <p:nvPr/>
        </p:nvSpPr>
        <p:spPr>
          <a:xfrm>
            <a:off x="9600565" y="3910965"/>
            <a:ext cx="1151890" cy="213995"/>
          </a:xfrm>
          <a:prstGeom prst="rect">
            <a:avLst/>
          </a:prstGeom>
          <a:noFill/>
        </p:spPr>
        <p:txBody>
          <a:bodyPr wrap="square" rtlCol="0">
            <a:spAutoFit/>
          </a:bodyPr>
          <a:p>
            <a:r>
              <a:rPr lang="zh-CN" altLang="en-US" sz="800"/>
              <a:t>海淀区</a:t>
            </a:r>
            <a:endParaRPr lang="zh-CN" altLang="en-US" sz="800"/>
          </a:p>
        </p:txBody>
      </p:sp>
      <p:sp>
        <p:nvSpPr>
          <p:cNvPr id="16" name="文本框 15"/>
          <p:cNvSpPr txBox="true"/>
          <p:nvPr/>
        </p:nvSpPr>
        <p:spPr>
          <a:xfrm>
            <a:off x="5931535" y="4124960"/>
            <a:ext cx="1151890" cy="213995"/>
          </a:xfrm>
          <a:prstGeom prst="rect">
            <a:avLst/>
          </a:prstGeom>
          <a:noFill/>
        </p:spPr>
        <p:txBody>
          <a:bodyPr wrap="square" rtlCol="0">
            <a:spAutoFit/>
          </a:bodyPr>
          <a:p>
            <a:r>
              <a:rPr lang="zh-CN" altLang="en-US" sz="800"/>
              <a:t>羊坊店街道</a:t>
            </a:r>
            <a:endParaRPr lang="zh-CN" altLang="en-US" sz="800"/>
          </a:p>
        </p:txBody>
      </p:sp>
      <p:sp>
        <p:nvSpPr>
          <p:cNvPr id="17" name="文本框 16"/>
          <p:cNvSpPr txBox="true"/>
          <p:nvPr/>
        </p:nvSpPr>
        <p:spPr>
          <a:xfrm>
            <a:off x="7766050" y="4124960"/>
            <a:ext cx="1151890" cy="213995"/>
          </a:xfrm>
          <a:prstGeom prst="rect">
            <a:avLst/>
          </a:prstGeom>
          <a:noFill/>
        </p:spPr>
        <p:txBody>
          <a:bodyPr wrap="square" rtlCol="0">
            <a:spAutoFit/>
          </a:bodyPr>
          <a:p>
            <a:r>
              <a:rPr lang="zh-CN" altLang="en-US" sz="800"/>
              <a:t>铁西社区居委村</a:t>
            </a:r>
            <a:endParaRPr lang="zh-CN" altLang="en-US" sz="800"/>
          </a:p>
        </p:txBody>
      </p:sp>
      <p:sp>
        <p:nvSpPr>
          <p:cNvPr id="18" name="文本框 17"/>
          <p:cNvSpPr txBox="true"/>
          <p:nvPr/>
        </p:nvSpPr>
        <p:spPr>
          <a:xfrm>
            <a:off x="9177655" y="4124960"/>
            <a:ext cx="1482090" cy="183515"/>
          </a:xfrm>
          <a:prstGeom prst="rect">
            <a:avLst/>
          </a:prstGeom>
          <a:noFill/>
        </p:spPr>
        <p:txBody>
          <a:bodyPr wrap="square" rtlCol="0">
            <a:spAutoFit/>
          </a:bodyPr>
          <a:p>
            <a:r>
              <a:rPr lang="zh-CN" altLang="en-US" sz="600"/>
              <a:t>北京市海淀区羊坊店路</a:t>
            </a:r>
            <a:r>
              <a:rPr lang="en-US" altLang="zh-CN" sz="600"/>
              <a:t>18</a:t>
            </a:r>
            <a:r>
              <a:rPr lang="zh-CN" altLang="en-US" sz="600"/>
              <a:t>号</a:t>
            </a:r>
            <a:endParaRPr lang="zh-CN" altLang="en-US" sz="600"/>
          </a:p>
        </p:txBody>
      </p:sp>
      <p:sp>
        <p:nvSpPr>
          <p:cNvPr id="19" name="文本框 18"/>
          <p:cNvSpPr txBox="true"/>
          <p:nvPr/>
        </p:nvSpPr>
        <p:spPr>
          <a:xfrm>
            <a:off x="6137275" y="4338955"/>
            <a:ext cx="1151890" cy="213995"/>
          </a:xfrm>
          <a:prstGeom prst="rect">
            <a:avLst/>
          </a:prstGeom>
          <a:noFill/>
        </p:spPr>
        <p:txBody>
          <a:bodyPr wrap="square" rtlCol="0">
            <a:spAutoFit/>
          </a:bodyPr>
          <a:p>
            <a:r>
              <a:rPr lang="en-US" altLang="zh-CN" sz="800"/>
              <a:t>110108003008</a:t>
            </a:r>
            <a:endParaRPr lang="en-US" altLang="zh-CN" sz="800"/>
          </a:p>
        </p:txBody>
      </p:sp>
      <p:sp>
        <p:nvSpPr>
          <p:cNvPr id="20" name="文本框 19"/>
          <p:cNvSpPr txBox="true"/>
          <p:nvPr/>
        </p:nvSpPr>
        <p:spPr>
          <a:xfrm>
            <a:off x="9126220" y="4321810"/>
            <a:ext cx="1151890" cy="213995"/>
          </a:xfrm>
          <a:prstGeom prst="rect">
            <a:avLst/>
          </a:prstGeom>
          <a:noFill/>
        </p:spPr>
        <p:txBody>
          <a:bodyPr wrap="square" rtlCol="0">
            <a:spAutoFit/>
          </a:bodyPr>
          <a:p>
            <a:r>
              <a:rPr lang="en-US" altLang="zh-CN" sz="800"/>
              <a:t>111</a:t>
            </a:r>
            <a:endParaRPr lang="en-US" altLang="zh-CN" sz="800"/>
          </a:p>
        </p:txBody>
      </p:sp>
      <p:sp>
        <p:nvSpPr>
          <p:cNvPr id="14" name="矩形 13"/>
          <p:cNvSpPr/>
          <p:nvPr/>
        </p:nvSpPr>
        <p:spPr>
          <a:xfrm>
            <a:off x="5652770" y="3670300"/>
            <a:ext cx="5490210" cy="865505"/>
          </a:xfrm>
          <a:prstGeom prst="rect">
            <a:avLst/>
          </a:prstGeom>
          <a:noFill/>
          <a:ln w="50800" cap="flat" cmpd="sng" algn="ctr">
            <a:solidFill>
              <a:srgbClr val="C00000"/>
            </a:solidFill>
            <a:prstDash val="solid"/>
            <a:round/>
            <a:headEnd type="none" w="med" len="med"/>
            <a:tailEnd type="none" w="med" len="med"/>
          </a:ln>
        </p:spPr>
        <p:txBody>
          <a:bodyPr vert="horz" wrap="none" lIns="91440" tIns="45720" rIns="91440" bIns="45720" numCol="1" anchor="ctr" anchorCtr="false" compatLnSpc="true"/>
          <a:p>
            <a:pPr marL="0" marR="0" indent="0" algn="ctr" defTabSz="913130" rtl="0" eaLnBrk="1" fontAlgn="base" latinLnBrk="0" hangingPunct="1">
              <a:lnSpc>
                <a:spcPct val="100000"/>
              </a:lnSpc>
              <a:spcBef>
                <a:spcPct val="0"/>
              </a:spcBef>
              <a:spcAft>
                <a:spcPct val="0"/>
              </a:spcAft>
              <a:buClrTx/>
              <a:buSzTx/>
              <a:buFontTx/>
              <a:buNone/>
            </a:pPr>
            <a:endParaRPr kumimoji="0" lang="zh-CN" altLang="en-US" sz="3200" b="0" i="0" u="none" strike="noStrike" cap="none" normalizeH="0" baseline="0" smtClean="0">
              <a:ln>
                <a:noFill/>
              </a:ln>
              <a:solidFill>
                <a:schemeClr val="tx1"/>
              </a:solidFill>
              <a:effectLst/>
              <a:latin typeface="Tahoma" panose="020B0604030504040204" pitchFamily="34" charset="0"/>
              <a:ea typeface="黑体" panose="02010609060101010101" charset="-122"/>
            </a:endParaRPr>
          </a:p>
        </p:txBody>
      </p:sp>
      <p:sp>
        <p:nvSpPr>
          <p:cNvPr id="21" name="文本框 20"/>
          <p:cNvSpPr txBox="true"/>
          <p:nvPr/>
        </p:nvSpPr>
        <p:spPr>
          <a:xfrm>
            <a:off x="7153275" y="4787265"/>
            <a:ext cx="1151890" cy="213995"/>
          </a:xfrm>
          <a:prstGeom prst="rect">
            <a:avLst/>
          </a:prstGeom>
          <a:noFill/>
        </p:spPr>
        <p:txBody>
          <a:bodyPr wrap="square" rtlCol="0">
            <a:spAutoFit/>
          </a:bodyPr>
          <a:p>
            <a:r>
              <a:rPr lang="en-US" altLang="zh-CN" sz="800"/>
              <a:t>2</a:t>
            </a:r>
            <a:endParaRPr lang="en-US" altLang="zh-CN" sz="800"/>
          </a:p>
        </p:txBody>
      </p:sp>
      <p:sp>
        <p:nvSpPr>
          <p:cNvPr id="32" name="文本框 31"/>
          <p:cNvSpPr txBox="true"/>
          <p:nvPr/>
        </p:nvSpPr>
        <p:spPr>
          <a:xfrm>
            <a:off x="6001385" y="5001260"/>
            <a:ext cx="1151890" cy="213995"/>
          </a:xfrm>
          <a:prstGeom prst="rect">
            <a:avLst/>
          </a:prstGeom>
          <a:noFill/>
        </p:spPr>
        <p:txBody>
          <a:bodyPr wrap="square" rtlCol="0">
            <a:spAutoFit/>
          </a:bodyPr>
          <a:p>
            <a:r>
              <a:rPr lang="zh-CN" altLang="en-US" sz="800"/>
              <a:t>北京市</a:t>
            </a:r>
            <a:endParaRPr lang="zh-CN" altLang="en-US" sz="800"/>
          </a:p>
        </p:txBody>
      </p:sp>
      <p:sp>
        <p:nvSpPr>
          <p:cNvPr id="35" name="文本框 34"/>
          <p:cNvSpPr txBox="true"/>
          <p:nvPr/>
        </p:nvSpPr>
        <p:spPr>
          <a:xfrm>
            <a:off x="8025765" y="5001260"/>
            <a:ext cx="1151890" cy="213995"/>
          </a:xfrm>
          <a:prstGeom prst="rect">
            <a:avLst/>
          </a:prstGeom>
          <a:noFill/>
        </p:spPr>
        <p:txBody>
          <a:bodyPr wrap="square" rtlCol="0">
            <a:spAutoFit/>
          </a:bodyPr>
          <a:p>
            <a:r>
              <a:rPr lang="zh-CN" altLang="en-US" sz="800"/>
              <a:t>市辖区</a:t>
            </a:r>
            <a:endParaRPr lang="zh-CN" altLang="en-US" sz="800"/>
          </a:p>
        </p:txBody>
      </p:sp>
      <p:sp>
        <p:nvSpPr>
          <p:cNvPr id="36" name="文本框 35"/>
          <p:cNvSpPr txBox="true"/>
          <p:nvPr/>
        </p:nvSpPr>
        <p:spPr>
          <a:xfrm>
            <a:off x="9507855" y="5001260"/>
            <a:ext cx="1151890" cy="213995"/>
          </a:xfrm>
          <a:prstGeom prst="rect">
            <a:avLst/>
          </a:prstGeom>
          <a:noFill/>
        </p:spPr>
        <p:txBody>
          <a:bodyPr wrap="square" rtlCol="0">
            <a:spAutoFit/>
          </a:bodyPr>
          <a:p>
            <a:r>
              <a:rPr lang="zh-CN" altLang="en-US" sz="800"/>
              <a:t>丰台区</a:t>
            </a:r>
            <a:endParaRPr lang="zh-CN" altLang="en-US" sz="800"/>
          </a:p>
        </p:txBody>
      </p:sp>
      <p:sp>
        <p:nvSpPr>
          <p:cNvPr id="37" name="文本框 36"/>
          <p:cNvSpPr txBox="true"/>
          <p:nvPr/>
        </p:nvSpPr>
        <p:spPr>
          <a:xfrm>
            <a:off x="5931535" y="5215255"/>
            <a:ext cx="1151890" cy="213995"/>
          </a:xfrm>
          <a:prstGeom prst="rect">
            <a:avLst/>
          </a:prstGeom>
          <a:noFill/>
        </p:spPr>
        <p:txBody>
          <a:bodyPr wrap="square" rtlCol="0">
            <a:spAutoFit/>
          </a:bodyPr>
          <a:p>
            <a:r>
              <a:rPr lang="zh-CN" altLang="en-US" sz="800"/>
              <a:t>右安门街道</a:t>
            </a:r>
            <a:endParaRPr lang="zh-CN" altLang="en-US" sz="800"/>
          </a:p>
        </p:txBody>
      </p:sp>
      <p:sp>
        <p:nvSpPr>
          <p:cNvPr id="38" name="文本框 37"/>
          <p:cNvSpPr txBox="true"/>
          <p:nvPr/>
        </p:nvSpPr>
        <p:spPr>
          <a:xfrm>
            <a:off x="7951470" y="5215255"/>
            <a:ext cx="1151890" cy="213995"/>
          </a:xfrm>
          <a:prstGeom prst="rect">
            <a:avLst/>
          </a:prstGeom>
          <a:noFill/>
        </p:spPr>
        <p:txBody>
          <a:bodyPr wrap="square" rtlCol="0">
            <a:spAutoFit/>
          </a:bodyPr>
          <a:p>
            <a:r>
              <a:rPr lang="zh-CN" altLang="en-US" sz="800"/>
              <a:t>玉林里社区</a:t>
            </a:r>
            <a:endParaRPr lang="zh-CN" altLang="en-US" sz="800"/>
          </a:p>
        </p:txBody>
      </p:sp>
      <p:sp>
        <p:nvSpPr>
          <p:cNvPr id="39" name="文本框 38"/>
          <p:cNvSpPr txBox="true"/>
          <p:nvPr/>
        </p:nvSpPr>
        <p:spPr>
          <a:xfrm>
            <a:off x="9186545" y="5215255"/>
            <a:ext cx="1473200" cy="183515"/>
          </a:xfrm>
          <a:prstGeom prst="rect">
            <a:avLst/>
          </a:prstGeom>
          <a:noFill/>
        </p:spPr>
        <p:txBody>
          <a:bodyPr wrap="square" rtlCol="0">
            <a:spAutoFit/>
          </a:bodyPr>
          <a:p>
            <a:r>
              <a:rPr lang="zh-CN" altLang="en-US" sz="600"/>
              <a:t>北京市丰台区右安门外玉林</a:t>
            </a:r>
            <a:endParaRPr lang="zh-CN" altLang="en-US" sz="600"/>
          </a:p>
        </p:txBody>
      </p:sp>
      <p:sp>
        <p:nvSpPr>
          <p:cNvPr id="40" name="文本框 39"/>
          <p:cNvSpPr txBox="true"/>
          <p:nvPr/>
        </p:nvSpPr>
        <p:spPr>
          <a:xfrm>
            <a:off x="9126220" y="5398770"/>
            <a:ext cx="1151890" cy="213995"/>
          </a:xfrm>
          <a:prstGeom prst="rect">
            <a:avLst/>
          </a:prstGeom>
          <a:noFill/>
        </p:spPr>
        <p:txBody>
          <a:bodyPr wrap="square" rtlCol="0">
            <a:spAutoFit/>
          </a:bodyPr>
          <a:p>
            <a:r>
              <a:rPr lang="en-US" altLang="zh-CN" sz="800"/>
              <a:t>111</a:t>
            </a:r>
            <a:endParaRPr lang="en-US" altLang="zh-CN" sz="800"/>
          </a:p>
        </p:txBody>
      </p:sp>
      <p:sp>
        <p:nvSpPr>
          <p:cNvPr id="41" name="文本框 40"/>
          <p:cNvSpPr txBox="true"/>
          <p:nvPr/>
        </p:nvSpPr>
        <p:spPr>
          <a:xfrm>
            <a:off x="6223000" y="5429250"/>
            <a:ext cx="1151890" cy="213995"/>
          </a:xfrm>
          <a:prstGeom prst="rect">
            <a:avLst/>
          </a:prstGeom>
          <a:noFill/>
        </p:spPr>
        <p:txBody>
          <a:bodyPr wrap="square" rtlCol="0">
            <a:spAutoFit/>
          </a:bodyPr>
          <a:p>
            <a:r>
              <a:rPr lang="en-US" altLang="zh-CN" sz="800"/>
              <a:t>110106001004</a:t>
            </a:r>
            <a:endParaRPr lang="en-US" altLang="zh-CN" sz="8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94143" y="2967990"/>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第四部分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填报要点</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四、</a:t>
            </a:r>
            <a:r>
              <a:rPr lang="zh-CN" sz="2800" b="1" dirty="0" smtClean="0">
                <a:effectLst/>
                <a:latin typeface="+mj-ea"/>
                <a:ea typeface="+mj-ea"/>
                <a:sym typeface="+mn-ea"/>
              </a:rPr>
              <a:t>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139" name="组合"/>
          <p:cNvGrpSpPr/>
          <p:nvPr/>
        </p:nvGrpSpPr>
        <p:grpSpPr>
          <a:xfrm>
            <a:off x="3487420" y="1295400"/>
            <a:ext cx="5219065" cy="722630"/>
            <a:chOff x="2018876" y="1843349"/>
            <a:chExt cx="4740140" cy="519878"/>
          </a:xfrm>
        </p:grpSpPr>
        <p:sp>
          <p:nvSpPr>
            <p:cNvPr id="136"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18876" y="1843349"/>
              <a:ext cx="47401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l">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（一）数据填报</a:t>
              </a:r>
              <a:endParaRPr lang="zh-CN"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
        <p:nvSpPr>
          <p:cNvPr id="11" name="文本框 10"/>
          <p:cNvSpPr txBox="true"/>
          <p:nvPr>
            <p:custDataLst>
              <p:tags r:id="rId5"/>
            </p:custDataLst>
          </p:nvPr>
        </p:nvSpPr>
        <p:spPr>
          <a:xfrm>
            <a:off x="4613275" y="4535170"/>
            <a:ext cx="1783715" cy="575945"/>
          </a:xfrm>
          <a:prstGeom prst="rect">
            <a:avLst/>
          </a:prstGeom>
          <a:noFill/>
        </p:spPr>
        <p:txBody>
          <a:bodyPr wrap="square" lIns="91440" tIns="45720" rIns="91440" bIns="45720" rtlCol="0" anchor="ctr"/>
          <a:p>
            <a:pPr algn="l">
              <a:lnSpc>
                <a:spcPct val="120000"/>
              </a:lnSpc>
            </a:pPr>
            <a:r>
              <a:rPr lang="zh-CN" altLang="en-US" sz="1600" b="1"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b="1"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2" name="组合"/>
          <p:cNvGrpSpPr/>
          <p:nvPr/>
        </p:nvGrpSpPr>
        <p:grpSpPr>
          <a:xfrm>
            <a:off x="3487420" y="2636520"/>
            <a:ext cx="5219065" cy="722630"/>
            <a:chOff x="2019376" y="1843349"/>
            <a:chExt cx="4739640" cy="519878"/>
          </a:xfrm>
        </p:grpSpPr>
        <p:sp>
          <p:nvSpPr>
            <p:cNvPr id="4"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6" name="矩形"/>
            <p:cNvSpPr/>
            <p:nvPr/>
          </p:nvSpPr>
          <p:spPr>
            <a:xfrm>
              <a:off x="2019876" y="1843349"/>
              <a:ext cx="47391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l">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（二）澄清说明填写</a:t>
              </a:r>
              <a:endPar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grpSp>
        <p:nvGrpSpPr>
          <p:cNvPr id="7" name="组合"/>
          <p:cNvGrpSpPr/>
          <p:nvPr/>
        </p:nvGrpSpPr>
        <p:grpSpPr>
          <a:xfrm>
            <a:off x="3486150" y="3954780"/>
            <a:ext cx="5219065" cy="722630"/>
            <a:chOff x="2018876" y="1843349"/>
            <a:chExt cx="4740140" cy="519878"/>
          </a:xfrm>
        </p:grpSpPr>
        <p:sp>
          <p:nvSpPr>
            <p:cNvPr id="9"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7" name="矩形"/>
            <p:cNvSpPr/>
            <p:nvPr/>
          </p:nvSpPr>
          <p:spPr>
            <a:xfrm>
              <a:off x="2018876" y="1843349"/>
              <a:ext cx="47401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l">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（三）重点指标对比</a:t>
              </a:r>
              <a:endPar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grpSp>
        <p:nvGrpSpPr>
          <p:cNvPr id="18" name="组合"/>
          <p:cNvGrpSpPr/>
          <p:nvPr/>
        </p:nvGrpSpPr>
        <p:grpSpPr>
          <a:xfrm>
            <a:off x="3485515" y="5241925"/>
            <a:ext cx="5220970" cy="722630"/>
            <a:chOff x="2017377" y="1843349"/>
            <a:chExt cx="4741640" cy="519878"/>
          </a:xfrm>
        </p:grpSpPr>
        <p:sp>
          <p:nvSpPr>
            <p:cNvPr id="19"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21" name="矩形"/>
            <p:cNvSpPr/>
            <p:nvPr/>
          </p:nvSpPr>
          <p:spPr>
            <a:xfrm>
              <a:off x="2017377" y="1843349"/>
              <a:ext cx="47416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l">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（四）常见问题及解决方法</a:t>
              </a:r>
              <a:endPar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四、</a:t>
            </a:r>
            <a:r>
              <a:rPr lang="zh-CN" sz="2800" b="1" dirty="0" smtClean="0">
                <a:effectLst/>
                <a:latin typeface="+mj-ea"/>
                <a:ea typeface="+mj-ea"/>
                <a:sym typeface="+mn-ea"/>
              </a:rPr>
              <a:t>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139" name="组合"/>
          <p:cNvGrpSpPr/>
          <p:nvPr/>
        </p:nvGrpSpPr>
        <p:grpSpPr>
          <a:xfrm>
            <a:off x="3348990" y="3059430"/>
            <a:ext cx="6021070" cy="722630"/>
            <a:chOff x="2019376" y="1843349"/>
            <a:chExt cx="4739640" cy="519878"/>
          </a:xfrm>
        </p:grpSpPr>
        <p:sp>
          <p:nvSpPr>
            <p:cNvPr id="136"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19376" y="1843349"/>
              <a:ext cx="47396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（一）数据填报</a:t>
              </a:r>
              <a:endParaRPr lang="zh-CN"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lang="zh-CN" sz="2800" b="1">
                <a:ln>
                  <a:noFill/>
                </a:ln>
                <a:effectLst/>
                <a:uLnTx/>
                <a:uFillTx/>
                <a:sym typeface="+mn-ea"/>
              </a:rPr>
              <a:t>（一）</a:t>
            </a:r>
            <a:r>
              <a:rPr lang="zh-CN" altLang="en-US" sz="2800" b="1">
                <a:ln>
                  <a:noFill/>
                </a:ln>
                <a:effectLst/>
                <a:uLnTx/>
                <a:uFillTx/>
                <a:sym typeface="+mn-ea"/>
              </a:rPr>
              <a:t>数据填报</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sz="2800" b="1" dirty="0" smtClean="0">
                <a:solidFill>
                  <a:schemeClr val="tx1"/>
                </a:solidFill>
                <a:effectLst/>
                <a:latin typeface="+mj-ea"/>
                <a:ea typeface="+mj-ea"/>
              </a:rPr>
              <a:t>四、</a:t>
            </a:r>
            <a:r>
              <a:rPr lang="zh-CN" sz="2800" b="1" dirty="0" smtClean="0">
                <a:effectLst/>
                <a:latin typeface="+mj-ea"/>
                <a:ea typeface="+mj-ea"/>
                <a:sym typeface="+mn-ea"/>
              </a:rPr>
              <a:t>填报</a:t>
            </a:r>
            <a:r>
              <a:rPr lang="zh-CN" sz="2800" b="1" dirty="0" smtClean="0">
                <a:solidFill>
                  <a:schemeClr val="tx1"/>
                </a:solidFill>
                <a:effectLst/>
                <a:latin typeface="+mj-ea"/>
                <a:ea typeface="+mj-ea"/>
              </a:rPr>
              <a:t>要点</a:t>
            </a:r>
            <a:endParaRPr lang="zh-CN" sz="2800" b="1" dirty="0" smtClean="0">
              <a:solidFill>
                <a:schemeClr val="tx1"/>
              </a:solidFill>
              <a:effectLst/>
              <a:latin typeface="+mj-ea"/>
              <a:ea typeface="+mj-ea"/>
            </a:endParaRPr>
          </a:p>
        </p:txBody>
      </p:sp>
      <p:sp>
        <p:nvSpPr>
          <p:cNvPr id="10" name="文本框 9"/>
          <p:cNvSpPr txBox="true"/>
          <p:nvPr>
            <p:custDataLst>
              <p:tags r:id="rId3"/>
            </p:custDataLst>
          </p:nvPr>
        </p:nvSpPr>
        <p:spPr>
          <a:xfrm>
            <a:off x="560705" y="1918335"/>
            <a:ext cx="10969625" cy="3021330"/>
          </a:xfrm>
          <a:prstGeom prst="rect">
            <a:avLst/>
          </a:prstGeom>
          <a:noFill/>
        </p:spPr>
        <p:txBody>
          <a:bodyPr wrap="square" rtlCol="0">
            <a:noAutofit/>
          </a:bodyPr>
          <a:p>
            <a:pPr marL="342900" indent="-342900">
              <a:lnSpc>
                <a:spcPct val="130000"/>
              </a:lnSpc>
              <a:buFont typeface="Wingdings" panose="05000000000000000000" charset="0"/>
              <a:buChar char="l"/>
            </a:pPr>
            <a:r>
              <a:rPr lang="zh-CN" altLang="en-US" sz="2800" dirty="0" smtClean="0">
                <a:solidFill>
                  <a:schemeClr val="tx1"/>
                </a:solidFill>
                <a:latin typeface="微软雅黑" panose="020B0604030504040204" pitchFamily="34" charset="-122"/>
                <a:cs typeface="微软雅黑" panose="020B0604030504040204" pitchFamily="34" charset="-122"/>
              </a:rPr>
              <a:t>注意所有指标均含</a:t>
            </a:r>
            <a:r>
              <a:rPr lang="zh-CN" altLang="en-US" sz="2800" dirty="0" smtClean="0">
                <a:solidFill>
                  <a:srgbClr val="C00000"/>
                </a:solidFill>
                <a:latin typeface="微软雅黑" panose="020B0604030504040204" pitchFamily="34" charset="-122"/>
                <a:cs typeface="微软雅黑" panose="020B0604030504040204" pitchFamily="34" charset="-122"/>
              </a:rPr>
              <a:t>增值税</a:t>
            </a:r>
            <a:r>
              <a:rPr lang="zh-CN" altLang="en-US" sz="2800" dirty="0" smtClean="0">
                <a:solidFill>
                  <a:schemeClr val="tx1"/>
                </a:solidFill>
                <a:latin typeface="微软雅黑" panose="020B0604030504040204" pitchFamily="34" charset="-122"/>
                <a:cs typeface="微软雅黑" panose="020B0604030504040204" pitchFamily="34" charset="-122"/>
              </a:rPr>
              <a:t>，不应有</a:t>
            </a:r>
            <a:r>
              <a:rPr lang="zh-CN" altLang="en-US" sz="2800" dirty="0" smtClean="0">
                <a:solidFill>
                  <a:srgbClr val="C00000"/>
                </a:solidFill>
                <a:latin typeface="微软雅黑" panose="020B0604030504040204" pitchFamily="34" charset="-122"/>
                <a:cs typeface="微软雅黑" panose="020B0604030504040204" pitchFamily="34" charset="-122"/>
              </a:rPr>
              <a:t>负值</a:t>
            </a:r>
            <a:r>
              <a:rPr lang="zh-CN" altLang="en-US" sz="2800" dirty="0" smtClean="0">
                <a:solidFill>
                  <a:schemeClr val="tx1"/>
                </a:solidFill>
                <a:latin typeface="微软雅黑" panose="020B0604030504040204" pitchFamily="34" charset="-122"/>
                <a:cs typeface="微软雅黑" panose="020B0604030504040204" pitchFamily="34" charset="-122"/>
              </a:rPr>
              <a:t>。</a:t>
            </a:r>
            <a:endParaRPr lang="zh-CN" altLang="en-US" sz="2800" dirty="0" smtClean="0">
              <a:solidFill>
                <a:schemeClr val="tx1"/>
              </a:solidFill>
              <a:latin typeface="微软雅黑" panose="020B0604030504040204" pitchFamily="34" charset="-122"/>
              <a:cs typeface="微软雅黑" panose="020B0604030504040204" pitchFamily="34" charset="-122"/>
            </a:endParaRPr>
          </a:p>
          <a:p>
            <a:pPr marL="342900" indent="-342900">
              <a:lnSpc>
                <a:spcPct val="130000"/>
              </a:lnSpc>
              <a:buFont typeface="Wingdings" panose="05000000000000000000" charset="0"/>
              <a:buChar char="l"/>
            </a:pPr>
            <a:r>
              <a:rPr lang="zh-CN" altLang="en-US" sz="2800" dirty="0" smtClean="0">
                <a:solidFill>
                  <a:schemeClr val="tx1"/>
                </a:solidFill>
                <a:latin typeface="微软雅黑" panose="020B0604030504040204" pitchFamily="34" charset="-122"/>
                <a:cs typeface="微软雅黑" panose="020B0604030504040204" pitchFamily="34" charset="-122"/>
              </a:rPr>
              <a:t>注意单位是“</a:t>
            </a:r>
            <a:r>
              <a:rPr lang="zh-CN" altLang="en-US" sz="2800" dirty="0" smtClean="0">
                <a:solidFill>
                  <a:srgbClr val="C00000"/>
                </a:solidFill>
                <a:latin typeface="微软雅黑" panose="020B0604030504040204" pitchFamily="34" charset="-122"/>
                <a:cs typeface="微软雅黑" panose="020B0604030504040204" pitchFamily="34" charset="-122"/>
              </a:rPr>
              <a:t>千元</a:t>
            </a:r>
            <a:r>
              <a:rPr lang="zh-CN" altLang="en-US" sz="2800" dirty="0" smtClean="0">
                <a:solidFill>
                  <a:schemeClr val="tx1"/>
                </a:solidFill>
                <a:latin typeface="微软雅黑" panose="020B0604030504040204" pitchFamily="34" charset="-122"/>
                <a:cs typeface="微软雅黑" panose="020B0604030504040204" pitchFamily="34" charset="-122"/>
              </a:rPr>
              <a:t>”，避免出现极值和异常值。</a:t>
            </a:r>
            <a:r>
              <a:rPr lang="zh-CN" altLang="en-US" sz="2800" dirty="0" smtClean="0">
                <a:solidFill>
                  <a:srgbClr val="C00000"/>
                </a:solidFill>
                <a:latin typeface="微软雅黑" panose="020B0604030504040204" pitchFamily="34" charset="-122"/>
                <a:cs typeface="微软雅黑" panose="020B0604030504040204" pitchFamily="34" charset="-122"/>
              </a:rPr>
              <a:t>（新增单位要注意）</a:t>
            </a:r>
            <a:endParaRPr lang="zh-CN" altLang="en-US" sz="2800" dirty="0" smtClean="0">
              <a:solidFill>
                <a:schemeClr val="tx1"/>
              </a:solidFill>
              <a:latin typeface="微软雅黑" panose="020B0604030504040204" pitchFamily="34" charset="-122"/>
              <a:cs typeface="微软雅黑" panose="020B0604030504040204" pitchFamily="34" charset="-122"/>
            </a:endParaRPr>
          </a:p>
          <a:p>
            <a:pPr marL="342900" indent="-342900">
              <a:lnSpc>
                <a:spcPct val="130000"/>
              </a:lnSpc>
              <a:buFont typeface="Wingdings" panose="05000000000000000000" charset="0"/>
              <a:buChar char="l"/>
            </a:pPr>
            <a:r>
              <a:rPr lang="zh-CN" altLang="en-US" sz="2800" dirty="0" smtClean="0">
                <a:solidFill>
                  <a:schemeClr val="tx1"/>
                </a:solidFill>
                <a:latin typeface="微软雅黑" panose="020B0604030504040204" pitchFamily="34" charset="-122"/>
                <a:cs typeface="微软雅黑" panose="020B0604030504040204" pitchFamily="34" charset="-122"/>
              </a:rPr>
              <a:t>注意数据处理要严格遵守“</a:t>
            </a:r>
            <a:r>
              <a:rPr lang="zh-CN" altLang="en-US" sz="2800" dirty="0" smtClean="0">
                <a:solidFill>
                  <a:srgbClr val="C00000"/>
                </a:solidFill>
                <a:latin typeface="微软雅黑" panose="020B0604030504040204" pitchFamily="34" charset="-122"/>
                <a:cs typeface="微软雅黑" panose="020B0604030504040204" pitchFamily="34" charset="-122"/>
              </a:rPr>
              <a:t>四舍五入</a:t>
            </a:r>
            <a:r>
              <a:rPr lang="zh-CN" altLang="en-US" sz="2800" dirty="0" smtClean="0">
                <a:solidFill>
                  <a:schemeClr val="tx1"/>
                </a:solidFill>
                <a:latin typeface="微软雅黑" panose="020B0604030504040204" pitchFamily="34" charset="-122"/>
                <a:cs typeface="微软雅黑" panose="020B0604030504040204" pitchFamily="34" charset="-122"/>
              </a:rPr>
              <a:t>”原则。</a:t>
            </a:r>
            <a:endParaRPr lang="zh-CN" altLang="en-US" sz="2800" dirty="0" smtClean="0">
              <a:solidFill>
                <a:schemeClr val="tx1"/>
              </a:solidFill>
              <a:latin typeface="微软雅黑" panose="020B0604030504040204" pitchFamily="34" charset="-122"/>
              <a:cs typeface="微软雅黑" panose="020B0604030504040204" pitchFamily="34" charset="-122"/>
            </a:endParaRPr>
          </a:p>
          <a:p>
            <a:pPr marL="342900" indent="-342900">
              <a:lnSpc>
                <a:spcPct val="130000"/>
              </a:lnSpc>
              <a:buFont typeface="Wingdings" panose="05000000000000000000" charset="0"/>
              <a:buChar char="l"/>
            </a:pPr>
            <a:r>
              <a:rPr lang="zh-CN" altLang="en-US" sz="2800" dirty="0" smtClean="0">
                <a:solidFill>
                  <a:schemeClr val="tx1"/>
                </a:solidFill>
                <a:latin typeface="微软雅黑" panose="020B0604030504040204" pitchFamily="34" charset="-122"/>
                <a:cs typeface="微软雅黑" panose="020B0604030504040204" pitchFamily="34" charset="-122"/>
              </a:rPr>
              <a:t>注意主营表反映的是本月、本年的经营情况，</a:t>
            </a:r>
            <a:r>
              <a:rPr lang="zh-CN" altLang="en-US" sz="2800" dirty="0" smtClean="0">
                <a:solidFill>
                  <a:srgbClr val="C00000"/>
                </a:solidFill>
                <a:latin typeface="微软雅黑" panose="020B0604030504040204" pitchFamily="34" charset="-122"/>
                <a:cs typeface="微软雅黑" panose="020B0604030504040204" pitchFamily="34" charset="-122"/>
              </a:rPr>
              <a:t>不可将上年的结款计入本年营业额中</a:t>
            </a:r>
            <a:r>
              <a:rPr lang="zh-CN" altLang="en-US" sz="2800" dirty="0" smtClean="0">
                <a:solidFill>
                  <a:schemeClr val="tx1"/>
                </a:solidFill>
                <a:latin typeface="微软雅黑" panose="020B0604030504040204" pitchFamily="34" charset="-122"/>
                <a:cs typeface="微软雅黑" panose="020B0604030504040204" pitchFamily="34" charset="-122"/>
              </a:rPr>
              <a:t>。</a:t>
            </a:r>
            <a:endParaRPr lang="zh-CN" altLang="en-US" sz="2800" dirty="0" smtClean="0">
              <a:solidFill>
                <a:schemeClr val="tx1"/>
              </a:solidFill>
              <a:latin typeface="微软雅黑" panose="020B0604030504040204" pitchFamily="34" charset="-122"/>
              <a:cs typeface="微软雅黑" panose="020B0604030504040204" pitchFamily="34" charset="-122"/>
            </a:endParaRPr>
          </a:p>
          <a:p>
            <a:pPr algn="l">
              <a:lnSpc>
                <a:spcPct val="130000"/>
              </a:lnSpc>
              <a:buClrTx/>
              <a:buSzTx/>
              <a:buFont typeface="Wingdings" panose="05000000000000000000" pitchFamily="2" charset="2"/>
            </a:pPr>
            <a:endParaRPr lang="zh-CN" altLang="en-US" sz="2800" dirty="0" smtClean="0">
              <a:solidFill>
                <a:srgbClr val="4B649F"/>
              </a:solidFill>
              <a:latin typeface="微软雅黑" panose="020B0604030504040204" pitchFamily="34" charset="-122"/>
              <a:cs typeface="微软雅黑" panose="020B0604030504040204" pitchFamily="34" charset="-122"/>
            </a:endParaRPr>
          </a:p>
        </p:txBody>
      </p:sp>
      <p:pic>
        <p:nvPicPr>
          <p:cNvPr id="4" name="图片 3"/>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四、</a:t>
            </a:r>
            <a:r>
              <a:rPr lang="zh-CN" sz="2800" b="1" dirty="0" smtClean="0">
                <a:effectLst/>
                <a:latin typeface="+mj-ea"/>
                <a:ea typeface="+mj-ea"/>
                <a:sym typeface="+mn-ea"/>
              </a:rPr>
              <a:t>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2" name="组合"/>
          <p:cNvGrpSpPr/>
          <p:nvPr/>
        </p:nvGrpSpPr>
        <p:grpSpPr>
          <a:xfrm>
            <a:off x="3348355" y="3059430"/>
            <a:ext cx="6021705" cy="722630"/>
            <a:chOff x="2018876" y="1843349"/>
            <a:chExt cx="4740140" cy="519878"/>
          </a:xfrm>
        </p:grpSpPr>
        <p:sp>
          <p:nvSpPr>
            <p:cNvPr id="4"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6" name="矩形"/>
            <p:cNvSpPr/>
            <p:nvPr/>
          </p:nvSpPr>
          <p:spPr>
            <a:xfrm>
              <a:off x="2018876" y="1843349"/>
              <a:ext cx="47401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（二）澄清说明填写</a:t>
              </a:r>
              <a:endPar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lang="zh-CN" sz="2800" b="1">
                <a:ln>
                  <a:noFill/>
                </a:ln>
                <a:effectLst/>
                <a:uLnTx/>
                <a:uFillTx/>
                <a:sym typeface="+mn-ea"/>
              </a:rPr>
              <a:t>（二）</a:t>
            </a:r>
            <a:r>
              <a:rPr lang="zh-CN" altLang="en-US" sz="2800" b="1">
                <a:ln>
                  <a:noFill/>
                </a:ln>
                <a:effectLst/>
                <a:uLnTx/>
                <a:uFillTx/>
                <a:sym typeface="+mn-ea"/>
              </a:rPr>
              <a:t>澄清说明填写</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sz="2800" b="1" dirty="0" smtClean="0">
                <a:solidFill>
                  <a:schemeClr val="tx1"/>
                </a:solidFill>
                <a:effectLst/>
                <a:latin typeface="+mj-ea"/>
                <a:ea typeface="+mj-ea"/>
              </a:rPr>
              <a:t>四、</a:t>
            </a:r>
            <a:r>
              <a:rPr lang="zh-CN" sz="2800" b="1" dirty="0" smtClean="0">
                <a:effectLst/>
                <a:latin typeface="+mj-ea"/>
                <a:ea typeface="+mj-ea"/>
                <a:sym typeface="+mn-ea"/>
              </a:rPr>
              <a:t>填报</a:t>
            </a:r>
            <a:r>
              <a:rPr lang="zh-CN" sz="2800" b="1" dirty="0" smtClean="0">
                <a:solidFill>
                  <a:schemeClr val="tx1"/>
                </a:solidFill>
                <a:effectLst/>
                <a:latin typeface="+mj-ea"/>
                <a:ea typeface="+mj-ea"/>
              </a:rPr>
              <a:t>要点</a:t>
            </a:r>
            <a:endParaRPr lang="zh-CN" sz="2800" b="1" dirty="0" smtClean="0">
              <a:solidFill>
                <a:schemeClr val="tx1"/>
              </a:solidFill>
              <a:effectLst/>
              <a:latin typeface="+mj-ea"/>
              <a:ea typeface="+mj-ea"/>
            </a:endParaRPr>
          </a:p>
        </p:txBody>
      </p:sp>
      <p:pic>
        <p:nvPicPr>
          <p:cNvPr id="4" name="图片 3"/>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65" name="文本框 64"/>
          <p:cNvSpPr txBox="true"/>
          <p:nvPr>
            <p:custDataLst>
              <p:tags r:id="rId5"/>
            </p:custDataLst>
          </p:nvPr>
        </p:nvSpPr>
        <p:spPr>
          <a:xfrm>
            <a:off x="560705" y="1491615"/>
            <a:ext cx="7760335" cy="79311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、平台说明错误类型</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5" name="图片 4"/>
          <p:cNvPicPr>
            <a:picLocks noChangeAspect="true"/>
          </p:cNvPicPr>
          <p:nvPr/>
        </p:nvPicPr>
        <p:blipFill>
          <a:blip r:embed="rId6"/>
          <a:stretch>
            <a:fillRect/>
          </a:stretch>
        </p:blipFill>
        <p:spPr>
          <a:xfrm>
            <a:off x="4550410" y="774065"/>
            <a:ext cx="6979920" cy="1645920"/>
          </a:xfrm>
          <a:prstGeom prst="rect">
            <a:avLst/>
          </a:prstGeom>
        </p:spPr>
      </p:pic>
      <p:grpSp>
        <p:nvGrpSpPr>
          <p:cNvPr id="7" name="组合"/>
          <p:cNvGrpSpPr/>
          <p:nvPr/>
        </p:nvGrpSpPr>
        <p:grpSpPr>
          <a:xfrm>
            <a:off x="1290191" y="2458150"/>
            <a:ext cx="5180010" cy="4105273"/>
            <a:chOff x="1982787" y="1830388"/>
            <a:chExt cx="5180010" cy="4105273"/>
          </a:xfrm>
        </p:grpSpPr>
        <p:grpSp>
          <p:nvGrpSpPr>
            <p:cNvPr id="9" name="组合"/>
            <p:cNvGrpSpPr/>
            <p:nvPr/>
          </p:nvGrpSpPr>
          <p:grpSpPr>
            <a:xfrm>
              <a:off x="1982787" y="1830388"/>
              <a:ext cx="5180010" cy="901228"/>
              <a:chOff x="1982787" y="1830388"/>
              <a:chExt cx="5180010" cy="901228"/>
            </a:xfrm>
          </p:grpSpPr>
          <p:sp>
            <p:nvSpPr>
              <p:cNvPr id="10" name="圆角矩形"/>
              <p:cNvSpPr/>
              <p:nvPr/>
            </p:nvSpPr>
            <p:spPr>
              <a:xfrm>
                <a:off x="1982787" y="1830388"/>
                <a:ext cx="5180010" cy="901228"/>
              </a:xfrm>
              <a:prstGeom prst="roundRect">
                <a:avLst>
                  <a:gd name="adj" fmla="val 10888"/>
                </a:avLst>
              </a:prstGeom>
              <a:gradFill rotWithShape="true">
                <a:gsLst>
                  <a:gs pos="0">
                    <a:srgbClr val="DDDDDD">
                      <a:alpha val="100000"/>
                    </a:srgbClr>
                  </a:gs>
                  <a:gs pos="50000">
                    <a:srgbClr val="F2F2F2">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强制性错误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grpSp>
            <p:nvGrpSpPr>
              <p:cNvPr id="11" name="组合"/>
              <p:cNvGrpSpPr/>
              <p:nvPr/>
            </p:nvGrpSpPr>
            <p:grpSpPr>
              <a:xfrm>
                <a:off x="2095905" y="1913395"/>
                <a:ext cx="998556" cy="771775"/>
                <a:chOff x="2095905" y="1913395"/>
                <a:chExt cx="998556" cy="771775"/>
              </a:xfrm>
            </p:grpSpPr>
            <p:sp>
              <p:nvSpPr>
                <p:cNvPr id="13" name="圆角矩形"/>
                <p:cNvSpPr/>
                <p:nvPr/>
              </p:nvSpPr>
              <p:spPr>
                <a:xfrm>
                  <a:off x="2095905" y="1913395"/>
                  <a:ext cx="998556" cy="771775"/>
                </a:xfrm>
                <a:prstGeom prst="roundRect">
                  <a:avLst>
                    <a:gd name="adj" fmla="val 11921"/>
                  </a:avLst>
                </a:prstGeom>
                <a:solidFill>
                  <a:srgbClr val="C00000"/>
                </a:solidFill>
                <a:ln w="38100" cap="flat" cmpd="sng">
                  <a:noFill/>
                  <a:prstDash val="solid"/>
                  <a:round/>
                </a:ln>
              </p:spPr>
            </p:sp>
            <p:sp>
              <p:nvSpPr>
                <p:cNvPr id="15" name="矩形"/>
                <p:cNvSpPr/>
                <p:nvPr/>
              </p:nvSpPr>
              <p:spPr>
                <a:xfrm>
                  <a:off x="2270530" y="1976895"/>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A</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grpSp>
          <p:sp>
            <p:nvSpPr>
              <p:cNvPr id="16" name="矩形"/>
              <p:cNvSpPr/>
              <p:nvPr/>
            </p:nvSpPr>
            <p:spPr>
              <a:xfrm>
                <a:off x="3227083" y="1971699"/>
                <a:ext cx="3810897" cy="366617"/>
              </a:xfrm>
              <a:prstGeom prst="rect">
                <a:avLst/>
              </a:prstGeom>
              <a:noFill/>
              <a:ln w="9525" cap="flat" cmpd="sng">
                <a:noFill/>
                <a:prstDash val="solid"/>
                <a:miter/>
              </a:ln>
            </p:spPr>
          </p:sp>
        </p:grpSp>
        <p:grpSp>
          <p:nvGrpSpPr>
            <p:cNvPr id="17" name="组合"/>
            <p:cNvGrpSpPr/>
            <p:nvPr/>
          </p:nvGrpSpPr>
          <p:grpSpPr>
            <a:xfrm>
              <a:off x="1982787" y="2877785"/>
              <a:ext cx="5180010" cy="895840"/>
              <a:chOff x="1982787" y="2877785"/>
              <a:chExt cx="5180010" cy="895840"/>
            </a:xfrm>
          </p:grpSpPr>
          <p:sp>
            <p:nvSpPr>
              <p:cNvPr id="18" name="圆角矩形"/>
              <p:cNvSpPr/>
              <p:nvPr/>
            </p:nvSpPr>
            <p:spPr>
              <a:xfrm>
                <a:off x="1982787" y="2877785"/>
                <a:ext cx="5180010" cy="895840"/>
              </a:xfrm>
              <a:prstGeom prst="roundRect">
                <a:avLst>
                  <a:gd name="adj" fmla="val 10888"/>
                </a:avLst>
              </a:prstGeom>
              <a:gradFill rotWithShape="true">
                <a:gsLst>
                  <a:gs pos="0">
                    <a:srgbClr val="DDDDDD">
                      <a:alpha val="100000"/>
                    </a:srgbClr>
                  </a:gs>
                  <a:gs pos="50000">
                    <a:srgbClr val="F2F2F2">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准强制错误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sp>
            <p:nvSpPr>
              <p:cNvPr id="20" name="圆角矩形"/>
              <p:cNvSpPr/>
              <p:nvPr/>
            </p:nvSpPr>
            <p:spPr>
              <a:xfrm>
                <a:off x="2095905" y="2958686"/>
                <a:ext cx="998556" cy="732063"/>
              </a:xfrm>
              <a:prstGeom prst="roundRect">
                <a:avLst>
                  <a:gd name="adj" fmla="val 11921"/>
                </a:avLst>
              </a:prstGeom>
              <a:solidFill>
                <a:srgbClr val="4B649F"/>
              </a:solidFill>
              <a:ln w="38100" cap="flat" cmpd="sng">
                <a:noFill/>
                <a:prstDash val="solid"/>
                <a:round/>
              </a:ln>
            </p:spPr>
          </p:sp>
          <p:sp>
            <p:nvSpPr>
              <p:cNvPr id="23" name="矩形"/>
              <p:cNvSpPr/>
              <p:nvPr/>
            </p:nvSpPr>
            <p:spPr>
              <a:xfrm>
                <a:off x="3227083" y="2999137"/>
                <a:ext cx="3810897" cy="367017"/>
              </a:xfrm>
              <a:prstGeom prst="rect">
                <a:avLst/>
              </a:prstGeom>
              <a:noFill/>
              <a:ln w="9525" cap="flat" cmpd="sng">
                <a:noFill/>
                <a:prstDash val="solid"/>
                <a:miter/>
              </a:ln>
            </p:spPr>
          </p:sp>
        </p:grpSp>
        <p:grpSp>
          <p:nvGrpSpPr>
            <p:cNvPr id="24" name="组合"/>
            <p:cNvGrpSpPr/>
            <p:nvPr/>
          </p:nvGrpSpPr>
          <p:grpSpPr>
            <a:xfrm>
              <a:off x="1982787" y="3919795"/>
              <a:ext cx="5180010" cy="901228"/>
              <a:chOff x="1982787" y="3919795"/>
              <a:chExt cx="5180010" cy="901228"/>
            </a:xfrm>
          </p:grpSpPr>
          <p:sp>
            <p:nvSpPr>
              <p:cNvPr id="26" name="圆角矩形"/>
              <p:cNvSpPr/>
              <p:nvPr/>
            </p:nvSpPr>
            <p:spPr>
              <a:xfrm>
                <a:off x="1982787" y="3919795"/>
                <a:ext cx="5180010" cy="901228"/>
              </a:xfrm>
              <a:prstGeom prst="roundRect">
                <a:avLst>
                  <a:gd name="adj" fmla="val 10888"/>
                </a:avLst>
              </a:prstGeom>
              <a:gradFill rotWithShape="true">
                <a:gsLst>
                  <a:gs pos="0">
                    <a:srgbClr val="DDDDDD">
                      <a:alpha val="100000"/>
                    </a:srgbClr>
                  </a:gs>
                  <a:gs pos="50000">
                    <a:srgbClr val="EEEEEE">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核实性错误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sp>
            <p:nvSpPr>
              <p:cNvPr id="28" name="圆角矩形"/>
              <p:cNvSpPr/>
              <p:nvPr/>
            </p:nvSpPr>
            <p:spPr>
              <a:xfrm>
                <a:off x="2095905" y="4000649"/>
                <a:ext cx="998556" cy="739519"/>
              </a:xfrm>
              <a:prstGeom prst="roundRect">
                <a:avLst>
                  <a:gd name="adj" fmla="val 11921"/>
                </a:avLst>
              </a:prstGeom>
              <a:solidFill>
                <a:schemeClr val="accent5">
                  <a:lumMod val="75000"/>
                </a:schemeClr>
              </a:solidFill>
              <a:ln w="38100" cap="flat" cmpd="sng">
                <a:noFill/>
                <a:prstDash val="solid"/>
                <a:round/>
              </a:ln>
            </p:spPr>
          </p:sp>
          <p:sp>
            <p:nvSpPr>
              <p:cNvPr id="30" name="矩形"/>
              <p:cNvSpPr/>
              <p:nvPr/>
            </p:nvSpPr>
            <p:spPr>
              <a:xfrm>
                <a:off x="3227083" y="4043049"/>
                <a:ext cx="3810897" cy="365814"/>
              </a:xfrm>
              <a:prstGeom prst="rect">
                <a:avLst/>
              </a:prstGeom>
              <a:noFill/>
              <a:ln w="9525" cap="flat" cmpd="sng">
                <a:noFill/>
                <a:prstDash val="solid"/>
                <a:miter/>
              </a:ln>
            </p:spPr>
          </p:sp>
        </p:grpSp>
        <p:grpSp>
          <p:nvGrpSpPr>
            <p:cNvPr id="31" name="组合"/>
            <p:cNvGrpSpPr/>
            <p:nvPr/>
          </p:nvGrpSpPr>
          <p:grpSpPr>
            <a:xfrm>
              <a:off x="1982787" y="5034434"/>
              <a:ext cx="5180010" cy="901227"/>
              <a:chOff x="1982787" y="5034434"/>
              <a:chExt cx="5180010" cy="901227"/>
            </a:xfrm>
          </p:grpSpPr>
          <p:sp>
            <p:nvSpPr>
              <p:cNvPr id="32" name="圆角矩形"/>
              <p:cNvSpPr/>
              <p:nvPr/>
            </p:nvSpPr>
            <p:spPr>
              <a:xfrm>
                <a:off x="1982787" y="5034434"/>
                <a:ext cx="5180010" cy="901227"/>
              </a:xfrm>
              <a:prstGeom prst="roundRect">
                <a:avLst>
                  <a:gd name="adj" fmla="val 10888"/>
                </a:avLst>
              </a:prstGeom>
              <a:gradFill rotWithShape="true">
                <a:gsLst>
                  <a:gs pos="0">
                    <a:srgbClr val="DDDDDD">
                      <a:alpha val="100000"/>
                    </a:srgbClr>
                  </a:gs>
                  <a:gs pos="50000">
                    <a:srgbClr val="F2F2F2">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可忽略错误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sp>
            <p:nvSpPr>
              <p:cNvPr id="34" name="圆角矩形"/>
              <p:cNvSpPr/>
              <p:nvPr/>
            </p:nvSpPr>
            <p:spPr>
              <a:xfrm>
                <a:off x="2095905" y="5113489"/>
                <a:ext cx="998556" cy="741142"/>
              </a:xfrm>
              <a:prstGeom prst="roundRect">
                <a:avLst>
                  <a:gd name="adj" fmla="val 11921"/>
                </a:avLst>
              </a:prstGeom>
              <a:solidFill>
                <a:schemeClr val="accent4">
                  <a:lumMod val="50000"/>
                </a:schemeClr>
              </a:solidFill>
              <a:ln w="38100" cap="flat" cmpd="sng">
                <a:noFill/>
                <a:prstDash val="solid"/>
                <a:round/>
              </a:ln>
            </p:spPr>
          </p:sp>
          <p:sp>
            <p:nvSpPr>
              <p:cNvPr id="37" name="矩形"/>
              <p:cNvSpPr/>
              <p:nvPr/>
            </p:nvSpPr>
            <p:spPr>
              <a:xfrm>
                <a:off x="3227083" y="5175744"/>
                <a:ext cx="3810897" cy="366617"/>
              </a:xfrm>
              <a:prstGeom prst="rect">
                <a:avLst/>
              </a:prstGeom>
              <a:noFill/>
              <a:ln w="9525" cap="flat" cmpd="sng">
                <a:noFill/>
                <a:prstDash val="solid"/>
                <a:miter/>
              </a:ln>
            </p:spPr>
          </p:sp>
        </p:grpSp>
      </p:grpSp>
      <p:sp>
        <p:nvSpPr>
          <p:cNvPr id="38" name="圆角矩形"/>
          <p:cNvSpPr/>
          <p:nvPr/>
        </p:nvSpPr>
        <p:spPr>
          <a:xfrm>
            <a:off x="6830262" y="2507626"/>
            <a:ext cx="3922713" cy="917575"/>
          </a:xfrm>
          <a:prstGeom prst="roundRect">
            <a:avLst>
              <a:gd name="adj" fmla="val 16666"/>
            </a:avLst>
          </a:prstGeom>
          <a:solidFill>
            <a:srgbClr val="FFD3D3"/>
          </a:solidFill>
          <a:ln w="9525" cap="flat" cmpd="sng">
            <a:noFill/>
            <a:prstDash val="solid"/>
            <a:miter/>
          </a:ln>
        </p:spPr>
        <p:txBody>
          <a:bodyPr vert="horz" wrap="square" lIns="91440" tIns="45720" rIns="91440" bIns="45720" anchor="t" anchorCtr="false">
            <a:scene3d>
              <a:camera prst="orthographicFront"/>
              <a:lightRig rig="threePt" dir="t"/>
            </a:scene3d>
          </a:bodyPr>
          <a:p>
            <a:pPr marL="609600" indent="-609600" algn="ctr">
              <a:lnSpc>
                <a:spcPct val="100000"/>
              </a:lnSpc>
              <a:spcBef>
                <a:spcPct val="20000"/>
              </a:spcBef>
              <a:spcAft>
                <a:spcPts val="0"/>
              </a:spcAft>
              <a:buNone/>
            </a:pPr>
            <a:r>
              <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rPr>
              <a:t>必须修改，</a:t>
            </a:r>
            <a:endParaRPr lang="en-US" altLang="zh-CN" sz="2400" b="1" i="0" u="none" strike="noStrike" kern="1200" cap="none" spc="0" baseline="0" dirty="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a:p>
            <a:pPr marL="609600" indent="-609600" algn="ctr">
              <a:lnSpc>
                <a:spcPct val="100000"/>
              </a:lnSpc>
              <a:spcBef>
                <a:spcPct val="20000"/>
              </a:spcBef>
              <a:spcAft>
                <a:spcPts val="0"/>
              </a:spcAft>
              <a:buNone/>
            </a:pPr>
            <a:r>
              <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rPr>
              <a:t>才可上报。</a:t>
            </a:r>
            <a:endPar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p:txBody>
      </p:sp>
      <p:sp>
        <p:nvSpPr>
          <p:cNvPr id="39" name="矩形"/>
          <p:cNvSpPr/>
          <p:nvPr/>
        </p:nvSpPr>
        <p:spPr>
          <a:xfrm>
            <a:off x="1577934" y="3627007"/>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B</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sp>
        <p:nvSpPr>
          <p:cNvPr id="40" name="矩形"/>
          <p:cNvSpPr/>
          <p:nvPr/>
        </p:nvSpPr>
        <p:spPr>
          <a:xfrm>
            <a:off x="1577934" y="4676027"/>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C</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sp>
        <p:nvSpPr>
          <p:cNvPr id="41" name="矩形"/>
          <p:cNvSpPr/>
          <p:nvPr/>
        </p:nvSpPr>
        <p:spPr>
          <a:xfrm>
            <a:off x="1577299" y="5789182"/>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D</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sp>
        <p:nvSpPr>
          <p:cNvPr id="42" name="圆角矩形"/>
          <p:cNvSpPr/>
          <p:nvPr/>
        </p:nvSpPr>
        <p:spPr>
          <a:xfrm>
            <a:off x="6830262" y="3586491"/>
            <a:ext cx="3922713" cy="917575"/>
          </a:xfrm>
          <a:prstGeom prst="roundRect">
            <a:avLst>
              <a:gd name="adj" fmla="val 16666"/>
            </a:avLst>
          </a:prstGeom>
          <a:solidFill>
            <a:schemeClr val="accent1">
              <a:lumMod val="20000"/>
              <a:lumOff val="80000"/>
            </a:schemeClr>
          </a:solidFill>
          <a:ln w="9525" cap="flat" cmpd="sng">
            <a:noFill/>
            <a:prstDash val="solid"/>
            <a:miter/>
          </a:ln>
        </p:spPr>
        <p:txBody>
          <a:bodyPr vert="horz" wrap="square" lIns="91440" tIns="45720" rIns="91440" bIns="45720" anchor="t" anchorCtr="false">
            <a:scene3d>
              <a:camera prst="orthographicFront"/>
              <a:lightRig rig="threePt" dir="t"/>
            </a:scene3d>
          </a:bodyPr>
          <a:p>
            <a:pPr marL="0" indent="0" algn="ctr">
              <a:lnSpc>
                <a:spcPct val="100000"/>
              </a:lnSpc>
              <a:spcBef>
                <a:spcPts val="0"/>
              </a:spcBef>
              <a:spcAft>
                <a:spcPts val="0"/>
              </a:spcAft>
              <a:buNone/>
            </a:pPr>
            <a:r>
              <a:rPr lang="zh-CN" altLang="en-US" sz="2400" b="1">
                <a:effectLst>
                  <a:outerShdw blurRad="38100" dist="19050" dir="2700000" algn="tl" rotWithShape="0">
                    <a:schemeClr val="dk1">
                      <a:alpha val="40000"/>
                    </a:schemeClr>
                  </a:outerShdw>
                </a:effectLst>
                <a:ea typeface="宋体" pitchFamily="2" charset="-122"/>
                <a:cs typeface="Times New Roman" panose="02020603050405020304" pitchFamily="18" charset="0"/>
                <a:sym typeface="+mn-ea"/>
              </a:rPr>
              <a:t>联系统计机构开锁后，</a:t>
            </a:r>
            <a:endParaRPr lang="en-US" altLang="zh-CN" sz="2400" b="1" i="0" u="none" strike="noStrike" kern="1200" cap="none" spc="0" baseline="0" dirty="0">
              <a:solidFill>
                <a:schemeClr val="tx1"/>
              </a:solidFill>
              <a:effectLst>
                <a:outerShdw blurRad="38100" dist="19050" dir="2700000" algn="tl" rotWithShape="0">
                  <a:schemeClr val="dk1">
                    <a:alpha val="40000"/>
                  </a:schemeClr>
                </a:outerShdw>
              </a:effectLst>
              <a:latin typeface="Arial" panose="020B0604020202020204" pitchFamily="34" charset="0"/>
              <a:ea typeface="宋体" pitchFamily="2" charset="-122"/>
              <a:cs typeface="Times New Roman" panose="02020603050405020304" pitchFamily="18" charset="0"/>
            </a:endParaRPr>
          </a:p>
          <a:p>
            <a:pPr marL="0" indent="0" algn="ctr">
              <a:lnSpc>
                <a:spcPct val="100000"/>
              </a:lnSpc>
              <a:spcBef>
                <a:spcPts val="0"/>
              </a:spcBef>
              <a:spcAft>
                <a:spcPts val="0"/>
              </a:spcAft>
              <a:buNone/>
            </a:pPr>
            <a:r>
              <a:rPr lang="zh-CN" altLang="en-US" sz="2400" b="1">
                <a:effectLst>
                  <a:outerShdw blurRad="38100" dist="19050" dir="2700000" algn="tl" rotWithShape="0">
                    <a:schemeClr val="dk1">
                      <a:alpha val="40000"/>
                    </a:schemeClr>
                  </a:outerShdw>
                </a:effectLst>
                <a:ea typeface="宋体" pitchFamily="2" charset="-122"/>
                <a:cs typeface="Times New Roman" panose="02020603050405020304" pitchFamily="18" charset="0"/>
                <a:sym typeface="+mn-ea"/>
              </a:rPr>
              <a:t>填写说明，才可上报。</a:t>
            </a:r>
            <a:endPar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p:txBody>
      </p:sp>
      <p:sp>
        <p:nvSpPr>
          <p:cNvPr id="43" name="圆角矩形"/>
          <p:cNvSpPr/>
          <p:nvPr/>
        </p:nvSpPr>
        <p:spPr>
          <a:xfrm>
            <a:off x="6830262" y="4628526"/>
            <a:ext cx="3922713" cy="917575"/>
          </a:xfrm>
          <a:prstGeom prst="roundRect">
            <a:avLst>
              <a:gd name="adj" fmla="val 16666"/>
            </a:avLst>
          </a:prstGeom>
          <a:solidFill>
            <a:schemeClr val="accent5">
              <a:lumMod val="20000"/>
              <a:lumOff val="80000"/>
            </a:schemeClr>
          </a:solidFill>
          <a:ln w="9525" cap="flat" cmpd="sng">
            <a:noFill/>
            <a:prstDash val="solid"/>
            <a:miter/>
          </a:ln>
        </p:spPr>
        <p:txBody>
          <a:bodyPr vert="horz" wrap="square" lIns="91440" tIns="45720" rIns="91440" bIns="45720" anchor="t" anchorCtr="false">
            <a:scene3d>
              <a:camera prst="orthographicFront"/>
              <a:lightRig rig="threePt" dir="t"/>
            </a:scene3d>
          </a:bodyPr>
          <a:p>
            <a:pPr marL="609600" indent="-609600" algn="ctr">
              <a:lnSpc>
                <a:spcPct val="100000"/>
              </a:lnSpc>
              <a:spcBef>
                <a:spcPct val="20000"/>
              </a:spcBef>
              <a:spcAft>
                <a:spcPts val="0"/>
              </a:spcAft>
              <a:buNone/>
            </a:pPr>
            <a:r>
              <a:rPr lang="zh-CN" altLang="en-US" sz="2400" b="1">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sym typeface="+mn-ea"/>
              </a:rPr>
              <a:t>填写说明，</a:t>
            </a:r>
            <a:endParaRPr lang="en-US" altLang="zh-CN" sz="2400" b="1" i="0" u="none" strike="noStrike" kern="1200" cap="none" spc="0" baseline="0" dirty="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a:p>
            <a:pPr marL="609600" indent="-609600" algn="ctr">
              <a:lnSpc>
                <a:spcPct val="100000"/>
              </a:lnSpc>
              <a:spcBef>
                <a:spcPct val="20000"/>
              </a:spcBef>
              <a:spcAft>
                <a:spcPts val="0"/>
              </a:spcAft>
              <a:buNone/>
            </a:pPr>
            <a:r>
              <a:rPr lang="zh-CN" altLang="en-US" sz="2400" b="1">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sym typeface="+mn-ea"/>
              </a:rPr>
              <a:t>方可上报。</a:t>
            </a:r>
            <a:endPar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lang="zh-CN" sz="2800" b="1">
                <a:ln>
                  <a:noFill/>
                </a:ln>
                <a:effectLst/>
                <a:uLnTx/>
                <a:uFillTx/>
                <a:sym typeface="+mn-ea"/>
              </a:rPr>
              <a:t>（二）</a:t>
            </a:r>
            <a:r>
              <a:rPr lang="zh-CN" altLang="en-US" sz="2800" b="1">
                <a:ln>
                  <a:noFill/>
                </a:ln>
                <a:effectLst/>
                <a:uLnTx/>
                <a:uFillTx/>
                <a:sym typeface="+mn-ea"/>
              </a:rPr>
              <a:t>澄清说明填写</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sz="2800" b="1" dirty="0" smtClean="0">
                <a:solidFill>
                  <a:schemeClr val="tx1"/>
                </a:solidFill>
                <a:effectLst/>
                <a:latin typeface="+mj-ea"/>
                <a:ea typeface="+mj-ea"/>
              </a:rPr>
              <a:t>四、</a:t>
            </a:r>
            <a:r>
              <a:rPr lang="zh-CN" sz="2800" b="1" dirty="0" smtClean="0">
                <a:effectLst/>
                <a:latin typeface="+mj-ea"/>
                <a:ea typeface="+mj-ea"/>
                <a:sym typeface="+mn-ea"/>
              </a:rPr>
              <a:t>填报</a:t>
            </a:r>
            <a:r>
              <a:rPr lang="zh-CN" sz="2800" b="1" dirty="0" smtClean="0">
                <a:solidFill>
                  <a:schemeClr val="tx1"/>
                </a:solidFill>
                <a:effectLst/>
                <a:latin typeface="+mj-ea"/>
                <a:ea typeface="+mj-ea"/>
              </a:rPr>
              <a:t>要点</a:t>
            </a:r>
            <a:endParaRPr lang="zh-CN" sz="2800" b="1" dirty="0" smtClean="0">
              <a:solidFill>
                <a:schemeClr val="tx1"/>
              </a:solidFill>
              <a:effectLst/>
              <a:latin typeface="+mj-ea"/>
              <a:ea typeface="+mj-ea"/>
            </a:endParaRPr>
          </a:p>
        </p:txBody>
      </p:sp>
      <p:pic>
        <p:nvPicPr>
          <p:cNvPr id="4" name="图片 3"/>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65" name="文本框 64"/>
          <p:cNvSpPr txBox="true"/>
          <p:nvPr>
            <p:custDataLst>
              <p:tags r:id="rId5"/>
            </p:custDataLst>
          </p:nvPr>
        </p:nvSpPr>
        <p:spPr>
          <a:xfrm>
            <a:off x="560705" y="1491615"/>
            <a:ext cx="7760335" cy="79311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、平台说明</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grpSp>
        <p:nvGrpSpPr>
          <p:cNvPr id="18" name="组合"/>
          <p:cNvGrpSpPr/>
          <p:nvPr/>
        </p:nvGrpSpPr>
        <p:grpSpPr>
          <a:xfrm>
            <a:off x="2936875" y="2444750"/>
            <a:ext cx="3219450" cy="805815"/>
            <a:chOff x="1477645" y="3165230"/>
            <a:chExt cx="3600450" cy="806126"/>
          </a:xfrm>
        </p:grpSpPr>
        <p:sp>
          <p:nvSpPr>
            <p:cNvPr id="19" name="圆角矩形"/>
            <p:cNvSpPr/>
            <p:nvPr/>
          </p:nvSpPr>
          <p:spPr>
            <a:xfrm>
              <a:off x="1477645" y="3303021"/>
              <a:ext cx="3600450" cy="668335"/>
            </a:xfrm>
            <a:prstGeom prst="roundRect">
              <a:avLst>
                <a:gd name="adj" fmla="val 16666"/>
              </a:avLst>
            </a:prstGeom>
          </p:spPr>
          <p:style>
            <a:lnRef idx="1">
              <a:schemeClr val="accent5"/>
            </a:lnRef>
            <a:fillRef idx="2">
              <a:schemeClr val="accent5"/>
            </a:fillRef>
            <a:effectRef idx="1">
              <a:schemeClr val="accent5"/>
            </a:effectRef>
            <a:fontRef idx="minor">
              <a:schemeClr val="dk1"/>
            </a:fontRef>
          </p:style>
          <p:txBody>
            <a:bodyPr vert="horz" wrap="none" lIns="91440" tIns="45720" rIns="91440" bIns="45720" anchor="ctr" anchorCtr="false"/>
            <a:p>
              <a:pPr marL="0" indent="0" algn="ctr">
                <a:lnSpc>
                  <a:spcPct val="100000"/>
                </a:lnSpc>
                <a:spcBef>
                  <a:spcPts val="0"/>
                </a:spcBef>
                <a:spcAft>
                  <a:spcPts val="0"/>
                </a:spcAft>
                <a:buNone/>
              </a:pPr>
              <a:r>
                <a:rPr lang="en-US" altLang="zh-CN" sz="4000" b="1" i="0" u="none" strike="noStrike" kern="1200" cap="none" spc="0" baseline="0" dirty="0">
                  <a:solidFill>
                    <a:srgbClr val="FF0000"/>
                  </a:solidFill>
                  <a:latin typeface="Tahoma" panose="020B0604030504040204" pitchFamily="34" charset="0"/>
                  <a:ea typeface="黑体" panose="02010609060101010101" charset="-122"/>
                  <a:cs typeface="Times New Roman" panose="02020603050405020304" pitchFamily="18" charset="0"/>
                </a:rPr>
                <a:t>×</a:t>
              </a:r>
              <a:r>
                <a:rPr lang="zh-CN" altLang="en-US" sz="2800" b="0" i="0" u="none" strike="noStrike" kern="1200" cap="none" spc="0" baseline="0">
                  <a:solidFill>
                    <a:srgbClr val="363636"/>
                  </a:solidFill>
                  <a:latin typeface="Tahoma" panose="020B0604030504040204" pitchFamily="34" charset="0"/>
                  <a:ea typeface="黑体" panose="02010609060101010101" charset="-122"/>
                  <a:cs typeface="Times New Roman" panose="02020603050405020304" pitchFamily="18" charset="0"/>
                </a:rPr>
                <a:t>说明与要求不符</a:t>
              </a:r>
              <a:endParaRPr lang="zh-CN" altLang="en-US" sz="2800" b="0" i="0" u="none" strike="noStrike" kern="1200" cap="none" spc="0" baseline="0">
                <a:solidFill>
                  <a:srgbClr val="363636"/>
                </a:solidFill>
                <a:latin typeface="Tahoma" panose="020B0604030504040204" pitchFamily="34" charset="0"/>
                <a:ea typeface="黑体" panose="02010609060101010101" charset="-122"/>
                <a:cs typeface="Times New Roman" panose="02020603050405020304" pitchFamily="18" charset="0"/>
              </a:endParaRPr>
            </a:p>
          </p:txBody>
        </p:sp>
        <p:sp>
          <p:nvSpPr>
            <p:cNvPr id="20" name="圆角矩形"/>
            <p:cNvSpPr/>
            <p:nvPr/>
          </p:nvSpPr>
          <p:spPr>
            <a:xfrm>
              <a:off x="1676548" y="3165230"/>
              <a:ext cx="3305076" cy="92317"/>
            </a:xfrm>
            <a:prstGeom prst="roundRect">
              <a:avLst>
                <a:gd name="adj" fmla="val 50000"/>
              </a:avLst>
            </a:prstGeom>
          </p:spPr>
          <p:style>
            <a:lnRef idx="1">
              <a:schemeClr val="accent5"/>
            </a:lnRef>
            <a:fillRef idx="2">
              <a:schemeClr val="accent5"/>
            </a:fillRef>
            <a:effectRef idx="1">
              <a:schemeClr val="accent5"/>
            </a:effectRef>
            <a:fontRef idx="minor">
              <a:schemeClr val="dk1"/>
            </a:fontRef>
          </p:style>
        </p:sp>
      </p:grpSp>
      <p:grpSp>
        <p:nvGrpSpPr>
          <p:cNvPr id="21" name="组合"/>
          <p:cNvGrpSpPr/>
          <p:nvPr/>
        </p:nvGrpSpPr>
        <p:grpSpPr>
          <a:xfrm>
            <a:off x="2936875" y="3456305"/>
            <a:ext cx="3219450" cy="668655"/>
            <a:chOff x="1491933" y="4254500"/>
            <a:chExt cx="3600450" cy="668338"/>
          </a:xfrm>
        </p:grpSpPr>
        <p:sp>
          <p:nvSpPr>
            <p:cNvPr id="22" name="圆角矩形"/>
            <p:cNvSpPr/>
            <p:nvPr/>
          </p:nvSpPr>
          <p:spPr>
            <a:xfrm>
              <a:off x="1491933" y="4254500"/>
              <a:ext cx="3600450" cy="668338"/>
            </a:xfrm>
            <a:prstGeom prst="roundRect">
              <a:avLst>
                <a:gd name="adj" fmla="val 16666"/>
              </a:avLst>
            </a:prstGeom>
          </p:spPr>
          <p:style>
            <a:lnRef idx="1">
              <a:schemeClr val="accent5"/>
            </a:lnRef>
            <a:fillRef idx="2">
              <a:schemeClr val="accent5"/>
            </a:fillRef>
            <a:effectRef idx="1">
              <a:schemeClr val="accent5"/>
            </a:effectRef>
            <a:fontRef idx="minor">
              <a:schemeClr val="dk1"/>
            </a:fontRef>
          </p:style>
          <p:txBody>
            <a:bodyPr vert="horz" wrap="none" lIns="91440" tIns="45720" rIns="91440" bIns="45720" anchor="ctr" anchorCtr="false"/>
            <a:p>
              <a:pPr marL="0" indent="0" algn="ctr">
                <a:lnSpc>
                  <a:spcPct val="100000"/>
                </a:lnSpc>
                <a:spcBef>
                  <a:spcPts val="0"/>
                </a:spcBef>
                <a:spcAft>
                  <a:spcPts val="0"/>
                </a:spcAft>
                <a:buNone/>
              </a:pPr>
              <a:r>
                <a:rPr lang="en-US" altLang="zh-CN" sz="4000" b="1" i="0" u="none" strike="noStrike" kern="1200" cap="none" spc="0" baseline="0" dirty="0">
                  <a:solidFill>
                    <a:srgbClr val="FF0000"/>
                  </a:solidFill>
                  <a:latin typeface="Tahoma" panose="020B0604030504040204" pitchFamily="34" charset="0"/>
                  <a:ea typeface="黑体" panose="02010609060101010101" charset="-122"/>
                  <a:cs typeface="Times New Roman" panose="02020603050405020304" pitchFamily="18" charset="0"/>
                </a:rPr>
                <a:t>×</a:t>
              </a:r>
              <a:r>
                <a:rPr lang="zh-CN" altLang="en-US" sz="2800" b="0" i="0" u="none" strike="noStrike" kern="1200" cap="none" spc="0" baseline="0">
                  <a:solidFill>
                    <a:srgbClr val="363636"/>
                  </a:solidFill>
                  <a:latin typeface="Tahoma" panose="020B0604030504040204" pitchFamily="34" charset="0"/>
                  <a:ea typeface="黑体" panose="02010609060101010101" charset="-122"/>
                  <a:cs typeface="Times New Roman" panose="02020603050405020304" pitchFamily="18" charset="0"/>
                </a:rPr>
                <a:t>说明不够具体</a:t>
              </a:r>
              <a:endParaRPr lang="zh-CN" altLang="en-US" sz="2800" b="0" i="0" u="none" strike="noStrike" kern="1200" cap="none" spc="0" baseline="0">
                <a:solidFill>
                  <a:srgbClr val="363636"/>
                </a:solidFill>
                <a:latin typeface="Tahoma" panose="020B0604030504040204" pitchFamily="34" charset="0"/>
                <a:ea typeface="黑体" panose="02010609060101010101" charset="-122"/>
                <a:cs typeface="Times New Roman" panose="02020603050405020304" pitchFamily="18" charset="0"/>
              </a:endParaRPr>
            </a:p>
          </p:txBody>
        </p:sp>
        <p:sp>
          <p:nvSpPr>
            <p:cNvPr id="23" name="圆角矩形"/>
            <p:cNvSpPr/>
            <p:nvPr/>
          </p:nvSpPr>
          <p:spPr>
            <a:xfrm>
              <a:off x="1690836" y="4262193"/>
              <a:ext cx="3305076" cy="92317"/>
            </a:xfrm>
            <a:prstGeom prst="roundRect">
              <a:avLst>
                <a:gd name="adj" fmla="val 50000"/>
              </a:avLst>
            </a:prstGeom>
          </p:spPr>
          <p:style>
            <a:lnRef idx="1">
              <a:schemeClr val="accent5"/>
            </a:lnRef>
            <a:fillRef idx="2">
              <a:schemeClr val="accent5"/>
            </a:fillRef>
            <a:effectRef idx="1">
              <a:schemeClr val="accent5"/>
            </a:effectRef>
            <a:fontRef idx="minor">
              <a:schemeClr val="dk1"/>
            </a:fontRef>
          </p:style>
        </p:sp>
      </p:grpSp>
      <p:sp>
        <p:nvSpPr>
          <p:cNvPr id="26" name="圆角矩形"/>
          <p:cNvSpPr/>
          <p:nvPr/>
        </p:nvSpPr>
        <p:spPr>
          <a:xfrm>
            <a:off x="6503035" y="2582545"/>
            <a:ext cx="2934970" cy="612775"/>
          </a:xfrm>
          <a:prstGeom prst="roundRect">
            <a:avLst>
              <a:gd name="adj" fmla="val 16666"/>
            </a:avLst>
          </a:prstGeom>
        </p:spPr>
        <p:style>
          <a:lnRef idx="1">
            <a:schemeClr val="accent5"/>
          </a:lnRef>
          <a:fillRef idx="2">
            <a:schemeClr val="accent5"/>
          </a:fillRef>
          <a:effectRef idx="1">
            <a:schemeClr val="accent5"/>
          </a:effectRef>
          <a:fontRef idx="minor">
            <a:schemeClr val="dk1"/>
          </a:fontRef>
        </p:style>
        <p:txBody>
          <a:bodyPr vert="horz" wrap="square" lIns="91440" tIns="45720" rIns="91440" bIns="45720" anchor="ctr" anchorCtr="true"/>
          <a:p>
            <a:pPr marL="0" indent="0" algn="l" latinLnBrk="1" hangingPunct="1">
              <a:lnSpc>
                <a:spcPct val="100000"/>
              </a:lnSpc>
              <a:spcBef>
                <a:spcPts val="0"/>
              </a:spcBef>
              <a:spcAft>
                <a:spcPts val="0"/>
              </a:spcAft>
              <a:buNone/>
            </a:pPr>
            <a:r>
              <a:rPr lang="zh-CN" altLang="en-US" sz="3000" b="1" i="1" u="none" strike="noStrike" kern="1200" cap="none" spc="0" baseline="0">
                <a:solidFill>
                  <a:srgbClr val="00B050"/>
                </a:solidFill>
                <a:effectLst>
                  <a:outerShdw blurRad="38100" dist="38100" dir="2700000" algn="tl">
                    <a:srgbClr val="000000">
                      <a:alpha val="43000"/>
                    </a:srgbClr>
                  </a:outerShdw>
                </a:effectLst>
                <a:latin typeface="宋体" pitchFamily="2" charset="-122"/>
                <a:ea typeface="黑体" panose="02010609060101010101" charset="-122"/>
                <a:cs typeface="Times New Roman" panose="02020603050405020304" pitchFamily="18" charset="0"/>
              </a:rPr>
              <a:t>√ </a:t>
            </a:r>
            <a:r>
              <a:rPr lang="zh-CN" altLang="en-US" sz="2800" b="1" i="0" u="none" strike="noStrike" kern="1200" cap="none" spc="0" baseline="0">
                <a:solidFill>
                  <a:schemeClr val="bg2"/>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rPr>
              <a:t>与错误要对应</a:t>
            </a:r>
            <a:endParaRPr lang="zh-CN" altLang="en-US" sz="2800" b="1" i="0" u="none" strike="noStrike" kern="1200" cap="none" spc="0" baseline="0">
              <a:solidFill>
                <a:schemeClr val="bg2"/>
              </a:solidFill>
              <a:effectLst>
                <a:outerShdw blurRad="38100" dist="38100" dir="2700000" algn="tl">
                  <a:srgbClr val="000000">
                    <a:alpha val="43000"/>
                  </a:srgbClr>
                </a:outerShdw>
              </a:effectLst>
              <a:latin typeface="宋体" pitchFamily="2" charset="-122"/>
              <a:ea typeface="黑体" panose="02010609060101010101" charset="-122"/>
              <a:cs typeface="Times New Roman" panose="02020603050405020304" pitchFamily="18" charset="0"/>
            </a:endParaRPr>
          </a:p>
        </p:txBody>
      </p:sp>
      <p:sp>
        <p:nvSpPr>
          <p:cNvPr id="27" name="圆角矩形"/>
          <p:cNvSpPr/>
          <p:nvPr/>
        </p:nvSpPr>
        <p:spPr>
          <a:xfrm>
            <a:off x="6515735" y="3456305"/>
            <a:ext cx="2924175" cy="612775"/>
          </a:xfrm>
          <a:prstGeom prst="roundRect">
            <a:avLst>
              <a:gd name="adj" fmla="val 16666"/>
            </a:avLst>
          </a:prstGeom>
        </p:spPr>
        <p:style>
          <a:lnRef idx="1">
            <a:schemeClr val="accent5"/>
          </a:lnRef>
          <a:fillRef idx="2">
            <a:schemeClr val="accent5"/>
          </a:fillRef>
          <a:effectRef idx="1">
            <a:schemeClr val="accent5"/>
          </a:effectRef>
          <a:fontRef idx="minor">
            <a:schemeClr val="dk1"/>
          </a:fontRef>
        </p:style>
        <p:txBody>
          <a:bodyPr vert="horz" wrap="square" lIns="91440" tIns="45720" rIns="91440" bIns="45720" anchor="ctr" anchorCtr="true"/>
          <a:p>
            <a:pPr marL="0" indent="0" algn="l" latinLnBrk="1" hangingPunct="1">
              <a:lnSpc>
                <a:spcPct val="100000"/>
              </a:lnSpc>
              <a:spcBef>
                <a:spcPts val="0"/>
              </a:spcBef>
              <a:spcAft>
                <a:spcPts val="0"/>
              </a:spcAft>
              <a:buNone/>
            </a:pPr>
            <a:r>
              <a:rPr lang="zh-CN" altLang="en-US" sz="3000" b="1" i="1" u="none" strike="noStrike" kern="1200" cap="none" spc="0" baseline="0" dirty="0">
                <a:solidFill>
                  <a:srgbClr val="00B050"/>
                </a:solidFill>
                <a:effectLst>
                  <a:outerShdw blurRad="38100" dist="38100" dir="2700000" algn="tl">
                    <a:srgbClr val="000000">
                      <a:alpha val="43000"/>
                    </a:srgbClr>
                  </a:outerShdw>
                </a:effectLst>
                <a:latin typeface="宋体" pitchFamily="2" charset="-122"/>
                <a:ea typeface="黑体" panose="02010609060101010101" charset="-122"/>
                <a:cs typeface="Times New Roman" panose="02020603050405020304" pitchFamily="18" charset="0"/>
              </a:rPr>
              <a:t>√ </a:t>
            </a:r>
            <a:r>
              <a:rPr lang="zh-CN" altLang="en-US" sz="2800" b="1" i="0" u="none" strike="noStrike" kern="1200" cap="none" spc="0" baseline="0" dirty="0">
                <a:solidFill>
                  <a:schemeClr val="bg2"/>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rPr>
              <a:t>不要过于简略</a:t>
            </a:r>
            <a:endParaRPr lang="zh-CN" altLang="en-US" sz="2800" b="1" i="0" u="none" strike="noStrike" kern="1200" cap="none" spc="0" baseline="0" dirty="0">
              <a:solidFill>
                <a:schemeClr val="bg2"/>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endParaRPr>
          </a:p>
        </p:txBody>
      </p:sp>
      <p:grpSp>
        <p:nvGrpSpPr>
          <p:cNvPr id="29" name="组合"/>
          <p:cNvGrpSpPr/>
          <p:nvPr/>
        </p:nvGrpSpPr>
        <p:grpSpPr>
          <a:xfrm>
            <a:off x="2936875" y="1569085"/>
            <a:ext cx="3219450" cy="715645"/>
            <a:chOff x="1589088" y="1928813"/>
            <a:chExt cx="3600450" cy="715960"/>
          </a:xfrm>
        </p:grpSpPr>
        <p:sp>
          <p:nvSpPr>
            <p:cNvPr id="30" name="圆角矩形"/>
            <p:cNvSpPr/>
            <p:nvPr/>
          </p:nvSpPr>
          <p:spPr>
            <a:xfrm>
              <a:off x="1589088" y="1978101"/>
              <a:ext cx="3600450" cy="666672"/>
            </a:xfrm>
            <a:prstGeom prst="roundRect">
              <a:avLst>
                <a:gd name="adj" fmla="val 16666"/>
              </a:avLst>
            </a:prstGeom>
          </p:spPr>
          <p:style>
            <a:lnRef idx="1">
              <a:schemeClr val="accent5"/>
            </a:lnRef>
            <a:fillRef idx="2">
              <a:schemeClr val="accent5"/>
            </a:fillRef>
            <a:effectRef idx="1">
              <a:schemeClr val="accent5"/>
            </a:effectRef>
            <a:fontRef idx="minor">
              <a:schemeClr val="dk1"/>
            </a:fontRef>
          </p:style>
          <p:txBody>
            <a:bodyPr vert="horz" wrap="none" lIns="91440" tIns="45720" rIns="91440" bIns="45720" anchor="ctr" anchorCtr="false"/>
            <a:p>
              <a:pPr marL="0" indent="0" algn="ctr">
                <a:lnSpc>
                  <a:spcPct val="100000"/>
                </a:lnSpc>
                <a:spcBef>
                  <a:spcPts val="0"/>
                </a:spcBef>
                <a:spcAft>
                  <a:spcPts val="0"/>
                </a:spcAft>
                <a:buNone/>
              </a:pPr>
              <a:r>
                <a:rPr lang="en-US" altLang="zh-CN" sz="4000" b="1" i="0" u="none" strike="noStrike" kern="1200" cap="none" spc="0" baseline="0" dirty="0">
                  <a:solidFill>
                    <a:srgbClr val="FF0000"/>
                  </a:solidFill>
                  <a:latin typeface="Tahoma" panose="020B0604030504040204" pitchFamily="34" charset="0"/>
                  <a:ea typeface="黑体" panose="02010609060101010101" charset="-122"/>
                  <a:cs typeface="Times New Roman" panose="02020603050405020304" pitchFamily="18" charset="0"/>
                </a:rPr>
                <a:t>×</a:t>
              </a:r>
              <a:r>
                <a:rPr lang="zh-CN" altLang="en-US" sz="2800" b="0" i="0" u="none" strike="noStrike" kern="1200" cap="none" spc="0" baseline="0">
                  <a:solidFill>
                    <a:srgbClr val="363636"/>
                  </a:solidFill>
                  <a:latin typeface="Tahoma" panose="020B0604030504040204" pitchFamily="34" charset="0"/>
                  <a:ea typeface="黑体" panose="02010609060101010101" charset="-122"/>
                  <a:cs typeface="Times New Roman" panose="02020603050405020304" pitchFamily="18" charset="0"/>
                </a:rPr>
                <a:t>说明无实际意义</a:t>
              </a:r>
              <a:endParaRPr lang="zh-CN" altLang="en-US" sz="2800" b="0" i="0" u="none" strike="noStrike" kern="1200" cap="none" spc="0" baseline="0">
                <a:solidFill>
                  <a:srgbClr val="363636"/>
                </a:solidFill>
                <a:latin typeface="Tahoma" panose="020B0604030504040204" pitchFamily="34" charset="0"/>
                <a:ea typeface="黑体" panose="02010609060101010101" charset="-122"/>
                <a:cs typeface="Times New Roman" panose="02020603050405020304" pitchFamily="18" charset="0"/>
              </a:endParaRPr>
            </a:p>
          </p:txBody>
        </p:sp>
        <p:sp>
          <p:nvSpPr>
            <p:cNvPr id="31" name="圆角矩形"/>
            <p:cNvSpPr/>
            <p:nvPr/>
          </p:nvSpPr>
          <p:spPr>
            <a:xfrm>
              <a:off x="1788076" y="1928813"/>
              <a:ext cx="3305076" cy="92173"/>
            </a:xfrm>
            <a:prstGeom prst="roundRect">
              <a:avLst>
                <a:gd name="adj" fmla="val 50000"/>
              </a:avLst>
            </a:prstGeom>
          </p:spPr>
          <p:style>
            <a:lnRef idx="1">
              <a:schemeClr val="accent5"/>
            </a:lnRef>
            <a:fillRef idx="2">
              <a:schemeClr val="accent5"/>
            </a:fillRef>
            <a:effectRef idx="1">
              <a:schemeClr val="accent5"/>
            </a:effectRef>
            <a:fontRef idx="minor">
              <a:schemeClr val="dk1"/>
            </a:fontRef>
          </p:style>
        </p:sp>
      </p:grpSp>
      <p:sp>
        <p:nvSpPr>
          <p:cNvPr id="32" name="圆角矩形"/>
          <p:cNvSpPr/>
          <p:nvPr/>
        </p:nvSpPr>
        <p:spPr>
          <a:xfrm>
            <a:off x="6503035" y="1671955"/>
            <a:ext cx="2887980" cy="612775"/>
          </a:xfrm>
          <a:prstGeom prst="roundRect">
            <a:avLst>
              <a:gd name="adj" fmla="val 16666"/>
            </a:avLst>
          </a:prstGeom>
        </p:spPr>
        <p:style>
          <a:lnRef idx="1">
            <a:schemeClr val="accent5"/>
          </a:lnRef>
          <a:fillRef idx="2">
            <a:schemeClr val="accent5"/>
          </a:fillRef>
          <a:effectRef idx="1">
            <a:schemeClr val="accent5"/>
          </a:effectRef>
          <a:fontRef idx="minor">
            <a:schemeClr val="dk1"/>
          </a:fontRef>
        </p:style>
        <p:txBody>
          <a:bodyPr vert="horz" wrap="square" lIns="91440" tIns="45720" rIns="91440" bIns="45720" anchor="ctr" anchorCtr="true"/>
          <a:p>
            <a:pPr marL="0" indent="0" algn="l" latinLnBrk="1" hangingPunct="1">
              <a:lnSpc>
                <a:spcPct val="100000"/>
              </a:lnSpc>
              <a:spcBef>
                <a:spcPts val="0"/>
              </a:spcBef>
              <a:spcAft>
                <a:spcPts val="0"/>
              </a:spcAft>
              <a:buNone/>
            </a:pPr>
            <a:r>
              <a:rPr lang="zh-CN" altLang="en-US" sz="3000" b="1" i="1" u="none" strike="noStrike" kern="1200" cap="none" spc="0" baseline="0">
                <a:solidFill>
                  <a:srgbClr val="00B050"/>
                </a:solidFill>
                <a:effectLst>
                  <a:outerShdw blurRad="38100" dist="38100" dir="2700000" algn="tl">
                    <a:srgbClr val="000000">
                      <a:alpha val="43000"/>
                    </a:srgbClr>
                  </a:outerShdw>
                </a:effectLst>
                <a:latin typeface="宋体" pitchFamily="2" charset="-122"/>
                <a:ea typeface="黑体" panose="02010609060101010101" charset="-122"/>
                <a:cs typeface="Times New Roman" panose="02020603050405020304" pitchFamily="18" charset="0"/>
              </a:rPr>
              <a:t>√ </a:t>
            </a:r>
            <a:r>
              <a:rPr lang="zh-CN" altLang="en-US" sz="2800" b="1" i="0" u="none" strike="noStrike" kern="1200" cap="none" spc="0" baseline="0">
                <a:solidFill>
                  <a:schemeClr val="bg2"/>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rPr>
              <a:t>方向要正确</a:t>
            </a:r>
            <a:endParaRPr lang="zh-CN" altLang="en-US" sz="2800" b="1" i="0" u="none" strike="noStrike" kern="1200" cap="none" spc="0" baseline="0">
              <a:solidFill>
                <a:schemeClr val="bg2"/>
              </a:solidFill>
              <a:effectLst>
                <a:outerShdw blurRad="38100" dist="38100" dir="2700000" algn="tl">
                  <a:srgbClr val="000000">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33" name="文本框 32"/>
          <p:cNvSpPr txBox="true"/>
          <p:nvPr/>
        </p:nvSpPr>
        <p:spPr>
          <a:xfrm>
            <a:off x="1250315" y="4240530"/>
            <a:ext cx="9590405" cy="236855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澄清说明要合格：</a:t>
            </a:r>
            <a:endParaRPr lang="zh-CN" altLang="en-US" sz="28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dirty="0" smtClean="0">
                <a:solidFill>
                  <a:schemeClr val="tx1"/>
                </a:solidFill>
                <a:latin typeface="微软雅黑" panose="020B0604030504040204" pitchFamily="34" charset="-122"/>
                <a:cs typeface="微软雅黑" panose="020B0604030504040204" pitchFamily="34" charset="-122"/>
                <a:sym typeface="+mn-ea"/>
              </a:rPr>
              <a:t>①</a:t>
            </a:r>
            <a:r>
              <a:rPr lang="zh-CN" altLang="en-US" sz="2400" dirty="0" smtClean="0">
                <a:latin typeface="微软雅黑" panose="020B0604030504040204" pitchFamily="34" charset="-122"/>
                <a:cs typeface="微软雅黑" panose="020B0604030504040204" pitchFamily="34" charset="-122"/>
                <a:sym typeface="+mn-ea"/>
              </a:rPr>
              <a:t>企业说明与提示错误趋势相反。</a:t>
            </a:r>
            <a:endParaRPr lang="en-US" altLang="zh-CN" sz="2400" b="1" dirty="0">
              <a:solidFill>
                <a:srgbClr val="FF0000"/>
              </a:solidFill>
              <a:latin typeface="Tahoma" panose="020B0604030504040204" pitchFamily="34" charset="0"/>
              <a:ea typeface="黑体" panose="02010609060101010101" charset="-122"/>
              <a:cs typeface="Times New Roman" panose="02020603050405020304" pitchFamily="18" charset="0"/>
              <a:sym typeface="+mn-ea"/>
            </a:endParaRPr>
          </a:p>
          <a:p>
            <a:r>
              <a:rPr lang="zh-CN" altLang="zh-CN" sz="2400" dirty="0">
                <a:solidFill>
                  <a:schemeClr val="tx1"/>
                </a:solidFill>
                <a:latin typeface="微软雅黑" panose="020B0604030504040204" pitchFamily="34" charset="-122"/>
                <a:sym typeface="+mn-ea"/>
              </a:rPr>
              <a:t>②</a:t>
            </a:r>
            <a:r>
              <a:rPr lang="en-US" altLang="zh-CN" sz="2400" dirty="0" smtClean="0">
                <a:latin typeface="微软雅黑" panose="020B0604030504040204" pitchFamily="34" charset="-122"/>
                <a:cs typeface="微软雅黑" panose="020B0604030504040204" pitchFamily="34" charset="-122"/>
                <a:sym typeface="+mn-ea"/>
              </a:rPr>
              <a:t>不可填写“已核实无误”“实际情况就是如此”等无实际意义的说明。</a:t>
            </a:r>
            <a:endParaRPr lang="en-US" altLang="zh-CN" sz="2400" dirty="0" smtClean="0">
              <a:latin typeface="微软雅黑" panose="020B0604030504040204" pitchFamily="34" charset="-122"/>
              <a:cs typeface="微软雅黑" panose="020B0604030504040204" pitchFamily="34" charset="-122"/>
              <a:sym typeface="+mn-ea"/>
            </a:endParaRPr>
          </a:p>
          <a:p>
            <a:r>
              <a:rPr lang="zh-CN" altLang="en-US" sz="2400" dirty="0" smtClean="0">
                <a:solidFill>
                  <a:schemeClr val="tx1"/>
                </a:solidFill>
                <a:latin typeface="微软雅黑" panose="020B0604030504040204" pitchFamily="34" charset="-122"/>
                <a:cs typeface="微软雅黑" panose="020B0604030504040204" pitchFamily="34" charset="-122"/>
                <a:sym typeface="+mn-ea"/>
              </a:rPr>
              <a:t>③</a:t>
            </a:r>
            <a:r>
              <a:rPr lang="en-US" altLang="zh-CN" sz="2400" dirty="0" smtClean="0">
                <a:latin typeface="微软雅黑" panose="020B0604030504040204" pitchFamily="34" charset="-122"/>
                <a:cs typeface="微软雅黑" panose="020B0604030504040204" pitchFamily="34" charset="-122"/>
                <a:sym typeface="+mn-ea"/>
              </a:rPr>
              <a:t>不可以一条说明解释所有</a:t>
            </a:r>
            <a:r>
              <a:rPr lang="zh-CN" altLang="en-US" sz="2400" dirty="0" smtClean="0">
                <a:latin typeface="微软雅黑" panose="020B0604030504040204" pitchFamily="34" charset="-122"/>
                <a:cs typeface="微软雅黑" panose="020B0604030504040204" pitchFamily="34" charset="-122"/>
                <a:sym typeface="+mn-ea"/>
              </a:rPr>
              <a:t>，不要过于简略</a:t>
            </a:r>
            <a:r>
              <a:rPr lang="en-US" altLang="zh-CN" sz="2400" dirty="0" smtClean="0">
                <a:latin typeface="微软雅黑" panose="020B0604030504040204" pitchFamily="34" charset="-122"/>
                <a:cs typeface="微软雅黑" panose="020B0604030504040204" pitchFamily="34" charset="-122"/>
                <a:sym typeface="+mn-ea"/>
              </a:rPr>
              <a:t>。</a:t>
            </a:r>
            <a:endParaRPr lang="en-US" altLang="zh-CN" sz="2400" dirty="0" smtClean="0">
              <a:latin typeface="微软雅黑" panose="020B0604030504040204" pitchFamily="34" charset="-122"/>
              <a:cs typeface="微软雅黑" panose="020B0604030504040204" pitchFamily="34" charset="-122"/>
              <a:sym typeface="+mn-ea"/>
            </a:endParaRPr>
          </a:p>
          <a:p>
            <a:r>
              <a:rPr lang="zh-CN" altLang="en-US" sz="2400" dirty="0" smtClean="0">
                <a:solidFill>
                  <a:schemeClr val="tx1"/>
                </a:solidFill>
                <a:latin typeface="微软雅黑" panose="020B0604030504040204" pitchFamily="34" charset="-122"/>
                <a:cs typeface="微软雅黑" panose="020B0604030504040204" pitchFamily="34" charset="-122"/>
                <a:sym typeface="+mn-ea"/>
              </a:rPr>
              <a:t>④</a:t>
            </a:r>
            <a:r>
              <a:rPr lang="zh-CN" altLang="en-US" sz="2400" dirty="0" smtClean="0">
                <a:latin typeface="微软雅黑" panose="020B0604030504040204" pitchFamily="34" charset="-122"/>
                <a:cs typeface="微软雅黑" panose="020B0604030504040204" pitchFamily="34" charset="-122"/>
                <a:sym typeface="+mn-ea"/>
              </a:rPr>
              <a:t>如有</a:t>
            </a:r>
            <a:r>
              <a:rPr lang="en-US" altLang="zh-CN" sz="2400" dirty="0" smtClean="0">
                <a:latin typeface="微软雅黑" panose="020B0604030504040204" pitchFamily="34" charset="-122"/>
                <a:cs typeface="微软雅黑" panose="020B0604030504040204" pitchFamily="34" charset="-122"/>
                <a:sym typeface="+mn-ea"/>
              </a:rPr>
              <a:t>“去年填报有误”</a:t>
            </a:r>
            <a:r>
              <a:rPr lang="zh-CN" altLang="en-US" sz="2400" dirty="0" smtClean="0">
                <a:latin typeface="微软雅黑" panose="020B0604030504040204" pitchFamily="34" charset="-122"/>
                <a:cs typeface="微软雅黑" panose="020B0604030504040204" pitchFamily="34" charset="-122"/>
                <a:sym typeface="+mn-ea"/>
              </a:rPr>
              <a:t>、</a:t>
            </a:r>
            <a:r>
              <a:rPr lang="en-US" altLang="zh-CN" sz="2400" dirty="0" smtClean="0">
                <a:latin typeface="微软雅黑" panose="020B0604030504040204" pitchFamily="34" charset="-122"/>
                <a:cs typeface="微软雅黑" panose="020B0604030504040204" pitchFamily="34" charset="-122"/>
                <a:sym typeface="+mn-ea"/>
              </a:rPr>
              <a:t>“往期填报有误”</a:t>
            </a:r>
            <a:r>
              <a:rPr lang="zh-CN" altLang="en-US" sz="2400" dirty="0" smtClean="0">
                <a:latin typeface="微软雅黑" panose="020B0604030504040204" pitchFamily="34" charset="-122"/>
                <a:cs typeface="微软雅黑" panose="020B0604030504040204" pitchFamily="34" charset="-122"/>
                <a:sym typeface="+mn-ea"/>
              </a:rPr>
              <a:t>等涉及具体数据的查询错误情况，请</a:t>
            </a:r>
            <a:r>
              <a:rPr lang="en-US" altLang="zh-CN" sz="2400" dirty="0" smtClean="0">
                <a:latin typeface="微软雅黑" panose="020B0604030504040204" pitchFamily="34" charset="-122"/>
                <a:cs typeface="微软雅黑" panose="020B0604030504040204" pitchFamily="34" charset="-122"/>
                <a:sym typeface="+mn-ea"/>
              </a:rPr>
              <a:t>将正确数据写到说明中</a:t>
            </a:r>
            <a:r>
              <a:rPr lang="zh-CN" altLang="en-US" sz="2400" dirty="0" smtClean="0">
                <a:latin typeface="微软雅黑" panose="020B0604030504040204" pitchFamily="34" charset="-122"/>
                <a:cs typeface="微软雅黑" panose="020B0604030504040204" pitchFamily="34" charset="-122"/>
                <a:sym typeface="+mn-ea"/>
              </a:rPr>
              <a:t>。</a:t>
            </a:r>
            <a:endParaRPr lang="zh-CN" altLang="en-US" sz="2400" dirty="0" smtClean="0">
              <a:solidFill>
                <a:schemeClr val="tx1"/>
              </a:solidFill>
              <a:latin typeface="微软雅黑" panose="020B0604030504040204" pitchFamily="34" charset="-122"/>
              <a:cs typeface="微软雅黑" panose="020B0604030504040204" pitchFamily="34" charset="-122"/>
              <a:sym typeface="+mn-ea"/>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lang="zh-CN" sz="2800" b="1">
                <a:ln>
                  <a:noFill/>
                </a:ln>
                <a:effectLst/>
                <a:uLnTx/>
                <a:uFillTx/>
                <a:sym typeface="+mn-ea"/>
              </a:rPr>
              <a:t>（二）</a:t>
            </a:r>
            <a:r>
              <a:rPr lang="zh-CN" altLang="en-US" sz="2800" b="1">
                <a:ln>
                  <a:noFill/>
                </a:ln>
                <a:effectLst/>
                <a:uLnTx/>
                <a:uFillTx/>
                <a:sym typeface="+mn-ea"/>
              </a:rPr>
              <a:t>澄清说明填写</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sz="2800" b="1" dirty="0" smtClean="0">
                <a:solidFill>
                  <a:schemeClr val="tx1"/>
                </a:solidFill>
                <a:effectLst/>
                <a:latin typeface="+mj-ea"/>
                <a:ea typeface="+mj-ea"/>
              </a:rPr>
              <a:t>四、审核要点</a:t>
            </a:r>
            <a:endParaRPr lang="zh-CN" sz="2800" b="1" dirty="0" smtClean="0">
              <a:solidFill>
                <a:schemeClr val="tx1"/>
              </a:solidFill>
              <a:effectLst/>
              <a:latin typeface="+mj-ea"/>
              <a:ea typeface="+mj-ea"/>
            </a:endParaRPr>
          </a:p>
        </p:txBody>
      </p:sp>
      <p:pic>
        <p:nvPicPr>
          <p:cNvPr id="4" name="图片 3"/>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65" name="文本框 64"/>
          <p:cNvSpPr txBox="true"/>
          <p:nvPr>
            <p:custDataLst>
              <p:tags r:id="rId5"/>
            </p:custDataLst>
          </p:nvPr>
        </p:nvSpPr>
        <p:spPr>
          <a:xfrm>
            <a:off x="560705" y="1491615"/>
            <a:ext cx="7760335" cy="793115"/>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、平台说明</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7" name="图片 6"/>
          <p:cNvPicPr>
            <a:picLocks noChangeAspect="true"/>
          </p:cNvPicPr>
          <p:nvPr/>
        </p:nvPicPr>
        <p:blipFill>
          <a:blip r:embed="rId6"/>
          <a:stretch>
            <a:fillRect/>
          </a:stretch>
        </p:blipFill>
        <p:spPr>
          <a:xfrm>
            <a:off x="909955" y="2483485"/>
            <a:ext cx="8872855" cy="374015"/>
          </a:xfrm>
          <a:prstGeom prst="rect">
            <a:avLst/>
          </a:prstGeom>
        </p:spPr>
      </p:pic>
      <p:pic>
        <p:nvPicPr>
          <p:cNvPr id="15" name="图片 14"/>
          <p:cNvPicPr>
            <a:picLocks noChangeAspect="true"/>
          </p:cNvPicPr>
          <p:nvPr/>
        </p:nvPicPr>
        <p:blipFill>
          <a:blip r:embed="rId7"/>
          <a:stretch>
            <a:fillRect/>
          </a:stretch>
        </p:blipFill>
        <p:spPr>
          <a:xfrm>
            <a:off x="1028065" y="2855595"/>
            <a:ext cx="8716010" cy="384810"/>
          </a:xfrm>
          <a:prstGeom prst="rect">
            <a:avLst/>
          </a:prstGeom>
        </p:spPr>
      </p:pic>
      <p:pic>
        <p:nvPicPr>
          <p:cNvPr id="16" name="图片 15"/>
          <p:cNvPicPr>
            <a:picLocks noChangeAspect="true"/>
          </p:cNvPicPr>
          <p:nvPr/>
        </p:nvPicPr>
        <p:blipFill>
          <a:blip r:embed="rId8"/>
          <a:stretch>
            <a:fillRect/>
          </a:stretch>
        </p:blipFill>
        <p:spPr>
          <a:xfrm>
            <a:off x="818515" y="3248025"/>
            <a:ext cx="9538335" cy="362585"/>
          </a:xfrm>
          <a:prstGeom prst="rect">
            <a:avLst/>
          </a:prstGeom>
        </p:spPr>
      </p:pic>
      <p:pic>
        <p:nvPicPr>
          <p:cNvPr id="17" name="图片 16"/>
          <p:cNvPicPr>
            <a:picLocks noChangeAspect="true"/>
          </p:cNvPicPr>
          <p:nvPr/>
        </p:nvPicPr>
        <p:blipFill>
          <a:blip r:embed="rId9"/>
          <a:srcRect l="4668" r="15156"/>
          <a:stretch>
            <a:fillRect/>
          </a:stretch>
        </p:blipFill>
        <p:spPr>
          <a:xfrm>
            <a:off x="0" y="4168140"/>
            <a:ext cx="3893820" cy="1922145"/>
          </a:xfrm>
          <a:prstGeom prst="rect">
            <a:avLst/>
          </a:prstGeom>
        </p:spPr>
      </p:pic>
      <p:pic>
        <p:nvPicPr>
          <p:cNvPr id="18" name="图片 17"/>
          <p:cNvPicPr>
            <a:picLocks noChangeAspect="true"/>
          </p:cNvPicPr>
          <p:nvPr/>
        </p:nvPicPr>
        <p:blipFill>
          <a:blip r:embed="rId10"/>
          <a:srcRect l="2251" r="7913"/>
          <a:stretch>
            <a:fillRect/>
          </a:stretch>
        </p:blipFill>
        <p:spPr>
          <a:xfrm>
            <a:off x="7876540" y="4315460"/>
            <a:ext cx="4181475" cy="1743075"/>
          </a:xfrm>
          <a:prstGeom prst="rect">
            <a:avLst/>
          </a:prstGeom>
        </p:spPr>
      </p:pic>
      <p:pic>
        <p:nvPicPr>
          <p:cNvPr id="34" name="图片 33"/>
          <p:cNvPicPr>
            <a:picLocks noChangeAspect="true"/>
          </p:cNvPicPr>
          <p:nvPr/>
        </p:nvPicPr>
        <p:blipFill>
          <a:blip r:embed="rId11"/>
          <a:stretch>
            <a:fillRect/>
          </a:stretch>
        </p:blipFill>
        <p:spPr>
          <a:xfrm>
            <a:off x="1186180" y="2139950"/>
            <a:ext cx="8557895" cy="343535"/>
          </a:xfrm>
          <a:prstGeom prst="rect">
            <a:avLst/>
          </a:prstGeom>
        </p:spPr>
      </p:pic>
      <p:sp>
        <p:nvSpPr>
          <p:cNvPr id="3" name="圆角矩形"/>
          <p:cNvSpPr/>
          <p:nvPr/>
        </p:nvSpPr>
        <p:spPr>
          <a:xfrm>
            <a:off x="8051165" y="2483485"/>
            <a:ext cx="2305685" cy="1184910"/>
          </a:xfrm>
          <a:prstGeom prst="roundRect">
            <a:avLst>
              <a:gd name="adj" fmla="val 16666"/>
            </a:avLst>
          </a:prstGeom>
          <a:noFill/>
          <a:ln w="50800" cap="flat" cmpd="sng">
            <a:solidFill>
              <a:srgbClr val="C00000"/>
            </a:solidFill>
            <a:prstDash val="solid"/>
            <a:round/>
          </a:ln>
        </p:spPr>
      </p:sp>
      <p:sp>
        <p:nvSpPr>
          <p:cNvPr id="6" name="乘号 5"/>
          <p:cNvSpPr/>
          <p:nvPr/>
        </p:nvSpPr>
        <p:spPr>
          <a:xfrm>
            <a:off x="9901555" y="2600325"/>
            <a:ext cx="922655" cy="901700"/>
          </a:xfrm>
          <a:prstGeom prst="mathMultiply">
            <a:avLst/>
          </a:prstGeom>
          <a:solidFill>
            <a:srgbClr val="FF0000"/>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9" name="图片 8"/>
          <p:cNvPicPr>
            <a:picLocks noChangeAspect="true"/>
          </p:cNvPicPr>
          <p:nvPr/>
        </p:nvPicPr>
        <p:blipFill>
          <a:blip r:embed="rId12"/>
          <a:stretch>
            <a:fillRect/>
          </a:stretch>
        </p:blipFill>
        <p:spPr>
          <a:xfrm>
            <a:off x="4048125" y="3736975"/>
            <a:ext cx="3743960" cy="2783840"/>
          </a:xfrm>
          <a:prstGeom prst="rect">
            <a:avLst/>
          </a:prstGeom>
        </p:spPr>
      </p:pic>
      <p:sp>
        <p:nvSpPr>
          <p:cNvPr id="10" name="圆角矩形"/>
          <p:cNvSpPr/>
          <p:nvPr/>
        </p:nvSpPr>
        <p:spPr>
          <a:xfrm rot="5400000">
            <a:off x="5782310" y="4563745"/>
            <a:ext cx="2479675" cy="1435100"/>
          </a:xfrm>
          <a:prstGeom prst="roundRect">
            <a:avLst>
              <a:gd name="adj" fmla="val 16666"/>
            </a:avLst>
          </a:prstGeom>
          <a:noFill/>
          <a:ln w="50800" cap="flat" cmpd="sng">
            <a:solidFill>
              <a:srgbClr val="C00000"/>
            </a:solidFill>
            <a:prstDash val="solid"/>
            <a:round/>
          </a:ln>
        </p:spPr>
      </p:sp>
      <p:pic>
        <p:nvPicPr>
          <p:cNvPr id="11" name="图片 10"/>
          <p:cNvPicPr>
            <a:picLocks noChangeAspect="true"/>
          </p:cNvPicPr>
          <p:nvPr/>
        </p:nvPicPr>
        <p:blipFill>
          <a:blip r:embed="rId13"/>
          <a:stretch>
            <a:fillRect/>
          </a:stretch>
        </p:blipFill>
        <p:spPr>
          <a:xfrm>
            <a:off x="0" y="3914140"/>
            <a:ext cx="3893820" cy="254000"/>
          </a:xfrm>
          <a:prstGeom prst="rect">
            <a:avLst/>
          </a:prstGeom>
        </p:spPr>
      </p:pic>
      <p:pic>
        <p:nvPicPr>
          <p:cNvPr id="13" name="图片 12"/>
          <p:cNvPicPr>
            <a:picLocks noChangeAspect="true"/>
          </p:cNvPicPr>
          <p:nvPr/>
        </p:nvPicPr>
        <p:blipFill>
          <a:blip r:embed="rId13"/>
          <a:stretch>
            <a:fillRect/>
          </a:stretch>
        </p:blipFill>
        <p:spPr>
          <a:xfrm>
            <a:off x="7876540" y="4065905"/>
            <a:ext cx="3990340" cy="260350"/>
          </a:xfrm>
          <a:prstGeom prst="rect">
            <a:avLst/>
          </a:prstGeom>
        </p:spPr>
      </p:pic>
      <p:sp>
        <p:nvSpPr>
          <p:cNvPr id="5" name="圆角矩形"/>
          <p:cNvSpPr/>
          <p:nvPr/>
        </p:nvSpPr>
        <p:spPr>
          <a:xfrm rot="5400000">
            <a:off x="10298430" y="4352925"/>
            <a:ext cx="1786255" cy="1733550"/>
          </a:xfrm>
          <a:prstGeom prst="roundRect">
            <a:avLst>
              <a:gd name="adj" fmla="val 16666"/>
            </a:avLst>
          </a:prstGeom>
          <a:noFill/>
          <a:ln w="50800" cap="flat" cmpd="sng">
            <a:solidFill>
              <a:srgbClr val="C00000"/>
            </a:solidFill>
            <a:prstDash val="solid"/>
            <a:round/>
          </a:ln>
        </p:spPr>
      </p:sp>
      <p:sp>
        <p:nvSpPr>
          <p:cNvPr id="19" name="圆角矩形"/>
          <p:cNvSpPr/>
          <p:nvPr/>
        </p:nvSpPr>
        <p:spPr>
          <a:xfrm rot="16200000">
            <a:off x="2141220" y="4326890"/>
            <a:ext cx="1823085" cy="1682115"/>
          </a:xfrm>
          <a:prstGeom prst="roundRect">
            <a:avLst>
              <a:gd name="adj" fmla="val 16666"/>
            </a:avLst>
          </a:prstGeom>
          <a:noFill/>
          <a:ln w="50800" cap="flat" cmpd="sng">
            <a:solidFill>
              <a:srgbClr val="C00000"/>
            </a:solidFill>
            <a:prstDash val="solid"/>
            <a:round/>
          </a:ln>
        </p:spPr>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报表设置</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8253095" y="1729740"/>
            <a:ext cx="2183130" cy="491490"/>
          </a:xfrm>
          <a:prstGeom prst="rect">
            <a:avLst/>
          </a:prstGeom>
          <a:noFill/>
        </p:spPr>
        <p:txBody>
          <a:bodyPr wrap="square" lIns="91440" tIns="45720" rIns="91440" bIns="45720" rtlCol="0" anchor="ctr">
            <a:normAutofit fontScale="90000"/>
          </a:bodyPr>
          <a:p>
            <a:pPr algn="ctr">
              <a:lnSpc>
                <a:spcPct val="120000"/>
              </a:lnSpc>
            </a:pPr>
            <a:r>
              <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endParaRPr>
          </a:p>
        </p:txBody>
      </p:sp>
      <p:graphicFrame>
        <p:nvGraphicFramePr>
          <p:cNvPr id="6" name="内容占位符 5"/>
          <p:cNvGraphicFramePr>
            <a:graphicFrameLocks noGrp="true"/>
          </p:cNvGraphicFramePr>
          <p:nvPr>
            <p:ph idx="1"/>
            <p:custDataLst>
              <p:tags r:id="rId6"/>
            </p:custDataLst>
          </p:nvPr>
        </p:nvGraphicFramePr>
        <p:xfrm>
          <a:off x="585470" y="1625600"/>
          <a:ext cx="10920730" cy="4223385"/>
        </p:xfrm>
        <a:graphic>
          <a:graphicData uri="http://schemas.openxmlformats.org/drawingml/2006/table">
            <a:tbl>
              <a:tblPr firstRow="true" bandRow="true">
                <a:tableStyleId>{5C22544A-7EE6-4342-B048-85BDC9FD1C3A}</a:tableStyleId>
              </a:tblPr>
              <a:tblGrid>
                <a:gridCol w="1337945"/>
                <a:gridCol w="1573530"/>
                <a:gridCol w="3535680"/>
                <a:gridCol w="4473575"/>
              </a:tblGrid>
              <a:tr h="588645">
                <a:tc>
                  <a:txBody>
                    <a:bodyPr/>
                    <a:p>
                      <a:pPr marL="982980" marR="0" lvl="0" indent="-98298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400" u="none" strike="noStrike" cap="none" normalizeH="0" baseline="0" dirty="0" smtClean="0">
                          <a:ln>
                            <a:noFill/>
                          </a:ln>
                          <a:effectLst/>
                        </a:rPr>
                        <a:t>频率</a:t>
                      </a:r>
                      <a:endParaRPr kumimoji="0" lang="zh-CN" altLang="en-US" sz="2400" u="none" strike="noStrike" cap="none" normalizeH="0" baseline="0" dirty="0" smtClean="0">
                        <a:ln>
                          <a:noFill/>
                        </a:ln>
                        <a:effectLst/>
                      </a:endParaRPr>
                    </a:p>
                  </a:txBody>
                  <a:tcPr marL="68591" marR="68591" marT="34295" marB="34295" anchor="ctr" horzOverflow="overflow"/>
                </a:tc>
                <a:tc>
                  <a:txBody>
                    <a:bodyPr/>
                    <a:p>
                      <a:pPr marL="982980" marR="0" lvl="0" indent="-98298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400" u="none" strike="noStrike" cap="none" normalizeH="0" baseline="0" dirty="0" smtClean="0">
                          <a:ln>
                            <a:noFill/>
                          </a:ln>
                          <a:effectLst/>
                        </a:rPr>
                        <a:t>表号</a:t>
                      </a:r>
                      <a:endParaRPr kumimoji="0" lang="zh-CN" altLang="en-US" sz="2400" u="none" strike="noStrike" cap="none" normalizeH="0" baseline="0" dirty="0" smtClean="0">
                        <a:ln>
                          <a:noFill/>
                        </a:ln>
                        <a:effectLst/>
                      </a:endParaRPr>
                    </a:p>
                  </a:txBody>
                  <a:tcPr marL="68591" marR="68591" marT="34295" marB="34295" anchor="ctr" horzOverflow="overflow"/>
                </a:tc>
                <a:tc>
                  <a:txBody>
                    <a:bodyPr/>
                    <a:p>
                      <a:pPr marL="982980" marR="0" lvl="0" indent="-98298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400" u="none" strike="noStrike" cap="none" normalizeH="0" baseline="0" dirty="0" smtClean="0">
                          <a:ln>
                            <a:noFill/>
                          </a:ln>
                          <a:effectLst/>
                        </a:rPr>
                        <a:t>表名</a:t>
                      </a:r>
                      <a:endParaRPr kumimoji="0" lang="zh-CN" altLang="en-US" sz="2400" u="none" strike="noStrike" cap="none" normalizeH="0" baseline="0" dirty="0" smtClean="0">
                        <a:ln>
                          <a:noFill/>
                        </a:ln>
                        <a:effectLst/>
                      </a:endParaRPr>
                    </a:p>
                  </a:txBody>
                  <a:tcPr marL="68591" marR="68591" marT="34295" marB="34295" anchor="ctr" horzOverflow="overflow"/>
                </a:tc>
                <a:tc>
                  <a:txBody>
                    <a:bodyPr/>
                    <a:p>
                      <a:pPr marL="982980" marR="0" lvl="0" indent="-98298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lang="zh-CN" altLang="en-US" sz="2400" dirty="0" smtClean="0">
                          <a:ln>
                            <a:noFill/>
                          </a:ln>
                          <a:effectLst/>
                          <a:sym typeface="+mn-ea"/>
                        </a:rPr>
                        <a:t>填报时间</a:t>
                      </a:r>
                      <a:endParaRPr kumimoji="0" lang="zh-CN" altLang="en-US" sz="2400" u="none" strike="noStrike" cap="none" normalizeH="0" baseline="0" dirty="0" smtClean="0">
                        <a:ln>
                          <a:noFill/>
                        </a:ln>
                        <a:effectLst/>
                        <a:sym typeface="+mn-ea"/>
                      </a:endParaRPr>
                    </a:p>
                  </a:txBody>
                  <a:tcPr marL="68591" marR="68591" marT="34295" marB="34295" anchor="ctr" horzOverflow="overflow"/>
                </a:tc>
              </a:tr>
              <a:tr h="715010">
                <a:tc rowSpan="2">
                  <a:txBody>
                    <a:bodyPr/>
                    <a:p>
                      <a:pPr algn="ctr">
                        <a:buClrTx/>
                        <a:buSzTx/>
                        <a:buFontTx/>
                      </a:pPr>
                      <a:r>
                        <a:rPr lang="zh-CN" altLang="en-US" sz="2000" b="0"/>
                        <a:t>年报</a:t>
                      </a:r>
                      <a:endParaRPr lang="zh-CN" altLang="en-US" sz="2000" b="0"/>
                    </a:p>
                  </a:txBody>
                  <a:tcPr marL="68591" marR="68591" marT="34295" marB="34295" anchor="ctr">
                    <a:solidFill>
                      <a:srgbClr val="D0D3EB"/>
                    </a:solidFill>
                  </a:tcPr>
                </a:tc>
                <a:tc>
                  <a:txBody>
                    <a:bodyPr/>
                    <a:p>
                      <a:r>
                        <a:rPr lang="en-US" altLang="zh-CN" sz="2000" kern="1200" dirty="0" smtClean="0">
                          <a:solidFill>
                            <a:schemeClr val="tx1"/>
                          </a:solidFill>
                        </a:rPr>
                        <a:t>S</a:t>
                      </a:r>
                      <a:r>
                        <a:rPr lang="en-US" sz="2000" kern="1200" dirty="0" smtClean="0">
                          <a:solidFill>
                            <a:schemeClr val="tx1"/>
                          </a:solidFill>
                        </a:rPr>
                        <a:t>104-1</a:t>
                      </a:r>
                      <a:r>
                        <a:rPr lang="zh-CN" altLang="en-US" sz="2000" kern="1200" dirty="0" smtClean="0">
                          <a:solidFill>
                            <a:schemeClr val="tx1"/>
                          </a:solidFill>
                        </a:rPr>
                        <a:t>表</a:t>
                      </a:r>
                      <a:endParaRPr lang="zh-CN" altLang="en-US" sz="2000" kern="1200" dirty="0" smtClean="0">
                        <a:solidFill>
                          <a:schemeClr val="tx1"/>
                        </a:solidFill>
                      </a:endParaRPr>
                    </a:p>
                  </a:txBody>
                  <a:tcPr marL="68591" marR="68591" marT="34295" marB="34295" anchor="ctr"/>
                </a:tc>
                <a:tc>
                  <a:txBody>
                    <a:bodyPr/>
                    <a:p>
                      <a:r>
                        <a:rPr lang="zh-CN" altLang="en-US" sz="2000" kern="1200" dirty="0" smtClean="0"/>
                        <a:t>住宿和餐饮业经营情况</a:t>
                      </a:r>
                      <a:endParaRPr lang="zh-CN" altLang="en-US" sz="2000" kern="1200" dirty="0" smtClean="0"/>
                    </a:p>
                  </a:txBody>
                  <a:tcPr marL="68591" marR="68591" marT="34295" marB="34295" anchor="ctr"/>
                </a:tc>
                <a:tc>
                  <a:txBody>
                    <a:bodyPr/>
                    <a:p>
                      <a:pPr>
                        <a:buNone/>
                      </a:pPr>
                      <a:r>
                        <a:rPr lang="zh-CN" altLang="en-US" sz="2000" dirty="0" smtClean="0">
                          <a:solidFill>
                            <a:schemeClr val="tx1"/>
                          </a:solidFill>
                          <a:sym typeface="+mn-ea"/>
                        </a:rPr>
                        <a:t>202</a:t>
                      </a:r>
                      <a:r>
                        <a:rPr lang="en-US" altLang="zh-CN" sz="2000" dirty="0" smtClean="0">
                          <a:solidFill>
                            <a:schemeClr val="tx1"/>
                          </a:solidFill>
                          <a:sym typeface="+mn-ea"/>
                        </a:rPr>
                        <a:t>5</a:t>
                      </a:r>
                      <a:r>
                        <a:rPr lang="zh-CN" altLang="en-US" sz="2000" dirty="0" smtClean="0">
                          <a:solidFill>
                            <a:schemeClr val="tx1"/>
                          </a:solidFill>
                          <a:sym typeface="+mn-ea"/>
                        </a:rPr>
                        <a:t>年3月10日24时</a:t>
                      </a:r>
                      <a:r>
                        <a:rPr lang="zh-CN" altLang="en-US" sz="2000" kern="1200" dirty="0" smtClean="0"/>
                        <a:t>前</a:t>
                      </a:r>
                      <a:r>
                        <a:rPr lang="en-US" altLang="zh-CN" sz="2000" kern="1200" dirty="0" smtClean="0"/>
                        <a:t>  </a:t>
                      </a:r>
                      <a:r>
                        <a:rPr lang="zh-CN" altLang="en-US" sz="2000" kern="1200" dirty="0" smtClean="0"/>
                        <a:t>网上填报</a:t>
                      </a:r>
                      <a:endParaRPr lang="zh-CN" altLang="en-US" sz="2000" kern="1200" dirty="0" smtClean="0"/>
                    </a:p>
                  </a:txBody>
                  <a:tcPr marL="68591" marR="68591" marT="34295" marB="34295" anchor="ctr"/>
                </a:tc>
              </a:tr>
              <a:tr h="714375">
                <a:tc vMerge="true">
                  <a:tcPr marL="68591" marR="68591" marT="34295" marB="34295" anchor="ctr"/>
                </a:tc>
                <a:tc>
                  <a:txBody>
                    <a:bodyPr/>
                    <a:p>
                      <a:r>
                        <a:rPr sz="2000" kern="1200" smtClean="0"/>
                        <a:t>BJS104-6表</a:t>
                      </a:r>
                      <a:endParaRPr sz="2000" kern="1200" smtClean="0"/>
                    </a:p>
                  </a:txBody>
                  <a:tcPr marL="68591" marR="68591" marT="34295" marB="34295" anchor="ctr"/>
                </a:tc>
                <a:tc>
                  <a:txBody>
                    <a:bodyPr/>
                    <a:p>
                      <a:pPr marL="0" marR="0" indent="0" defTabSz="914400" eaLnBrk="1" fontAlgn="auto" latinLnBrk="0" hangingPunct="1">
                        <a:lnSpc>
                          <a:spcPct val="100000"/>
                        </a:lnSpc>
                        <a:spcBef>
                          <a:spcPts val="0"/>
                        </a:spcBef>
                        <a:spcAft>
                          <a:spcPts val="0"/>
                        </a:spcAft>
                        <a:buClrTx/>
                        <a:buSzTx/>
                        <a:buFontTx/>
                        <a:buNone/>
                        <a:defRPr/>
                      </a:pPr>
                      <a:r>
                        <a:rPr lang="zh-CN" altLang="en-US" sz="2000" dirty="0" smtClean="0">
                          <a:solidFill>
                            <a:schemeClr val="tx1"/>
                          </a:solidFill>
                          <a:sym typeface="+mn-ea"/>
                        </a:rPr>
                        <a:t>住宿和餐饮业分地区经营情况</a:t>
                      </a:r>
                      <a:endParaRPr lang="zh-CN" altLang="en-US" sz="2000" kern="1200" dirty="0" smtClean="0">
                        <a:solidFill>
                          <a:schemeClr val="tx1"/>
                        </a:solidFill>
                      </a:endParaRPr>
                    </a:p>
                  </a:txBody>
                  <a:tcPr marL="68591" marR="68591" marT="34295" marB="34295" anchor="ctr"/>
                </a:tc>
                <a:tc>
                  <a:txBody>
                    <a:bodyPr/>
                    <a:p>
                      <a:pPr marL="0" marR="0" indent="0" defTabSz="914400" eaLnBrk="1" fontAlgn="auto" latinLnBrk="0" hangingPunct="1">
                        <a:lnSpc>
                          <a:spcPct val="100000"/>
                        </a:lnSpc>
                        <a:spcBef>
                          <a:spcPts val="0"/>
                        </a:spcBef>
                        <a:spcAft>
                          <a:spcPts val="0"/>
                        </a:spcAft>
                        <a:buClrTx/>
                        <a:buSzTx/>
                        <a:buFontTx/>
                        <a:buNone/>
                        <a:defRPr/>
                      </a:pPr>
                      <a:r>
                        <a:rPr lang="zh-CN" altLang="en-US" sz="2000" dirty="0" smtClean="0">
                          <a:solidFill>
                            <a:schemeClr val="tx1"/>
                          </a:solidFill>
                          <a:sym typeface="+mn-ea"/>
                        </a:rPr>
                        <a:t>2025年2月28日</a:t>
                      </a:r>
                      <a:r>
                        <a:rPr lang="zh-CN" altLang="en-US" sz="2000" kern="1200" dirty="0" smtClean="0">
                          <a:solidFill>
                            <a:schemeClr val="tx1"/>
                          </a:solidFill>
                        </a:rPr>
                        <a:t>12时前  </a:t>
                      </a:r>
                      <a:r>
                        <a:rPr lang="zh-CN" altLang="en-US" sz="2000" dirty="0" smtClean="0">
                          <a:solidFill>
                            <a:schemeClr val="tx1"/>
                          </a:solidFill>
                          <a:sym typeface="+mn-ea"/>
                        </a:rPr>
                        <a:t>网上填报</a:t>
                      </a:r>
                      <a:endParaRPr lang="zh-CN" altLang="en-US" sz="2000" dirty="0" smtClean="0">
                        <a:solidFill>
                          <a:schemeClr val="tx1"/>
                        </a:solidFill>
                        <a:sym typeface="+mn-ea"/>
                      </a:endParaRPr>
                    </a:p>
                    <a:p>
                      <a:pPr marL="0" marR="0" indent="0" defTabSz="914400" eaLnBrk="1" fontAlgn="auto" latinLnBrk="0" hangingPunct="1">
                        <a:lnSpc>
                          <a:spcPct val="100000"/>
                        </a:lnSpc>
                        <a:spcBef>
                          <a:spcPts val="0"/>
                        </a:spcBef>
                        <a:spcAft>
                          <a:spcPts val="0"/>
                        </a:spcAft>
                        <a:buClrTx/>
                        <a:buSzTx/>
                        <a:buFontTx/>
                        <a:buNone/>
                        <a:defRPr/>
                      </a:pPr>
                      <a:r>
                        <a:rPr lang="zh-CN" altLang="en-US" sz="2000" dirty="0" smtClean="0">
                          <a:solidFill>
                            <a:schemeClr val="tx1"/>
                          </a:solidFill>
                          <a:sym typeface="+mn-ea"/>
                        </a:rPr>
                        <a:t>（2024年全年数据）</a:t>
                      </a:r>
                      <a:endParaRPr lang="zh-CN" altLang="en-US" sz="2000" kern="1200" dirty="0" smtClean="0">
                        <a:solidFill>
                          <a:schemeClr val="tx1"/>
                        </a:solidFill>
                      </a:endParaRPr>
                    </a:p>
                  </a:txBody>
                  <a:tcPr marL="68591" marR="68591" marT="34295" marB="34295" anchor="ctr"/>
                </a:tc>
              </a:tr>
              <a:tr h="1250315">
                <a:tc>
                  <a:txBody>
                    <a:bodyPr/>
                    <a:p>
                      <a:pPr algn="ctr">
                        <a:buClrTx/>
                        <a:buSzTx/>
                        <a:buFontTx/>
                        <a:buNone/>
                      </a:pPr>
                      <a:r>
                        <a:rPr lang="zh-CN" altLang="en-US" sz="2000" b="0"/>
                        <a:t>月报</a:t>
                      </a:r>
                      <a:endParaRPr lang="zh-CN" altLang="en-US" sz="2000" b="0"/>
                    </a:p>
                  </a:txBody>
                  <a:tcPr marL="68591" marR="68591" marT="34295" marB="34295" anchor="ctr">
                    <a:solidFill>
                      <a:srgbClr val="D0D3EB"/>
                    </a:solidFill>
                  </a:tcPr>
                </a:tc>
                <a:tc>
                  <a:txBody>
                    <a:bodyPr/>
                    <a:p>
                      <a:pPr>
                        <a:buNone/>
                      </a:pPr>
                      <a:r>
                        <a:rPr lang="zh-CN" altLang="en-US" sz="2000" kern="1200" smtClean="0"/>
                        <a:t>S204-1表</a:t>
                      </a:r>
                      <a:endParaRPr lang="zh-CN" altLang="en-US" sz="2000" kern="1200" smtClean="0"/>
                    </a:p>
                  </a:txBody>
                  <a:tcPr marL="68591" marR="68591" marT="34295" marB="34295" anchor="ctr"/>
                </a:tc>
                <a:tc>
                  <a:txBody>
                    <a:bodyPr/>
                    <a:p>
                      <a:pPr marL="0" marR="0" indent="0" defTabSz="914400" eaLnBrk="1" fontAlgn="auto" latinLnBrk="0" hangingPunct="1">
                        <a:lnSpc>
                          <a:spcPct val="100000"/>
                        </a:lnSpc>
                        <a:spcBef>
                          <a:spcPts val="0"/>
                        </a:spcBef>
                        <a:spcAft>
                          <a:spcPts val="0"/>
                        </a:spcAft>
                        <a:buClrTx/>
                        <a:buSzTx/>
                        <a:buFontTx/>
                        <a:buNone/>
                        <a:defRPr/>
                      </a:pPr>
                      <a:r>
                        <a:rPr lang="zh-CN" altLang="en-US" sz="2000" kern="1200" dirty="0" smtClean="0"/>
                        <a:t>住宿和餐饮业经营情况</a:t>
                      </a:r>
                      <a:endParaRPr lang="zh-CN" altLang="en-US" sz="2000" kern="1200" dirty="0" smtClean="0"/>
                    </a:p>
                  </a:txBody>
                  <a:tcPr marL="68591" marR="68591" marT="34295" marB="34295" anchor="ctr"/>
                </a:tc>
                <a:tc>
                  <a:txBody>
                    <a:bodyPr/>
                    <a:p>
                      <a:pPr marL="0" marR="0" indent="0" defTabSz="914400" eaLnBrk="1" fontAlgn="auto" latinLnBrk="0" hangingPunct="1">
                        <a:lnSpc>
                          <a:spcPct val="100000"/>
                        </a:lnSpc>
                        <a:spcBef>
                          <a:spcPts val="0"/>
                        </a:spcBef>
                        <a:spcAft>
                          <a:spcPts val="0"/>
                        </a:spcAft>
                        <a:buClrTx/>
                        <a:buSzTx/>
                        <a:buFontTx/>
                        <a:buNone/>
                        <a:defRPr/>
                      </a:pPr>
                      <a:r>
                        <a:rPr lang="zh-CN" sz="2000" dirty="0" smtClean="0">
                          <a:solidFill>
                            <a:schemeClr val="tx1"/>
                          </a:solidFill>
                          <a:sym typeface="+mn-ea"/>
                        </a:rPr>
                        <a:t>2、5、6、7、8、10、11月月后7日，3月月后8日，4、12月月后9日12时，9月月后11日18时前网上填报，1月免报</a:t>
                      </a:r>
                      <a:endParaRPr lang="zh-CN" sz="2000" dirty="0" smtClean="0">
                        <a:solidFill>
                          <a:schemeClr val="tx1"/>
                        </a:solidFill>
                        <a:sym typeface="+mn-ea"/>
                      </a:endParaRPr>
                    </a:p>
                  </a:txBody>
                  <a:tcPr marL="68591" marR="68591" marT="34295" marB="34295" anchor="ctr"/>
                </a:tc>
              </a:tr>
              <a:tr h="955040">
                <a:tc>
                  <a:txBody>
                    <a:bodyPr/>
                    <a:p>
                      <a:pPr marL="0" marR="0" algn="ctr" defTabSz="914400" rtl="0" eaLnBrk="1" fontAlgn="auto" latinLnBrk="0" hangingPunct="1">
                        <a:lnSpc>
                          <a:spcPct val="100000"/>
                        </a:lnSpc>
                        <a:spcBef>
                          <a:spcPts val="0"/>
                        </a:spcBef>
                        <a:buClrTx/>
                        <a:buSzTx/>
                        <a:buFontTx/>
                        <a:buNone/>
                      </a:pPr>
                      <a:r>
                        <a:rPr lang="zh-CN" altLang="en-US" sz="2000" b="0"/>
                        <a:t>半年报</a:t>
                      </a:r>
                      <a:endParaRPr lang="zh-CN" altLang="en-US" sz="2000" b="0"/>
                    </a:p>
                  </a:txBody>
                  <a:tcPr marL="68591" marR="68591" marT="34295" marB="34295" anchor="ctr">
                    <a:solidFill>
                      <a:srgbClr val="D0D3EB"/>
                    </a:solidFill>
                  </a:tcPr>
                </a:tc>
                <a:tc>
                  <a:txBody>
                    <a:bodyPr/>
                    <a:p>
                      <a:r>
                        <a:rPr sz="2000" kern="1200" dirty="0" smtClean="0"/>
                        <a:t>BJS204-6</a:t>
                      </a:r>
                      <a:endParaRPr sz="2000" kern="1200" dirty="0" smtClean="0"/>
                    </a:p>
                  </a:txBody>
                  <a:tcPr marL="68591" marR="68591" marT="34295" marB="34295" anchor="ctr"/>
                </a:tc>
                <a:tc>
                  <a:txBody>
                    <a:bodyPr/>
                    <a:p>
                      <a:r>
                        <a:rPr lang="zh-CN" altLang="en-US" sz="2000" kern="1200" dirty="0" smtClean="0"/>
                        <a:t>住宿和餐饮业分地区经营情况</a:t>
                      </a:r>
                      <a:endParaRPr lang="zh-CN" altLang="en-US" sz="2000" kern="1200" dirty="0" smtClean="0"/>
                    </a:p>
                  </a:txBody>
                  <a:tcPr marL="68591" marR="68591" marT="34295" marB="34295" anchor="ctr"/>
                </a:tc>
                <a:tc>
                  <a:txBody>
                    <a:bodyPr/>
                    <a:p>
                      <a:pPr marL="0" marR="0" indent="0" defTabSz="914400" eaLnBrk="1" fontAlgn="auto" latinLnBrk="0" hangingPunct="1">
                        <a:lnSpc>
                          <a:spcPct val="100000"/>
                        </a:lnSpc>
                        <a:spcBef>
                          <a:spcPts val="0"/>
                        </a:spcBef>
                        <a:spcAft>
                          <a:spcPts val="0"/>
                        </a:spcAft>
                        <a:buClrTx/>
                        <a:buSzTx/>
                        <a:buFontTx/>
                        <a:buNone/>
                        <a:defRPr/>
                      </a:pPr>
                      <a:r>
                        <a:rPr lang="en-US" altLang="zh-CN" sz="2000" dirty="0" smtClean="0">
                          <a:solidFill>
                            <a:schemeClr val="tx1">
                              <a:lumMod val="95000"/>
                              <a:lumOff val="5000"/>
                            </a:schemeClr>
                          </a:solidFill>
                          <a:latin typeface="黑体" panose="02010609060101010101" charset="-122"/>
                          <a:ea typeface="黑体" panose="02010609060101010101" charset="-122"/>
                          <a:sym typeface="+mn-ea"/>
                        </a:rPr>
                        <a:t>2025</a:t>
                      </a:r>
                      <a:r>
                        <a:rPr lang="zh-CN" altLang="en-US" sz="2000" dirty="0" smtClean="0">
                          <a:solidFill>
                            <a:schemeClr val="tx1">
                              <a:lumMod val="95000"/>
                              <a:lumOff val="5000"/>
                            </a:schemeClr>
                          </a:solidFill>
                          <a:latin typeface="黑体" panose="02010609060101010101" charset="-122"/>
                          <a:ea typeface="黑体" panose="02010609060101010101" charset="-122"/>
                          <a:sym typeface="+mn-ea"/>
                        </a:rPr>
                        <a:t>年</a:t>
                      </a:r>
                      <a:r>
                        <a:rPr lang="en-US" altLang="zh-CN" sz="2000" b="1" dirty="0" smtClean="0">
                          <a:solidFill>
                            <a:srgbClr val="C00000"/>
                          </a:solidFill>
                          <a:latin typeface="黑体" panose="02010609060101010101" charset="-122"/>
                          <a:ea typeface="黑体" panose="02010609060101010101" charset="-122"/>
                          <a:sym typeface="+mn-ea"/>
                        </a:rPr>
                        <a:t>6</a:t>
                      </a:r>
                      <a:r>
                        <a:rPr lang="zh-CN" altLang="en-US" sz="2000" b="1" dirty="0" smtClean="0">
                          <a:solidFill>
                            <a:srgbClr val="C00000"/>
                          </a:solidFill>
                          <a:latin typeface="黑体" panose="02010609060101010101" charset="-122"/>
                          <a:ea typeface="黑体" panose="02010609060101010101" charset="-122"/>
                          <a:sym typeface="+mn-ea"/>
                        </a:rPr>
                        <a:t>月</a:t>
                      </a:r>
                      <a:r>
                        <a:rPr lang="en-US" altLang="zh-CN" sz="2000" b="1" dirty="0" smtClean="0">
                          <a:solidFill>
                            <a:srgbClr val="C00000"/>
                          </a:solidFill>
                          <a:latin typeface="黑体" panose="02010609060101010101" charset="-122"/>
                          <a:ea typeface="黑体" panose="02010609060101010101" charset="-122"/>
                          <a:sym typeface="+mn-ea"/>
                        </a:rPr>
                        <a:t>23</a:t>
                      </a:r>
                      <a:r>
                        <a:rPr lang="zh-CN" altLang="en-US" sz="2000" b="1" dirty="0" smtClean="0">
                          <a:solidFill>
                            <a:srgbClr val="C00000"/>
                          </a:solidFill>
                          <a:latin typeface="黑体" panose="02010609060101010101" charset="-122"/>
                          <a:ea typeface="黑体" panose="02010609060101010101" charset="-122"/>
                          <a:sym typeface="+mn-ea"/>
                        </a:rPr>
                        <a:t>日</a:t>
                      </a:r>
                      <a:r>
                        <a:rPr sz="2000" dirty="0" smtClean="0">
                          <a:solidFill>
                            <a:schemeClr val="tx1"/>
                          </a:solidFill>
                          <a:sym typeface="+mn-ea"/>
                        </a:rPr>
                        <a:t>12时前</a:t>
                      </a:r>
                      <a:r>
                        <a:rPr lang="en-US" sz="2000" dirty="0" smtClean="0">
                          <a:solidFill>
                            <a:schemeClr val="tx1"/>
                          </a:solidFill>
                          <a:sym typeface="+mn-ea"/>
                        </a:rPr>
                        <a:t>  网上填报</a:t>
                      </a:r>
                      <a:endParaRPr lang="en-US" sz="2000" dirty="0" smtClean="0">
                        <a:solidFill>
                          <a:schemeClr val="tx1"/>
                        </a:solidFill>
                        <a:sym typeface="+mn-ea"/>
                      </a:endParaRPr>
                    </a:p>
                    <a:p>
                      <a:pPr marL="0" marR="0" indent="0" defTabSz="914400" eaLnBrk="1" fontAlgn="auto" latinLnBrk="0" hangingPunct="1">
                        <a:lnSpc>
                          <a:spcPct val="100000"/>
                        </a:lnSpc>
                        <a:spcBef>
                          <a:spcPts val="0"/>
                        </a:spcBef>
                        <a:spcAft>
                          <a:spcPts val="0"/>
                        </a:spcAft>
                        <a:buClrTx/>
                        <a:buSzTx/>
                        <a:buFontTx/>
                        <a:buNone/>
                        <a:defRPr/>
                      </a:pPr>
                      <a:r>
                        <a:rPr lang="en-US" sz="2000" dirty="0" smtClean="0">
                          <a:solidFill>
                            <a:schemeClr val="tx1"/>
                          </a:solidFill>
                          <a:sym typeface="+mn-ea"/>
                        </a:rPr>
                        <a:t>（2025年1-5月数据）（下半年免报）</a:t>
                      </a:r>
                      <a:endParaRPr lang="en-US" sz="2000" dirty="0" smtClean="0">
                        <a:solidFill>
                          <a:schemeClr val="tx1"/>
                        </a:solidFill>
                        <a:sym typeface="+mn-ea"/>
                      </a:endParaRPr>
                    </a:p>
                  </a:txBody>
                  <a:tcPr marL="68591" marR="68591" marT="34295" marB="34295" anchor="ctr"/>
                </a:tc>
              </a:tr>
            </a:tbl>
          </a:graphicData>
        </a:graphic>
      </p:graphicFrame>
      <p:sp>
        <p:nvSpPr>
          <p:cNvPr id="99" name="矩形"/>
          <p:cNvSpPr/>
          <p:nvPr/>
        </p:nvSpPr>
        <p:spPr>
          <a:xfrm>
            <a:off x="560388" y="5983922"/>
            <a:ext cx="7033526" cy="583565"/>
          </a:xfrm>
          <a:prstGeom prst="rect">
            <a:avLst/>
          </a:prstGeom>
          <a:noFill/>
          <a:ln w="9525" cap="flat" cmpd="sng">
            <a:noFill/>
            <a:prstDash val="solid"/>
            <a:miter/>
          </a:ln>
        </p:spPr>
        <p:txBody>
          <a:bodyPr vert="horz" wrap="square" lIns="91440" tIns="45720" rIns="91440" bIns="45720" anchor="t" anchorCtr="false">
            <a:spAutoFit/>
          </a:bodyPr>
          <a:p>
            <a:pPr marL="457200" indent="-457200" algn="l" eaLnBrk="0" hangingPunct="0">
              <a:lnSpc>
                <a:spcPct val="100000"/>
              </a:lnSpc>
              <a:spcBef>
                <a:spcPct val="20000"/>
              </a:spcBef>
              <a:spcAft>
                <a:spcPts val="0"/>
              </a:spcAft>
              <a:buFont typeface="Wingdings" panose="05000000000000000000" charset="0"/>
              <a:buChar char="l"/>
            </a:pPr>
            <a:r>
              <a:rPr lang="zh-CN" altLang="en-US" sz="3200" b="1" dirty="0">
                <a:solidFill>
                  <a:srgbClr val="4B649F"/>
                </a:solidFill>
                <a:effectLst>
                  <a:outerShdw blurRad="38100" dist="25400" dir="5400000" algn="ctr" rotWithShape="0">
                    <a:srgbClr val="6E747A">
                      <a:alpha val="43000"/>
                    </a:srgbClr>
                  </a:outerShdw>
                </a:effectLst>
                <a:latin typeface="黑体" panose="02010609060101010101" charset="-122"/>
              </a:rPr>
              <a:t>请</a:t>
            </a:r>
            <a:r>
              <a:rPr lang="zh-CN" altLang="en-US" sz="3200" b="1" i="0" u="none" strike="noStrike" kern="1200" cap="none" spc="0" baseline="0" dirty="0" smtClean="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严格</a:t>
            </a:r>
            <a:r>
              <a:rPr lang="zh-CN" altLang="en-US" sz="3200" b="1" i="0" u="none" strike="noStrike" kern="1200" cap="none" spc="0" baseline="0"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遵守报送时间，按时上报！</a:t>
            </a:r>
            <a:endParaRPr lang="zh-CN" altLang="en-US" sz="3200" b="1" i="0" u="none" strike="noStrike" kern="1200" cap="none" spc="0" baseline="0"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（二）报送方式及时间</a:t>
            </a:r>
            <a:endParaRPr lang="zh-CN" altLang="en-US" sz="2800" b="1">
              <a:ln>
                <a:noFill/>
              </a:ln>
              <a:effectLst/>
              <a:uLnTx/>
              <a:uFillTx/>
              <a:sym typeface="+mn-ea"/>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四、</a:t>
            </a:r>
            <a:r>
              <a:rPr lang="zh-CN" sz="2800" b="1" dirty="0" smtClean="0">
                <a:effectLst/>
                <a:latin typeface="+mj-ea"/>
                <a:ea typeface="+mj-ea"/>
                <a:sym typeface="+mn-ea"/>
              </a:rPr>
              <a:t>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1" name="文本框 10"/>
          <p:cNvSpPr txBox="true"/>
          <p:nvPr>
            <p:custDataLst>
              <p:tags r:id="rId5"/>
            </p:custDataLst>
          </p:nvPr>
        </p:nvSpPr>
        <p:spPr>
          <a:xfrm>
            <a:off x="4475480" y="3639820"/>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7" name="组合"/>
          <p:cNvGrpSpPr/>
          <p:nvPr/>
        </p:nvGrpSpPr>
        <p:grpSpPr>
          <a:xfrm>
            <a:off x="3348990" y="3059430"/>
            <a:ext cx="6021070" cy="722630"/>
            <a:chOff x="2019376" y="1843349"/>
            <a:chExt cx="4739640" cy="519878"/>
          </a:xfrm>
        </p:grpSpPr>
        <p:sp>
          <p:nvSpPr>
            <p:cNvPr id="9"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7" name="矩形"/>
            <p:cNvSpPr/>
            <p:nvPr/>
          </p:nvSpPr>
          <p:spPr>
            <a:xfrm>
              <a:off x="2019376" y="1843349"/>
              <a:ext cx="47396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（三）重点指标对比</a:t>
              </a:r>
              <a:endPar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lang="zh-CN" sz="2800" b="1">
                <a:ln>
                  <a:noFill/>
                </a:ln>
                <a:effectLst/>
                <a:uLnTx/>
                <a:uFillTx/>
                <a:sym typeface="+mn-ea"/>
              </a:rPr>
              <a:t>（三）</a:t>
            </a:r>
            <a:r>
              <a:rPr lang="zh-CN" altLang="en-US" sz="2800" b="1">
                <a:ln>
                  <a:noFill/>
                </a:ln>
                <a:effectLst/>
                <a:uLnTx/>
                <a:uFillTx/>
                <a:sym typeface="+mn-ea"/>
              </a:rPr>
              <a:t>重点指标对比</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sz="2800" b="1" dirty="0" smtClean="0">
                <a:solidFill>
                  <a:schemeClr val="tx1"/>
                </a:solidFill>
                <a:effectLst/>
                <a:latin typeface="+mj-ea"/>
                <a:ea typeface="+mj-ea"/>
              </a:rPr>
              <a:t>四、</a:t>
            </a:r>
            <a:r>
              <a:rPr lang="zh-CN" sz="2800" b="1" dirty="0" smtClean="0">
                <a:effectLst/>
                <a:latin typeface="+mj-ea"/>
                <a:ea typeface="+mj-ea"/>
                <a:sym typeface="+mn-ea"/>
              </a:rPr>
              <a:t>填报</a:t>
            </a:r>
            <a:r>
              <a:rPr lang="zh-CN" sz="2800" b="1" dirty="0" smtClean="0">
                <a:solidFill>
                  <a:schemeClr val="tx1"/>
                </a:solidFill>
                <a:effectLst/>
                <a:latin typeface="+mj-ea"/>
                <a:ea typeface="+mj-ea"/>
              </a:rPr>
              <a:t>要点</a:t>
            </a:r>
            <a:endParaRPr lang="zh-CN" sz="2800" b="1" dirty="0" smtClean="0">
              <a:solidFill>
                <a:schemeClr val="tx1"/>
              </a:solidFill>
              <a:effectLst/>
              <a:latin typeface="+mj-ea"/>
              <a:ea typeface="+mj-ea"/>
            </a:endParaRPr>
          </a:p>
        </p:txBody>
      </p:sp>
      <p:pic>
        <p:nvPicPr>
          <p:cNvPr id="4" name="图片 3"/>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65" name="文本框 64"/>
          <p:cNvSpPr txBox="true"/>
          <p:nvPr>
            <p:custDataLst>
              <p:tags r:id="rId5"/>
            </p:custDataLst>
          </p:nvPr>
        </p:nvSpPr>
        <p:spPr>
          <a:xfrm>
            <a:off x="560705" y="1491615"/>
            <a:ext cx="7760335" cy="793115"/>
          </a:xfrm>
          <a:prstGeom prst="rect">
            <a:avLst/>
          </a:prstGeom>
          <a:noFill/>
        </p:spPr>
        <p:txBody>
          <a:bodyPr wrap="square" rtlCol="0">
            <a:noAutofit/>
          </a:bodyPr>
          <a:p>
            <a:pPr>
              <a:lnSpc>
                <a:spcPct val="140000"/>
              </a:lnSpc>
              <a:buFont typeface="Wingdings" panose="05000000000000000000" pitchFamily="2" charset="2"/>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同比</a:t>
            </a: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环比</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3" name="文本框 2"/>
          <p:cNvSpPr txBox="true"/>
          <p:nvPr>
            <p:custDataLst>
              <p:tags r:id="rId6"/>
            </p:custDataLst>
          </p:nvPr>
        </p:nvSpPr>
        <p:spPr>
          <a:xfrm>
            <a:off x="3409315" y="2685415"/>
            <a:ext cx="4356735" cy="4039235"/>
          </a:xfrm>
          <a:prstGeom prst="rect">
            <a:avLst/>
          </a:prstGeom>
          <a:noFill/>
        </p:spPr>
        <p:txBody>
          <a:bodyPr wrap="square" rtlCol="0">
            <a:noAutofit/>
          </a:bodyPr>
          <a:p>
            <a:pPr algn="l">
              <a:lnSpc>
                <a:spcPts val="5000"/>
              </a:lnSpc>
            </a:pPr>
            <a:r>
              <a:rPr lang="zh-CN" altLang="en-US" sz="2800" b="1" dirty="0" smtClean="0">
                <a:solidFill>
                  <a:srgbClr val="4B649F"/>
                </a:solidFill>
                <a:latin typeface="+mn-ea"/>
                <a:ea typeface="+mn-ea"/>
                <a:cs typeface="微软雅黑" panose="020B0604030504040204" pitchFamily="34" charset="-122"/>
                <a:sym typeface="+mn-ea"/>
              </a:rPr>
              <a:t>同比：</a:t>
            </a:r>
            <a:r>
              <a:rPr lang="zh-CN" altLang="en-US" sz="2400" dirty="0" smtClean="0">
                <a:sym typeface="+mn-ea"/>
              </a:rPr>
              <a:t>本期数据与</a:t>
            </a:r>
            <a:r>
              <a:rPr lang="zh-CN" altLang="en-US" sz="2400" b="1" dirty="0" smtClean="0">
                <a:solidFill>
                  <a:srgbClr val="C00000"/>
                </a:solidFill>
                <a:latin typeface="+mn-ea"/>
                <a:ea typeface="+mn-ea"/>
                <a:sym typeface="+mn-ea"/>
              </a:rPr>
              <a:t>上一年</a:t>
            </a:r>
            <a:r>
              <a:rPr lang="zh-CN" altLang="en-US" sz="2400" dirty="0" smtClean="0">
                <a:sym typeface="+mn-ea"/>
              </a:rPr>
              <a:t>相比</a:t>
            </a:r>
            <a:endParaRPr lang="zh-CN" altLang="en-US" sz="2400" dirty="0" smtClean="0">
              <a:sym typeface="+mn-ea"/>
            </a:endParaRPr>
          </a:p>
          <a:p>
            <a:pPr algn="l">
              <a:lnSpc>
                <a:spcPts val="5000"/>
              </a:lnSpc>
            </a:pPr>
            <a:endParaRPr lang="zh-CN" altLang="en-US" sz="2400" b="1" dirty="0" smtClean="0">
              <a:solidFill>
                <a:srgbClr val="C00000"/>
              </a:solidFill>
              <a:latin typeface="+mn-ea"/>
              <a:ea typeface="+mn-ea"/>
            </a:endParaRPr>
          </a:p>
          <a:p>
            <a:pPr algn="l">
              <a:lnSpc>
                <a:spcPts val="5000"/>
              </a:lnSpc>
            </a:pPr>
            <a:r>
              <a:rPr lang="zh-CN" altLang="en-US" sz="2800" b="1" dirty="0" smtClean="0">
                <a:solidFill>
                  <a:srgbClr val="4B649F"/>
                </a:solidFill>
                <a:latin typeface="+mn-ea"/>
                <a:ea typeface="+mn-ea"/>
                <a:cs typeface="微软雅黑" panose="020B0604030504040204" pitchFamily="34" charset="-122"/>
                <a:sym typeface="+mn-ea"/>
              </a:rPr>
              <a:t>环比：</a:t>
            </a:r>
            <a:r>
              <a:rPr lang="zh-CN" altLang="en-US" sz="2400" dirty="0" smtClean="0">
                <a:sym typeface="+mn-ea"/>
              </a:rPr>
              <a:t>本期数据与</a:t>
            </a:r>
            <a:r>
              <a:rPr lang="zh-CN" altLang="en-US" sz="2400" b="1" dirty="0" smtClean="0">
                <a:solidFill>
                  <a:srgbClr val="C00000"/>
                </a:solidFill>
                <a:latin typeface="+mn-ea"/>
                <a:ea typeface="+mn-ea"/>
                <a:sym typeface="+mn-ea"/>
              </a:rPr>
              <a:t>上一月</a:t>
            </a:r>
            <a:r>
              <a:rPr lang="zh-CN" altLang="en-US" sz="2400" dirty="0" smtClean="0">
                <a:sym typeface="+mn-ea"/>
              </a:rPr>
              <a:t>相比</a:t>
            </a:r>
            <a:endParaRPr lang="zh-CN" altLang="en-US" sz="2400">
              <a:solidFill>
                <a:schemeClr val="tx1"/>
              </a:solidFill>
              <a:latin typeface="+mn-ea"/>
              <a:ea typeface="+mn-ea"/>
              <a:cs typeface="+mn-ea"/>
              <a:sym typeface="+mn-ea"/>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四、</a:t>
            </a:r>
            <a:r>
              <a:rPr lang="zh-CN" sz="2800" b="1" dirty="0" smtClean="0">
                <a:effectLst/>
                <a:latin typeface="+mj-ea"/>
                <a:ea typeface="+mj-ea"/>
                <a:sym typeface="+mn-ea"/>
              </a:rPr>
              <a:t>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18" name="组合"/>
          <p:cNvGrpSpPr/>
          <p:nvPr/>
        </p:nvGrpSpPr>
        <p:grpSpPr>
          <a:xfrm>
            <a:off x="3348355" y="3059430"/>
            <a:ext cx="6021705" cy="722630"/>
            <a:chOff x="2018876" y="1843349"/>
            <a:chExt cx="4740140" cy="519878"/>
          </a:xfrm>
        </p:grpSpPr>
        <p:sp>
          <p:nvSpPr>
            <p:cNvPr id="19" name="圆角矩形"/>
            <p:cNvSpPr/>
            <p:nvPr/>
          </p:nvSpPr>
          <p:spPr>
            <a:xfrm>
              <a:off x="2019376" y="1854313"/>
              <a:ext cx="4739141" cy="50891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21" name="矩形"/>
            <p:cNvSpPr/>
            <p:nvPr/>
          </p:nvSpPr>
          <p:spPr>
            <a:xfrm>
              <a:off x="2018876" y="1843349"/>
              <a:ext cx="4740140" cy="45500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（四）常见问题及解决方法</a:t>
              </a:r>
              <a:endParaRPr 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四</a:t>
            </a:r>
            <a:r>
              <a:rPr sz="2800" b="1">
                <a:ln>
                  <a:noFill/>
                </a:ln>
                <a:effectLst/>
                <a:uLnTx/>
                <a:uFillTx/>
                <a:sym typeface="+mn-ea"/>
              </a:rPr>
              <a:t>）常见问题及解决方法</a:t>
            </a:r>
            <a:endParaRPr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a:t>
            </a:r>
            <a:r>
              <a:rPr lang="zh-CN" sz="2800" b="1" dirty="0" smtClean="0">
                <a:effectLst/>
                <a:latin typeface="+mj-ea"/>
                <a:ea typeface="+mj-ea"/>
                <a:sym typeface="+mn-ea"/>
              </a:rPr>
              <a:t>填报</a:t>
            </a:r>
            <a:r>
              <a:rPr lang="zh-CN" altLang="en-US" sz="2800" b="1" dirty="0" smtClean="0">
                <a:effectLst/>
                <a:latin typeface="+mj-ea"/>
                <a:ea typeface="+mj-ea"/>
                <a:sym typeface="+mn-ea"/>
              </a:rPr>
              <a:t>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69469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1</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、合理预估</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文本框 4"/>
          <p:cNvSpPr txBox="true"/>
          <p:nvPr>
            <p:custDataLst>
              <p:tags r:id="rId6"/>
            </p:custDataLst>
          </p:nvPr>
        </p:nvSpPr>
        <p:spPr>
          <a:xfrm>
            <a:off x="674370" y="2186305"/>
            <a:ext cx="10842625" cy="4747260"/>
          </a:xfrm>
          <a:prstGeom prst="rect">
            <a:avLst/>
          </a:prstGeom>
          <a:noFill/>
        </p:spPr>
        <p:txBody>
          <a:bodyPr wrap="square" rtlCol="0">
            <a:noAutofit/>
          </a:bodyPr>
          <a:p>
            <a:pPr marL="342900" indent="-342900" algn="l">
              <a:lnSpc>
                <a:spcPct val="130000"/>
              </a:lnSpc>
              <a:spcBef>
                <a:spcPts val="0"/>
              </a:spcBef>
              <a:spcAft>
                <a:spcPts val="0"/>
              </a:spcAft>
              <a:buFont typeface="Wingdings" panose="05000000000000000000" charset="0"/>
              <a:buChar char="l"/>
            </a:pPr>
            <a:r>
              <a:rPr lang="en-US" altLang="zh-CN" sz="2400" dirty="0">
                <a:latin typeface="+mn-ea"/>
                <a:ea typeface="+mn-ea"/>
                <a:cs typeface="+mn-ea"/>
                <a:sym typeface="+mn-ea"/>
              </a:rPr>
              <a:t>如果在填报时间截止时，相关收入数据还未能获取，如结算单据未到，</a:t>
            </a:r>
            <a:r>
              <a:rPr lang="zh-CN" altLang="en-US" sz="2400" dirty="0">
                <a:latin typeface="+mn-ea"/>
                <a:ea typeface="+mn-ea"/>
                <a:cs typeface="+mn-ea"/>
                <a:sym typeface="+mn-ea"/>
              </a:rPr>
              <a:t>为</a:t>
            </a:r>
            <a:r>
              <a:rPr lang="en-US" altLang="zh-CN" sz="2400" dirty="0">
                <a:latin typeface="+mn-ea"/>
                <a:ea typeface="+mn-ea"/>
                <a:cs typeface="+mn-ea"/>
                <a:sym typeface="+mn-ea"/>
              </a:rPr>
              <a:t>避免漏报数据，允许适当预估。</a:t>
            </a:r>
            <a:endParaRPr lang="en-US" altLang="zh-CN" sz="2400" b="0" i="0" u="none" strike="noStrike" kern="1200" cap="none" spc="0" baseline="0" dirty="0">
              <a:solidFill>
                <a:schemeClr val="tx1"/>
              </a:solidFill>
              <a:latin typeface="+mn-ea"/>
              <a:ea typeface="+mn-ea"/>
              <a:cs typeface="+mn-ea"/>
            </a:endParaRPr>
          </a:p>
          <a:p>
            <a:pPr marL="0" indent="0" algn="l">
              <a:lnSpc>
                <a:spcPct val="130000"/>
              </a:lnSpc>
              <a:buNone/>
            </a:pPr>
            <a:r>
              <a:rPr lang="zh-CN" altLang="en-US" sz="2800" b="1" dirty="0" smtClean="0">
                <a:solidFill>
                  <a:srgbClr val="C00000"/>
                </a:solidFill>
                <a:effectLst>
                  <a:outerShdw blurRad="38100" dist="38100" dir="2700000" algn="tl">
                    <a:srgbClr val="000000">
                      <a:alpha val="43000"/>
                    </a:srgbClr>
                  </a:outerShdw>
                </a:effectLst>
                <a:latin typeface="+mn-ea"/>
                <a:ea typeface="+mn-ea"/>
                <a:cs typeface="+mn-ea"/>
                <a:sym typeface="+mn-ea"/>
              </a:rPr>
              <a:t>方法：</a:t>
            </a:r>
            <a:endParaRPr lang="zh-CN" altLang="en-US" sz="2800" b="1" dirty="0" smtClean="0">
              <a:solidFill>
                <a:srgbClr val="C00000"/>
              </a:solidFill>
              <a:effectLst>
                <a:outerShdw blurRad="38100" dist="38100" dir="2700000" algn="tl">
                  <a:srgbClr val="000000">
                    <a:alpha val="43000"/>
                  </a:srgbClr>
                </a:outerShdw>
              </a:effectLst>
              <a:latin typeface="+mn-ea"/>
              <a:ea typeface="+mn-ea"/>
              <a:cs typeface="+mn-ea"/>
              <a:sym typeface="+mn-ea"/>
            </a:endParaRPr>
          </a:p>
          <a:p>
            <a:pPr marL="0" indent="0" algn="l">
              <a:lnSpc>
                <a:spcPct val="130000"/>
              </a:lnSpc>
              <a:buNone/>
            </a:pPr>
            <a:r>
              <a:rPr lang="zh-CN" altLang="en-US" sz="2400" dirty="0" smtClean="0">
                <a:effectLst>
                  <a:outerShdw blurRad="38100" dist="19050" dir="2700000" algn="tl" rotWithShape="0">
                    <a:schemeClr val="dk1">
                      <a:alpha val="40000"/>
                    </a:schemeClr>
                  </a:outerShdw>
                </a:effectLst>
                <a:latin typeface="+mn-ea"/>
                <a:ea typeface="+mn-ea"/>
                <a:cs typeface="+mn-ea"/>
                <a:sym typeface="+mn-ea"/>
              </a:rPr>
              <a:t>①</a:t>
            </a:r>
            <a:r>
              <a:rPr lang="zh-CN" altLang="en-US" sz="2400" dirty="0">
                <a:solidFill>
                  <a:schemeClr val="tx1"/>
                </a:solidFill>
                <a:effectLst>
                  <a:outerShdw blurRad="38100" dist="19050" dir="2700000" algn="tl" rotWithShape="0">
                    <a:schemeClr val="dk1">
                      <a:alpha val="40000"/>
                    </a:schemeClr>
                  </a:outerShdw>
                </a:effectLst>
                <a:latin typeface="+mn-ea"/>
                <a:ea typeface="+mn-ea"/>
                <a:cs typeface="+mn-ea"/>
                <a:sym typeface="+mn-ea"/>
              </a:rPr>
              <a:t>结合企业本期经营状况，按照进度数据预估，要有取数的依据。比如收银系统的数据就可以作为取数的依据。</a:t>
            </a:r>
            <a:endParaRPr lang="zh-CN" altLang="en-US" sz="2400" dirty="0">
              <a:solidFill>
                <a:schemeClr val="tx1"/>
              </a:solidFill>
              <a:effectLst>
                <a:outerShdw blurRad="38100" dist="19050" dir="2700000" algn="tl" rotWithShape="0">
                  <a:schemeClr val="dk1">
                    <a:alpha val="40000"/>
                  </a:schemeClr>
                </a:outerShdw>
              </a:effectLst>
              <a:latin typeface="+mn-ea"/>
              <a:ea typeface="+mn-ea"/>
              <a:cs typeface="+mn-ea"/>
              <a:sym typeface="+mn-ea"/>
            </a:endParaRPr>
          </a:p>
          <a:p>
            <a:pPr marL="0" indent="0" algn="l">
              <a:lnSpc>
                <a:spcPct val="130000"/>
              </a:lnSpc>
              <a:buNone/>
            </a:pPr>
            <a:r>
              <a:rPr lang="zh-CN" altLang="en-US" sz="2400" dirty="0">
                <a:solidFill>
                  <a:schemeClr val="tx1"/>
                </a:solidFill>
                <a:effectLst>
                  <a:outerShdw blurRad="38100" dist="19050" dir="2700000" algn="tl" rotWithShape="0">
                    <a:schemeClr val="dk1">
                      <a:alpha val="40000"/>
                    </a:schemeClr>
                  </a:outerShdw>
                </a:effectLst>
                <a:latin typeface="+mn-ea"/>
                <a:ea typeface="+mn-ea"/>
                <a:cs typeface="+mn-ea"/>
                <a:sym typeface="+mn-ea"/>
              </a:rPr>
              <a:t>②如果数据是预估的，下月应结合上月的实际数据，将上月实际数据与预估数据的差额调整在下月的“1-本月”累计数据中。</a:t>
            </a:r>
            <a:endParaRPr lang="zh-CN" altLang="en-US" sz="2400" dirty="0">
              <a:solidFill>
                <a:schemeClr val="tx1"/>
              </a:solidFill>
              <a:effectLst>
                <a:outerShdw blurRad="38100" dist="19050" dir="2700000" algn="tl" rotWithShape="0">
                  <a:schemeClr val="dk1">
                    <a:alpha val="40000"/>
                  </a:schemeClr>
                </a:outerShdw>
              </a:effectLst>
              <a:latin typeface="+mn-ea"/>
              <a:ea typeface="+mn-ea"/>
              <a:cs typeface="+mn-ea"/>
              <a:sym typeface="+mn-ea"/>
            </a:endParaRPr>
          </a:p>
          <a:p>
            <a:pPr marL="0" indent="0" algn="l">
              <a:lnSpc>
                <a:spcPct val="130000"/>
              </a:lnSpc>
              <a:buNone/>
            </a:pPr>
            <a:r>
              <a:rPr lang="zh-CN" altLang="en-US" sz="2400" b="1" smtClean="0">
                <a:solidFill>
                  <a:srgbClr val="4B649F"/>
                </a:solidFill>
                <a:latin typeface="+mn-ea"/>
                <a:ea typeface="+mn-ea"/>
                <a:cs typeface="+mn-ea"/>
                <a:sym typeface="+mn-ea"/>
              </a:rPr>
              <a:t>【例：</a:t>
            </a:r>
            <a:r>
              <a:rPr lang="en-US" altLang="zh-CN" sz="2400" b="1" smtClean="0">
                <a:solidFill>
                  <a:srgbClr val="4B649F"/>
                </a:solidFill>
                <a:latin typeface="+mn-ea"/>
                <a:ea typeface="+mn-ea"/>
                <a:cs typeface="+mn-ea"/>
                <a:sym typeface="+mn-ea"/>
              </a:rPr>
              <a:t>1-9</a:t>
            </a:r>
            <a:r>
              <a:rPr lang="zh-CN" altLang="en-US" sz="2400" b="1" smtClean="0">
                <a:solidFill>
                  <a:srgbClr val="4B649F"/>
                </a:solidFill>
                <a:latin typeface="+mn-ea"/>
                <a:ea typeface="+mn-ea"/>
                <a:cs typeface="+mn-ea"/>
                <a:sym typeface="+mn-ea"/>
              </a:rPr>
              <a:t>月数据</a:t>
            </a:r>
            <a:r>
              <a:rPr lang="en-US" altLang="zh-CN" sz="2400" b="1" smtClean="0">
                <a:solidFill>
                  <a:srgbClr val="4B649F"/>
                </a:solidFill>
                <a:latin typeface="+mn-ea"/>
                <a:ea typeface="+mn-ea"/>
                <a:cs typeface="+mn-ea"/>
                <a:sym typeface="+mn-ea"/>
              </a:rPr>
              <a:t>=1-8</a:t>
            </a:r>
            <a:r>
              <a:rPr lang="zh-CN" altLang="en-US" sz="2400" b="1" smtClean="0">
                <a:solidFill>
                  <a:srgbClr val="4B649F"/>
                </a:solidFill>
                <a:latin typeface="+mn-ea"/>
                <a:ea typeface="+mn-ea"/>
                <a:cs typeface="+mn-ea"/>
                <a:sym typeface="+mn-ea"/>
              </a:rPr>
              <a:t>月实际数据</a:t>
            </a:r>
            <a:r>
              <a:rPr lang="en-US" altLang="zh-CN" sz="2400" b="1" smtClean="0">
                <a:solidFill>
                  <a:srgbClr val="4B649F"/>
                </a:solidFill>
                <a:latin typeface="+mn-ea"/>
                <a:ea typeface="+mn-ea"/>
                <a:cs typeface="+mn-ea"/>
                <a:sym typeface="+mn-ea"/>
              </a:rPr>
              <a:t>+9</a:t>
            </a:r>
            <a:r>
              <a:rPr lang="zh-CN" altLang="en-US" sz="2400" b="1" smtClean="0">
                <a:solidFill>
                  <a:srgbClr val="4B649F"/>
                </a:solidFill>
                <a:latin typeface="+mn-ea"/>
                <a:ea typeface="+mn-ea"/>
                <a:cs typeface="+mn-ea"/>
                <a:sym typeface="+mn-ea"/>
              </a:rPr>
              <a:t>月预估数据】</a:t>
            </a:r>
            <a:endParaRPr lang="zh-CN" altLang="en-US" sz="2400" smtClean="0">
              <a:solidFill>
                <a:schemeClr val="tx2"/>
              </a:solidFill>
              <a:latin typeface="+mn-ea"/>
              <a:ea typeface="+mn-ea"/>
              <a:cs typeface="+mn-ea"/>
              <a:sym typeface="+mn-ea"/>
            </a:endParaRPr>
          </a:p>
          <a:p>
            <a:pPr marL="0" indent="0" algn="ctr">
              <a:lnSpc>
                <a:spcPct val="130000"/>
              </a:lnSpc>
              <a:buNone/>
            </a:pPr>
            <a:r>
              <a:rPr lang="zh-CN" altLang="en-US" sz="2400" b="1" dirty="0" smtClean="0">
                <a:solidFill>
                  <a:srgbClr val="C00000"/>
                </a:solidFill>
                <a:effectLst>
                  <a:outerShdw blurRad="38100" dist="19050" dir="2700000" algn="tl" rotWithShape="0">
                    <a:schemeClr val="dk1">
                      <a:alpha val="40000"/>
                    </a:schemeClr>
                  </a:outerShdw>
                </a:effectLst>
                <a:latin typeface="+mn-ea"/>
                <a:ea typeface="+mn-ea"/>
                <a:cs typeface="+mn-ea"/>
                <a:sym typeface="+mn-ea"/>
              </a:rPr>
              <a:t>杜绝出现直接取上月数或者上年同期数的情况！！！</a:t>
            </a:r>
            <a:endParaRPr lang="zh-CN" altLang="en-US" sz="2400" b="1" dirty="0" smtClean="0">
              <a:solidFill>
                <a:srgbClr val="C00000"/>
              </a:solidFill>
              <a:effectLst>
                <a:outerShdw blurRad="38100" dist="19050" dir="2700000" algn="tl" rotWithShape="0">
                  <a:schemeClr val="dk1">
                    <a:alpha val="40000"/>
                  </a:schemeClr>
                </a:outerShdw>
              </a:effectLst>
              <a:latin typeface="+mn-ea"/>
              <a:ea typeface="+mn-ea"/>
              <a:cs typeface="+mn-ea"/>
              <a:sym typeface="+mn-ea"/>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四</a:t>
            </a:r>
            <a:r>
              <a:rPr sz="2800" b="1">
                <a:ln>
                  <a:noFill/>
                </a:ln>
                <a:effectLst/>
                <a:uLnTx/>
                <a:uFillTx/>
                <a:sym typeface="+mn-ea"/>
              </a:rPr>
              <a:t>）常见问题及解决方法</a:t>
            </a:r>
            <a:endParaRPr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a:t>
            </a:r>
            <a:r>
              <a:rPr lang="zh-CN" sz="2800" b="1" dirty="0" smtClean="0">
                <a:effectLst/>
                <a:latin typeface="+mj-ea"/>
                <a:ea typeface="+mj-ea"/>
                <a:sym typeface="+mn-ea"/>
              </a:rPr>
              <a:t>填报</a:t>
            </a:r>
            <a:r>
              <a:rPr lang="zh-CN" altLang="en-US" sz="2800" b="1" dirty="0" smtClean="0">
                <a:effectLst/>
                <a:latin typeface="+mj-ea"/>
                <a:ea typeface="+mj-ea"/>
                <a:sym typeface="+mn-ea"/>
              </a:rPr>
              <a:t>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69469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2</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、正确分劈</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5" name="文本框 4"/>
          <p:cNvSpPr txBox="true"/>
          <p:nvPr>
            <p:custDataLst>
              <p:tags r:id="rId6"/>
            </p:custDataLst>
          </p:nvPr>
        </p:nvSpPr>
        <p:spPr>
          <a:xfrm>
            <a:off x="688340" y="2186305"/>
            <a:ext cx="10842625" cy="4747260"/>
          </a:xfrm>
          <a:prstGeom prst="rect">
            <a:avLst/>
          </a:prstGeom>
          <a:noFill/>
        </p:spPr>
        <p:txBody>
          <a:bodyPr wrap="square" rtlCol="0">
            <a:noAutofit/>
          </a:bodyPr>
          <a:p>
            <a:pPr marL="342900" indent="-342900" algn="l">
              <a:lnSpc>
                <a:spcPct val="150000"/>
              </a:lnSpc>
              <a:spcBef>
                <a:spcPts val="300"/>
              </a:spcBef>
              <a:spcAft>
                <a:spcPts val="300"/>
              </a:spcAft>
              <a:buFont typeface="Wingdings" panose="05000000000000000000" charset="0"/>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注意事项：“本月”</a:t>
            </a: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 </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和</a:t>
            </a: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 </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“1-本月”</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800100" lvl="1" indent="-342900" algn="l">
              <a:lnSpc>
                <a:spcPct val="150000"/>
              </a:lnSpc>
              <a:spcBef>
                <a:spcPts val="300"/>
              </a:spcBef>
              <a:spcAft>
                <a:spcPts val="300"/>
              </a:spcAft>
              <a:buFont typeface="Wingdings" panose="05000000000000000000" charset="0"/>
              <a:buChar char="l"/>
            </a:pPr>
            <a:r>
              <a:rPr lang="zh-CN" altLang="en-US" sz="2400" dirty="0" smtClean="0">
                <a:latin typeface="微软雅黑" panose="020B0604030504040204" pitchFamily="34" charset="-122"/>
                <a:sym typeface="+mn-ea"/>
              </a:rPr>
              <a:t>“本月”只统计本月准确数据。</a:t>
            </a:r>
            <a:endParaRPr lang="en-US" altLang="zh-CN" sz="2400" dirty="0" smtClean="0">
              <a:solidFill>
                <a:schemeClr val="tx1"/>
              </a:solidFill>
              <a:latin typeface="微软雅黑" panose="020B0604030504040204" pitchFamily="34" charset="-122"/>
              <a:ea typeface="微软雅黑" panose="020B0604030504040204" pitchFamily="34" charset="-122"/>
            </a:endParaRPr>
          </a:p>
          <a:p>
            <a:pPr marL="800100" lvl="1" indent="-342900" algn="l">
              <a:lnSpc>
                <a:spcPct val="150000"/>
              </a:lnSpc>
              <a:spcBef>
                <a:spcPts val="300"/>
              </a:spcBef>
              <a:spcAft>
                <a:spcPts val="300"/>
              </a:spcAft>
              <a:buFont typeface="Wingdings" panose="05000000000000000000" charset="0"/>
              <a:buChar char="l"/>
            </a:pPr>
            <a:r>
              <a:rPr lang="zh-CN" altLang="en-US" sz="2400" dirty="0" smtClean="0">
                <a:latin typeface="微软雅黑" panose="020B0604030504040204" pitchFamily="34" charset="-122"/>
                <a:sym typeface="+mn-ea"/>
              </a:rPr>
              <a:t>往期数据填错的：调整在“</a:t>
            </a:r>
            <a:r>
              <a:rPr lang="en-US" altLang="zh-CN" sz="2400" dirty="0" smtClean="0">
                <a:latin typeface="微软雅黑" panose="020B0604030504040204" pitchFamily="34" charset="-122"/>
                <a:sym typeface="+mn-ea"/>
              </a:rPr>
              <a:t>1-</a:t>
            </a:r>
            <a:r>
              <a:rPr lang="zh-CN" altLang="en-US" sz="2400" dirty="0" smtClean="0">
                <a:latin typeface="微软雅黑" panose="020B0604030504040204" pitchFamily="34" charset="-122"/>
                <a:sym typeface="+mn-ea"/>
              </a:rPr>
              <a:t>本月”累计数据中。</a:t>
            </a:r>
            <a:endParaRPr lang="en-US" altLang="zh-CN" sz="2400" dirty="0" smtClean="0">
              <a:solidFill>
                <a:schemeClr val="tx1"/>
              </a:solidFill>
              <a:latin typeface="微软雅黑" panose="020B0604030504040204" pitchFamily="34" charset="-122"/>
              <a:ea typeface="微软雅黑" panose="020B0604030504040204" pitchFamily="34" charset="-122"/>
            </a:endParaRPr>
          </a:p>
          <a:p>
            <a:pPr marL="800100" lvl="1" indent="-342900" algn="l">
              <a:lnSpc>
                <a:spcPct val="150000"/>
              </a:lnSpc>
              <a:spcBef>
                <a:spcPts val="300"/>
              </a:spcBef>
              <a:spcAft>
                <a:spcPts val="300"/>
              </a:spcAft>
              <a:buFont typeface="Wingdings" panose="05000000000000000000" charset="0"/>
              <a:buChar char="l"/>
            </a:pPr>
            <a:r>
              <a:rPr lang="zh-CN" altLang="en-US" sz="2400" dirty="0" smtClean="0">
                <a:solidFill>
                  <a:schemeClr val="tx1"/>
                </a:solidFill>
                <a:latin typeface="微软雅黑" panose="020B0604030504040204" pitchFamily="34" charset="-122"/>
                <a:sym typeface="+mn-ea"/>
              </a:rPr>
              <a:t>除</a:t>
            </a:r>
            <a:r>
              <a:rPr lang="zh-CN" altLang="en-US" sz="2400" dirty="0" smtClean="0">
                <a:solidFill>
                  <a:srgbClr val="C00000"/>
                </a:solidFill>
                <a:latin typeface="微软雅黑" panose="020B0604030504040204" pitchFamily="34" charset="-122"/>
                <a:sym typeface="+mn-ea"/>
              </a:rPr>
              <a:t>长租房（租金且6个月以上）</a:t>
            </a:r>
            <a:r>
              <a:rPr lang="zh-CN" altLang="en-US" sz="2400" dirty="0" smtClean="0">
                <a:latin typeface="微软雅黑" panose="020B0604030504040204" pitchFamily="34" charset="-122"/>
                <a:sym typeface="+mn-ea"/>
              </a:rPr>
              <a:t>需要</a:t>
            </a:r>
            <a:r>
              <a:rPr lang="zh-CN" altLang="en-US" sz="2400" dirty="0" smtClean="0">
                <a:solidFill>
                  <a:srgbClr val="C00000"/>
                </a:solidFill>
                <a:latin typeface="微软雅黑" panose="020B0604030504040204" pitchFamily="34" charset="-122"/>
                <a:sym typeface="+mn-ea"/>
              </a:rPr>
              <a:t>分劈</a:t>
            </a:r>
            <a:r>
              <a:rPr lang="zh-CN" altLang="en-US" sz="2400" dirty="0" smtClean="0">
                <a:latin typeface="微软雅黑" panose="020B0604030504040204" pitchFamily="34" charset="-122"/>
                <a:sym typeface="+mn-ea"/>
              </a:rPr>
              <a:t>至各月，</a:t>
            </a:r>
            <a:r>
              <a:rPr lang="zh-CN" altLang="en-US" sz="2400" dirty="0" smtClean="0">
                <a:solidFill>
                  <a:srgbClr val="C00000"/>
                </a:solidFill>
                <a:latin typeface="微软雅黑" panose="020B0604030504040204" pitchFamily="34" charset="-122"/>
                <a:sym typeface="+mn-ea"/>
              </a:rPr>
              <a:t>其余</a:t>
            </a:r>
            <a:r>
              <a:rPr lang="zh-CN" altLang="en-US" sz="2400" dirty="0" smtClean="0">
                <a:latin typeface="微软雅黑" panose="020B0604030504040204" pitchFamily="34" charset="-122"/>
                <a:sym typeface="+mn-ea"/>
              </a:rPr>
              <a:t>收入无论预收还是结算，均</a:t>
            </a:r>
            <a:r>
              <a:rPr lang="zh-CN" altLang="en-US" sz="2400" dirty="0" smtClean="0">
                <a:solidFill>
                  <a:srgbClr val="C00000"/>
                </a:solidFill>
                <a:latin typeface="微软雅黑" panose="020B0604030504040204" pitchFamily="34" charset="-122"/>
                <a:sym typeface="+mn-ea"/>
              </a:rPr>
              <a:t>不分劈</a:t>
            </a:r>
            <a:r>
              <a:rPr lang="zh-CN" altLang="en-US" sz="2400" dirty="0" smtClean="0">
                <a:solidFill>
                  <a:schemeClr val="tx1"/>
                </a:solidFill>
                <a:latin typeface="微软雅黑" panose="020B0604030504040204" pitchFamily="34" charset="-122"/>
                <a:sym typeface="+mn-ea"/>
              </a:rPr>
              <a:t>。</a:t>
            </a:r>
            <a:endParaRPr lang="zh-CN" altLang="en-US" sz="2400" dirty="0" smtClean="0">
              <a:solidFill>
                <a:srgbClr val="FF0000"/>
              </a:solidFill>
              <a:latin typeface="微软雅黑" panose="020B0604030504040204" pitchFamily="34" charset="-122"/>
              <a:sym typeface="+mn-ea"/>
            </a:endParaRPr>
          </a:p>
          <a:p>
            <a:pPr>
              <a:lnSpc>
                <a:spcPct val="150000"/>
              </a:lnSpc>
              <a:spcBef>
                <a:spcPts val="300"/>
              </a:spcBef>
              <a:spcAft>
                <a:spcPts val="300"/>
              </a:spcAft>
            </a:pPr>
            <a:r>
              <a:rPr lang="en-US" altLang="zh-CN" sz="2400" b="1" dirty="0" smtClean="0">
                <a:solidFill>
                  <a:srgbClr val="4B649F"/>
                </a:solidFill>
                <a:latin typeface="微软雅黑" panose="020B0604030504040204" pitchFamily="34" charset="-122"/>
                <a:sym typeface="+mn-ea"/>
              </a:rPr>
              <a:t>     </a:t>
            </a:r>
            <a:r>
              <a:rPr lang="zh-CN" altLang="en-US" sz="2400" b="1" dirty="0" smtClean="0">
                <a:solidFill>
                  <a:srgbClr val="4B649F"/>
                </a:solidFill>
                <a:latin typeface="微软雅黑" panose="020B0604030504040204" pitchFamily="34" charset="-122"/>
                <a:sym typeface="+mn-ea"/>
              </a:rPr>
              <a:t>【例：某经营公司食堂的餐饮企业</a:t>
            </a:r>
            <a:r>
              <a:rPr lang="en-US" altLang="zh-CN" sz="2400" b="1" dirty="0" smtClean="0">
                <a:solidFill>
                  <a:srgbClr val="4B649F"/>
                </a:solidFill>
                <a:latin typeface="微软雅黑" panose="020B0604030504040204" pitchFamily="34" charset="-122"/>
                <a:sym typeface="+mn-ea"/>
              </a:rPr>
              <a:t>5</a:t>
            </a:r>
            <a:r>
              <a:rPr lang="zh-CN" altLang="en-US" sz="2400" b="1" dirty="0" smtClean="0">
                <a:solidFill>
                  <a:srgbClr val="4B649F"/>
                </a:solidFill>
                <a:latin typeface="微软雅黑" panose="020B0604030504040204" pitchFamily="34" charset="-122"/>
                <a:sym typeface="+mn-ea"/>
              </a:rPr>
              <a:t>月份收到了某客户今年全年的餐费款。则在</a:t>
            </a:r>
            <a:r>
              <a:rPr lang="en-US" altLang="zh-CN" sz="2400" b="1" dirty="0" smtClean="0">
                <a:solidFill>
                  <a:srgbClr val="4B649F"/>
                </a:solidFill>
                <a:latin typeface="微软雅黑" panose="020B0604030504040204" pitchFamily="34" charset="-122"/>
                <a:sym typeface="+mn-ea"/>
              </a:rPr>
              <a:t>5</a:t>
            </a:r>
            <a:r>
              <a:rPr lang="zh-CN" altLang="en-US" sz="2400" b="1" dirty="0" smtClean="0">
                <a:solidFill>
                  <a:srgbClr val="4B649F"/>
                </a:solidFill>
                <a:latin typeface="微软雅黑" panose="020B0604030504040204" pitchFamily="34" charset="-122"/>
                <a:sym typeface="+mn-ea"/>
              </a:rPr>
              <a:t>月月报的“餐费收入”指标中，“本月”及</a:t>
            </a:r>
            <a:r>
              <a:rPr lang="en-US" altLang="zh-CN" sz="2400" b="1" dirty="0" smtClean="0">
                <a:solidFill>
                  <a:srgbClr val="4B649F"/>
                </a:solidFill>
                <a:latin typeface="微软雅黑" panose="020B0604030504040204" pitchFamily="34" charset="-122"/>
                <a:sym typeface="+mn-ea"/>
              </a:rPr>
              <a:t>“1-</a:t>
            </a:r>
            <a:r>
              <a:rPr lang="zh-CN" altLang="en-US" sz="2400" b="1" dirty="0" smtClean="0">
                <a:solidFill>
                  <a:srgbClr val="4B649F"/>
                </a:solidFill>
                <a:latin typeface="微软雅黑" panose="020B0604030504040204" pitchFamily="34" charset="-122"/>
                <a:sym typeface="+mn-ea"/>
              </a:rPr>
              <a:t>本月</a:t>
            </a:r>
            <a:r>
              <a:rPr lang="en-US" altLang="zh-CN" sz="2400" b="1" dirty="0" smtClean="0">
                <a:solidFill>
                  <a:srgbClr val="4B649F"/>
                </a:solidFill>
                <a:latin typeface="微软雅黑" panose="020B0604030504040204" pitchFamily="34" charset="-122"/>
                <a:sym typeface="+mn-ea"/>
              </a:rPr>
              <a:t>”</a:t>
            </a:r>
            <a:r>
              <a:rPr lang="zh-CN" altLang="en-US" sz="2400" b="1" dirty="0" smtClean="0">
                <a:solidFill>
                  <a:srgbClr val="4B649F"/>
                </a:solidFill>
                <a:latin typeface="微软雅黑" panose="020B0604030504040204" pitchFamily="34" charset="-122"/>
                <a:sym typeface="+mn-ea"/>
              </a:rPr>
              <a:t>均计入此收入，无需分劈。】</a:t>
            </a:r>
            <a:endParaRPr lang="zh-CN" altLang="en-US" sz="2400" b="1" dirty="0" smtClean="0">
              <a:solidFill>
                <a:srgbClr val="4B649F"/>
              </a:solidFill>
              <a:effectLst>
                <a:outerShdw blurRad="38100" dist="19050" dir="2700000" algn="tl" rotWithShape="0">
                  <a:schemeClr val="dk1">
                    <a:alpha val="40000"/>
                  </a:schemeClr>
                </a:outerShdw>
              </a:effectLst>
              <a:latin typeface="微软雅黑" panose="020B0604030504040204" pitchFamily="34" charset="-122"/>
              <a:ea typeface="+mn-ea"/>
              <a:cs typeface="+mn-ea"/>
              <a:sym typeface="+mn-ea"/>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四</a:t>
            </a:r>
            <a:r>
              <a:rPr sz="2800" b="1">
                <a:ln>
                  <a:noFill/>
                </a:ln>
                <a:effectLst/>
                <a:uLnTx/>
                <a:uFillTx/>
                <a:sym typeface="+mn-ea"/>
              </a:rPr>
              <a:t>）常见问题及解决方法</a:t>
            </a:r>
            <a:endParaRPr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a:t>
            </a:r>
            <a:r>
              <a:rPr lang="zh-CN" sz="2800" b="1" dirty="0" smtClean="0">
                <a:effectLst/>
                <a:latin typeface="+mj-ea"/>
                <a:ea typeface="+mj-ea"/>
                <a:sym typeface="+mn-ea"/>
              </a:rPr>
              <a:t>填报</a:t>
            </a:r>
            <a:r>
              <a:rPr lang="zh-CN" altLang="en-US" sz="2800" b="1" dirty="0" smtClean="0">
                <a:effectLst/>
                <a:latin typeface="+mj-ea"/>
                <a:ea typeface="+mj-ea"/>
                <a:sym typeface="+mn-ea"/>
              </a:rPr>
              <a:t>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69469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3</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、填报口径要正确</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6" name="文本框 5"/>
          <p:cNvSpPr txBox="true"/>
          <p:nvPr>
            <p:custDataLst>
              <p:tags r:id="rId6"/>
            </p:custDataLst>
          </p:nvPr>
        </p:nvSpPr>
        <p:spPr>
          <a:xfrm>
            <a:off x="674370" y="2428875"/>
            <a:ext cx="10842625" cy="3359150"/>
          </a:xfrm>
          <a:prstGeom prst="rect">
            <a:avLst/>
          </a:prstGeom>
          <a:noFill/>
        </p:spPr>
        <p:txBody>
          <a:bodyPr wrap="square" rtlCol="0">
            <a:noAutofit/>
          </a:bodyPr>
          <a:p>
            <a:pPr marL="342900" indent="-342900" algn="l">
              <a:lnSpc>
                <a:spcPct val="130000"/>
              </a:lnSpc>
              <a:spcBef>
                <a:spcPts val="0"/>
              </a:spcBef>
              <a:spcAft>
                <a:spcPts val="0"/>
              </a:spcAft>
              <a:buFont typeface="Wingdings" panose="05000000000000000000" charset="0"/>
              <a:buChar char="l"/>
            </a:pPr>
            <a:r>
              <a:rPr sz="2400" dirty="0">
                <a:latin typeface="+mn-ea"/>
                <a:ea typeface="+mn-ea"/>
                <a:cs typeface="+mn-ea"/>
                <a:sym typeface="+mn-ea"/>
              </a:rPr>
              <a:t>有多个产业活动单位，如分公司、门店等，要避免不同报告期出现漏报某产业活动单位数据的情况。</a:t>
            </a:r>
            <a:endParaRPr sz="2400" dirty="0">
              <a:latin typeface="+mn-ea"/>
              <a:ea typeface="+mn-ea"/>
              <a:cs typeface="+mn-ea"/>
              <a:sym typeface="+mn-ea"/>
            </a:endParaRPr>
          </a:p>
          <a:p>
            <a:pPr marL="342900" indent="-342900" algn="l">
              <a:lnSpc>
                <a:spcPct val="130000"/>
              </a:lnSpc>
              <a:spcBef>
                <a:spcPts val="0"/>
              </a:spcBef>
              <a:spcAft>
                <a:spcPts val="0"/>
              </a:spcAft>
              <a:buFont typeface="Wingdings" panose="05000000000000000000" charset="0"/>
              <a:buChar char="l"/>
            </a:pPr>
            <a:endParaRPr sz="2400" dirty="0">
              <a:latin typeface="+mn-ea"/>
              <a:ea typeface="+mn-ea"/>
              <a:cs typeface="+mn-ea"/>
              <a:sym typeface="+mn-ea"/>
            </a:endParaRPr>
          </a:p>
          <a:p>
            <a:pPr marL="0" indent="0" algn="l">
              <a:lnSpc>
                <a:spcPct val="130000"/>
              </a:lnSpc>
              <a:buNone/>
            </a:pPr>
            <a:r>
              <a:rPr lang="zh-CN" altLang="en-US" sz="2800" b="1" dirty="0" smtClean="0">
                <a:solidFill>
                  <a:srgbClr val="C00000"/>
                </a:solidFill>
                <a:effectLst>
                  <a:outerShdw blurRad="38100" dist="38100" dir="2700000" algn="tl">
                    <a:srgbClr val="000000">
                      <a:alpha val="43000"/>
                    </a:srgbClr>
                  </a:outerShdw>
                </a:effectLst>
                <a:latin typeface="+mn-ea"/>
                <a:ea typeface="+mn-ea"/>
                <a:cs typeface="+mn-ea"/>
                <a:sym typeface="+mn-ea"/>
              </a:rPr>
              <a:t>方法：</a:t>
            </a:r>
            <a:endParaRPr lang="zh-CN" altLang="en-US" sz="2800" b="1" dirty="0" smtClean="0">
              <a:solidFill>
                <a:srgbClr val="C00000"/>
              </a:solidFill>
              <a:effectLst>
                <a:outerShdw blurRad="38100" dist="38100" dir="2700000" algn="tl">
                  <a:srgbClr val="000000">
                    <a:alpha val="43000"/>
                  </a:srgbClr>
                </a:outerShdw>
              </a:effectLst>
              <a:latin typeface="+mn-ea"/>
              <a:ea typeface="+mn-ea"/>
              <a:cs typeface="+mn-ea"/>
              <a:sym typeface="+mn-ea"/>
            </a:endParaRPr>
          </a:p>
          <a:p>
            <a:pPr marL="0" indent="0" algn="l">
              <a:lnSpc>
                <a:spcPct val="150000"/>
              </a:lnSpc>
              <a:spcBef>
                <a:spcPts val="0"/>
              </a:spcBef>
              <a:spcAft>
                <a:spcPts val="0"/>
              </a:spcAft>
              <a:buNone/>
            </a:pPr>
            <a:r>
              <a:rPr lang="zh-CN" altLang="en-US" sz="2400" dirty="0">
                <a:effectLst>
                  <a:outerShdw blurRad="38100" dist="19050" dir="2700000" algn="tl" rotWithShape="0">
                    <a:schemeClr val="dk1">
                      <a:alpha val="40000"/>
                    </a:schemeClr>
                  </a:outerShdw>
                </a:effectLst>
                <a:latin typeface="+mn-ea"/>
                <a:ea typeface="+mn-ea"/>
                <a:cs typeface="Times New Roman" panose="02020603050405020304" pitchFamily="18" charset="0"/>
                <a:sym typeface="+mn-ea"/>
              </a:rPr>
              <a:t>①做好统计台账，确保每个产业活动</a:t>
            </a:r>
            <a:endParaRPr lang="en-US" altLang="zh-CN" sz="2400" b="0" i="0" u="none" strike="noStrike" kern="1200" cap="none" spc="0" baseline="0" dirty="0">
              <a:solidFill>
                <a:schemeClr val="tx1"/>
              </a:solidFill>
              <a:effectLst>
                <a:outerShdw blurRad="38100" dist="19050" dir="2700000" algn="tl" rotWithShape="0">
                  <a:schemeClr val="dk1">
                    <a:alpha val="40000"/>
                  </a:schemeClr>
                </a:outerShdw>
              </a:effectLst>
              <a:latin typeface="+mn-ea"/>
              <a:ea typeface="+mn-ea"/>
              <a:cs typeface="Times New Roman" panose="02020603050405020304" pitchFamily="18" charset="0"/>
            </a:endParaRPr>
          </a:p>
          <a:p>
            <a:pPr marL="0" indent="0" algn="l">
              <a:lnSpc>
                <a:spcPct val="150000"/>
              </a:lnSpc>
              <a:spcBef>
                <a:spcPts val="0"/>
              </a:spcBef>
              <a:spcAft>
                <a:spcPts val="0"/>
              </a:spcAft>
              <a:buNone/>
            </a:pPr>
            <a:r>
              <a:rPr lang="zh-CN" altLang="en-US" sz="2400" dirty="0">
                <a:effectLst>
                  <a:outerShdw blurRad="38100" dist="19050" dir="2700000" algn="tl" rotWithShape="0">
                    <a:schemeClr val="dk1">
                      <a:alpha val="40000"/>
                    </a:schemeClr>
                  </a:outerShdw>
                </a:effectLst>
                <a:latin typeface="+mn-ea"/>
                <a:ea typeface="+mn-ea"/>
                <a:cs typeface="Times New Roman" panose="02020603050405020304" pitchFamily="18" charset="0"/>
                <a:sym typeface="+mn-ea"/>
              </a:rPr>
              <a:t>②</a:t>
            </a:r>
            <a:r>
              <a:rPr lang="en-US" altLang="zh-CN" sz="2400" dirty="0">
                <a:effectLst>
                  <a:outerShdw blurRad="38100" dist="19050" dir="2700000" algn="tl" rotWithShape="0">
                    <a:schemeClr val="dk1">
                      <a:alpha val="40000"/>
                    </a:schemeClr>
                  </a:outerShdw>
                </a:effectLst>
                <a:latin typeface="+mn-ea"/>
                <a:ea typeface="+mn-ea"/>
                <a:cs typeface="Times New Roman" panose="02020603050405020304" pitchFamily="18" charset="0"/>
                <a:sym typeface="+mn-ea"/>
              </a:rPr>
              <a:t>单位都有数据，正确汇总</a:t>
            </a:r>
            <a:r>
              <a:rPr lang="zh-CN" altLang="en-US" sz="2400" dirty="0">
                <a:effectLst>
                  <a:outerShdw blurRad="38100" dist="19050" dir="2700000" algn="tl" rotWithShape="0">
                    <a:schemeClr val="dk1">
                      <a:alpha val="40000"/>
                    </a:schemeClr>
                  </a:outerShdw>
                </a:effectLst>
                <a:latin typeface="+mn-ea"/>
                <a:ea typeface="+mn-ea"/>
                <a:cs typeface="Times New Roman" panose="02020603050405020304" pitchFamily="18" charset="0"/>
                <a:sym typeface="+mn-ea"/>
              </a:rPr>
              <a:t>。</a:t>
            </a:r>
            <a:endParaRPr lang="zh-CN" altLang="en-US" sz="2400" dirty="0" smtClean="0">
              <a:solidFill>
                <a:schemeClr val="tx1"/>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Times New Roman" panose="02020603050405020304" pitchFamily="18" charset="0"/>
              <a:sym typeface="+mn-ea"/>
            </a:endParaRPr>
          </a:p>
          <a:p>
            <a:pPr marL="0" indent="0" algn="l">
              <a:lnSpc>
                <a:spcPct val="130000"/>
              </a:lnSpc>
              <a:buNone/>
            </a:pPr>
            <a:endParaRPr lang="zh-CN" altLang="en-US" sz="2400" b="1" dirty="0" smtClean="0">
              <a:solidFill>
                <a:srgbClr val="C00000"/>
              </a:solidFill>
              <a:effectLst>
                <a:outerShdw blurRad="38100" dist="19050" dir="2700000" algn="tl" rotWithShape="0">
                  <a:schemeClr val="dk1">
                    <a:alpha val="40000"/>
                  </a:schemeClr>
                </a:outerShdw>
              </a:effectLst>
              <a:latin typeface="+mn-ea"/>
              <a:ea typeface="+mn-ea"/>
              <a:cs typeface="+mn-ea"/>
              <a:sym typeface="+mn-ea"/>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true"/>
          </p:cNvPicPr>
          <p:nvPr/>
        </p:nvPicPr>
        <p:blipFill>
          <a:blip r:embed="rId1"/>
          <a:srcRect l="414" t="34286" r="481" b="205"/>
          <a:stretch>
            <a:fillRect/>
          </a:stretch>
        </p:blipFill>
        <p:spPr>
          <a:xfrm>
            <a:off x="2988945" y="3652520"/>
            <a:ext cx="6214745" cy="3072130"/>
          </a:xfrm>
          <a:prstGeom prst="rect">
            <a:avLst/>
          </a:prstGeom>
          <a:ln w="12700" cmpd="sng">
            <a:solidFill>
              <a:schemeClr val="tx1"/>
            </a:solidFill>
            <a:prstDash val="solid"/>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a:t>
            </a:r>
            <a:r>
              <a:rPr lang="zh-CN" sz="2800" b="1">
                <a:ln>
                  <a:noFill/>
                </a:ln>
                <a:effectLst/>
                <a:uLnTx/>
                <a:uFillTx/>
                <a:sym typeface="+mn-ea"/>
              </a:rPr>
              <a:t>四</a:t>
            </a:r>
            <a:r>
              <a:rPr sz="2800" b="1">
                <a:ln>
                  <a:noFill/>
                </a:ln>
                <a:effectLst/>
                <a:uLnTx/>
                <a:uFillTx/>
                <a:sym typeface="+mn-ea"/>
              </a:rPr>
              <a:t>）常见问题及解决方法</a:t>
            </a:r>
            <a:endParaRPr sz="2800" b="1">
              <a:ln>
                <a:noFill/>
              </a:ln>
              <a:effectLst/>
              <a:uLnTx/>
              <a:uFillTx/>
              <a:sym typeface="+mn-ea"/>
            </a:endParaRPr>
          </a:p>
        </p:txBody>
      </p: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a:t>
            </a:r>
            <a:r>
              <a:rPr lang="zh-CN" sz="2800" b="1" dirty="0" smtClean="0">
                <a:effectLst/>
                <a:latin typeface="+mj-ea"/>
                <a:ea typeface="+mj-ea"/>
                <a:sym typeface="+mn-ea"/>
              </a:rPr>
              <a:t>填报</a:t>
            </a:r>
            <a:r>
              <a:rPr lang="zh-CN" altLang="en-US" sz="2800" b="1" dirty="0" smtClean="0">
                <a:effectLst/>
                <a:latin typeface="+mj-ea"/>
                <a:ea typeface="+mj-ea"/>
                <a:sym typeface="+mn-ea"/>
              </a:rPr>
              <a:t>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6"/>
            </p:custDataLst>
          </p:nvPr>
        </p:nvSpPr>
        <p:spPr>
          <a:xfrm>
            <a:off x="560705" y="1491615"/>
            <a:ext cx="7760335" cy="694690"/>
          </a:xfrm>
          <a:prstGeom prst="rect">
            <a:avLst/>
          </a:prstGeom>
          <a:noFill/>
        </p:spPr>
        <p:txBody>
          <a:bodyPr wrap="square" rtlCol="0">
            <a:noAutofit/>
          </a:bodyPr>
          <a:p>
            <a:pPr>
              <a:lnSpc>
                <a:spcPct val="140000"/>
              </a:lnSpc>
              <a:buFont typeface="Wingdings" panose="05000000000000000000" pitchFamily="2" charset="2"/>
            </a:pPr>
            <a:r>
              <a:rPr lang="en-US" altLang="zh-CN" sz="2800" b="1" dirty="0" smtClean="0">
                <a:solidFill>
                  <a:srgbClr val="4B649F"/>
                </a:solidFill>
                <a:latin typeface="微软雅黑" panose="020B0604030504040204" pitchFamily="34" charset="-122"/>
                <a:ea typeface="+mn-ea"/>
                <a:cs typeface="微软雅黑" panose="020B0604030504040204" pitchFamily="34" charset="-122"/>
                <a:sym typeface="+mn-ea"/>
              </a:rPr>
              <a:t>4</a:t>
            </a: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、畅通沟通渠道</a:t>
            </a: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6" name="文本框 5"/>
          <p:cNvSpPr txBox="true"/>
          <p:nvPr>
            <p:custDataLst>
              <p:tags r:id="rId7"/>
            </p:custDataLst>
          </p:nvPr>
        </p:nvSpPr>
        <p:spPr>
          <a:xfrm>
            <a:off x="674370" y="2186305"/>
            <a:ext cx="10842625" cy="2011680"/>
          </a:xfrm>
          <a:prstGeom prst="rect">
            <a:avLst/>
          </a:prstGeom>
          <a:noFill/>
        </p:spPr>
        <p:txBody>
          <a:bodyPr wrap="square" rtlCol="0">
            <a:noAutofit/>
          </a:bodyPr>
          <a:p>
            <a:pPr marL="342900" indent="-342900" algn="l">
              <a:lnSpc>
                <a:spcPct val="130000"/>
              </a:lnSpc>
              <a:spcBef>
                <a:spcPts val="0"/>
              </a:spcBef>
              <a:spcAft>
                <a:spcPts val="0"/>
              </a:spcAft>
              <a:buFont typeface="Wingdings" panose="05000000000000000000" charset="0"/>
              <a:buChar char="l"/>
            </a:pPr>
            <a:r>
              <a:rPr lang="zh-CN" sz="2400" dirty="0">
                <a:latin typeface="+mn-ea"/>
                <a:ea typeface="+mn-ea"/>
                <a:cs typeface="+mn-ea"/>
                <a:sym typeface="+mn-ea"/>
              </a:rPr>
              <a:t>报表下方联系方式请</a:t>
            </a:r>
            <a:r>
              <a:rPr lang="zh-CN" sz="2400" b="1" dirty="0">
                <a:solidFill>
                  <a:srgbClr val="C00000"/>
                </a:solidFill>
                <a:latin typeface="+mn-ea"/>
                <a:ea typeface="+mn-ea"/>
                <a:cs typeface="+mn-ea"/>
                <a:sym typeface="+mn-ea"/>
              </a:rPr>
              <a:t>手动填写</a:t>
            </a:r>
            <a:r>
              <a:rPr lang="zh-CN" sz="2400" dirty="0">
                <a:latin typeface="+mn-ea"/>
                <a:ea typeface="+mn-ea"/>
                <a:cs typeface="+mn-ea"/>
                <a:sym typeface="+mn-ea"/>
              </a:rPr>
              <a:t>报表人的</a:t>
            </a:r>
            <a:r>
              <a:rPr lang="zh-CN" sz="2400" b="1" dirty="0">
                <a:solidFill>
                  <a:srgbClr val="C00000"/>
                </a:solidFill>
                <a:latin typeface="+mn-ea"/>
                <a:ea typeface="+mn-ea"/>
                <a:cs typeface="+mn-ea"/>
                <a:sym typeface="+mn-ea"/>
              </a:rPr>
              <a:t>手机号码</a:t>
            </a:r>
            <a:r>
              <a:rPr lang="zh-CN" sz="2400" dirty="0">
                <a:latin typeface="+mn-ea"/>
                <a:ea typeface="+mn-ea"/>
                <a:cs typeface="+mn-ea"/>
                <a:sym typeface="+mn-ea"/>
              </a:rPr>
              <a:t>。</a:t>
            </a:r>
            <a:endParaRPr sz="2400" dirty="0">
              <a:latin typeface="+mn-ea"/>
              <a:ea typeface="+mn-ea"/>
              <a:cs typeface="+mn-ea"/>
              <a:sym typeface="+mn-ea"/>
            </a:endParaRPr>
          </a:p>
          <a:p>
            <a:pPr marL="342900" indent="-342900" algn="l">
              <a:lnSpc>
                <a:spcPct val="130000"/>
              </a:lnSpc>
              <a:spcBef>
                <a:spcPts val="0"/>
              </a:spcBef>
              <a:spcAft>
                <a:spcPts val="0"/>
              </a:spcAft>
              <a:buFont typeface="Wingdings" panose="05000000000000000000" charset="0"/>
              <a:buChar char="l"/>
            </a:pPr>
            <a:r>
              <a:rPr sz="2400" dirty="0">
                <a:latin typeface="+mn-ea"/>
                <a:ea typeface="+mn-ea"/>
                <a:cs typeface="+mn-ea"/>
                <a:sym typeface="+mn-ea"/>
              </a:rPr>
              <a:t>如报表人、联系方式（手机号）发生变化，请一定</a:t>
            </a:r>
            <a:r>
              <a:rPr sz="2400" b="1" dirty="0">
                <a:solidFill>
                  <a:srgbClr val="C00000"/>
                </a:solidFill>
                <a:latin typeface="+mn-ea"/>
                <a:ea typeface="+mn-ea"/>
                <a:cs typeface="+mn-ea"/>
                <a:sym typeface="+mn-ea"/>
              </a:rPr>
              <a:t>及时在</a:t>
            </a:r>
            <a:r>
              <a:rPr lang="zh-CN" sz="2400" b="1" dirty="0">
                <a:solidFill>
                  <a:srgbClr val="C00000"/>
                </a:solidFill>
                <a:latin typeface="+mn-ea"/>
                <a:ea typeface="+mn-ea"/>
                <a:cs typeface="+mn-ea"/>
                <a:sym typeface="+mn-ea"/>
              </a:rPr>
              <a:t>报表中手动更新联系方式</a:t>
            </a:r>
            <a:r>
              <a:rPr lang="zh-CN" sz="2400" dirty="0">
                <a:latin typeface="+mn-ea"/>
                <a:ea typeface="+mn-ea"/>
                <a:cs typeface="+mn-ea"/>
                <a:sym typeface="+mn-ea"/>
              </a:rPr>
              <a:t>，</a:t>
            </a:r>
            <a:r>
              <a:rPr sz="2400" dirty="0">
                <a:latin typeface="+mn-ea"/>
                <a:ea typeface="+mn-ea"/>
                <a:cs typeface="+mn-ea"/>
                <a:sym typeface="+mn-ea"/>
              </a:rPr>
              <a:t>确保沟通畅通！</a:t>
            </a:r>
            <a:r>
              <a:rPr lang="zh-CN" sz="2400" dirty="0">
                <a:latin typeface="+mn-ea"/>
                <a:ea typeface="+mn-ea"/>
                <a:cs typeface="+mn-ea"/>
                <a:sym typeface="+mn-ea"/>
              </a:rPr>
              <a:t>！！</a:t>
            </a:r>
            <a:endParaRPr sz="2400" dirty="0">
              <a:latin typeface="+mn-ea"/>
              <a:ea typeface="+mn-ea"/>
              <a:cs typeface="+mn-ea"/>
              <a:sym typeface="+mn-ea"/>
            </a:endParaRPr>
          </a:p>
          <a:p>
            <a:pPr marL="342900" indent="-342900" algn="l">
              <a:lnSpc>
                <a:spcPct val="130000"/>
              </a:lnSpc>
              <a:spcBef>
                <a:spcPts val="0"/>
              </a:spcBef>
              <a:spcAft>
                <a:spcPts val="0"/>
              </a:spcAft>
              <a:buFont typeface="Wingdings" panose="05000000000000000000" charset="0"/>
              <a:buChar char="l"/>
            </a:pPr>
            <a:endParaRPr sz="2400" dirty="0">
              <a:latin typeface="+mn-ea"/>
              <a:ea typeface="+mn-ea"/>
              <a:cs typeface="+mn-ea"/>
              <a:sym typeface="+mn-ea"/>
            </a:endParaRPr>
          </a:p>
          <a:p>
            <a:pPr marL="0" indent="0" algn="l">
              <a:lnSpc>
                <a:spcPct val="130000"/>
              </a:lnSpc>
              <a:buNone/>
            </a:pPr>
            <a:endParaRPr lang="zh-CN" altLang="en-US" sz="2400" b="1" dirty="0" smtClean="0">
              <a:solidFill>
                <a:srgbClr val="C00000"/>
              </a:solidFill>
              <a:effectLst>
                <a:outerShdw blurRad="38100" dist="19050" dir="2700000" algn="tl" rotWithShape="0">
                  <a:schemeClr val="dk1">
                    <a:alpha val="40000"/>
                  </a:schemeClr>
                </a:outerShdw>
              </a:effectLst>
              <a:latin typeface="+mn-ea"/>
              <a:ea typeface="+mn-ea"/>
              <a:cs typeface="+mn-ea"/>
              <a:sym typeface="+mn-ea"/>
            </a:endParaRPr>
          </a:p>
        </p:txBody>
      </p:sp>
      <p:sp>
        <p:nvSpPr>
          <p:cNvPr id="172" name="圆角矩形"/>
          <p:cNvSpPr/>
          <p:nvPr/>
        </p:nvSpPr>
        <p:spPr>
          <a:xfrm>
            <a:off x="5407025" y="6545580"/>
            <a:ext cx="1967865" cy="216535"/>
          </a:xfrm>
          <a:prstGeom prst="roundRect">
            <a:avLst>
              <a:gd name="adj" fmla="val 16666"/>
            </a:avLst>
          </a:prstGeom>
          <a:noFill/>
          <a:ln w="50800" cap="flat" cmpd="sng">
            <a:solidFill>
              <a:srgbClr val="C00000"/>
            </a:solidFill>
            <a:prstDash val="solid"/>
            <a:round/>
          </a:ln>
        </p:spPr>
      </p:sp>
      <p:cxnSp>
        <p:nvCxnSpPr>
          <p:cNvPr id="13" name="直接箭头连接符 12"/>
          <p:cNvCxnSpPr>
            <a:endCxn id="172" idx="0"/>
          </p:cNvCxnSpPr>
          <p:nvPr/>
        </p:nvCxnSpPr>
        <p:spPr>
          <a:xfrm flipH="true">
            <a:off x="6391275" y="3225165"/>
            <a:ext cx="2812415" cy="332041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sp>
        <p:nvSpPr>
          <p:cNvPr id="16388" name="文本框 62"/>
          <p:cNvSpPr txBox="true"/>
          <p:nvPr/>
        </p:nvSpPr>
        <p:spPr>
          <a:xfrm>
            <a:off x="4350385" y="2686685"/>
            <a:ext cx="3491230" cy="1322070"/>
          </a:xfrm>
          <a:prstGeom prst="rect">
            <a:avLst/>
          </a:prstGeom>
          <a:noFill/>
          <a:ln w="9525">
            <a:noFill/>
          </a:ln>
        </p:spPr>
        <p:txBody>
          <a:bodyPr wrap="square" anchor="t" anchorCtr="false">
            <a:spAutoFit/>
          </a:bodyPr>
          <a:p>
            <a:r>
              <a:rPr lang="zh-CN" altLang="en-US" sz="8000" b="1" dirty="0">
                <a:solidFill>
                  <a:srgbClr val="4B649F"/>
                </a:solidFill>
                <a:latin typeface="Arial" panose="020B0604020202020204" pitchFamily="34" charset="0"/>
                <a:ea typeface="微软雅黑" panose="020B0604030504040204" pitchFamily="34" charset="-122"/>
              </a:rPr>
              <a:t>谢</a:t>
            </a:r>
            <a:r>
              <a:rPr lang="en-US" altLang="zh-CN" sz="8000" b="1" dirty="0">
                <a:solidFill>
                  <a:srgbClr val="4B649F"/>
                </a:solidFill>
                <a:latin typeface="Arial" panose="020B0604020202020204" pitchFamily="34" charset="0"/>
                <a:ea typeface="微软雅黑" panose="020B0604030504040204" pitchFamily="34" charset="-122"/>
              </a:rPr>
              <a:t>   </a:t>
            </a:r>
            <a:r>
              <a:rPr lang="zh-CN" altLang="en-US" sz="8000" b="1" dirty="0">
                <a:solidFill>
                  <a:srgbClr val="4B649F"/>
                </a:solidFill>
                <a:latin typeface="Arial" panose="020B0604020202020204" pitchFamily="34" charset="0"/>
                <a:ea typeface="微软雅黑" panose="020B0604030504040204" pitchFamily="34" charset="-122"/>
              </a:rPr>
              <a:t>谢！</a:t>
            </a:r>
            <a:endParaRPr lang="en-US" altLang="zh-CN" sz="1800" b="1" dirty="0">
              <a:solidFill>
                <a:srgbClr val="4B649F"/>
              </a:solidFill>
              <a:latin typeface="Arial" panose="020B0604020202020204" pitchFamily="34" charset="0"/>
              <a:ea typeface="微软雅黑" panose="020B0604030504040204" pitchFamily="34" charset="-122"/>
            </a:endParaRPr>
          </a:p>
        </p:txBody>
      </p:sp>
      <p:sp>
        <p:nvSpPr>
          <p:cNvPr id="1069" name="矩形 1068"/>
          <p:cNvSpPr/>
          <p:nvPr/>
        </p:nvSpPr>
        <p:spPr>
          <a:xfrm>
            <a:off x="10906125" y="4237038"/>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0637838" y="4008438"/>
            <a:ext cx="474663" cy="474663"/>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1262063" y="2146300"/>
            <a:ext cx="474663"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460500" y="2386013"/>
            <a:ext cx="474663" cy="474663"/>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24" name="直接连接符 23"/>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94778" y="2967990"/>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第二部分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统计原则</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4212590" y="1006475"/>
            <a:ext cx="3767455" cy="788035"/>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ctr" defTabSz="914400" fontAlgn="auto">
              <a:lnSpc>
                <a:spcPct val="100000"/>
              </a:lnSpc>
              <a:buClrTx/>
              <a:buSzTx/>
              <a:buFontTx/>
              <a:defRPr/>
            </a:pPr>
            <a:r>
              <a:rPr lang="en-US" altLang="zh-CN" sz="2800">
                <a:ln>
                  <a:noFill/>
                </a:ln>
                <a:effectLst/>
                <a:uLnTx/>
                <a:uFillTx/>
                <a:sym typeface="+mn-ea"/>
              </a:rPr>
              <a:t> </a:t>
            </a:r>
            <a:r>
              <a:rPr lang="zh-CN" altLang="en-US" sz="2800" b="1">
                <a:ln>
                  <a:noFill/>
                </a:ln>
                <a:effectLst/>
                <a:uLnTx/>
                <a:uFillTx/>
                <a:sym typeface="+mn-ea"/>
              </a:rPr>
              <a:t>法人单位</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二、统计原则</a:t>
            </a:r>
            <a:endParaRPr lang="zh-CN" altLang="en-US" sz="2800" b="1" dirty="0" smtClean="0">
              <a:solidFill>
                <a:schemeClr val="tx1"/>
              </a:solidFill>
              <a:effectLst/>
              <a:latin typeface="+mj-ea"/>
              <a:ea typeface="+mj-ea"/>
            </a:endParaRPr>
          </a:p>
        </p:txBody>
      </p:sp>
      <p:sp>
        <p:nvSpPr>
          <p:cNvPr id="10" name="文本框 9"/>
          <p:cNvSpPr txBox="true"/>
          <p:nvPr>
            <p:custDataLst>
              <p:tags r:id="rId3"/>
            </p:custDataLst>
          </p:nvPr>
        </p:nvSpPr>
        <p:spPr>
          <a:xfrm>
            <a:off x="622300" y="1948180"/>
            <a:ext cx="10946765" cy="3531870"/>
          </a:xfrm>
          <a:prstGeom prst="rect">
            <a:avLst/>
          </a:prstGeom>
          <a:noFill/>
        </p:spPr>
        <p:txBody>
          <a:bodyPr wrap="square" rtlCol="0">
            <a:noAutofit/>
          </a:bodyPr>
          <a:p>
            <a:pPr marL="285750" indent="-285750">
              <a:lnSpc>
                <a:spcPct val="160000"/>
              </a:lnSpc>
              <a:buFont typeface="Wingdings" panose="05000000000000000000" pitchFamily="2" charset="2"/>
              <a:buChar char="l"/>
            </a:pPr>
            <a:r>
              <a:rPr lang="zh-CN" altLang="en-US" sz="2800" kern="0" dirty="0" smtClean="0">
                <a:latin typeface="黑体" panose="02010609060101010101" charset="-122"/>
                <a:ea typeface="黑体" panose="02010609060101010101" charset="-122"/>
                <a:cs typeface="Times New Roman" panose="02020603050405020304" pitchFamily="18" charset="0"/>
                <a:sym typeface="+mn-ea"/>
              </a:rPr>
              <a:t>执行“社会经济活动所在地（实际经营</a:t>
            </a:r>
            <a:r>
              <a:rPr lang="zh-CN" altLang="en-US" sz="2800" dirty="0" smtClean="0">
                <a:latin typeface="黑体" panose="02010609060101010101" charset="-122"/>
                <a:ea typeface="黑体" panose="02010609060101010101" charset="-122"/>
                <a:sym typeface="+mn-ea"/>
              </a:rPr>
              <a:t>地、实际运营地等）</a:t>
            </a:r>
            <a:r>
              <a:rPr lang="zh-CN" altLang="en-US" sz="2800" kern="0" dirty="0" smtClean="0">
                <a:latin typeface="黑体" panose="02010609060101010101" charset="-122"/>
                <a:ea typeface="黑体" panose="02010609060101010101" charset="-122"/>
                <a:cs typeface="Times New Roman" panose="02020603050405020304" pitchFamily="18" charset="0"/>
                <a:sym typeface="+mn-ea"/>
              </a:rPr>
              <a:t>”</a:t>
            </a:r>
            <a:r>
              <a:rPr lang="zh-CN" altLang="en-US" sz="2800" kern="0" dirty="0">
                <a:latin typeface="黑体" panose="02010609060101010101" charset="-122"/>
                <a:ea typeface="黑体" panose="02010609060101010101" charset="-122"/>
                <a:cs typeface="Times New Roman" panose="02020603050405020304" pitchFamily="18" charset="0"/>
                <a:sym typeface="+mn-ea"/>
              </a:rPr>
              <a:t>统计原则 </a:t>
            </a:r>
            <a:endParaRPr lang="en-US" altLang="zh-CN" sz="2800" b="0" i="0" u="none" strike="noStrike" kern="0" cap="none" spc="0" baseline="0" dirty="0">
              <a:solidFill>
                <a:schemeClr val="tx1"/>
              </a:solidFill>
              <a:latin typeface="黑体" panose="02010609060101010101" charset="-122"/>
              <a:ea typeface="黑体" panose="02010609060101010101" charset="-122"/>
              <a:cs typeface="Times New Roman" panose="02020603050405020304" pitchFamily="18" charset="0"/>
            </a:endParaRPr>
          </a:p>
          <a:p>
            <a:pPr marL="342900" indent="-342900" algn="l">
              <a:lnSpc>
                <a:spcPct val="100000"/>
              </a:lnSpc>
              <a:spcBef>
                <a:spcPct val="20000"/>
              </a:spcBef>
              <a:spcAft>
                <a:spcPts val="0"/>
              </a:spcAft>
              <a:buNone/>
            </a:pPr>
            <a:r>
              <a:rPr lang="en-US" altLang="zh-CN" sz="2800" kern="0" dirty="0">
                <a:latin typeface="黑体" panose="02010609060101010101" charset="-122"/>
                <a:ea typeface="仿宋_GB2312" panose="02010609030101010101" charset="-122"/>
                <a:cs typeface="Times New Roman" panose="02020603050405020304" pitchFamily="18" charset="0"/>
                <a:sym typeface="+mn-ea"/>
              </a:rPr>
              <a:t>    </a:t>
            </a:r>
            <a:r>
              <a:rPr lang="zh-CN" altLang="en-US" sz="2800" kern="0" dirty="0" smtClean="0">
                <a:latin typeface="黑体" panose="02010609060101010101" charset="-122"/>
                <a:ea typeface="仿宋_GB2312" panose="02010609030101010101" charset="-122"/>
                <a:cs typeface="Times New Roman" panose="02020603050405020304" pitchFamily="18" charset="0"/>
                <a:sym typeface="+mn-ea"/>
              </a:rPr>
              <a:t>按照社会经济活动所在地（实际经营地、实际运营地等）向所在地政府统计机构报送</a:t>
            </a:r>
            <a:r>
              <a:rPr lang="zh-CN" altLang="en-US" sz="2800" kern="0" dirty="0">
                <a:latin typeface="黑体" panose="02010609060101010101" charset="-122"/>
                <a:ea typeface="仿宋_GB2312" panose="02010609030101010101" charset="-122"/>
                <a:cs typeface="Times New Roman" panose="02020603050405020304" pitchFamily="18" charset="0"/>
                <a:sym typeface="+mn-ea"/>
              </a:rPr>
              <a:t>统计</a:t>
            </a:r>
            <a:r>
              <a:rPr lang="zh-CN" altLang="en-US" sz="2800" kern="0" dirty="0" smtClean="0">
                <a:latin typeface="黑体" panose="02010609060101010101" charset="-122"/>
                <a:ea typeface="仿宋_GB2312" panose="02010609030101010101" charset="-122"/>
                <a:cs typeface="Times New Roman" panose="02020603050405020304" pitchFamily="18" charset="0"/>
                <a:sym typeface="+mn-ea"/>
              </a:rPr>
              <a:t>数据</a:t>
            </a:r>
            <a:endParaRPr lang="zh-CN" altLang="en-US" sz="2800" b="0" i="0" u="none" strike="noStrike" kern="0" cap="none" spc="0" baseline="0" dirty="0" smtClean="0">
              <a:solidFill>
                <a:schemeClr val="tx1"/>
              </a:solidFill>
              <a:latin typeface="黑体" panose="02010609060101010101" charset="-122"/>
              <a:ea typeface="仿宋_GB2312" panose="02010609030101010101" charset="-122"/>
              <a:cs typeface="Times New Roman" panose="02020603050405020304" pitchFamily="18" charset="0"/>
            </a:endParaRPr>
          </a:p>
          <a:p>
            <a:pPr marL="342900" indent="-342900" algn="l">
              <a:lnSpc>
                <a:spcPct val="100000"/>
              </a:lnSpc>
              <a:spcBef>
                <a:spcPct val="20000"/>
              </a:spcBef>
              <a:spcAft>
                <a:spcPts val="0"/>
              </a:spcAft>
              <a:buNone/>
            </a:pPr>
            <a:endParaRPr lang="en-US" altLang="zh-CN" sz="2800" b="0" i="0" u="none" strike="noStrike" kern="0" cap="none" spc="0" baseline="0" dirty="0" smtClean="0">
              <a:solidFill>
                <a:schemeClr val="tx1"/>
              </a:solidFill>
              <a:latin typeface="黑体" panose="02010609060101010101" charset="-122"/>
              <a:ea typeface="仿宋_GB2312" panose="02010609030101010101" charset="-122"/>
              <a:cs typeface="Times New Roman" panose="02020603050405020304" pitchFamily="18" charset="0"/>
            </a:endParaRPr>
          </a:p>
          <a:p>
            <a:pPr marL="285750" indent="-285750">
              <a:lnSpc>
                <a:spcPct val="160000"/>
              </a:lnSpc>
              <a:buFont typeface="Wingdings" panose="05000000000000000000" pitchFamily="2" charset="2"/>
              <a:buChar char="l"/>
            </a:pPr>
            <a:r>
              <a:rPr lang="zh-CN" altLang="en-US" sz="2800" dirty="0" smtClean="0">
                <a:latin typeface="黑体" panose="02010609060101010101" charset="-122"/>
                <a:ea typeface="黑体" panose="02010609060101010101" charset="-122"/>
                <a:sym typeface="+mn-ea"/>
              </a:rPr>
              <a:t>法人原则：</a:t>
            </a:r>
            <a:r>
              <a:rPr lang="zh-CN" altLang="zh-CN" sz="2800" dirty="0" smtClean="0">
                <a:latin typeface="黑体" panose="02010609060101010101" charset="-122"/>
                <a:ea typeface="黑体" panose="02010609060101010101" charset="-122"/>
                <a:sym typeface="+mn-ea"/>
              </a:rPr>
              <a:t>住宿</a:t>
            </a:r>
            <a:r>
              <a:rPr lang="zh-CN" altLang="zh-CN" sz="2800" dirty="0">
                <a:latin typeface="黑体" panose="02010609060101010101" charset="-122"/>
                <a:ea typeface="黑体" panose="02010609060101010101" charset="-122"/>
                <a:sym typeface="+mn-ea"/>
              </a:rPr>
              <a:t>和餐饮业法人单位附营的</a:t>
            </a:r>
            <a:r>
              <a:rPr lang="zh-CN" altLang="zh-CN" sz="2800" b="1" dirty="0">
                <a:solidFill>
                  <a:srgbClr val="C00000"/>
                </a:solidFill>
                <a:latin typeface="黑体" panose="02010609060101010101" charset="-122"/>
                <a:ea typeface="黑体" panose="02010609060101010101" charset="-122"/>
                <a:sym typeface="+mn-ea"/>
              </a:rPr>
              <a:t>同行业</a:t>
            </a:r>
            <a:r>
              <a:rPr lang="zh-CN" altLang="zh-CN" sz="2800" dirty="0">
                <a:latin typeface="黑体" panose="02010609060101010101" charset="-122"/>
                <a:ea typeface="黑体" panose="02010609060101010101" charset="-122"/>
                <a:sym typeface="+mn-ea"/>
              </a:rPr>
              <a:t>产业活动单位由其所属法人单位进行统计。</a:t>
            </a:r>
            <a:endParaRPr lang="zh-CN" altLang="zh-CN" sz="2800" dirty="0" smtClean="0">
              <a:solidFill>
                <a:schemeClr val="tx1"/>
              </a:solidFill>
              <a:latin typeface="黑体" panose="02010609060101010101" charset="-122"/>
              <a:ea typeface="黑体" panose="02010609060101010101" charset="-122"/>
              <a:cs typeface="微软雅黑" panose="020B0604030504040204" pitchFamily="34" charset="-122"/>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94778" y="2967990"/>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第三部分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重点指标</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139" name="组合"/>
          <p:cNvGrpSpPr/>
          <p:nvPr/>
        </p:nvGrpSpPr>
        <p:grpSpPr>
          <a:xfrm>
            <a:off x="2505075" y="1921510"/>
            <a:ext cx="7162800" cy="1290955"/>
            <a:chOff x="2019300" y="1854200"/>
            <a:chExt cx="6408738" cy="936624"/>
          </a:xfrm>
        </p:grpSpPr>
        <p:sp>
          <p:nvSpPr>
            <p:cNvPr id="136"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35795" y="1896588"/>
              <a:ext cx="6392008" cy="851393"/>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（一）住宿和餐饮业经营情况</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a:t>
              </a:r>
              <a:r>
                <a:rPr lang="en-US" altLang="zh-CN"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S104-1</a:t>
              </a:r>
              <a:r>
                <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a:t>
              </a:r>
              <a:r>
                <a:rPr lang="en-US" altLang="zh-CN"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S204-1</a:t>
              </a:r>
              <a:r>
                <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a:t>
              </a:r>
              <a:endPar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grpSp>
        <p:nvGrpSpPr>
          <p:cNvPr id="13" name="组合"/>
          <p:cNvGrpSpPr/>
          <p:nvPr/>
        </p:nvGrpSpPr>
        <p:grpSpPr>
          <a:xfrm>
            <a:off x="2510155" y="3834765"/>
            <a:ext cx="7213600" cy="1290955"/>
            <a:chOff x="2002805" y="1854200"/>
            <a:chExt cx="6453988" cy="936624"/>
          </a:xfrm>
        </p:grpSpPr>
        <p:sp>
          <p:nvSpPr>
            <p:cNvPr id="14"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6" name="矩形"/>
            <p:cNvSpPr/>
            <p:nvPr/>
          </p:nvSpPr>
          <p:spPr>
            <a:xfrm>
              <a:off x="2002805" y="1896588"/>
              <a:ext cx="6453988" cy="851393"/>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（二）住宿和餐饮业分地区经营情况</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（BJS104-6，BJS204-6）</a:t>
              </a:r>
              <a:endParaRPr lang="zh-CN" altLang="en-US" sz="3200" b="1" i="0" u="none" strike="noStrike" kern="1200" cap="none" spc="0" baseline="0" dirty="0" smtClean="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57.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UNIT_TABLE_BEAUTIFY" val="smartTable{1d4de259-ccbc-4eb9-8a1c-1422ed19607d}"/>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6153</Words>
  <Application>WPS 演示</Application>
  <PresentationFormat>宽屏</PresentationFormat>
  <Paragraphs>751</Paragraphs>
  <Slides>57</Slides>
  <Notes>0</Notes>
  <HiddenSlides>0</HiddenSlides>
  <MMClips>0</MMClips>
  <ScaleCrop>false</ScaleCrop>
  <HeadingPairs>
    <vt:vector size="6" baseType="variant">
      <vt:variant>
        <vt:lpstr>已用的字体</vt:lpstr>
      </vt:variant>
      <vt:variant>
        <vt:i4>15</vt:i4>
      </vt:variant>
      <vt:variant>
        <vt:lpstr>主题</vt:lpstr>
      </vt:variant>
      <vt:variant>
        <vt:i4>6</vt:i4>
      </vt:variant>
      <vt:variant>
        <vt:lpstr>幻灯片标题</vt:lpstr>
      </vt:variant>
      <vt:variant>
        <vt:i4>57</vt:i4>
      </vt:variant>
    </vt:vector>
  </HeadingPairs>
  <TitlesOfParts>
    <vt:vector size="78" baseType="lpstr">
      <vt:lpstr>Arial</vt:lpstr>
      <vt:lpstr>宋体</vt:lpstr>
      <vt:lpstr>Wingdings</vt:lpstr>
      <vt:lpstr>微软雅黑</vt:lpstr>
      <vt:lpstr>方正小标宋简体</vt:lpstr>
      <vt:lpstr>Times New Roman</vt:lpstr>
      <vt:lpstr>方正书宋_GBK</vt:lpstr>
      <vt:lpstr>Calibri</vt:lpstr>
      <vt:lpstr>黑体</vt:lpstr>
      <vt:lpstr>Wingdings</vt:lpstr>
      <vt:lpstr>仿宋_GB2312</vt:lpstr>
      <vt:lpstr>宋体</vt:lpstr>
      <vt:lpstr>Tahoma</vt:lpstr>
      <vt:lpstr>DejaVu Sans</vt:lpstr>
      <vt:lpstr>Arial Unicode MS</vt:lpstr>
      <vt:lpstr>Office 主题</vt:lpstr>
      <vt:lpstr>1_Office 主题</vt:lpstr>
      <vt:lpstr>2_Office 主题</vt:lpstr>
      <vt:lpstr>3_Office 主题</vt:lpstr>
      <vt:lpstr>4_Office 主题</vt:lpstr>
      <vt:lpstr>5_Office 主题</vt:lpstr>
      <vt:lpstr>PowerPoint 演示文稿</vt:lpstr>
      <vt:lpstr>PowerPoint 演示文稿</vt:lpstr>
      <vt:lpstr>PowerPoint 演示文稿</vt:lpstr>
      <vt:lpstr>（一）报表类别</vt:lpstr>
      <vt:lpstr>（二）报送方式及时间</vt:lpstr>
      <vt:lpstr>PowerPoint 演示文稿</vt:lpstr>
      <vt:lpstr> 法人单位</vt:lpstr>
      <vt:lpstr>PowerPoint 演示文稿</vt:lpstr>
      <vt:lpstr>PowerPoint 演示文稿</vt:lpstr>
      <vt:lpstr>PowerPoint 演示文稿</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 （一）经营情况</vt:lpstr>
      <vt:lpstr>PowerPoint 演示文稿</vt:lpstr>
      <vt:lpstr>  （二）分地区经营情况</vt:lpstr>
      <vt:lpstr>  （二）分地区经营情况</vt:lpstr>
      <vt:lpstr>  （二）分地区经营情况</vt:lpstr>
      <vt:lpstr>  （二）分地区经营情况</vt:lpstr>
      <vt:lpstr>  （二）分地区经营情况</vt:lpstr>
      <vt:lpstr>  （二）分地区经营情况</vt:lpstr>
      <vt:lpstr> （二）分地区经营情况</vt:lpstr>
      <vt:lpstr> （二）分地区经营情况</vt:lpstr>
      <vt:lpstr>PowerPoint 演示文稿</vt:lpstr>
      <vt:lpstr>PowerPoint 演示文稿</vt:lpstr>
      <vt:lpstr>PowerPoint 演示文稿</vt:lpstr>
      <vt:lpstr> （一）数据填报</vt:lpstr>
      <vt:lpstr>PowerPoint 演示文稿</vt:lpstr>
      <vt:lpstr> （二）澄清说明填写</vt:lpstr>
      <vt:lpstr> （二）澄清说明填写</vt:lpstr>
      <vt:lpstr> （二）澄清说明填写</vt:lpstr>
      <vt:lpstr>PowerPoint 演示文稿</vt:lpstr>
      <vt:lpstr> （三）重点指标对比</vt:lpstr>
      <vt:lpstr>PowerPoint 演示文稿</vt:lpstr>
      <vt:lpstr> （四）常见问题及解决方法</vt:lpstr>
      <vt:lpstr> （四）常见问题及解决方法</vt:lpstr>
      <vt:lpstr> （四）常见问题及解决方法</vt:lpstr>
      <vt:lpstr> （四）常见问题及解决方法</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uos</cp:lastModifiedBy>
  <cp:revision>718</cp:revision>
  <dcterms:created xsi:type="dcterms:W3CDTF">2024-12-30T03:46:01Z</dcterms:created>
  <dcterms:modified xsi:type="dcterms:W3CDTF">2024-12-30T03:46:01Z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2052-11.8.2.10183</vt:lpwstr>
  </property>
  <property fmtid="{D5CDD505-2E9C-101B-9397-08002B2CF9AE}" pid="3" name="ICV">
    <vt:lpwstr>A748037373C54413BE842D16D3A52656</vt:lpwstr>
  </property>
</Properties>
</file>