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handoutMasterIdLst>
    <p:handoutMasterId r:id="rId56"/>
  </p:handoutMasterIdLst>
  <p:sldIdLst>
    <p:sldId id="2255" r:id="rId3"/>
    <p:sldId id="615" r:id="rId4"/>
    <p:sldId id="2178" r:id="rId5"/>
    <p:sldId id="2183" r:id="rId7"/>
    <p:sldId id="1947" r:id="rId8"/>
    <p:sldId id="771" r:id="rId9"/>
    <p:sldId id="984" r:id="rId10"/>
    <p:sldId id="985" r:id="rId11"/>
    <p:sldId id="986" r:id="rId12"/>
    <p:sldId id="987" r:id="rId13"/>
    <p:sldId id="988" r:id="rId14"/>
    <p:sldId id="2406" r:id="rId15"/>
    <p:sldId id="1050" r:id="rId16"/>
    <p:sldId id="1051" r:id="rId17"/>
    <p:sldId id="1053" r:id="rId18"/>
    <p:sldId id="2407" r:id="rId19"/>
    <p:sldId id="1141" r:id="rId20"/>
    <p:sldId id="2408" r:id="rId21"/>
    <p:sldId id="1143" r:id="rId22"/>
    <p:sldId id="2352" r:id="rId23"/>
    <p:sldId id="2331" r:id="rId24"/>
    <p:sldId id="2409" r:id="rId25"/>
    <p:sldId id="2330" r:id="rId26"/>
    <p:sldId id="1067" r:id="rId27"/>
    <p:sldId id="2333" r:id="rId28"/>
    <p:sldId id="2332" r:id="rId29"/>
    <p:sldId id="2057" r:id="rId30"/>
    <p:sldId id="2180" r:id="rId31"/>
    <p:sldId id="2411" r:id="rId32"/>
    <p:sldId id="2337" r:id="rId33"/>
    <p:sldId id="2412" r:id="rId34"/>
    <p:sldId id="1076" r:id="rId35"/>
    <p:sldId id="2339" r:id="rId36"/>
    <p:sldId id="2340" r:id="rId37"/>
    <p:sldId id="2341" r:id="rId38"/>
    <p:sldId id="2342" r:id="rId39"/>
    <p:sldId id="2343" r:id="rId40"/>
    <p:sldId id="2344" r:id="rId41"/>
    <p:sldId id="2194" r:id="rId42"/>
    <p:sldId id="2195" r:id="rId43"/>
    <p:sldId id="2192" r:id="rId44"/>
    <p:sldId id="2190" r:id="rId45"/>
    <p:sldId id="2189" r:id="rId46"/>
    <p:sldId id="1940" r:id="rId47"/>
    <p:sldId id="2345" r:id="rId48"/>
    <p:sldId id="2346" r:id="rId49"/>
    <p:sldId id="2347" r:id="rId50"/>
    <p:sldId id="2348" r:id="rId51"/>
    <p:sldId id="2349" r:id="rId52"/>
    <p:sldId id="1115" r:id="rId53"/>
    <p:sldId id="2403" r:id="rId54"/>
    <p:sldId id="2258" r:id="rId55"/>
  </p:sldIdLst>
  <p:sldSz cx="9144000" cy="6858000" type="screen4x3"/>
  <p:notesSz cx="6797675" cy="9926320"/>
  <p:defaultTextStyle>
    <a:defPPr>
      <a:defRPr lang="zh-CN"/>
    </a:defPPr>
    <a:lvl1pPr algn="ctr" rtl="0" fontAlgn="base">
      <a:spcBef>
        <a:spcPct val="0"/>
      </a:spcBef>
      <a:spcAft>
        <a:spcPct val="0"/>
      </a:spcAft>
      <a:defRPr kumimoji="1" sz="3200" kern="1200">
        <a:solidFill>
          <a:srgbClr val="FFFF66"/>
        </a:solidFill>
        <a:latin typeface="Times New Roman" panose="02020603050405020304" pitchFamily="18" charset="0"/>
        <a:ea typeface="宋体" pitchFamily="2" charset="-122"/>
        <a:cs typeface="+mn-cs"/>
      </a:defRPr>
    </a:lvl1pPr>
    <a:lvl2pPr marL="457200" algn="ctr" rtl="0" fontAlgn="base">
      <a:spcBef>
        <a:spcPct val="0"/>
      </a:spcBef>
      <a:spcAft>
        <a:spcPct val="0"/>
      </a:spcAft>
      <a:defRPr kumimoji="1" sz="3200" kern="1200">
        <a:solidFill>
          <a:srgbClr val="FFFF66"/>
        </a:solidFill>
        <a:latin typeface="Times New Roman" panose="02020603050405020304" pitchFamily="18" charset="0"/>
        <a:ea typeface="宋体" pitchFamily="2" charset="-122"/>
        <a:cs typeface="+mn-cs"/>
      </a:defRPr>
    </a:lvl2pPr>
    <a:lvl3pPr marL="914400" algn="ctr" rtl="0" fontAlgn="base">
      <a:spcBef>
        <a:spcPct val="0"/>
      </a:spcBef>
      <a:spcAft>
        <a:spcPct val="0"/>
      </a:spcAft>
      <a:defRPr kumimoji="1" sz="3200" kern="1200">
        <a:solidFill>
          <a:srgbClr val="FFFF66"/>
        </a:solidFill>
        <a:latin typeface="Times New Roman" panose="02020603050405020304" pitchFamily="18" charset="0"/>
        <a:ea typeface="宋体" pitchFamily="2" charset="-122"/>
        <a:cs typeface="+mn-cs"/>
      </a:defRPr>
    </a:lvl3pPr>
    <a:lvl4pPr marL="1371600" algn="ctr" rtl="0" fontAlgn="base">
      <a:spcBef>
        <a:spcPct val="0"/>
      </a:spcBef>
      <a:spcAft>
        <a:spcPct val="0"/>
      </a:spcAft>
      <a:defRPr kumimoji="1" sz="3200" kern="1200">
        <a:solidFill>
          <a:srgbClr val="FFFF66"/>
        </a:solidFill>
        <a:latin typeface="Times New Roman" panose="02020603050405020304" pitchFamily="18" charset="0"/>
        <a:ea typeface="宋体" pitchFamily="2" charset="-122"/>
        <a:cs typeface="+mn-cs"/>
      </a:defRPr>
    </a:lvl4pPr>
    <a:lvl5pPr marL="1828800" algn="ctr" rtl="0" fontAlgn="base">
      <a:spcBef>
        <a:spcPct val="0"/>
      </a:spcBef>
      <a:spcAft>
        <a:spcPct val="0"/>
      </a:spcAft>
      <a:defRPr kumimoji="1" sz="3200" kern="1200">
        <a:solidFill>
          <a:srgbClr val="FFFF66"/>
        </a:solidFill>
        <a:latin typeface="Times New Roman" panose="02020603050405020304" pitchFamily="18" charset="0"/>
        <a:ea typeface="宋体" pitchFamily="2" charset="-122"/>
        <a:cs typeface="+mn-cs"/>
      </a:defRPr>
    </a:lvl5pPr>
    <a:lvl6pPr marL="2286000" algn="l" defTabSz="914400" rtl="0" eaLnBrk="1" latinLnBrk="0" hangingPunct="1">
      <a:defRPr kumimoji="1" sz="3200" kern="1200">
        <a:solidFill>
          <a:srgbClr val="FFFF66"/>
        </a:solidFill>
        <a:latin typeface="Times New Roman" panose="02020603050405020304" pitchFamily="18" charset="0"/>
        <a:ea typeface="宋体" pitchFamily="2" charset="-122"/>
        <a:cs typeface="+mn-cs"/>
      </a:defRPr>
    </a:lvl6pPr>
    <a:lvl7pPr marL="2743200" algn="l" defTabSz="914400" rtl="0" eaLnBrk="1" latinLnBrk="0" hangingPunct="1">
      <a:defRPr kumimoji="1" sz="3200" kern="1200">
        <a:solidFill>
          <a:srgbClr val="FFFF66"/>
        </a:solidFill>
        <a:latin typeface="Times New Roman" panose="02020603050405020304" pitchFamily="18" charset="0"/>
        <a:ea typeface="宋体" pitchFamily="2" charset="-122"/>
        <a:cs typeface="+mn-cs"/>
      </a:defRPr>
    </a:lvl7pPr>
    <a:lvl8pPr marL="3200400" algn="l" defTabSz="914400" rtl="0" eaLnBrk="1" latinLnBrk="0" hangingPunct="1">
      <a:defRPr kumimoji="1" sz="3200" kern="1200">
        <a:solidFill>
          <a:srgbClr val="FFFF66"/>
        </a:solidFill>
        <a:latin typeface="Times New Roman" panose="02020603050405020304" pitchFamily="18" charset="0"/>
        <a:ea typeface="宋体" pitchFamily="2" charset="-122"/>
        <a:cs typeface="+mn-cs"/>
      </a:defRPr>
    </a:lvl8pPr>
    <a:lvl9pPr marL="3657600" algn="l" defTabSz="914400" rtl="0" eaLnBrk="1" latinLnBrk="0" hangingPunct="1">
      <a:defRPr kumimoji="1" sz="3200" kern="1200">
        <a:solidFill>
          <a:srgbClr val="FFFF66"/>
        </a:solidFill>
        <a:latin typeface="Times New Roman" panose="02020603050405020304" pitchFamily="18" charset="0"/>
        <a:ea typeface="宋体"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柯 豪爽" initials="" lastIdx="0"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353D5"/>
    <a:srgbClr val="FF0000"/>
    <a:srgbClr val="FFFF00"/>
    <a:srgbClr val="FFFF99"/>
    <a:srgbClr val="3366FF"/>
    <a:srgbClr val="3399FF"/>
    <a:srgbClr val="FF9933"/>
    <a:srgbClr val="00FF00"/>
    <a:srgbClr val="009900"/>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ä¸­åº¦æ ·å¼ 2 - å¼ºè°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015" autoAdjust="0"/>
    <p:restoredTop sz="87625" autoAdjust="0"/>
  </p:normalViewPr>
  <p:slideViewPr>
    <p:cSldViewPr>
      <p:cViewPr>
        <p:scale>
          <a:sx n="60" d="100"/>
          <a:sy n="60" d="100"/>
        </p:scale>
        <p:origin x="-1872" y="-462"/>
      </p:cViewPr>
      <p:guideLst>
        <p:guide orient="horz" pos="2174"/>
        <p:guide pos="2835"/>
      </p:guideLst>
    </p:cSldViewPr>
  </p:slideViewPr>
  <p:outlineViewPr>
    <p:cViewPr>
      <p:scale>
        <a:sx n="33" d="100"/>
        <a:sy n="33" d="100"/>
      </p:scale>
      <p:origin x="0" y="6616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3360" y="-108"/>
      </p:cViewPr>
      <p:guideLst>
        <p:guide orient="horz" pos="3146"/>
        <p:guide pos="2107"/>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0" Type="http://schemas.openxmlformats.org/officeDocument/2006/relationships/commentAuthors" Target="commentAuthors.xml"/><Relationship Id="rId6" Type="http://schemas.openxmlformats.org/officeDocument/2006/relationships/notesMaster" Target="notesMasters/notesMaster1.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handoutMaster" Target="handoutMasters/handoutMaster1.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90" name="Rectangle 2"/>
          <p:cNvSpPr>
            <a:spLocks noGrp="true" noChangeArrowheads="true"/>
          </p:cNvSpPr>
          <p:nvPr>
            <p:ph type="hdr" sz="quarter"/>
          </p:nvPr>
        </p:nvSpPr>
        <p:spPr bwMode="auto">
          <a:xfrm>
            <a:off x="0" y="0"/>
            <a:ext cx="2945659" cy="496332"/>
          </a:xfrm>
          <a:prstGeom prst="rect">
            <a:avLst/>
          </a:prstGeom>
          <a:noFill/>
          <a:ln w="9525">
            <a:noFill/>
            <a:miter lim="800000"/>
          </a:ln>
          <a:effectLst/>
        </p:spPr>
        <p:txBody>
          <a:bodyPr vert="horz" wrap="square" lIns="91440" tIns="45720" rIns="91440" bIns="45720" numCol="1" anchor="t" anchorCtr="false" compatLnSpc="true"/>
          <a:lstStyle>
            <a:lvl1pPr algn="l">
              <a:defRPr kumimoji="0" sz="1200" b="0">
                <a:solidFill>
                  <a:schemeClr val="tx1"/>
                </a:solidFill>
                <a:latin typeface="Arial" panose="020B0604020202020204" pitchFamily="34" charset="0"/>
              </a:defRPr>
            </a:lvl1pPr>
          </a:lstStyle>
          <a:p>
            <a:pPr>
              <a:defRPr/>
            </a:pPr>
            <a:endParaRPr lang="en-US" altLang="zh-CN"/>
          </a:p>
        </p:txBody>
      </p:sp>
      <p:sp>
        <p:nvSpPr>
          <p:cNvPr id="114691" name="Rectangle 3"/>
          <p:cNvSpPr>
            <a:spLocks noGrp="true" noChangeArrowheads="true"/>
          </p:cNvSpPr>
          <p:nvPr>
            <p:ph type="dt" sz="quarter" idx="1"/>
          </p:nvPr>
        </p:nvSpPr>
        <p:spPr bwMode="auto">
          <a:xfrm>
            <a:off x="3850443" y="0"/>
            <a:ext cx="2945659" cy="496332"/>
          </a:xfrm>
          <a:prstGeom prst="rect">
            <a:avLst/>
          </a:prstGeom>
          <a:noFill/>
          <a:ln w="9525">
            <a:noFill/>
            <a:miter lim="800000"/>
          </a:ln>
          <a:effectLst/>
        </p:spPr>
        <p:txBody>
          <a:bodyPr vert="horz" wrap="square" lIns="91440" tIns="45720" rIns="91440" bIns="45720" numCol="1" anchor="t" anchorCtr="false" compatLnSpc="true"/>
          <a:lstStyle>
            <a:lvl1pPr algn="r">
              <a:defRPr kumimoji="0" sz="1200" b="0">
                <a:solidFill>
                  <a:schemeClr val="tx1"/>
                </a:solidFill>
                <a:latin typeface="Arial" panose="020B0604020202020204" pitchFamily="34" charset="0"/>
              </a:defRPr>
            </a:lvl1pPr>
          </a:lstStyle>
          <a:p>
            <a:pPr>
              <a:defRPr/>
            </a:pPr>
            <a:endParaRPr lang="en-US" altLang="zh-CN"/>
          </a:p>
        </p:txBody>
      </p:sp>
      <p:sp>
        <p:nvSpPr>
          <p:cNvPr id="114692" name="Rectangle 4"/>
          <p:cNvSpPr>
            <a:spLocks noGrp="true" noChangeArrowheads="true"/>
          </p:cNvSpPr>
          <p:nvPr>
            <p:ph type="ftr" sz="quarter" idx="2"/>
          </p:nvPr>
        </p:nvSpPr>
        <p:spPr bwMode="auto">
          <a:xfrm>
            <a:off x="0" y="9428583"/>
            <a:ext cx="2945659" cy="496332"/>
          </a:xfrm>
          <a:prstGeom prst="rect">
            <a:avLst/>
          </a:prstGeom>
          <a:noFill/>
          <a:ln w="9525">
            <a:noFill/>
            <a:miter lim="800000"/>
          </a:ln>
          <a:effectLst/>
        </p:spPr>
        <p:txBody>
          <a:bodyPr vert="horz" wrap="square" lIns="91440" tIns="45720" rIns="91440" bIns="45720" numCol="1" anchor="b" anchorCtr="false" compatLnSpc="true"/>
          <a:lstStyle>
            <a:lvl1pPr algn="l">
              <a:defRPr kumimoji="0" sz="1200" b="0">
                <a:solidFill>
                  <a:schemeClr val="tx1"/>
                </a:solidFill>
                <a:latin typeface="Arial" panose="020B0604020202020204" pitchFamily="34" charset="0"/>
              </a:defRPr>
            </a:lvl1pPr>
          </a:lstStyle>
          <a:p>
            <a:pPr>
              <a:defRPr/>
            </a:pPr>
            <a:endParaRPr lang="en-US" altLang="zh-CN"/>
          </a:p>
        </p:txBody>
      </p:sp>
      <p:sp>
        <p:nvSpPr>
          <p:cNvPr id="114693" name="Rectangle 5"/>
          <p:cNvSpPr>
            <a:spLocks noGrp="true" noChangeArrowheads="true"/>
          </p:cNvSpPr>
          <p:nvPr>
            <p:ph type="sldNum" sz="quarter" idx="3"/>
          </p:nvPr>
        </p:nvSpPr>
        <p:spPr bwMode="auto">
          <a:xfrm>
            <a:off x="3850443" y="9428583"/>
            <a:ext cx="2945659" cy="496332"/>
          </a:xfrm>
          <a:prstGeom prst="rect">
            <a:avLst/>
          </a:prstGeom>
          <a:noFill/>
          <a:ln w="9525">
            <a:noFill/>
            <a:miter lim="800000"/>
          </a:ln>
          <a:effectLst/>
        </p:spPr>
        <p:txBody>
          <a:bodyPr vert="horz" wrap="square" lIns="91440" tIns="45720" rIns="91440" bIns="45720" numCol="1" anchor="b" anchorCtr="false" compatLnSpc="true"/>
          <a:lstStyle>
            <a:lvl1pPr algn="r">
              <a:defRPr kumimoji="0" sz="1200" b="0">
                <a:solidFill>
                  <a:schemeClr val="tx1"/>
                </a:solidFill>
                <a:latin typeface="Arial" panose="020B0604020202020204" pitchFamily="34" charset="0"/>
              </a:defRPr>
            </a:lvl1pPr>
          </a:lstStyle>
          <a:p>
            <a:pPr>
              <a:defRPr/>
            </a:pPr>
            <a:fld id="{D270F280-CB6C-43ED-BD82-95A5A00BBC2E}" type="slidenum">
              <a:rPr lang="en-US" altLang="zh-CN"/>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true" noChangeArrowheads="true"/>
          </p:cNvSpPr>
          <p:nvPr>
            <p:ph type="hdr" sz="quarter"/>
          </p:nvPr>
        </p:nvSpPr>
        <p:spPr bwMode="auto">
          <a:xfrm>
            <a:off x="0" y="0"/>
            <a:ext cx="2945659" cy="496332"/>
          </a:xfrm>
          <a:prstGeom prst="rect">
            <a:avLst/>
          </a:prstGeom>
          <a:noFill/>
          <a:ln w="9525">
            <a:noFill/>
            <a:miter lim="800000"/>
          </a:ln>
          <a:effectLst/>
        </p:spPr>
        <p:txBody>
          <a:bodyPr vert="horz" wrap="square" lIns="91440" tIns="45720" rIns="91440" bIns="45720" numCol="1" anchor="t" anchorCtr="false" compatLnSpc="true"/>
          <a:lstStyle>
            <a:lvl1pPr algn="l">
              <a:defRPr kumimoji="0" sz="1200" b="0">
                <a:solidFill>
                  <a:schemeClr val="tx1"/>
                </a:solidFill>
                <a:latin typeface="Arial" panose="020B0604020202020204" pitchFamily="34" charset="0"/>
              </a:defRPr>
            </a:lvl1pPr>
          </a:lstStyle>
          <a:p>
            <a:pPr>
              <a:defRPr/>
            </a:pPr>
            <a:endParaRPr lang="en-US" altLang="zh-CN"/>
          </a:p>
        </p:txBody>
      </p:sp>
      <p:sp>
        <p:nvSpPr>
          <p:cNvPr id="32771" name="Rectangle 3"/>
          <p:cNvSpPr>
            <a:spLocks noGrp="true" noChangeArrowheads="true"/>
          </p:cNvSpPr>
          <p:nvPr>
            <p:ph type="dt" idx="1"/>
          </p:nvPr>
        </p:nvSpPr>
        <p:spPr bwMode="auto">
          <a:xfrm>
            <a:off x="3850443" y="0"/>
            <a:ext cx="2945659" cy="496332"/>
          </a:xfrm>
          <a:prstGeom prst="rect">
            <a:avLst/>
          </a:prstGeom>
          <a:noFill/>
          <a:ln w="9525">
            <a:noFill/>
            <a:miter lim="800000"/>
          </a:ln>
          <a:effectLst/>
        </p:spPr>
        <p:txBody>
          <a:bodyPr vert="horz" wrap="square" lIns="91440" tIns="45720" rIns="91440" bIns="45720" numCol="1" anchor="t" anchorCtr="false" compatLnSpc="true"/>
          <a:lstStyle>
            <a:lvl1pPr algn="r">
              <a:defRPr kumimoji="0" sz="1200" b="0">
                <a:solidFill>
                  <a:schemeClr val="tx1"/>
                </a:solidFill>
                <a:latin typeface="Arial" panose="020B0604020202020204" pitchFamily="34" charset="0"/>
              </a:defRPr>
            </a:lvl1pPr>
          </a:lstStyle>
          <a:p>
            <a:pPr>
              <a:defRPr/>
            </a:pPr>
            <a:endParaRPr lang="en-US" altLang="zh-CN"/>
          </a:p>
        </p:txBody>
      </p:sp>
      <p:sp>
        <p:nvSpPr>
          <p:cNvPr id="67588" name="Rectangle 4"/>
          <p:cNvSpPr>
            <a:spLocks noGrp="true" noRot="true" noChangeAspect="true" noChangeArrowheads="true" noTextEdit="true"/>
          </p:cNvSpPr>
          <p:nvPr>
            <p:ph type="sldImg" idx="2"/>
          </p:nvPr>
        </p:nvSpPr>
        <p:spPr bwMode="auto">
          <a:xfrm>
            <a:off x="917575" y="744538"/>
            <a:ext cx="4962525" cy="3722687"/>
          </a:xfrm>
          <a:prstGeom prst="rect">
            <a:avLst/>
          </a:prstGeom>
          <a:noFill/>
          <a:ln w="9525">
            <a:solidFill>
              <a:srgbClr val="000000"/>
            </a:solidFill>
            <a:miter lim="800000"/>
          </a:ln>
        </p:spPr>
      </p:sp>
      <p:sp>
        <p:nvSpPr>
          <p:cNvPr id="32773" name="Rectangle 5"/>
          <p:cNvSpPr>
            <a:spLocks noGrp="true" noChangeArrowheads="true"/>
          </p:cNvSpPr>
          <p:nvPr>
            <p:ph type="body" sz="quarter" idx="3"/>
          </p:nvPr>
        </p:nvSpPr>
        <p:spPr bwMode="auto">
          <a:xfrm>
            <a:off x="679768" y="4715153"/>
            <a:ext cx="5438140" cy="4466987"/>
          </a:xfrm>
          <a:prstGeom prst="rect">
            <a:avLst/>
          </a:prstGeom>
          <a:noFill/>
          <a:ln w="9525">
            <a:noFill/>
            <a:miter lim="800000"/>
          </a:ln>
          <a:effectLst/>
        </p:spPr>
        <p:txBody>
          <a:bodyPr vert="horz" wrap="square" lIns="91440" tIns="45720" rIns="91440" bIns="45720" numCol="1" anchor="t" anchorCtr="false" compatLnSpc="true"/>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32774" name="Rectangle 6"/>
          <p:cNvSpPr>
            <a:spLocks noGrp="true" noChangeArrowheads="true"/>
          </p:cNvSpPr>
          <p:nvPr>
            <p:ph type="ftr" sz="quarter" idx="4"/>
          </p:nvPr>
        </p:nvSpPr>
        <p:spPr bwMode="auto">
          <a:xfrm>
            <a:off x="0" y="9428583"/>
            <a:ext cx="2945659" cy="496332"/>
          </a:xfrm>
          <a:prstGeom prst="rect">
            <a:avLst/>
          </a:prstGeom>
          <a:noFill/>
          <a:ln w="9525">
            <a:noFill/>
            <a:miter lim="800000"/>
          </a:ln>
          <a:effectLst/>
        </p:spPr>
        <p:txBody>
          <a:bodyPr vert="horz" wrap="square" lIns="91440" tIns="45720" rIns="91440" bIns="45720" numCol="1" anchor="b" anchorCtr="false" compatLnSpc="true"/>
          <a:lstStyle>
            <a:lvl1pPr algn="l">
              <a:defRPr kumimoji="0" sz="1200" b="0">
                <a:solidFill>
                  <a:schemeClr val="tx1"/>
                </a:solidFill>
                <a:latin typeface="Arial" panose="020B0604020202020204" pitchFamily="34" charset="0"/>
              </a:defRPr>
            </a:lvl1pPr>
          </a:lstStyle>
          <a:p>
            <a:pPr>
              <a:defRPr/>
            </a:pPr>
            <a:endParaRPr lang="en-US" altLang="zh-CN"/>
          </a:p>
        </p:txBody>
      </p:sp>
      <p:sp>
        <p:nvSpPr>
          <p:cNvPr id="32775" name="Rectangle 7"/>
          <p:cNvSpPr>
            <a:spLocks noGrp="true" noChangeArrowheads="true"/>
          </p:cNvSpPr>
          <p:nvPr>
            <p:ph type="sldNum" sz="quarter" idx="5"/>
          </p:nvPr>
        </p:nvSpPr>
        <p:spPr bwMode="auto">
          <a:xfrm>
            <a:off x="3850443" y="9428583"/>
            <a:ext cx="2945659" cy="496332"/>
          </a:xfrm>
          <a:prstGeom prst="rect">
            <a:avLst/>
          </a:prstGeom>
          <a:noFill/>
          <a:ln w="9525">
            <a:noFill/>
            <a:miter lim="800000"/>
          </a:ln>
          <a:effectLst/>
        </p:spPr>
        <p:txBody>
          <a:bodyPr vert="horz" wrap="square" lIns="91440" tIns="45720" rIns="91440" bIns="45720" numCol="1" anchor="b" anchorCtr="false" compatLnSpc="true"/>
          <a:lstStyle>
            <a:lvl1pPr algn="r">
              <a:defRPr kumimoji="0" sz="1200" b="0">
                <a:solidFill>
                  <a:schemeClr val="tx1"/>
                </a:solidFill>
                <a:latin typeface="Arial" panose="020B0604020202020204" pitchFamily="34" charset="0"/>
              </a:defRPr>
            </a:lvl1pPr>
          </a:lstStyle>
          <a:p>
            <a:pPr>
              <a:defRPr/>
            </a:pPr>
            <a:fld id="{EEE9FD0F-EF6C-46BC-8D93-9ADF8DA9E70E}" type="slidenum">
              <a:rPr lang="en-US" altLang="zh-CN"/>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lstStyle/>
          <a:p>
            <a:r>
              <a:rPr lang="zh-CN" altLang="en-US" dirty="0"/>
              <a:t>调查表在普查方案的</a:t>
            </a:r>
            <a:r>
              <a:rPr lang="en-US" altLang="zh-CN" dirty="0"/>
              <a:t>24</a:t>
            </a:r>
            <a:r>
              <a:rPr lang="zh-CN" altLang="en-US" dirty="0"/>
              <a:t>页，普查范围及对象，为全部一套表的企业。</a:t>
            </a:r>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lstStyle/>
          <a:p>
            <a:r>
              <a:rPr lang="zh-CN" altLang="en-US" dirty="0"/>
              <a:t>调查表在普查方案的</a:t>
            </a:r>
            <a:r>
              <a:rPr lang="en-US" altLang="zh-CN" dirty="0"/>
              <a:t>24</a:t>
            </a:r>
            <a:r>
              <a:rPr lang="zh-CN" altLang="en-US" dirty="0"/>
              <a:t>页，普查范围及对象，为全部一套表的企业。</a:t>
            </a:r>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lstStyle/>
          <a:p>
            <a:r>
              <a:rPr lang="zh-CN" altLang="en-US" dirty="0"/>
              <a:t>调查表在普查方案的</a:t>
            </a:r>
            <a:r>
              <a:rPr lang="en-US" altLang="zh-CN" dirty="0"/>
              <a:t>24</a:t>
            </a:r>
            <a:r>
              <a:rPr lang="zh-CN" altLang="en-US" dirty="0"/>
              <a:t>页，普查范围及对象，为全部一套表的企业。</a:t>
            </a:r>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true" noRot="true" noChangeAspect="true"/>
          </p:cNvSpPr>
          <p:nvPr>
            <p:ph type="sldImg"/>
          </p:nvPr>
        </p:nvSpPr>
        <p:spPr/>
      </p:sp>
      <p:sp>
        <p:nvSpPr>
          <p:cNvPr id="3" name="备注占位符 2"/>
          <p:cNvSpPr>
            <a:spLocks noGrp="true"/>
          </p:cNvSpPr>
          <p:nvPr>
            <p:ph type="body" idx="1"/>
          </p:nvPr>
        </p:nvSpPr>
        <p:spPr/>
        <p:txBody>
          <a:bodyPr>
            <a:normAutofit/>
          </a:bodyPr>
          <a:lstStyle/>
          <a:p>
            <a:r>
              <a:rPr lang="en-US" altLang="zh-CN" sz="1200" kern="1200" dirty="0">
                <a:solidFill>
                  <a:schemeClr val="tx1"/>
                </a:solidFill>
                <a:latin typeface="Arial" panose="020B0604020202020204" pitchFamily="34" charset="0"/>
                <a:ea typeface="宋体" pitchFamily="2" charset="-122"/>
                <a:cs typeface="+mn-cs"/>
              </a:rPr>
              <a:t>1.</a:t>
            </a:r>
            <a:r>
              <a:rPr lang="zh-CN" altLang="en-US" sz="1200" kern="1200" dirty="0">
                <a:solidFill>
                  <a:schemeClr val="tx1"/>
                </a:solidFill>
                <a:latin typeface="Arial" panose="020B0604020202020204" pitchFamily="34" charset="0"/>
                <a:ea typeface="宋体" pitchFamily="2" charset="-122"/>
                <a:cs typeface="+mn-cs"/>
              </a:rPr>
              <a:t>以法人单位的口径填报数据。填报企业仅填入本法人单位的数据，</a:t>
            </a:r>
            <a:r>
              <a:rPr lang="zh-CN" altLang="en-US" sz="1200" dirty="0"/>
              <a:t>下属所有产业活动单位在本法人单位合并填报；</a:t>
            </a:r>
            <a:r>
              <a:rPr lang="en-US" altLang="zh-CN" sz="1200" dirty="0"/>
              <a:t>2.</a:t>
            </a:r>
            <a:r>
              <a:rPr lang="zh-CN" altLang="en-US" sz="1200" kern="1200" dirty="0">
                <a:solidFill>
                  <a:schemeClr val="bg1"/>
                </a:solidFill>
                <a:latin typeface="+mn-ea"/>
                <a:ea typeface="宋体" pitchFamily="2" charset="-122"/>
                <a:cs typeface="+mn-cs"/>
              </a:rPr>
              <a:t>不包括下属子公司及集团内其他法人单位数据。</a:t>
            </a:r>
            <a:endParaRPr lang="en-US" altLang="zh-CN" sz="1200" dirty="0">
              <a:solidFill>
                <a:srgbClr val="FFFF00"/>
              </a:solidFill>
            </a:endParaRPr>
          </a:p>
          <a:p>
            <a:endParaRPr lang="zh-CN" altLang="en-US" dirty="0"/>
          </a:p>
        </p:txBody>
      </p:sp>
      <p:sp>
        <p:nvSpPr>
          <p:cNvPr id="4" name="灯片编号占位符 3"/>
          <p:cNvSpPr>
            <a:spLocks noGrp="true"/>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grpSp>
        <p:nvGrpSpPr>
          <p:cNvPr id="7" name="组合 6"/>
          <p:cNvGrpSpPr/>
          <p:nvPr userDrawn="true"/>
        </p:nvGrpSpPr>
        <p:grpSpPr>
          <a:xfrm>
            <a:off x="73660" y="44450"/>
            <a:ext cx="9017635" cy="926414"/>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2"/>
            <a:stretch>
              <a:fillRect/>
            </a:stretch>
          </p:blipFill>
          <p:spPr>
            <a:xfrm>
              <a:off x="13560" y="0"/>
              <a:ext cx="5640" cy="1585"/>
            </a:xfrm>
            <a:prstGeom prst="rect">
              <a:avLst/>
            </a:prstGeom>
            <a:noFill/>
            <a:ln w="9525">
              <a:noFill/>
            </a:ln>
          </p:spPr>
        </p:pic>
      </p:grpSp>
      <p:sp>
        <p:nvSpPr>
          <p:cNvPr id="25" name="矩形 24"/>
          <p:cNvSpPr/>
          <p:nvPr userDrawn="true"/>
        </p:nvSpPr>
        <p:spPr>
          <a:xfrm>
            <a:off x="0" y="6762115"/>
            <a:ext cx="9143365" cy="9588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Tree>
  </p:cSld>
  <p:clrMapOvr>
    <a:masterClrMapping/>
  </p:clrMapOvr>
  <p:transitio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true"/>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dirty="0"/>
              <a:t>单击此处编辑母版标题样式</a:t>
            </a:r>
            <a:endParaRPr lang="zh-CN" altLang="en-US" dirty="0"/>
          </a:p>
        </p:txBody>
      </p:sp>
      <p:sp>
        <p:nvSpPr>
          <p:cNvPr id="3" name="竖排文字占位符 2"/>
          <p:cNvSpPr>
            <a:spLocks noGrp="true"/>
          </p:cNvSpPr>
          <p:nvPr>
            <p:ph type="body" orient="vert" idx="1"/>
          </p:nvPr>
        </p:nvSpPr>
        <p:spPr>
          <a:xfrm>
            <a:off x="457200" y="1600200"/>
            <a:ext cx="8229600" cy="4525963"/>
          </a:xfrm>
          <a:prstGeom prst="rect">
            <a:avLst/>
          </a:prstGeo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Rectangle 5"/>
          <p:cNvSpPr>
            <a:spLocks noGrp="true" noChangeArrowheads="true"/>
          </p:cNvSpPr>
          <p:nvPr>
            <p:ph type="dt" sz="half" idx="10"/>
          </p:nvPr>
        </p:nvSpPr>
        <p:spPr/>
        <p:txBody>
          <a:bodyPr/>
          <a:lstStyle>
            <a:lvl1pPr>
              <a:defRPr/>
            </a:lvl1pPr>
          </a:lstStyle>
          <a:p>
            <a:pPr>
              <a:defRPr/>
            </a:pPr>
            <a:endParaRPr lang="en-US" altLang="zh-CN"/>
          </a:p>
        </p:txBody>
      </p:sp>
      <p:sp>
        <p:nvSpPr>
          <p:cNvPr id="5"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6" name="Rectangle 7"/>
          <p:cNvSpPr>
            <a:spLocks noGrp="true" noChangeArrowheads="true"/>
          </p:cNvSpPr>
          <p:nvPr>
            <p:ph type="sldNum" sz="quarter" idx="12"/>
          </p:nvPr>
        </p:nvSpPr>
        <p:spPr/>
        <p:txBody>
          <a:bodyPr/>
          <a:lstStyle>
            <a:lvl1pPr>
              <a:defRPr/>
            </a:lvl1pPr>
          </a:lstStyle>
          <a:p>
            <a:pPr>
              <a:defRPr/>
            </a:pPr>
            <a:fld id="{69EE54BE-89A5-490F-B648-14F5881B92DA}" type="slidenum">
              <a:rPr lang="en-US" altLang="zh-CN"/>
            </a:fld>
            <a:endParaRPr lang="en-US" altLang="zh-CN"/>
          </a:p>
        </p:txBody>
      </p:sp>
    </p:spTree>
  </p:cSld>
  <p:clrMapOvr>
    <a:masterClrMapping/>
  </p:clrMapOvr>
  <p:transition spd="slow">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true"/>
          </p:cNvSpPr>
          <p:nvPr>
            <p:ph type="title" orient="vert"/>
          </p:nvPr>
        </p:nvSpPr>
        <p:spPr>
          <a:xfrm>
            <a:off x="6629400" y="274638"/>
            <a:ext cx="2057400" cy="5851525"/>
          </a:xfrm>
          <a:prstGeom prst="rect">
            <a:avLst/>
          </a:prstGeom>
        </p:spPr>
        <p:txBody>
          <a:bodyPr vert="eaVert"/>
          <a:lstStyle>
            <a:lvl1pPr>
              <a:defRPr>
                <a:solidFill>
                  <a:schemeClr val="tx1"/>
                </a:solidFill>
              </a:defRPr>
            </a:lvl1pPr>
          </a:lstStyle>
          <a:p>
            <a:r>
              <a:rPr lang="zh-CN" altLang="en-US"/>
              <a:t>单击此处编辑母版标题样式</a:t>
            </a:r>
            <a:endParaRPr lang="zh-CN" altLang="en-US"/>
          </a:p>
        </p:txBody>
      </p:sp>
      <p:sp>
        <p:nvSpPr>
          <p:cNvPr id="3" name="竖排文字占位符 2"/>
          <p:cNvSpPr>
            <a:spLocks noGrp="true"/>
          </p:cNvSpPr>
          <p:nvPr>
            <p:ph type="body" orient="vert" idx="1"/>
          </p:nvPr>
        </p:nvSpPr>
        <p:spPr>
          <a:xfrm>
            <a:off x="457200" y="274638"/>
            <a:ext cx="6019800" cy="5851525"/>
          </a:xfrm>
          <a:prstGeom prst="rect">
            <a:avLst/>
          </a:prstGeo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5"/>
          <p:cNvSpPr>
            <a:spLocks noGrp="true" noChangeArrowheads="true"/>
          </p:cNvSpPr>
          <p:nvPr>
            <p:ph type="dt" sz="half" idx="10"/>
          </p:nvPr>
        </p:nvSpPr>
        <p:spPr/>
        <p:txBody>
          <a:bodyPr/>
          <a:lstStyle>
            <a:lvl1pPr>
              <a:defRPr/>
            </a:lvl1pPr>
          </a:lstStyle>
          <a:p>
            <a:pPr>
              <a:defRPr/>
            </a:pPr>
            <a:endParaRPr lang="en-US" altLang="zh-CN"/>
          </a:p>
        </p:txBody>
      </p:sp>
      <p:sp>
        <p:nvSpPr>
          <p:cNvPr id="5"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6" name="Rectangle 7"/>
          <p:cNvSpPr>
            <a:spLocks noGrp="true" noChangeArrowheads="true"/>
          </p:cNvSpPr>
          <p:nvPr>
            <p:ph type="sldNum" sz="quarter" idx="12"/>
          </p:nvPr>
        </p:nvSpPr>
        <p:spPr/>
        <p:txBody>
          <a:bodyPr/>
          <a:lstStyle>
            <a:lvl1pPr>
              <a:defRPr/>
            </a:lvl1pPr>
          </a:lstStyle>
          <a:p>
            <a:pPr>
              <a:defRPr/>
            </a:pPr>
            <a:fld id="{86B20BE1-2F94-4C2C-8A8A-07148A7F5360}" type="slidenum">
              <a:rPr lang="en-US" altLang="zh-CN"/>
            </a:fld>
            <a:endParaRPr lang="en-US" altLang="zh-CN"/>
          </a:p>
        </p:txBody>
      </p:sp>
    </p:spTree>
  </p:cSld>
  <p:clrMapOvr>
    <a:masterClrMapping/>
  </p:clrMapOvr>
  <p:transition spd="slow">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showMasterSp="0">
  <p:cSld name="标题和表格">
    <p:spTree>
      <p:nvGrpSpPr>
        <p:cNvPr id="1" name=""/>
        <p:cNvGrpSpPr/>
        <p:nvPr/>
      </p:nvGrpSpPr>
      <p:grpSpPr>
        <a:xfrm>
          <a:off x="0" y="0"/>
          <a:ext cx="0" cy="0"/>
          <a:chOff x="0" y="0"/>
          <a:chExt cx="0" cy="0"/>
        </a:xfrm>
      </p:grpSpPr>
      <p:sp>
        <p:nvSpPr>
          <p:cNvPr id="2" name="标题 1"/>
          <p:cNvSpPr>
            <a:spLocks noGrp="true"/>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a:t>单击此处编辑母版标题样式</a:t>
            </a:r>
            <a:endParaRPr lang="zh-CN" altLang="en-US"/>
          </a:p>
        </p:txBody>
      </p:sp>
      <p:sp>
        <p:nvSpPr>
          <p:cNvPr id="3" name="表格占位符 2"/>
          <p:cNvSpPr>
            <a:spLocks noGrp="true"/>
          </p:cNvSpPr>
          <p:nvPr>
            <p:ph type="tbl" idx="1"/>
          </p:nvPr>
        </p:nvSpPr>
        <p:spPr>
          <a:xfrm>
            <a:off x="457200" y="1600200"/>
            <a:ext cx="8229600" cy="4525963"/>
          </a:xfrm>
          <a:prstGeom prst="rect">
            <a:avLst/>
          </a:prstGeom>
        </p:spPr>
        <p:txBody>
          <a:bodyPr/>
          <a:lstStyle>
            <a:lvl1pPr>
              <a:defRPr>
                <a:solidFill>
                  <a:schemeClr val="tx1"/>
                </a:solidFill>
              </a:defRPr>
            </a:lvl1pPr>
          </a:lstStyle>
          <a:p>
            <a:pPr lvl="0"/>
            <a:endParaRPr lang="zh-CN" altLang="en-US" noProof="0"/>
          </a:p>
        </p:txBody>
      </p:sp>
      <p:sp>
        <p:nvSpPr>
          <p:cNvPr id="4" name="Rectangle 5"/>
          <p:cNvSpPr>
            <a:spLocks noGrp="true" noChangeArrowheads="true"/>
          </p:cNvSpPr>
          <p:nvPr>
            <p:ph type="dt" sz="half" idx="10"/>
          </p:nvPr>
        </p:nvSpPr>
        <p:spPr/>
        <p:txBody>
          <a:bodyPr/>
          <a:lstStyle>
            <a:lvl1pPr>
              <a:defRPr/>
            </a:lvl1pPr>
          </a:lstStyle>
          <a:p>
            <a:pPr>
              <a:defRPr/>
            </a:pPr>
            <a:endParaRPr lang="en-US" altLang="zh-CN"/>
          </a:p>
        </p:txBody>
      </p:sp>
      <p:sp>
        <p:nvSpPr>
          <p:cNvPr id="5"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6" name="Rectangle 7"/>
          <p:cNvSpPr>
            <a:spLocks noGrp="true" noChangeArrowheads="true"/>
          </p:cNvSpPr>
          <p:nvPr>
            <p:ph type="sldNum" sz="quarter" idx="12"/>
          </p:nvPr>
        </p:nvSpPr>
        <p:spPr/>
        <p:txBody>
          <a:bodyPr/>
          <a:lstStyle>
            <a:lvl1pPr>
              <a:defRPr/>
            </a:lvl1pPr>
          </a:lstStyle>
          <a:p>
            <a:pPr>
              <a:defRPr/>
            </a:pPr>
            <a:fld id="{E61D5433-F8E0-46AE-B74A-AEC9DB63652E}" type="slidenum">
              <a:rPr lang="en-US" altLang="zh-CN"/>
            </a:fld>
            <a:endParaRPr lang="en-US" altLang="zh-CN"/>
          </a:p>
        </p:txBody>
      </p:sp>
    </p:spTree>
  </p:cSld>
  <p:clrMapOvr>
    <a:masterClrMapping/>
  </p:clrMapOvr>
  <p:transition spd="slow">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showMasterSp="0">
  <p:cSld name="标题，文本与内容">
    <p:spTree>
      <p:nvGrpSpPr>
        <p:cNvPr id="1" name=""/>
        <p:cNvGrpSpPr/>
        <p:nvPr/>
      </p:nvGrpSpPr>
      <p:grpSpPr>
        <a:xfrm>
          <a:off x="0" y="0"/>
          <a:ext cx="0" cy="0"/>
          <a:chOff x="0" y="0"/>
          <a:chExt cx="0" cy="0"/>
        </a:xfrm>
      </p:grpSpPr>
      <p:sp>
        <p:nvSpPr>
          <p:cNvPr id="2" name="标题 1"/>
          <p:cNvSpPr>
            <a:spLocks noGrp="true"/>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a:t>单击此处编辑母版标题样式</a:t>
            </a:r>
            <a:endParaRPr lang="zh-CN" altLang="en-US"/>
          </a:p>
        </p:txBody>
      </p:sp>
      <p:sp>
        <p:nvSpPr>
          <p:cNvPr id="3" name="文本占位符 2"/>
          <p:cNvSpPr>
            <a:spLocks noGrp="true"/>
          </p:cNvSpPr>
          <p:nvPr>
            <p:ph type="body" sz="half" idx="1"/>
          </p:nvPr>
        </p:nvSpPr>
        <p:spPr>
          <a:xfrm>
            <a:off x="457200" y="1600200"/>
            <a:ext cx="4038600" cy="452596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true"/>
          </p:cNvSpPr>
          <p:nvPr>
            <p:ph sz="half" idx="2"/>
          </p:nvPr>
        </p:nvSpPr>
        <p:spPr>
          <a:xfrm>
            <a:off x="4648200" y="1600200"/>
            <a:ext cx="4038600" cy="452596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true" noChangeArrowheads="true"/>
          </p:cNvSpPr>
          <p:nvPr>
            <p:ph type="dt" sz="half" idx="10"/>
          </p:nvPr>
        </p:nvSpPr>
        <p:spPr/>
        <p:txBody>
          <a:bodyPr/>
          <a:lstStyle>
            <a:lvl1pPr>
              <a:defRPr/>
            </a:lvl1pPr>
          </a:lstStyle>
          <a:p>
            <a:pPr>
              <a:defRPr/>
            </a:pPr>
            <a:endParaRPr lang="en-US" altLang="zh-CN"/>
          </a:p>
        </p:txBody>
      </p:sp>
      <p:sp>
        <p:nvSpPr>
          <p:cNvPr id="6"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7" name="Rectangle 7"/>
          <p:cNvSpPr>
            <a:spLocks noGrp="true" noChangeArrowheads="true"/>
          </p:cNvSpPr>
          <p:nvPr>
            <p:ph type="sldNum" sz="quarter" idx="12"/>
          </p:nvPr>
        </p:nvSpPr>
        <p:spPr/>
        <p:txBody>
          <a:bodyPr/>
          <a:lstStyle>
            <a:lvl1pPr>
              <a:defRPr/>
            </a:lvl1pPr>
          </a:lstStyle>
          <a:p>
            <a:pPr>
              <a:defRPr/>
            </a:pPr>
            <a:fld id="{BC1C5F1D-82AB-414C-8DB9-CEB3AD9D0A65}" type="slidenum">
              <a:rPr lang="en-US" altLang="zh-CN"/>
            </a:fld>
            <a:endParaRPr lang="en-US" altLang="zh-CN"/>
          </a:p>
        </p:txBody>
      </p:sp>
    </p:spTree>
  </p:cSld>
  <p:clrMapOvr>
    <a:masterClrMapping/>
  </p:clrMapOvr>
  <p:transition spd="slow">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showMasterSp="0">
  <p:cSld name="标题和文本">
    <p:spTree>
      <p:nvGrpSpPr>
        <p:cNvPr id="1" name=""/>
        <p:cNvGrpSpPr/>
        <p:nvPr/>
      </p:nvGrpSpPr>
      <p:grpSpPr>
        <a:xfrm>
          <a:off x="0" y="0"/>
          <a:ext cx="0" cy="0"/>
          <a:chOff x="0" y="0"/>
          <a:chExt cx="0" cy="0"/>
        </a:xfrm>
      </p:grpSpPr>
      <p:sp>
        <p:nvSpPr>
          <p:cNvPr id="2" name="标题 1"/>
          <p:cNvSpPr>
            <a:spLocks noGrp="true"/>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文本占位符 2"/>
          <p:cNvSpPr>
            <a:spLocks noGrp="true"/>
          </p:cNvSpPr>
          <p:nvPr>
            <p:ph type="body" idx="1"/>
          </p:nvPr>
        </p:nvSpPr>
        <p:spPr>
          <a:xfrm>
            <a:off x="838200" y="1825625"/>
            <a:ext cx="10515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true"/>
          </p:cNvSpPr>
          <p:nvPr>
            <p:ph type="dt" sz="half" idx="10"/>
          </p:nvPr>
        </p:nvSpPr>
        <p:spPr/>
        <p:txBody>
          <a:bodyPr/>
          <a:lstStyle/>
          <a:p>
            <a:pPr>
              <a:defRPr/>
            </a:pPr>
            <a:endParaRPr lang="en-US" altLang="zh-CN"/>
          </a:p>
        </p:txBody>
      </p:sp>
      <p:sp>
        <p:nvSpPr>
          <p:cNvPr id="5" name="页脚占位符 4"/>
          <p:cNvSpPr>
            <a:spLocks noGrp="true"/>
          </p:cNvSpPr>
          <p:nvPr>
            <p:ph type="ftr" sz="quarter" idx="11"/>
          </p:nvPr>
        </p:nvSpPr>
        <p:spPr/>
        <p:txBody>
          <a:bodyPr/>
          <a:lstStyle/>
          <a:p>
            <a:pPr>
              <a:defRPr/>
            </a:pPr>
            <a:endParaRPr lang="en-US" altLang="zh-CN"/>
          </a:p>
        </p:txBody>
      </p:sp>
      <p:sp>
        <p:nvSpPr>
          <p:cNvPr id="6" name="灯片编号占位符 5"/>
          <p:cNvSpPr>
            <a:spLocks noGrp="true"/>
          </p:cNvSpPr>
          <p:nvPr>
            <p:ph type="sldNum" sz="quarter" idx="12"/>
          </p:nvPr>
        </p:nvSpPr>
        <p:spPr/>
        <p:txBody>
          <a:bodyPr/>
          <a:lstStyle/>
          <a:p>
            <a:pPr>
              <a:defRPr/>
            </a:pPr>
            <a:fld id="{199A7928-079C-4EFF-A79E-7044307DCB01}" type="slidenum">
              <a:rPr lang="en-US" altLang="zh-CN"/>
            </a:fld>
            <a:endParaRPr lang="en-US" altLang="zh-CN"/>
          </a:p>
        </p:txBody>
      </p:sp>
    </p:spTree>
  </p:cSld>
  <p:clrMapOvr>
    <a:masterClrMapping/>
  </p:clrMapOvr>
  <p:transition spd="slow">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dirty="0"/>
              <a:t>单击此处编辑母版标题样式</a:t>
            </a:r>
            <a:endParaRPr lang="zh-CN" altLang="en-US" dirty="0"/>
          </a:p>
        </p:txBody>
      </p:sp>
      <p:sp>
        <p:nvSpPr>
          <p:cNvPr id="3" name="内容占位符 2"/>
          <p:cNvSpPr>
            <a:spLocks noGrp="true"/>
          </p:cNvSpPr>
          <p:nvPr>
            <p:ph idx="1"/>
          </p:nvPr>
        </p:nvSpPr>
        <p:spPr>
          <a:xfrm>
            <a:off x="457200" y="1600200"/>
            <a:ext cx="8229600" cy="4525963"/>
          </a:xfrm>
          <a:prstGeom prst="rect">
            <a:avLst/>
          </a:prstGeom>
        </p:spPr>
        <p:txBody>
          <a:bodyPr/>
          <a:lstStyle>
            <a:lvl1pPr>
              <a:defRPr>
                <a:solidFill>
                  <a:schemeClr val="tx1"/>
                </a:solidFill>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Rectangle 5"/>
          <p:cNvSpPr>
            <a:spLocks noGrp="true" noChangeArrowheads="true"/>
          </p:cNvSpPr>
          <p:nvPr>
            <p:ph type="dt" sz="half" idx="10"/>
          </p:nvPr>
        </p:nvSpPr>
        <p:spPr/>
        <p:txBody>
          <a:bodyPr/>
          <a:lstStyle>
            <a:lvl1pPr>
              <a:defRPr/>
            </a:lvl1pPr>
          </a:lstStyle>
          <a:p>
            <a:pPr>
              <a:defRPr/>
            </a:pPr>
            <a:endParaRPr lang="en-US" altLang="zh-CN"/>
          </a:p>
        </p:txBody>
      </p:sp>
      <p:sp>
        <p:nvSpPr>
          <p:cNvPr id="5"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6" name="Rectangle 7"/>
          <p:cNvSpPr>
            <a:spLocks noGrp="true" noChangeArrowheads="true"/>
          </p:cNvSpPr>
          <p:nvPr>
            <p:ph type="sldNum" sz="quarter" idx="12"/>
          </p:nvPr>
        </p:nvSpPr>
        <p:spPr/>
        <p:txBody>
          <a:bodyPr/>
          <a:lstStyle>
            <a:lvl1pPr>
              <a:defRPr/>
            </a:lvl1pPr>
          </a:lstStyle>
          <a:p>
            <a:pPr>
              <a:defRPr/>
            </a:pPr>
            <a:fld id="{BDFBE17D-C5C8-4F49-ABE7-F197CD137847}" type="slidenum">
              <a:rPr lang="en-US" altLang="zh-CN"/>
            </a:fld>
            <a:endParaRPr lang="en-US" altLang="zh-CN"/>
          </a:p>
        </p:txBody>
      </p:sp>
      <p:grpSp>
        <p:nvGrpSpPr>
          <p:cNvPr id="7" name="组合 6"/>
          <p:cNvGrpSpPr/>
          <p:nvPr userDrawn="true"/>
        </p:nvGrpSpPr>
        <p:grpSpPr>
          <a:xfrm>
            <a:off x="73660" y="44450"/>
            <a:ext cx="9017635" cy="926414"/>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2"/>
            <a:stretch>
              <a:fillRect/>
            </a:stretch>
          </p:blipFill>
          <p:spPr>
            <a:xfrm>
              <a:off x="13560" y="0"/>
              <a:ext cx="5640" cy="1585"/>
            </a:xfrm>
            <a:prstGeom prst="rect">
              <a:avLst/>
            </a:prstGeom>
            <a:noFill/>
            <a:ln w="9525">
              <a:noFill/>
            </a:ln>
          </p:spPr>
        </p:pic>
      </p:grpSp>
      <p:sp>
        <p:nvSpPr>
          <p:cNvPr id="25" name="矩形 24"/>
          <p:cNvSpPr/>
          <p:nvPr userDrawn="true"/>
        </p:nvSpPr>
        <p:spPr>
          <a:xfrm>
            <a:off x="0" y="6762115"/>
            <a:ext cx="9143365" cy="9588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Tree>
  </p:cSld>
  <p:clrMapOvr>
    <a:masterClrMapping/>
  </p:clrMapOvr>
  <p:transition spd="slow">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722313" y="4406900"/>
            <a:ext cx="7772400" cy="1362075"/>
          </a:xfrm>
          <a:prstGeom prst="rect">
            <a:avLst/>
          </a:prstGeom>
        </p:spPr>
        <p:txBody>
          <a:bodyPr anchor="t"/>
          <a:lstStyle>
            <a:lvl1pPr algn="l">
              <a:defRPr sz="4000" b="1" cap="all">
                <a:solidFill>
                  <a:schemeClr val="tx1"/>
                </a:solidFill>
              </a:defRPr>
            </a:lvl1pPr>
          </a:lstStyle>
          <a:p>
            <a:r>
              <a:rPr lang="zh-CN" altLang="en-US"/>
              <a:t>单击此处编辑母版标题样式</a:t>
            </a:r>
            <a:endParaRPr lang="zh-CN" altLang="en-US"/>
          </a:p>
        </p:txBody>
      </p:sp>
      <p:sp>
        <p:nvSpPr>
          <p:cNvPr id="3" name="文本占位符 2"/>
          <p:cNvSpPr>
            <a:spLocks noGrp="true"/>
          </p:cNvSpPr>
          <p:nvPr>
            <p:ph type="body" idx="1"/>
          </p:nvPr>
        </p:nvSpPr>
        <p:spPr>
          <a:xfrm>
            <a:off x="722313" y="2906713"/>
            <a:ext cx="7772400" cy="1500187"/>
          </a:xfrm>
          <a:prstGeom prst="rect">
            <a:avLst/>
          </a:prstGeom>
        </p:spPr>
        <p:txBody>
          <a:bodyPr anchor="b"/>
          <a:lstStyle>
            <a:lvl1pPr marL="0" indent="0">
              <a:buNone/>
              <a:defRPr sz="20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4" name="Rectangle 5"/>
          <p:cNvSpPr>
            <a:spLocks noGrp="true" noChangeArrowheads="true"/>
          </p:cNvSpPr>
          <p:nvPr>
            <p:ph type="dt" sz="half" idx="10"/>
          </p:nvPr>
        </p:nvSpPr>
        <p:spPr/>
        <p:txBody>
          <a:bodyPr/>
          <a:lstStyle>
            <a:lvl1pPr>
              <a:defRPr/>
            </a:lvl1pPr>
          </a:lstStyle>
          <a:p>
            <a:pPr>
              <a:defRPr/>
            </a:pPr>
            <a:endParaRPr lang="en-US" altLang="zh-CN"/>
          </a:p>
        </p:txBody>
      </p:sp>
      <p:sp>
        <p:nvSpPr>
          <p:cNvPr id="5"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6" name="Rectangle 7"/>
          <p:cNvSpPr>
            <a:spLocks noGrp="true" noChangeArrowheads="true"/>
          </p:cNvSpPr>
          <p:nvPr>
            <p:ph type="sldNum" sz="quarter" idx="12"/>
          </p:nvPr>
        </p:nvSpPr>
        <p:spPr/>
        <p:txBody>
          <a:bodyPr/>
          <a:lstStyle>
            <a:lvl1pPr>
              <a:defRPr/>
            </a:lvl1pPr>
          </a:lstStyle>
          <a:p>
            <a:pPr>
              <a:defRPr/>
            </a:pPr>
            <a:fld id="{22490811-8CCE-438C-A06D-5A076AF15461}" type="slidenum">
              <a:rPr lang="en-US" altLang="zh-CN"/>
            </a:fld>
            <a:endParaRPr lang="en-US" altLang="zh-CN"/>
          </a:p>
        </p:txBody>
      </p:sp>
    </p:spTree>
  </p:cSld>
  <p:clrMapOvr>
    <a:masterClrMapping/>
  </p:clrMapOvr>
  <p:transition spd="slow">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dirty="0"/>
              <a:t>单击此处编辑母版标题样式</a:t>
            </a:r>
            <a:endParaRPr lang="zh-CN" altLang="en-US" dirty="0"/>
          </a:p>
        </p:txBody>
      </p:sp>
      <p:sp>
        <p:nvSpPr>
          <p:cNvPr id="3" name="内容占位符 2"/>
          <p:cNvSpPr>
            <a:spLocks noGrp="true"/>
          </p:cNvSpPr>
          <p:nvPr>
            <p:ph sz="half" idx="1"/>
          </p:nvPr>
        </p:nvSpPr>
        <p:spPr>
          <a:xfrm>
            <a:off x="457200" y="1600200"/>
            <a:ext cx="4038600" cy="4525963"/>
          </a:xfrm>
          <a:prstGeom prst="rect">
            <a:avLst/>
          </a:prstGeo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true"/>
          </p:cNvSpPr>
          <p:nvPr>
            <p:ph sz="half" idx="2"/>
          </p:nvPr>
        </p:nvSpPr>
        <p:spPr>
          <a:xfrm>
            <a:off x="4648200" y="1600200"/>
            <a:ext cx="4038600" cy="4525963"/>
          </a:xfrm>
          <a:prstGeom prst="rect">
            <a:avLst/>
          </a:prstGeo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Rectangle 5"/>
          <p:cNvSpPr>
            <a:spLocks noGrp="true" noChangeArrowheads="true"/>
          </p:cNvSpPr>
          <p:nvPr>
            <p:ph type="dt" sz="half" idx="10"/>
          </p:nvPr>
        </p:nvSpPr>
        <p:spPr/>
        <p:txBody>
          <a:bodyPr/>
          <a:lstStyle>
            <a:lvl1pPr>
              <a:defRPr/>
            </a:lvl1pPr>
          </a:lstStyle>
          <a:p>
            <a:pPr>
              <a:defRPr/>
            </a:pPr>
            <a:endParaRPr lang="en-US" altLang="zh-CN"/>
          </a:p>
        </p:txBody>
      </p:sp>
      <p:sp>
        <p:nvSpPr>
          <p:cNvPr id="6"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7" name="Rectangle 7"/>
          <p:cNvSpPr>
            <a:spLocks noGrp="true" noChangeArrowheads="true"/>
          </p:cNvSpPr>
          <p:nvPr>
            <p:ph type="sldNum" sz="quarter" idx="12"/>
          </p:nvPr>
        </p:nvSpPr>
        <p:spPr/>
        <p:txBody>
          <a:bodyPr/>
          <a:lstStyle>
            <a:lvl1pPr>
              <a:defRPr/>
            </a:lvl1pPr>
          </a:lstStyle>
          <a:p>
            <a:pPr>
              <a:defRPr/>
            </a:pPr>
            <a:fld id="{BABDAC62-2ABC-47E3-B998-89C06FAA0EBE}" type="slidenum">
              <a:rPr lang="en-US" altLang="zh-CN"/>
            </a:fld>
            <a:endParaRPr lang="en-US" altLang="zh-CN"/>
          </a:p>
        </p:txBody>
      </p:sp>
    </p:spTree>
  </p:cSld>
  <p:clrMapOvr>
    <a:masterClrMapping/>
  </p:clrMapOvr>
  <p:transition spd="slow">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a:t>单击此处编辑母版标题样式</a:t>
            </a:r>
            <a:endParaRPr lang="zh-CN" altLang="en-US"/>
          </a:p>
        </p:txBody>
      </p:sp>
      <p:sp>
        <p:nvSpPr>
          <p:cNvPr id="3" name="文本占位符 2"/>
          <p:cNvSpPr>
            <a:spLocks noGrp="true"/>
          </p:cNvSpPr>
          <p:nvPr>
            <p:ph type="body" idx="1"/>
          </p:nvPr>
        </p:nvSpPr>
        <p:spPr>
          <a:xfrm>
            <a:off x="457200" y="1535113"/>
            <a:ext cx="4040188" cy="63976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true"/>
          </p:cNvSpPr>
          <p:nvPr>
            <p:ph sz="half" idx="2"/>
          </p:nvPr>
        </p:nvSpPr>
        <p:spPr>
          <a:xfrm>
            <a:off x="457200" y="2174875"/>
            <a:ext cx="4040188" cy="3951288"/>
          </a:xfrm>
          <a:prstGeom prst="rect">
            <a:avLst/>
          </a:prstGeo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true"/>
          </p:cNvSpPr>
          <p:nvPr>
            <p:ph type="body" sz="quarter" idx="3"/>
          </p:nvPr>
        </p:nvSpPr>
        <p:spPr>
          <a:xfrm>
            <a:off x="4645025" y="1535113"/>
            <a:ext cx="4041775" cy="63976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true"/>
          </p:cNvSpPr>
          <p:nvPr>
            <p:ph sz="quarter" idx="4"/>
          </p:nvPr>
        </p:nvSpPr>
        <p:spPr>
          <a:xfrm>
            <a:off x="4645025" y="2174875"/>
            <a:ext cx="4041775" cy="3951288"/>
          </a:xfrm>
          <a:prstGeom prst="rect">
            <a:avLst/>
          </a:prstGeo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Rectangle 5"/>
          <p:cNvSpPr>
            <a:spLocks noGrp="true" noChangeArrowheads="true"/>
          </p:cNvSpPr>
          <p:nvPr>
            <p:ph type="dt" sz="half" idx="10"/>
          </p:nvPr>
        </p:nvSpPr>
        <p:spPr/>
        <p:txBody>
          <a:bodyPr/>
          <a:lstStyle>
            <a:lvl1pPr>
              <a:defRPr/>
            </a:lvl1pPr>
          </a:lstStyle>
          <a:p>
            <a:pPr>
              <a:defRPr/>
            </a:pPr>
            <a:endParaRPr lang="en-US" altLang="zh-CN"/>
          </a:p>
        </p:txBody>
      </p:sp>
      <p:sp>
        <p:nvSpPr>
          <p:cNvPr id="8"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9" name="Rectangle 7"/>
          <p:cNvSpPr>
            <a:spLocks noGrp="true" noChangeArrowheads="true"/>
          </p:cNvSpPr>
          <p:nvPr>
            <p:ph type="sldNum" sz="quarter" idx="12"/>
          </p:nvPr>
        </p:nvSpPr>
        <p:spPr/>
        <p:txBody>
          <a:bodyPr/>
          <a:lstStyle>
            <a:lvl1pPr>
              <a:defRPr/>
            </a:lvl1pPr>
          </a:lstStyle>
          <a:p>
            <a:pPr>
              <a:defRPr/>
            </a:pPr>
            <a:fld id="{BD09719F-132F-4D7E-9A5B-908FEB2A00BE}" type="slidenum">
              <a:rPr lang="en-US" altLang="zh-CN"/>
            </a:fld>
            <a:endParaRPr lang="en-US" altLang="zh-CN"/>
          </a:p>
        </p:txBody>
      </p:sp>
    </p:spTree>
  </p:cSld>
  <p:clrMapOvr>
    <a:masterClrMapping/>
  </p:clrMapOvr>
  <p:transition spd="slow">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a:xfrm>
            <a:off x="457200" y="274638"/>
            <a:ext cx="8229600" cy="1143000"/>
          </a:xfrm>
          <a:prstGeom prst="rect">
            <a:avLst/>
          </a:prstGeom>
        </p:spPr>
        <p:txBody>
          <a:bodyPr/>
          <a:lstStyle>
            <a:lvl1pPr>
              <a:defRPr>
                <a:solidFill>
                  <a:schemeClr val="tx1"/>
                </a:solidFill>
              </a:defRPr>
            </a:lvl1pPr>
          </a:lstStyle>
          <a:p>
            <a:r>
              <a:rPr lang="zh-CN" altLang="en-US"/>
              <a:t>单击此处编辑母版标题样式</a:t>
            </a:r>
            <a:endParaRPr lang="zh-CN" altLang="en-US"/>
          </a:p>
        </p:txBody>
      </p:sp>
      <p:sp>
        <p:nvSpPr>
          <p:cNvPr id="3" name="Rectangle 5"/>
          <p:cNvSpPr>
            <a:spLocks noGrp="true" noChangeArrowheads="true"/>
          </p:cNvSpPr>
          <p:nvPr>
            <p:ph type="dt" sz="half" idx="10"/>
          </p:nvPr>
        </p:nvSpPr>
        <p:spPr/>
        <p:txBody>
          <a:bodyPr/>
          <a:lstStyle>
            <a:lvl1pPr>
              <a:defRPr/>
            </a:lvl1pPr>
          </a:lstStyle>
          <a:p>
            <a:pPr>
              <a:defRPr/>
            </a:pPr>
            <a:endParaRPr lang="en-US" altLang="zh-CN"/>
          </a:p>
        </p:txBody>
      </p:sp>
      <p:sp>
        <p:nvSpPr>
          <p:cNvPr id="4"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5" name="Rectangle 7"/>
          <p:cNvSpPr>
            <a:spLocks noGrp="true" noChangeArrowheads="true"/>
          </p:cNvSpPr>
          <p:nvPr>
            <p:ph type="sldNum" sz="quarter" idx="12"/>
          </p:nvPr>
        </p:nvSpPr>
        <p:spPr/>
        <p:txBody>
          <a:bodyPr/>
          <a:lstStyle>
            <a:lvl1pPr>
              <a:defRPr/>
            </a:lvl1pPr>
          </a:lstStyle>
          <a:p>
            <a:pPr>
              <a:defRPr/>
            </a:pPr>
            <a:fld id="{03072798-4C65-4944-9892-83D3D1C8C92A}" type="slidenum">
              <a:rPr lang="en-US" altLang="zh-CN"/>
            </a:fld>
            <a:endParaRPr lang="en-US" altLang="zh-CN"/>
          </a:p>
        </p:txBody>
      </p:sp>
      <p:sp>
        <p:nvSpPr>
          <p:cNvPr id="25" name="矩形 24"/>
          <p:cNvSpPr/>
          <p:nvPr userDrawn="true"/>
        </p:nvSpPr>
        <p:spPr>
          <a:xfrm>
            <a:off x="0" y="6762115"/>
            <a:ext cx="9143365" cy="9588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nvGrpSpPr>
          <p:cNvPr id="7" name="组合 6"/>
          <p:cNvGrpSpPr/>
          <p:nvPr userDrawn="true"/>
        </p:nvGrpSpPr>
        <p:grpSpPr>
          <a:xfrm>
            <a:off x="73660" y="44450"/>
            <a:ext cx="9017635" cy="926414"/>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2"/>
            <a:stretch>
              <a:fillRect/>
            </a:stretch>
          </p:blipFill>
          <p:spPr>
            <a:xfrm>
              <a:off x="13560" y="0"/>
              <a:ext cx="5640" cy="1585"/>
            </a:xfrm>
            <a:prstGeom prst="rect">
              <a:avLst/>
            </a:prstGeom>
            <a:noFill/>
            <a:ln w="9525">
              <a:noFill/>
            </a:ln>
          </p:spPr>
        </p:pic>
      </p:grpSp>
    </p:spTree>
  </p:cSld>
  <p:clrMapOvr>
    <a:masterClrMapping/>
  </p:clrMapOvr>
  <p:transition spd="slow">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Rectangle 5"/>
          <p:cNvSpPr>
            <a:spLocks noGrp="true" noChangeArrowheads="true"/>
          </p:cNvSpPr>
          <p:nvPr>
            <p:ph type="dt" sz="half" idx="10"/>
          </p:nvPr>
        </p:nvSpPr>
        <p:spPr/>
        <p:txBody>
          <a:bodyPr/>
          <a:lstStyle>
            <a:lvl1pPr>
              <a:defRPr/>
            </a:lvl1pPr>
          </a:lstStyle>
          <a:p>
            <a:pPr>
              <a:defRPr/>
            </a:pPr>
            <a:endParaRPr lang="en-US" altLang="zh-CN"/>
          </a:p>
        </p:txBody>
      </p:sp>
      <p:sp>
        <p:nvSpPr>
          <p:cNvPr id="3"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4" name="Rectangle 7"/>
          <p:cNvSpPr>
            <a:spLocks noGrp="true" noChangeArrowheads="true"/>
          </p:cNvSpPr>
          <p:nvPr>
            <p:ph type="sldNum" sz="quarter" idx="12"/>
          </p:nvPr>
        </p:nvSpPr>
        <p:spPr/>
        <p:txBody>
          <a:bodyPr/>
          <a:lstStyle>
            <a:lvl1pPr>
              <a:defRPr/>
            </a:lvl1pPr>
          </a:lstStyle>
          <a:p>
            <a:pPr>
              <a:defRPr/>
            </a:pPr>
            <a:fld id="{118F5C28-2A7F-4E58-BACE-75434C7C747B}" type="slidenum">
              <a:rPr lang="en-US" altLang="zh-CN"/>
            </a:fld>
            <a:endParaRPr lang="en-US" altLang="zh-CN"/>
          </a:p>
        </p:txBody>
      </p:sp>
    </p:spTree>
  </p:cSld>
  <p:clrMapOvr>
    <a:masterClrMapping/>
  </p:clrMapOvr>
  <p:transition spd="slow">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true"/>
          </p:cNvSpPr>
          <p:nvPr>
            <p:ph type="title"/>
          </p:nvPr>
        </p:nvSpPr>
        <p:spPr>
          <a:xfrm>
            <a:off x="457200" y="273050"/>
            <a:ext cx="3008313" cy="1162050"/>
          </a:xfrm>
          <a:prstGeom prst="rect">
            <a:avLst/>
          </a:prstGeom>
        </p:spPr>
        <p:txBody>
          <a:bodyPr anchor="b"/>
          <a:lstStyle>
            <a:lvl1pPr algn="l">
              <a:defRPr sz="2000" b="1">
                <a:solidFill>
                  <a:schemeClr val="tx1"/>
                </a:solidFill>
              </a:defRPr>
            </a:lvl1pPr>
          </a:lstStyle>
          <a:p>
            <a:r>
              <a:rPr lang="zh-CN" altLang="en-US"/>
              <a:t>单击此处编辑母版标题样式</a:t>
            </a:r>
            <a:endParaRPr lang="zh-CN" altLang="en-US"/>
          </a:p>
        </p:txBody>
      </p:sp>
      <p:sp>
        <p:nvSpPr>
          <p:cNvPr id="3" name="内容占位符 2"/>
          <p:cNvSpPr>
            <a:spLocks noGrp="true"/>
          </p:cNvSpPr>
          <p:nvPr>
            <p:ph idx="1"/>
          </p:nvPr>
        </p:nvSpPr>
        <p:spPr>
          <a:xfrm>
            <a:off x="3575050" y="273050"/>
            <a:ext cx="5111750" cy="5853113"/>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true"/>
          </p:cNvSpPr>
          <p:nvPr>
            <p:ph type="body" sz="half" idx="2"/>
          </p:nvPr>
        </p:nvSpPr>
        <p:spPr>
          <a:xfrm>
            <a:off x="457200" y="1435100"/>
            <a:ext cx="3008313" cy="4691063"/>
          </a:xfrm>
          <a:prstGeom prst="rect">
            <a:avLst/>
          </a:prstGeo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Rectangle 5"/>
          <p:cNvSpPr>
            <a:spLocks noGrp="true" noChangeArrowheads="true"/>
          </p:cNvSpPr>
          <p:nvPr>
            <p:ph type="dt" sz="half" idx="10"/>
          </p:nvPr>
        </p:nvSpPr>
        <p:spPr/>
        <p:txBody>
          <a:bodyPr/>
          <a:lstStyle>
            <a:lvl1pPr>
              <a:defRPr/>
            </a:lvl1pPr>
          </a:lstStyle>
          <a:p>
            <a:pPr>
              <a:defRPr/>
            </a:pPr>
            <a:endParaRPr lang="en-US" altLang="zh-CN"/>
          </a:p>
        </p:txBody>
      </p:sp>
      <p:sp>
        <p:nvSpPr>
          <p:cNvPr id="6"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7" name="Rectangle 7"/>
          <p:cNvSpPr>
            <a:spLocks noGrp="true" noChangeArrowheads="true"/>
          </p:cNvSpPr>
          <p:nvPr>
            <p:ph type="sldNum" sz="quarter" idx="12"/>
          </p:nvPr>
        </p:nvSpPr>
        <p:spPr/>
        <p:txBody>
          <a:bodyPr/>
          <a:lstStyle>
            <a:lvl1pPr>
              <a:defRPr/>
            </a:lvl1pPr>
          </a:lstStyle>
          <a:p>
            <a:pPr>
              <a:defRPr/>
            </a:pPr>
            <a:fld id="{B522130F-51F4-4A41-872E-C342931C84BD}" type="slidenum">
              <a:rPr lang="en-US" altLang="zh-CN"/>
            </a:fld>
            <a:endParaRPr lang="en-US" altLang="zh-CN"/>
          </a:p>
        </p:txBody>
      </p:sp>
    </p:spTree>
  </p:cSld>
  <p:clrMapOvr>
    <a:masterClrMapping/>
  </p:clrMapOvr>
  <p:transition spd="slow">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true"/>
          </p:cNvSpPr>
          <p:nvPr>
            <p:ph type="title"/>
          </p:nvPr>
        </p:nvSpPr>
        <p:spPr>
          <a:xfrm>
            <a:off x="1792288" y="4800600"/>
            <a:ext cx="5486400" cy="566738"/>
          </a:xfrm>
          <a:prstGeom prst="rect">
            <a:avLst/>
          </a:prstGeom>
        </p:spPr>
        <p:txBody>
          <a:bodyPr anchor="b"/>
          <a:lstStyle>
            <a:lvl1pPr algn="l">
              <a:defRPr sz="2000" b="1"/>
            </a:lvl1pPr>
          </a:lstStyle>
          <a:p>
            <a:r>
              <a:rPr lang="zh-CN" altLang="en-US" dirty="0"/>
              <a:t>单击此处编辑母版标题样式</a:t>
            </a:r>
            <a:endParaRPr lang="zh-CN" altLang="en-US" dirty="0"/>
          </a:p>
        </p:txBody>
      </p:sp>
      <p:sp>
        <p:nvSpPr>
          <p:cNvPr id="3" name="图片占位符 2"/>
          <p:cNvSpPr>
            <a:spLocks noGrp="true"/>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true"/>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a:t>单击此处编辑母版文本样式</a:t>
            </a:r>
            <a:endParaRPr lang="zh-CN" altLang="en-US" dirty="0"/>
          </a:p>
        </p:txBody>
      </p:sp>
      <p:sp>
        <p:nvSpPr>
          <p:cNvPr id="5" name="Rectangle 5"/>
          <p:cNvSpPr>
            <a:spLocks noGrp="true" noChangeArrowheads="true"/>
          </p:cNvSpPr>
          <p:nvPr>
            <p:ph type="dt" sz="half" idx="10"/>
          </p:nvPr>
        </p:nvSpPr>
        <p:spPr/>
        <p:txBody>
          <a:bodyPr/>
          <a:lstStyle>
            <a:lvl1pPr>
              <a:defRPr/>
            </a:lvl1pPr>
          </a:lstStyle>
          <a:p>
            <a:pPr>
              <a:defRPr/>
            </a:pPr>
            <a:endParaRPr lang="en-US" altLang="zh-CN"/>
          </a:p>
        </p:txBody>
      </p:sp>
      <p:sp>
        <p:nvSpPr>
          <p:cNvPr id="6" name="Rectangle 6"/>
          <p:cNvSpPr>
            <a:spLocks noGrp="true" noChangeArrowheads="true"/>
          </p:cNvSpPr>
          <p:nvPr>
            <p:ph type="ftr" sz="quarter" idx="11"/>
          </p:nvPr>
        </p:nvSpPr>
        <p:spPr/>
        <p:txBody>
          <a:bodyPr/>
          <a:lstStyle>
            <a:lvl1pPr>
              <a:defRPr/>
            </a:lvl1pPr>
          </a:lstStyle>
          <a:p>
            <a:pPr>
              <a:defRPr/>
            </a:pPr>
            <a:endParaRPr lang="en-US" altLang="zh-CN"/>
          </a:p>
        </p:txBody>
      </p:sp>
      <p:sp>
        <p:nvSpPr>
          <p:cNvPr id="7" name="Rectangle 7"/>
          <p:cNvSpPr>
            <a:spLocks noGrp="true" noChangeArrowheads="true"/>
          </p:cNvSpPr>
          <p:nvPr>
            <p:ph type="sldNum" sz="quarter" idx="12"/>
          </p:nvPr>
        </p:nvSpPr>
        <p:spPr/>
        <p:txBody>
          <a:bodyPr/>
          <a:lstStyle>
            <a:lvl1pPr>
              <a:defRPr/>
            </a:lvl1pPr>
          </a:lstStyle>
          <a:p>
            <a:pPr>
              <a:defRPr/>
            </a:pPr>
            <a:fld id="{B77D32F7-A205-4261-96BA-62C1B96C284F}" type="slidenum">
              <a:rPr lang="en-US" altLang="zh-CN"/>
            </a:fld>
            <a:endParaRPr lang="en-US" altLang="zh-CN"/>
          </a:p>
        </p:txBody>
      </p:sp>
    </p:spTree>
  </p:cSld>
  <p:clrMapOvr>
    <a:masterClrMapping/>
  </p:clrMapOvr>
  <p:transition spd="slow">
    <p:zo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2.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2"/>
          <p:cNvPicPr>
            <a:picLocks noChangeAspect="true" noChangeArrowheads="true"/>
          </p:cNvPicPr>
          <p:nvPr/>
        </p:nvPicPr>
        <p:blipFill>
          <a:blip r:embed="rId15" cstate="print"/>
          <a:srcRect/>
          <a:stretch>
            <a:fillRect/>
          </a:stretch>
        </p:blipFill>
        <p:spPr bwMode="auto">
          <a:xfrm>
            <a:off x="0" y="0"/>
            <a:ext cx="9144000" cy="6858000"/>
          </a:xfrm>
          <a:prstGeom prst="rect">
            <a:avLst/>
          </a:prstGeom>
          <a:solidFill>
            <a:schemeClr val="bg1"/>
          </a:solidFill>
          <a:ln w="9525">
            <a:noFill/>
            <a:miter lim="800000"/>
            <a:headEnd/>
            <a:tailEnd/>
          </a:ln>
        </p:spPr>
      </p:pic>
      <p:sp>
        <p:nvSpPr>
          <p:cNvPr id="18437" name="Rectangle 5"/>
          <p:cNvSpPr>
            <a:spLocks noGrp="true" noChangeArrowheads="true"/>
          </p:cNvSpPr>
          <p:nvPr>
            <p:ph type="dt" sz="half" idx="2"/>
          </p:nvPr>
        </p:nvSpPr>
        <p:spPr bwMode="auto">
          <a:xfrm>
            <a:off x="1066800" y="6248400"/>
            <a:ext cx="1828800" cy="457200"/>
          </a:xfrm>
          <a:prstGeom prst="rect">
            <a:avLst/>
          </a:prstGeom>
          <a:noFill/>
          <a:ln w="9525">
            <a:noFill/>
            <a:miter lim="800000"/>
          </a:ln>
          <a:effectLst/>
        </p:spPr>
        <p:txBody>
          <a:bodyPr vert="horz" wrap="square" lIns="91440" tIns="45720" rIns="91440" bIns="45720" numCol="1" anchor="t" anchorCtr="false" compatLnSpc="true"/>
          <a:lstStyle>
            <a:lvl1pPr algn="l">
              <a:defRPr sz="1400" b="0">
                <a:solidFill>
                  <a:schemeClr val="tx1"/>
                </a:solidFill>
              </a:defRPr>
            </a:lvl1pPr>
          </a:lstStyle>
          <a:p>
            <a:pPr>
              <a:defRPr/>
            </a:pPr>
            <a:endParaRPr lang="en-US" altLang="zh-CN"/>
          </a:p>
        </p:txBody>
      </p:sp>
      <p:sp>
        <p:nvSpPr>
          <p:cNvPr id="18438" name="Rectangle 6"/>
          <p:cNvSpPr>
            <a:spLocks noGrp="true" noChangeArrowheads="true"/>
          </p:cNvSpPr>
          <p:nvPr>
            <p:ph type="ftr" sz="quarter" idx="3"/>
          </p:nvPr>
        </p:nvSpPr>
        <p:spPr bwMode="auto">
          <a:xfrm>
            <a:off x="3429000" y="6248400"/>
            <a:ext cx="2895600" cy="457200"/>
          </a:xfrm>
          <a:prstGeom prst="rect">
            <a:avLst/>
          </a:prstGeom>
          <a:noFill/>
          <a:ln w="9525">
            <a:noFill/>
            <a:miter lim="800000"/>
          </a:ln>
          <a:effectLst/>
        </p:spPr>
        <p:txBody>
          <a:bodyPr vert="horz" wrap="square" lIns="91440" tIns="45720" rIns="91440" bIns="45720" numCol="1" anchor="t" anchorCtr="false" compatLnSpc="true"/>
          <a:lstStyle>
            <a:lvl1pPr>
              <a:defRPr sz="1400" b="0">
                <a:solidFill>
                  <a:schemeClr val="tx1"/>
                </a:solidFill>
              </a:defRPr>
            </a:lvl1pPr>
          </a:lstStyle>
          <a:p>
            <a:pPr>
              <a:defRPr/>
            </a:pPr>
            <a:endParaRPr lang="en-US" altLang="zh-CN"/>
          </a:p>
        </p:txBody>
      </p:sp>
      <p:sp>
        <p:nvSpPr>
          <p:cNvPr id="18439" name="Rectangle 7"/>
          <p:cNvSpPr>
            <a:spLocks noGrp="true" noChangeArrowheads="true"/>
          </p:cNvSpPr>
          <p:nvPr>
            <p:ph type="sldNum" sz="quarter" idx="4"/>
          </p:nvPr>
        </p:nvSpPr>
        <p:spPr bwMode="auto">
          <a:xfrm>
            <a:off x="6553200" y="6248400"/>
            <a:ext cx="1905000" cy="457200"/>
          </a:xfrm>
          <a:prstGeom prst="rect">
            <a:avLst/>
          </a:prstGeom>
          <a:noFill/>
          <a:ln w="9525">
            <a:noFill/>
            <a:miter lim="800000"/>
          </a:ln>
          <a:effectLst/>
        </p:spPr>
        <p:txBody>
          <a:bodyPr vert="horz" wrap="square" lIns="91440" tIns="45720" rIns="91440" bIns="45720" numCol="1" anchor="t" anchorCtr="false" compatLnSpc="true"/>
          <a:lstStyle>
            <a:lvl1pPr algn="r">
              <a:defRPr sz="1400" b="0">
                <a:solidFill>
                  <a:schemeClr val="tx1"/>
                </a:solidFill>
              </a:defRPr>
            </a:lvl1pPr>
          </a:lstStyle>
          <a:p>
            <a:pPr>
              <a:defRPr/>
            </a:pPr>
            <a:fld id="{199A7928-079C-4EFF-A79E-7044307DCB01}"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slow">
    <p:zoom/>
  </p:transition>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itchFamily="2" charset="-122"/>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宋体" pitchFamily="2" charset="-122"/>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宋体" pitchFamily="2" charset="-122"/>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宋体" pitchFamily="2" charset="-122"/>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宋体"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themeOverride" Target="../theme/themeOverride1.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themeOverride" Target="../theme/themeOverride2.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7" name="矩形 116"/>
          <p:cNvSpPr/>
          <p:nvPr/>
        </p:nvSpPr>
        <p:spPr>
          <a:xfrm>
            <a:off x="8159830" y="3818335"/>
            <a:ext cx="355997" cy="35599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6145" name="文本框 62"/>
          <p:cNvSpPr txBox="true"/>
          <p:nvPr/>
        </p:nvSpPr>
        <p:spPr>
          <a:xfrm>
            <a:off x="518160" y="3191351"/>
            <a:ext cx="8280559" cy="1419860"/>
          </a:xfrm>
          <a:prstGeom prst="rect">
            <a:avLst/>
          </a:prstGeom>
          <a:noFill/>
          <a:ln w="9525">
            <a:noFill/>
          </a:ln>
        </p:spPr>
        <p:txBody>
          <a:bodyPr wrap="square" anchor="t" anchorCtr="false">
            <a:spAutoFit/>
          </a:bodyPr>
          <a:lstStyle/>
          <a:p>
            <a:pPr eaLnBrk="1" hangingPunct="1">
              <a:lnSpc>
                <a:spcPct val="110000"/>
              </a:lnSpc>
            </a:pPr>
            <a:r>
              <a:rPr lang="zh-CN" altLang="en-US" sz="2700" dirty="0">
                <a:solidFill>
                  <a:schemeClr val="tx1"/>
                </a:solidFill>
                <a:latin typeface="方正小标宋简体" panose="02000000000000000000" charset="-122"/>
                <a:ea typeface="方正小标宋简体" panose="02000000000000000000" charset="-122"/>
                <a:sym typeface="+mn-ea"/>
              </a:rPr>
              <a:t>信息通信技术应用和数字化转型情况</a:t>
            </a:r>
            <a:endParaRPr lang="zh-CN" altLang="en-US" sz="2700" dirty="0">
              <a:solidFill>
                <a:schemeClr val="tx1"/>
              </a:solidFill>
              <a:latin typeface="方正小标宋简体" panose="02000000000000000000" charset="-122"/>
              <a:ea typeface="方正小标宋简体" panose="02000000000000000000" charset="-122"/>
            </a:endParaRPr>
          </a:p>
          <a:p>
            <a:pPr eaLnBrk="1" hangingPunct="1">
              <a:lnSpc>
                <a:spcPct val="110000"/>
              </a:lnSpc>
            </a:pPr>
            <a:r>
              <a:rPr lang="zh-CN" altLang="en-US" sz="2700" dirty="0">
                <a:solidFill>
                  <a:schemeClr val="tx1"/>
                </a:solidFill>
                <a:latin typeface="方正小标宋简体" panose="02000000000000000000" charset="-122"/>
                <a:ea typeface="方正小标宋简体" panose="02000000000000000000" charset="-122"/>
                <a:sym typeface="+mn-ea"/>
              </a:rPr>
              <a:t>（</a:t>
            </a:r>
            <a:r>
              <a:rPr lang="en-US" sz="2700" dirty="0">
                <a:solidFill>
                  <a:schemeClr val="tx1"/>
                </a:solidFill>
                <a:latin typeface="方正小标宋简体" panose="02000000000000000000" charset="-122"/>
                <a:ea typeface="方正小标宋简体" panose="02000000000000000000" charset="-122"/>
                <a:sym typeface="+mn-ea"/>
              </a:rPr>
              <a:t>109</a:t>
            </a:r>
            <a:r>
              <a:rPr lang="zh-CN" altLang="en-US" sz="2700" dirty="0">
                <a:solidFill>
                  <a:schemeClr val="tx1"/>
                </a:solidFill>
                <a:latin typeface="方正小标宋简体" panose="02000000000000000000" charset="-122"/>
                <a:ea typeface="方正小标宋简体" panose="02000000000000000000" charset="-122"/>
                <a:sym typeface="+mn-ea"/>
              </a:rPr>
              <a:t>表）</a:t>
            </a:r>
            <a:endParaRPr lang="zh-CN" altLang="en-US" sz="2700" dirty="0">
              <a:solidFill>
                <a:schemeClr val="tx1"/>
              </a:solidFill>
              <a:latin typeface="方正小标宋简体" panose="02000000000000000000" charset="-122"/>
              <a:ea typeface="方正小标宋简体" panose="02000000000000000000" charset="-122"/>
            </a:endParaRPr>
          </a:p>
          <a:p>
            <a:pPr algn="ctr"/>
            <a:endParaRPr lang="zh-CN" altLang="en-US" sz="2700" dirty="0">
              <a:solidFill>
                <a:schemeClr val="tx1"/>
              </a:solidFill>
              <a:latin typeface="方正小标宋简体" panose="02000000000000000000" charset="-122"/>
              <a:ea typeface="方正小标宋简体" panose="02000000000000000000" charset="-122"/>
              <a:sym typeface="+mn-ea"/>
            </a:endParaRPr>
          </a:p>
        </p:txBody>
      </p:sp>
      <p:pic>
        <p:nvPicPr>
          <p:cNvPr id="6146" name="图片 6"/>
          <p:cNvPicPr>
            <a:picLocks noChangeAspect="true"/>
          </p:cNvPicPr>
          <p:nvPr/>
        </p:nvPicPr>
        <p:blipFill>
          <a:blip r:embed="rId1" cstate="print"/>
          <a:stretch>
            <a:fillRect/>
          </a:stretch>
        </p:blipFill>
        <p:spPr>
          <a:xfrm>
            <a:off x="4744641" y="4757738"/>
            <a:ext cx="4399359" cy="1243013"/>
          </a:xfrm>
          <a:prstGeom prst="rect">
            <a:avLst/>
          </a:prstGeom>
          <a:noFill/>
          <a:ln w="9525">
            <a:noFill/>
          </a:ln>
        </p:spPr>
      </p:pic>
      <p:sp>
        <p:nvSpPr>
          <p:cNvPr id="48" name="任意多边形 47"/>
          <p:cNvSpPr/>
          <p:nvPr/>
        </p:nvSpPr>
        <p:spPr>
          <a:xfrm rot="5400000">
            <a:off x="2600960" y="-1201420"/>
            <a:ext cx="1028700" cy="6237605"/>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69" name="矩形 1068"/>
          <p:cNvSpPr/>
          <p:nvPr/>
        </p:nvSpPr>
        <p:spPr>
          <a:xfrm>
            <a:off x="8318183" y="3996929"/>
            <a:ext cx="357188" cy="357188"/>
          </a:xfrm>
          <a:prstGeom prst="rect">
            <a:avLst/>
          </a:pr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684134" y="2721055"/>
            <a:ext cx="355997" cy="35599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6153" name="Text Box 3"/>
          <p:cNvSpPr/>
          <p:nvPr/>
        </p:nvSpPr>
        <p:spPr>
          <a:xfrm>
            <a:off x="103346" y="4461986"/>
            <a:ext cx="9148763" cy="668020"/>
          </a:xfrm>
          <a:prstGeom prst="rect">
            <a:avLst/>
          </a:prstGeom>
          <a:noFill/>
          <a:ln w="9525">
            <a:noFill/>
          </a:ln>
        </p:spPr>
        <p:txBody>
          <a:bodyPr wrap="square" anchor="t" anchorCtr="false">
            <a:spAutoFit/>
          </a:bodyPr>
          <a:lstStyle/>
          <a:p>
            <a:pPr marL="342900" indent="-342900" algn="ctr">
              <a:spcBef>
                <a:spcPct val="50000"/>
              </a:spcBef>
              <a:buClrTx/>
              <a:buFontTx/>
            </a:pPr>
            <a:r>
              <a:rPr lang="zh-CN" altLang="en-US" sz="1500" dirty="0">
                <a:solidFill>
                  <a:schemeClr val="tx1"/>
                </a:solidFill>
                <a:latin typeface="微软雅黑" panose="020B0604030504040204" charset="-122"/>
                <a:ea typeface="微软雅黑" panose="020B0604030504040204" charset="-122"/>
                <a:sym typeface="微软雅黑" panose="020B0604030504040204" charset="-122"/>
              </a:rPr>
              <a:t>丰台区统计局</a:t>
            </a:r>
            <a:endParaRPr lang="zh-CN" altLang="en-US" sz="1500" dirty="0">
              <a:solidFill>
                <a:schemeClr val="tx1"/>
              </a:solidFill>
              <a:latin typeface="微软雅黑" panose="020B0604030504040204" charset="-122"/>
              <a:ea typeface="微软雅黑" panose="020B0604030504040204" charset="-122"/>
            </a:endParaRPr>
          </a:p>
          <a:p>
            <a:pPr marL="342900" indent="-342900" algn="ctr">
              <a:spcBef>
                <a:spcPct val="50000"/>
              </a:spcBef>
              <a:buClrTx/>
              <a:buFontTx/>
            </a:pPr>
            <a:r>
              <a:rPr lang="zh-CN" altLang="en-US" sz="1500" dirty="0">
                <a:solidFill>
                  <a:schemeClr val="tx1"/>
                </a:solidFill>
                <a:latin typeface="微软雅黑" panose="020B0604030504040204" charset="-122"/>
                <a:ea typeface="微软雅黑" panose="020B0604030504040204" charset="-122"/>
                <a:sym typeface="微软雅黑" panose="020B0604030504040204" charset="-122"/>
              </a:rPr>
              <a:t>202</a:t>
            </a:r>
            <a:r>
              <a:rPr lang="en-US" altLang="zh-CN" sz="1500" dirty="0">
                <a:solidFill>
                  <a:schemeClr val="tx1"/>
                </a:solidFill>
                <a:latin typeface="微软雅黑" panose="020B0604030504040204" charset="-122"/>
                <a:ea typeface="微软雅黑" panose="020B0604030504040204" charset="-122"/>
                <a:sym typeface="微软雅黑" panose="020B0604030504040204" charset="-122"/>
              </a:rPr>
              <a:t>4</a:t>
            </a:r>
            <a:r>
              <a:rPr lang="zh-CN" altLang="en-US" sz="1500" dirty="0">
                <a:solidFill>
                  <a:schemeClr val="tx1"/>
                </a:solidFill>
                <a:latin typeface="微软雅黑" panose="020B0604030504040204" charset="-122"/>
                <a:ea typeface="微软雅黑" panose="020B0604030504040204" charset="-122"/>
                <a:sym typeface="微软雅黑" panose="020B0604030504040204" charset="-122"/>
              </a:rPr>
              <a:t>年</a:t>
            </a:r>
            <a:r>
              <a:rPr lang="en-US" altLang="en-US" sz="1500" dirty="0">
                <a:solidFill>
                  <a:schemeClr val="tx1"/>
                </a:solidFill>
                <a:latin typeface="微软雅黑" panose="020B0604030504040204" charset="-122"/>
                <a:ea typeface="微软雅黑" panose="020B0604030504040204" charset="-122"/>
                <a:sym typeface="微软雅黑" panose="020B0604030504040204" charset="-122"/>
              </a:rPr>
              <a:t>12</a:t>
            </a:r>
            <a:r>
              <a:rPr lang="zh-CN" altLang="en-US" sz="1500" dirty="0">
                <a:solidFill>
                  <a:schemeClr val="tx1"/>
                </a:solidFill>
                <a:latin typeface="微软雅黑" panose="020B0604030504040204" charset="-122"/>
                <a:ea typeface="微软雅黑" panose="020B0604030504040204" charset="-122"/>
                <a:sym typeface="微软雅黑" panose="020B0604030504040204" charset="-122"/>
              </a:rPr>
              <a:t>月</a:t>
            </a:r>
            <a:r>
              <a:rPr lang="zh-CN" sz="1500" dirty="0">
                <a:solidFill>
                  <a:schemeClr val="tx1"/>
                </a:solidFill>
                <a:latin typeface="微软雅黑" panose="020B0604030504040204" charset="-122"/>
                <a:ea typeface="微软雅黑" panose="020B0604030504040204" charset="-122"/>
                <a:sym typeface="微软雅黑" panose="020B0604030504040204" charset="-122"/>
              </a:rPr>
              <a:t>制作</a:t>
            </a:r>
            <a:endParaRPr lang="zh-CN" sz="1500" dirty="0">
              <a:solidFill>
                <a:schemeClr val="tx1"/>
              </a:solidFill>
              <a:latin typeface="微软雅黑" panose="020B0604030504040204" charset="-122"/>
              <a:ea typeface="微软雅黑" panose="020B0604030504040204" charset="-122"/>
              <a:sym typeface="微软雅黑" panose="020B0604030504040204" charset="-122"/>
            </a:endParaRPr>
          </a:p>
        </p:txBody>
      </p:sp>
      <p:sp>
        <p:nvSpPr>
          <p:cNvPr id="2054" name="文本框 62"/>
          <p:cNvSpPr txBox="true"/>
          <p:nvPr/>
        </p:nvSpPr>
        <p:spPr>
          <a:xfrm>
            <a:off x="46355" y="1499870"/>
            <a:ext cx="5767070" cy="1337945"/>
          </a:xfrm>
          <a:prstGeom prst="rect">
            <a:avLst/>
          </a:prstGeom>
          <a:noFill/>
          <a:ln w="9525">
            <a:noFill/>
          </a:ln>
        </p:spPr>
        <p:txBody>
          <a:bodyPr wrap="square">
            <a:spAutoFit/>
          </a:bodyPr>
          <a:lstStyle/>
          <a:p>
            <a:pPr marR="0" algn="ctr" defTabSz="914400">
              <a:buClrTx/>
              <a:buSzTx/>
              <a:buFontTx/>
              <a:buNone/>
            </a:pP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202</a:t>
            </a:r>
            <a:r>
              <a:rPr kumimoji="0" lang="en-US" altLang="zh-CN" sz="27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4</a:t>
            </a: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年统计年报和202</a:t>
            </a:r>
            <a:r>
              <a:rPr kumimoji="0" lang="en-US" altLang="zh-CN" sz="27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5</a:t>
            </a: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年</a:t>
            </a:r>
            <a:b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b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定期统计报表制度培训课件</a:t>
            </a:r>
            <a:endParaRPr lang="zh-CN" altLang="en-US" sz="2700" b="1" dirty="0">
              <a:solidFill>
                <a:schemeClr val="bg1"/>
              </a:solidFill>
              <a:latin typeface="华文楷体" panose="02010600040101010101" pitchFamily="2" charset="-122"/>
              <a:ea typeface="黑体" panose="02010609060101010101" pitchFamily="49" charset="-122"/>
            </a:endParaRPr>
          </a:p>
          <a:p>
            <a:pPr marR="0" algn="ctr" defTabSz="914400">
              <a:buClrTx/>
              <a:buSzTx/>
              <a:buFontTx/>
              <a:buNone/>
            </a:pPr>
            <a:endParaRPr kumimoji="0" lang="zh-CN" altLang="en-US" sz="2700" kern="1200" cap="none" spc="0" normalizeH="0" baseline="0" noProof="1">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endParaRPr>
          </a:p>
        </p:txBody>
      </p:sp>
      <p:sp>
        <p:nvSpPr>
          <p:cNvPr id="118" name="矩形 117"/>
          <p:cNvSpPr/>
          <p:nvPr/>
        </p:nvSpPr>
        <p:spPr>
          <a:xfrm>
            <a:off x="517446" y="2548414"/>
            <a:ext cx="355997" cy="355997"/>
          </a:xfrm>
          <a:prstGeom prst="rect">
            <a:avLst/>
          </a:pr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04520"/>
            <a:ext cx="8229600" cy="56515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624840" y="1845310"/>
            <a:ext cx="8061960" cy="4838700"/>
          </a:xfrm>
        </p:spPr>
        <p:txBody>
          <a:bodyPr/>
          <a:lstStyle/>
          <a:p>
            <a:pPr marL="0" lvl="0" indent="0" algn="l">
              <a:spcBef>
                <a:spcPts val="1200"/>
              </a:spcBef>
              <a:buFont typeface="Wingdings" panose="05000000000000000000" pitchFamily="2" charset="2"/>
              <a:buNone/>
            </a:pPr>
            <a:r>
              <a:rPr lang="zh-CN" altLang="en-US" sz="2400" b="1" dirty="0" smtClean="0">
                <a:latin typeface="微软雅黑" panose="020B0604030504040204" charset="-122"/>
                <a:ea typeface="微软雅黑" panose="020B0604030504040204" charset="-122"/>
                <a:sym typeface="+mn-ea"/>
              </a:rPr>
              <a:t>指标解释：</a:t>
            </a:r>
            <a:endParaRPr lang="en-US" sz="2400" b="1" dirty="0">
              <a:latin typeface="宋体" pitchFamily="2" charset="-122"/>
              <a:ea typeface="宋体" pitchFamily="2" charset="-122"/>
              <a:cs typeface="宋体" pitchFamily="2" charset="-122"/>
              <a:sym typeface="+mn-ea"/>
            </a:endParaRPr>
          </a:p>
          <a:p>
            <a:pPr marL="342900" lvl="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1.</a:t>
            </a:r>
            <a:r>
              <a:rPr lang="zh-CN" altLang="en-US" sz="2400" b="1" u="sng" dirty="0">
                <a:solidFill>
                  <a:srgbClr val="FF0000"/>
                </a:solidFill>
                <a:cs typeface="Arial" panose="020B0604020202020204" pitchFamily="34" charset="0"/>
                <a:sym typeface="+mn-ea"/>
              </a:rPr>
              <a:t>时点指标</a:t>
            </a:r>
            <a:r>
              <a:rPr lang="zh-CN" altLang="en-US" sz="2400" b="1" dirty="0">
                <a:solidFill>
                  <a:schemeClr val="tx1"/>
                </a:solidFill>
                <a:cs typeface="Arial" panose="020B0604020202020204" pitchFamily="34" charset="0"/>
                <a:sym typeface="+mn-ea"/>
              </a:rPr>
              <a:t>，填写</a:t>
            </a:r>
            <a:r>
              <a:rPr lang="en-US" altLang="zh-CN" sz="2400" b="1" dirty="0" smtClean="0">
                <a:solidFill>
                  <a:srgbClr val="FF0000"/>
                </a:solidFill>
                <a:cs typeface="Arial" panose="020B0604020202020204" pitchFamily="34" charset="0"/>
                <a:sym typeface="+mn-ea"/>
              </a:rPr>
              <a:t>2024</a:t>
            </a:r>
            <a:r>
              <a:rPr lang="zh-CN" altLang="en-US" sz="2400" b="1" dirty="0" smtClean="0">
                <a:solidFill>
                  <a:srgbClr val="FF0000"/>
                </a:solidFill>
                <a:cs typeface="Arial" panose="020B0604020202020204" pitchFamily="34" charset="0"/>
                <a:sym typeface="+mn-ea"/>
              </a:rPr>
              <a:t>年</a:t>
            </a:r>
            <a:r>
              <a:rPr lang="en-US" altLang="zh-CN" sz="2400" b="1" dirty="0">
                <a:solidFill>
                  <a:srgbClr val="FF0000"/>
                </a:solidFill>
                <a:cs typeface="Arial" panose="020B0604020202020204" pitchFamily="34" charset="0"/>
                <a:sym typeface="+mn-ea"/>
              </a:rPr>
              <a:t>12</a:t>
            </a:r>
            <a:r>
              <a:rPr lang="zh-CN" altLang="en-US" sz="2400" b="1" dirty="0">
                <a:solidFill>
                  <a:srgbClr val="FF0000"/>
                </a:solidFill>
                <a:cs typeface="Arial" panose="020B0604020202020204" pitchFamily="34" charset="0"/>
                <a:sym typeface="+mn-ea"/>
              </a:rPr>
              <a:t>月</a:t>
            </a:r>
            <a:r>
              <a:rPr lang="en-US" altLang="zh-CN" sz="2400" b="1" dirty="0">
                <a:solidFill>
                  <a:srgbClr val="FF0000"/>
                </a:solidFill>
                <a:cs typeface="Arial" panose="020B0604020202020204" pitchFamily="34" charset="0"/>
                <a:sym typeface="+mn-ea"/>
              </a:rPr>
              <a:t>31</a:t>
            </a:r>
            <a:r>
              <a:rPr lang="zh-CN" altLang="en-US" sz="2400" b="1" dirty="0">
                <a:solidFill>
                  <a:srgbClr val="FF0000"/>
                </a:solidFill>
                <a:cs typeface="Arial" panose="020B0604020202020204" pitchFamily="34" charset="0"/>
                <a:sym typeface="+mn-ea"/>
              </a:rPr>
              <a:t>日</a:t>
            </a:r>
            <a:r>
              <a:rPr lang="zh-CN" altLang="en-US" sz="2400" b="1" dirty="0">
                <a:cs typeface="Arial" panose="020B0604020202020204" pitchFamily="34" charset="0"/>
                <a:sym typeface="+mn-ea"/>
              </a:rPr>
              <a:t>企业使用的计算机数量</a:t>
            </a:r>
            <a:r>
              <a:rPr lang="zh-CN" altLang="en-US" sz="2400" b="1" dirty="0">
                <a:solidFill>
                  <a:schemeClr val="tx1"/>
                </a:solidFill>
                <a:cs typeface="Arial" panose="020B0604020202020204" pitchFamily="34" charset="0"/>
                <a:sym typeface="+mn-ea"/>
              </a:rPr>
              <a:t>。</a:t>
            </a:r>
            <a:endParaRPr lang="zh-CN" altLang="en-US" sz="2400" b="1" dirty="0">
              <a:solidFill>
                <a:schemeClr val="tx1"/>
              </a:solidFill>
              <a:latin typeface="+mn-lt"/>
              <a:cs typeface="Arial" panose="020B0604020202020204" pitchFamily="34" charset="0"/>
            </a:endParaRPr>
          </a:p>
          <a:p>
            <a:pPr marL="342900" lvl="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2.</a:t>
            </a:r>
            <a:r>
              <a:rPr lang="zh-CN" altLang="en-US" sz="2400" b="1" dirty="0">
                <a:solidFill>
                  <a:schemeClr val="tx1"/>
                </a:solidFill>
                <a:cs typeface="Arial" panose="020B0604020202020204" pitchFamily="34" charset="0"/>
                <a:sym typeface="+mn-ea"/>
              </a:rPr>
              <a:t>填报口径：报告期截止时点因生产经营管理需要使用计算机的情况。仅为满足个人生活、娱乐需要而使用计算机不统计在内。</a:t>
            </a:r>
            <a:endParaRPr lang="en-US" altLang="zh-CN" sz="2400" b="1" dirty="0">
              <a:solidFill>
                <a:schemeClr val="tx1"/>
              </a:solidFill>
              <a:latin typeface="+mn-lt"/>
              <a:cs typeface="Arial" panose="020B0604020202020204" pitchFamily="34" charset="0"/>
            </a:endParaRPr>
          </a:p>
          <a:p>
            <a:pPr marL="342900" lvl="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3.</a:t>
            </a:r>
            <a:r>
              <a:rPr lang="zh-CN" altLang="zh-CN" sz="2400" b="1" dirty="0">
                <a:solidFill>
                  <a:schemeClr val="tx1"/>
                </a:solidFill>
                <a:cs typeface="Arial" panose="020B0604020202020204" pitchFamily="34" charset="0"/>
                <a:sym typeface="+mn-ea"/>
              </a:rPr>
              <a:t>计算机包括台式机、笔记本电脑和平板电脑。不</a:t>
            </a:r>
            <a:r>
              <a:rPr lang="zh-CN" altLang="zh-CN" sz="2400" b="1" dirty="0" smtClean="0">
                <a:solidFill>
                  <a:schemeClr val="tx1"/>
                </a:solidFill>
                <a:cs typeface="Arial" panose="020B0604020202020204" pitchFamily="34" charset="0"/>
                <a:sym typeface="+mn-ea"/>
              </a:rPr>
              <a:t>包括服务器</a:t>
            </a:r>
            <a:r>
              <a:rPr lang="zh-CN" altLang="zh-CN" sz="2400" b="1" dirty="0">
                <a:solidFill>
                  <a:schemeClr val="tx1"/>
                </a:solidFill>
                <a:cs typeface="Arial" panose="020B0604020202020204" pitchFamily="34" charset="0"/>
                <a:sym typeface="+mn-ea"/>
              </a:rPr>
              <a:t>、工业用计算机、单板机，以及各类信息终端机、银行自动存取款机、计算器、电子记事本、电子词典等。</a:t>
            </a:r>
            <a:endParaRPr lang="zh-CN" altLang="zh-CN" sz="2400" b="1" dirty="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624840" y="1269365"/>
            <a:ext cx="7985760" cy="398780"/>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01  </a:t>
            </a:r>
            <a:r>
              <a:rPr lang="zh-CN" altLang="zh-CN" sz="2000" b="1" kern="100" dirty="0" smtClean="0">
                <a:solidFill>
                  <a:schemeClr val="bg1"/>
                </a:solidFill>
                <a:effectLst/>
                <a:latin typeface="微软雅黑" panose="020B0604030504040204" charset="-122"/>
                <a:ea typeface="微软雅黑" panose="020B0604030504040204" charset="-122"/>
              </a:rPr>
              <a:t>年末贵企业使用的计算机</a:t>
            </a:r>
            <a:r>
              <a:rPr lang="en-US" altLang="zh-CN" sz="2000" b="1" u="sng" kern="100" dirty="0" smtClean="0">
                <a:solidFill>
                  <a:schemeClr val="bg1"/>
                </a:solidFill>
                <a:effectLst/>
                <a:latin typeface="微软雅黑" panose="020B0604030504040204" charset="-122"/>
                <a:ea typeface="微软雅黑" panose="020B0604030504040204" charset="-122"/>
              </a:rPr>
              <a:t>          </a:t>
            </a:r>
            <a:r>
              <a:rPr lang="zh-CN" altLang="zh-CN" sz="2000" b="1" kern="100" dirty="0" smtClean="0">
                <a:solidFill>
                  <a:schemeClr val="bg1"/>
                </a:solidFill>
                <a:effectLst/>
                <a:latin typeface="微软雅黑" panose="020B0604030504040204" charset="-122"/>
                <a:ea typeface="微软雅黑" panose="020B0604030504040204" charset="-122"/>
              </a:rPr>
              <a:t>台。</a:t>
            </a:r>
            <a:endParaRPr lang="zh-CN" altLang="zh-CN" sz="28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594360"/>
            <a:ext cx="8229600" cy="48768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597535" y="1629410"/>
            <a:ext cx="8089265" cy="4838700"/>
          </a:xfrm>
        </p:spPr>
        <p:txBody>
          <a:bodyPr/>
          <a:lstStyle/>
          <a:p>
            <a:pPr marL="0" indent="0" algn="l">
              <a:spcBef>
                <a:spcPts val="1200"/>
              </a:spcBef>
              <a:buFont typeface="Wingdings" panose="05000000000000000000" pitchFamily="2" charset="2"/>
              <a:buNone/>
            </a:pPr>
            <a:r>
              <a:rPr lang="zh-CN" altLang="en-US" sz="2400" b="1" dirty="0" smtClean="0">
                <a:latin typeface="微软雅黑" panose="020B0604030504040204" charset="-122"/>
                <a:ea typeface="微软雅黑" panose="020B0604030504040204" charset="-122"/>
                <a:sym typeface="+mn-ea"/>
              </a:rPr>
              <a:t>注意事项：</a:t>
            </a:r>
            <a:endParaRPr lang="en-US" sz="2400" b="1" dirty="0">
              <a:latin typeface="宋体" pitchFamily="2" charset="-122"/>
              <a:ea typeface="宋体" pitchFamily="2" charset="-122"/>
              <a:cs typeface="宋体" pitchFamily="2" charset="-122"/>
              <a:sym typeface="+mn-ea"/>
            </a:endParaRPr>
          </a:p>
          <a:p>
            <a:pPr marL="34290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1</a:t>
            </a:r>
            <a:r>
              <a:rPr lang="en-US" altLang="zh-CN" sz="2400" b="1" dirty="0">
                <a:solidFill>
                  <a:srgbClr val="FF0000"/>
                </a:solidFill>
                <a:cs typeface="Arial" panose="020B0604020202020204" pitchFamily="34" charset="0"/>
                <a:sym typeface="+mn-ea"/>
              </a:rPr>
              <a:t>.</a:t>
            </a:r>
            <a:r>
              <a:rPr lang="zh-CN" altLang="zh-CN" sz="2400" b="1" dirty="0">
                <a:solidFill>
                  <a:srgbClr val="FF0000"/>
                </a:solidFill>
                <a:cs typeface="Arial" panose="020B0604020202020204" pitchFamily="34" charset="0"/>
                <a:sym typeface="+mn-ea"/>
              </a:rPr>
              <a:t>使用的计算机可以是企业</a:t>
            </a:r>
            <a:r>
              <a:rPr lang="zh-CN" altLang="zh-CN" sz="2400" b="1" u="sng" dirty="0">
                <a:solidFill>
                  <a:srgbClr val="FF0000"/>
                </a:solidFill>
                <a:cs typeface="Arial" panose="020B0604020202020204" pitchFamily="34" charset="0"/>
                <a:sym typeface="+mn-ea"/>
              </a:rPr>
              <a:t>购买的</a:t>
            </a:r>
            <a:r>
              <a:rPr lang="zh-CN" altLang="zh-CN" sz="2400" b="1" dirty="0">
                <a:solidFill>
                  <a:srgbClr val="FF0000"/>
                </a:solidFill>
                <a:cs typeface="Arial" panose="020B0604020202020204" pitchFamily="34" charset="0"/>
                <a:sym typeface="+mn-ea"/>
              </a:rPr>
              <a:t>、</a:t>
            </a:r>
            <a:r>
              <a:rPr lang="zh-CN" altLang="zh-CN" sz="2400" b="1" u="sng" dirty="0">
                <a:solidFill>
                  <a:srgbClr val="FF0000"/>
                </a:solidFill>
                <a:cs typeface="Arial" panose="020B0604020202020204" pitchFamily="34" charset="0"/>
                <a:sym typeface="+mn-ea"/>
              </a:rPr>
              <a:t>租用的</a:t>
            </a:r>
            <a:r>
              <a:rPr lang="zh-CN" altLang="zh-CN" sz="2400" b="1" dirty="0">
                <a:solidFill>
                  <a:srgbClr val="FF0000"/>
                </a:solidFill>
                <a:cs typeface="Arial" panose="020B0604020202020204" pitchFamily="34" charset="0"/>
                <a:sym typeface="+mn-ea"/>
              </a:rPr>
              <a:t>或者</a:t>
            </a:r>
            <a:r>
              <a:rPr lang="zh-CN" altLang="zh-CN" sz="2400" b="1" u="sng" dirty="0">
                <a:solidFill>
                  <a:srgbClr val="FF0000"/>
                </a:solidFill>
                <a:cs typeface="Arial" panose="020B0604020202020204" pitchFamily="34" charset="0"/>
                <a:sym typeface="+mn-ea"/>
              </a:rPr>
              <a:t>企业员工自有的</a:t>
            </a:r>
            <a:r>
              <a:rPr lang="zh-CN" altLang="zh-CN" sz="2400" b="1" dirty="0">
                <a:solidFill>
                  <a:srgbClr val="FF0000"/>
                </a:solidFill>
                <a:cs typeface="Arial" panose="020B0604020202020204" pitchFamily="34" charset="0"/>
                <a:sym typeface="+mn-ea"/>
              </a:rPr>
              <a:t>。</a:t>
            </a:r>
            <a:r>
              <a:rPr lang="zh-CN" altLang="en-US" sz="2400" b="1" dirty="0">
                <a:solidFill>
                  <a:schemeClr val="tx1"/>
                </a:solidFill>
                <a:cs typeface="Arial" panose="020B0604020202020204" pitchFamily="34" charset="0"/>
                <a:sym typeface="+mn-ea"/>
              </a:rPr>
              <a:t>不包括本企业（单位）生产、购买用于转卖的计算机、长期弃置不用待处理的计算机。</a:t>
            </a:r>
            <a:r>
              <a:rPr lang="en-US" altLang="zh-CN" sz="2400" b="1" dirty="0" smtClean="0">
                <a:solidFill>
                  <a:schemeClr val="tx1"/>
                </a:solidFill>
                <a:cs typeface="Arial" panose="020B0604020202020204" pitchFamily="34" charset="0"/>
                <a:sym typeface="+mn-ea"/>
              </a:rPr>
              <a:t>2024</a:t>
            </a:r>
            <a:r>
              <a:rPr lang="zh-CN" altLang="en-US" sz="2400" b="1" dirty="0" smtClean="0">
                <a:solidFill>
                  <a:schemeClr val="tx1"/>
                </a:solidFill>
                <a:cs typeface="Arial" panose="020B0604020202020204" pitchFamily="34" charset="0"/>
                <a:sym typeface="+mn-ea"/>
              </a:rPr>
              <a:t>年</a:t>
            </a:r>
            <a:r>
              <a:rPr lang="en-US" altLang="zh-CN" sz="2400" b="1" dirty="0">
                <a:solidFill>
                  <a:schemeClr val="tx1"/>
                </a:solidFill>
                <a:cs typeface="Arial" panose="020B0604020202020204" pitchFamily="34" charset="0"/>
                <a:sym typeface="+mn-ea"/>
              </a:rPr>
              <a:t>12</a:t>
            </a:r>
            <a:r>
              <a:rPr lang="zh-CN" altLang="en-US" sz="2400" b="1" dirty="0">
                <a:solidFill>
                  <a:schemeClr val="tx1"/>
                </a:solidFill>
                <a:cs typeface="Arial" panose="020B0604020202020204" pitchFamily="34" charset="0"/>
                <a:sym typeface="+mn-ea"/>
              </a:rPr>
              <a:t>月</a:t>
            </a:r>
            <a:r>
              <a:rPr lang="en-US" altLang="zh-CN" sz="2400" b="1" dirty="0">
                <a:solidFill>
                  <a:schemeClr val="tx1"/>
                </a:solidFill>
                <a:cs typeface="Arial" panose="020B0604020202020204" pitchFamily="34" charset="0"/>
                <a:sym typeface="+mn-ea"/>
              </a:rPr>
              <a:t>31</a:t>
            </a:r>
            <a:r>
              <a:rPr lang="zh-CN" altLang="en-US" sz="2400" b="1" dirty="0">
                <a:solidFill>
                  <a:schemeClr val="tx1"/>
                </a:solidFill>
                <a:cs typeface="Arial" panose="020B0604020202020204" pitchFamily="34" charset="0"/>
                <a:sym typeface="+mn-ea"/>
              </a:rPr>
              <a:t>日之前列为报废的，或近一年不再使用的计算机不再计入。</a:t>
            </a:r>
            <a:endParaRPr lang="zh-CN" altLang="en-US"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r>
              <a:rPr lang="en-US" altLang="zh-CN" sz="2400" b="1" dirty="0">
                <a:cs typeface="Arial" panose="020B0604020202020204" pitchFamily="34" charset="0"/>
                <a:sym typeface="+mn-ea"/>
              </a:rPr>
              <a:t>2.</a:t>
            </a:r>
            <a:r>
              <a:rPr lang="zh-CN" altLang="zh-CN" sz="2400" b="1" dirty="0">
                <a:cs typeface="Arial" panose="020B0604020202020204" pitchFamily="34" charset="0"/>
                <a:sym typeface="+mn-ea"/>
              </a:rPr>
              <a:t>“四上企业”一般使用计算机。如企业在用计算机为0，应标注企业开展的业务情况,以及没有使用计算机的原因。</a:t>
            </a:r>
            <a:endParaRPr lang="zh-CN" altLang="zh-CN" sz="2400" b="1" dirty="0">
              <a:cs typeface="Arial" panose="020B0604020202020204" pitchFamily="34" charset="0"/>
            </a:endParaRPr>
          </a:p>
          <a:p>
            <a:pPr marL="0" indent="0" algn="l">
              <a:spcBef>
                <a:spcPts val="1200"/>
              </a:spcBef>
              <a:buFont typeface="Wingdings" panose="05000000000000000000" pitchFamily="2" charset="2"/>
              <a:buNone/>
            </a:pPr>
            <a:endParaRPr lang="zh-CN" altLang="zh-CN"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en-US"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zh-CN" sz="2400" b="1" dirty="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97535" y="1125220"/>
            <a:ext cx="7992110" cy="398780"/>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01  </a:t>
            </a:r>
            <a:r>
              <a:rPr lang="zh-CN" altLang="zh-CN" sz="2000" b="1" kern="100" dirty="0" smtClean="0">
                <a:solidFill>
                  <a:schemeClr val="bg1"/>
                </a:solidFill>
                <a:effectLst/>
                <a:latin typeface="微软雅黑" panose="020B0604030504040204" charset="-122"/>
                <a:ea typeface="微软雅黑" panose="020B0604030504040204" charset="-122"/>
              </a:rPr>
              <a:t>年末贵企业使用的计算机</a:t>
            </a:r>
            <a:r>
              <a:rPr lang="en-US" altLang="zh-CN" sz="2000" b="1" u="sng" kern="100" dirty="0" smtClean="0">
                <a:solidFill>
                  <a:schemeClr val="bg1"/>
                </a:solidFill>
                <a:effectLst/>
                <a:latin typeface="微软雅黑" panose="020B0604030504040204" charset="-122"/>
                <a:ea typeface="微软雅黑" panose="020B0604030504040204" charset="-122"/>
              </a:rPr>
              <a:t>          </a:t>
            </a:r>
            <a:r>
              <a:rPr lang="zh-CN" altLang="zh-CN" sz="2000" b="1" kern="100" dirty="0" smtClean="0">
                <a:solidFill>
                  <a:schemeClr val="bg1"/>
                </a:solidFill>
                <a:effectLst/>
                <a:latin typeface="微软雅黑" panose="020B0604030504040204" charset="-122"/>
                <a:ea typeface="微软雅黑" panose="020B0604030504040204" charset="-122"/>
              </a:rPr>
              <a:t>台。</a:t>
            </a:r>
            <a:endParaRPr lang="zh-CN" altLang="zh-CN" sz="28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594360"/>
            <a:ext cx="8229600" cy="48768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657860" y="1629410"/>
            <a:ext cx="8028940" cy="4838700"/>
          </a:xfrm>
        </p:spPr>
        <p:txBody>
          <a:bodyPr/>
          <a:lstStyle/>
          <a:p>
            <a:pPr marL="342900" indent="-342900" algn="l">
              <a:spcBef>
                <a:spcPts val="1200"/>
              </a:spcBef>
              <a:buFont typeface="Wingdings" panose="05000000000000000000" pitchFamily="2" charset="2"/>
              <a:buChar char="Ø"/>
            </a:pPr>
            <a:r>
              <a:rPr lang="en-US" altLang="zh-CN" sz="2400" b="1" dirty="0">
                <a:cs typeface="Arial" panose="020B0604020202020204" pitchFamily="34" charset="0"/>
                <a:sym typeface="+mn-ea"/>
              </a:rPr>
              <a:t>3.</a:t>
            </a:r>
            <a:r>
              <a:rPr lang="zh-CN" altLang="zh-CN" sz="2400" b="1" dirty="0">
                <a:solidFill>
                  <a:srgbClr val="FF0000"/>
                </a:solidFill>
                <a:cs typeface="Arial" panose="020B0604020202020204" pitchFamily="34" charset="0"/>
                <a:sym typeface="+mn-ea"/>
              </a:rPr>
              <a:t>一套人马多块牌子，使用计算机台数的填报方法</a:t>
            </a:r>
            <a:r>
              <a:rPr lang="zh-CN" altLang="zh-CN" sz="2400" b="1" dirty="0">
                <a:cs typeface="Arial" panose="020B0604020202020204" pitchFamily="34" charset="0"/>
                <a:sym typeface="+mn-ea"/>
              </a:rPr>
              <a:t>：计算机台数总数保持不变，按照企业实际使用情况（人员、资产、营业收入等依据）进行分劈。</a:t>
            </a:r>
            <a:endParaRPr lang="zh-CN" altLang="zh-CN" sz="2400" b="1" dirty="0">
              <a:cs typeface="Arial" panose="020B0604020202020204" pitchFamily="34" charset="0"/>
              <a:sym typeface="+mn-ea"/>
            </a:endParaRPr>
          </a:p>
          <a:p>
            <a:pPr marL="342900" indent="-342900" algn="l">
              <a:spcBef>
                <a:spcPts val="1200"/>
              </a:spcBef>
              <a:buFont typeface="Wingdings" panose="05000000000000000000" pitchFamily="2" charset="2"/>
              <a:buChar char="Ø"/>
            </a:pPr>
            <a:r>
              <a:rPr lang="zh-CN" altLang="zh-CN" sz="2400" b="1" dirty="0">
                <a:solidFill>
                  <a:schemeClr val="accent2"/>
                </a:solidFill>
                <a:cs typeface="Arial" panose="020B0604020202020204" pitchFamily="34" charset="0"/>
                <a:sym typeface="+mn-ea"/>
              </a:rPr>
              <a:t>如遇特殊情况，计算机台数总数小于公司数量，由于计算机台数为大于0的整数，各子公司分劈的计算机台数向上取整，小于1的都填写为1台。</a:t>
            </a:r>
            <a:endParaRPr lang="zh-CN" altLang="zh-CN" sz="2400" b="1" dirty="0">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zh-CN"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en-US"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en-US" sz="2400" b="1" dirty="0">
              <a:solidFill>
                <a:schemeClr val="tx1"/>
              </a:solidFill>
              <a:cs typeface="Arial" panose="020B0604020202020204" pitchFamily="34" charset="0"/>
              <a:sym typeface="+mn-ea"/>
            </a:endParaRPr>
          </a:p>
          <a:p>
            <a:pPr marL="0" indent="0" latinLnBrk="0">
              <a:lnSpc>
                <a:spcPts val="2700"/>
              </a:lnSpc>
              <a:spcBef>
                <a:spcPts val="0"/>
              </a:spcBef>
              <a:buNone/>
            </a:pPr>
            <a:endParaRPr lang="zh-CN" altLang="zh-CN" sz="2400" b="1" dirty="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97535" y="1125220"/>
            <a:ext cx="7992110" cy="398780"/>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01  </a:t>
            </a:r>
            <a:r>
              <a:rPr lang="zh-CN" altLang="zh-CN" sz="2000" b="1" kern="100" dirty="0" smtClean="0">
                <a:solidFill>
                  <a:schemeClr val="bg1"/>
                </a:solidFill>
                <a:effectLst/>
                <a:latin typeface="微软雅黑" panose="020B0604030504040204" charset="-122"/>
                <a:ea typeface="微软雅黑" panose="020B0604030504040204" charset="-122"/>
              </a:rPr>
              <a:t>年末贵企业使用的计算机</a:t>
            </a:r>
            <a:r>
              <a:rPr lang="en-US" altLang="zh-CN" sz="2000" b="1" u="sng" kern="100" dirty="0" smtClean="0">
                <a:solidFill>
                  <a:schemeClr val="bg1"/>
                </a:solidFill>
                <a:effectLst/>
                <a:latin typeface="微软雅黑" panose="020B0604030504040204" charset="-122"/>
                <a:ea typeface="微软雅黑" panose="020B0604030504040204" charset="-122"/>
              </a:rPr>
              <a:t>          </a:t>
            </a:r>
            <a:r>
              <a:rPr lang="zh-CN" altLang="zh-CN" sz="2000" b="1" kern="100" dirty="0" smtClean="0">
                <a:solidFill>
                  <a:schemeClr val="bg1"/>
                </a:solidFill>
                <a:effectLst/>
                <a:latin typeface="微软雅黑" panose="020B0604030504040204" charset="-122"/>
                <a:ea typeface="微软雅黑" panose="020B0604030504040204" charset="-122"/>
              </a:rPr>
              <a:t>台。</a:t>
            </a:r>
            <a:endParaRPr lang="zh-CN" altLang="zh-CN" sz="28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21030"/>
            <a:ext cx="8229600" cy="49276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588010" y="1629410"/>
            <a:ext cx="8473440" cy="5088890"/>
          </a:xfrm>
        </p:spPr>
        <p:txBody>
          <a:bodyPr/>
          <a:lstStyle/>
          <a:p>
            <a:pPr marL="342900" lvl="0" indent="-342900" algn="l">
              <a:buFont typeface="Wingdings" panose="05000000000000000000" pitchFamily="2" charset="2"/>
              <a:buChar char="n"/>
            </a:pPr>
            <a:r>
              <a:rPr lang="zh-CN" altLang="en-US" sz="2400" b="1" dirty="0">
                <a:solidFill>
                  <a:schemeClr val="tx1"/>
                </a:solidFill>
                <a:effectLst>
                  <a:outerShdw blurRad="38100" dist="38100" dir="2700000" algn="tl">
                    <a:srgbClr val="000000">
                      <a:alpha val="43137"/>
                    </a:srgbClr>
                  </a:outerShdw>
                </a:effectLst>
                <a:latin typeface="+mn-ea"/>
                <a:sym typeface="+mn-ea"/>
              </a:rPr>
              <a:t>释义</a:t>
            </a:r>
            <a:endParaRPr lang="zh-CN" altLang="en-US" sz="2400" b="1" dirty="0">
              <a:solidFill>
                <a:schemeClr val="tx1"/>
              </a:solidFill>
              <a:cs typeface="Arial" panose="020B0604020202020204" pitchFamily="34" charset="0"/>
              <a:sym typeface="+mn-ea"/>
            </a:endParaRPr>
          </a:p>
          <a:p>
            <a:pPr marL="0" lvl="0" indent="0" algn="l">
              <a:spcBef>
                <a:spcPts val="1200"/>
              </a:spcBef>
              <a:buFont typeface="Wingdings" panose="05000000000000000000" pitchFamily="2" charset="2"/>
              <a:buNone/>
            </a:pPr>
            <a:r>
              <a:rPr lang="zh-CN" altLang="en-US" sz="2400" b="1" dirty="0" smtClean="0">
                <a:latin typeface="微软雅黑" panose="020B0604030504040204" charset="-122"/>
                <a:ea typeface="微软雅黑" panose="020B0604030504040204" charset="-122"/>
                <a:sym typeface="+mn-ea"/>
              </a:rPr>
              <a:t>指标解释：</a:t>
            </a:r>
            <a:endParaRPr lang="en-US" sz="2400" b="1" dirty="0">
              <a:latin typeface="宋体" pitchFamily="2" charset="-122"/>
              <a:ea typeface="宋体" pitchFamily="2" charset="-122"/>
              <a:cs typeface="宋体" pitchFamily="2" charset="-122"/>
              <a:sym typeface="+mn-ea"/>
            </a:endParaRPr>
          </a:p>
          <a:p>
            <a:pPr marL="0" lvl="0" indent="0" algn="l">
              <a:spcBef>
                <a:spcPts val="1200"/>
              </a:spcBef>
              <a:buFont typeface="Wingdings" panose="05000000000000000000" pitchFamily="2" charset="2"/>
              <a:buNone/>
            </a:pPr>
            <a:r>
              <a:rPr lang="en-US" altLang="zh-CN" sz="2400" b="1" dirty="0">
                <a:solidFill>
                  <a:schemeClr val="tx1"/>
                </a:solidFill>
                <a:latin typeface="+mn-ea"/>
                <a:cs typeface="+mn-ea"/>
                <a:sym typeface="+mn-ea"/>
              </a:rPr>
              <a:t>1.</a:t>
            </a:r>
            <a:r>
              <a:rPr lang="zh-CN" altLang="en-US" sz="2400" b="1" dirty="0">
                <a:solidFill>
                  <a:srgbClr val="FF0000"/>
                </a:solidFill>
                <a:cs typeface="Arial" panose="020B0604020202020204" pitchFamily="34" charset="0"/>
                <a:sym typeface="+mn-ea"/>
              </a:rPr>
              <a:t>信息技术人员</a:t>
            </a:r>
            <a:r>
              <a:rPr lang="zh-CN" altLang="en-US" sz="2400" b="1" dirty="0">
                <a:cs typeface="Arial" panose="020B0604020202020204" pitchFamily="34" charset="0"/>
                <a:sym typeface="+mn-ea"/>
              </a:rPr>
              <a:t>指在企业</a:t>
            </a:r>
            <a:r>
              <a:rPr lang="zh-CN" altLang="en-US" sz="2400" b="1" dirty="0">
                <a:solidFill>
                  <a:srgbClr val="FF0000"/>
                </a:solidFill>
                <a:cs typeface="Arial" panose="020B0604020202020204" pitchFamily="34" charset="0"/>
                <a:sym typeface="+mn-ea"/>
              </a:rPr>
              <a:t>领取报酬</a:t>
            </a:r>
            <a:r>
              <a:rPr lang="zh-CN" altLang="en-US" sz="2400" b="1" dirty="0">
                <a:cs typeface="Arial" panose="020B0604020202020204" pitchFamily="34" charset="0"/>
                <a:sym typeface="+mn-ea"/>
              </a:rPr>
              <a:t>的，专职从事信息技术相关工作的人员。可以是全职人员，也可以是兼职人员。</a:t>
            </a:r>
            <a:endParaRPr lang="zh-CN" altLang="en-US" sz="2400" b="1" dirty="0" smtClean="0">
              <a:latin typeface="微软雅黑" panose="020B0604030504040204" charset="-122"/>
              <a:ea typeface="微软雅黑" panose="020B0604030504040204" charset="-122"/>
            </a:endParaRPr>
          </a:p>
          <a:p>
            <a:pPr marL="0" lvl="0" indent="0" algn="l">
              <a:spcBef>
                <a:spcPts val="1200"/>
              </a:spcBef>
              <a:buFont typeface="Wingdings" panose="05000000000000000000" pitchFamily="2" charset="2"/>
              <a:buNone/>
            </a:pPr>
            <a:r>
              <a:rPr lang="en-US" altLang="zh-CN" sz="2400" b="1" dirty="0">
                <a:solidFill>
                  <a:schemeClr val="tx1"/>
                </a:solidFill>
                <a:latin typeface="+mn-ea"/>
                <a:cs typeface="+mn-ea"/>
                <a:sym typeface="+mn-ea"/>
              </a:rPr>
              <a:t>2.</a:t>
            </a:r>
            <a:r>
              <a:rPr lang="zh-CN" altLang="en-US" sz="2400" b="1" dirty="0" smtClean="0">
                <a:latin typeface="+mn-ea"/>
                <a:cs typeface="+mn-ea"/>
                <a:sym typeface="+mn-ea"/>
              </a:rPr>
              <a:t>信息技术相关工作包括</a:t>
            </a:r>
            <a:r>
              <a:rPr lang="zh-CN" altLang="en-US" sz="2400" b="1" dirty="0" smtClean="0">
                <a:solidFill>
                  <a:srgbClr val="FF0000"/>
                </a:solidFill>
                <a:latin typeface="+mn-ea"/>
                <a:cs typeface="+mn-ea"/>
                <a:sym typeface="+mn-ea"/>
              </a:rPr>
              <a:t>维护</a:t>
            </a:r>
            <a:r>
              <a:rPr lang="en-US" altLang="zh-CN" sz="2400" b="1" dirty="0" smtClean="0">
                <a:solidFill>
                  <a:srgbClr val="FF0000"/>
                </a:solidFill>
                <a:latin typeface="+mn-ea"/>
                <a:cs typeface="+mn-ea"/>
                <a:sym typeface="+mn-ea"/>
              </a:rPr>
              <a:t>ICT</a:t>
            </a:r>
            <a:r>
              <a:rPr lang="zh-CN" altLang="en-US" sz="2400" b="1" dirty="0" smtClean="0">
                <a:solidFill>
                  <a:srgbClr val="FF0000"/>
                </a:solidFill>
                <a:latin typeface="+mn-ea"/>
                <a:cs typeface="+mn-ea"/>
                <a:sym typeface="+mn-ea"/>
              </a:rPr>
              <a:t>基础设施</a:t>
            </a:r>
            <a:r>
              <a:rPr lang="zh-CN" altLang="en-US" sz="2400" b="1" dirty="0" smtClean="0">
                <a:latin typeface="+mn-ea"/>
                <a:cs typeface="+mn-ea"/>
                <a:sym typeface="+mn-ea"/>
              </a:rPr>
              <a:t>（如服务器、计算机、打印机、网络、电缆光缆、电子元器件、工业自动化控制系统装置、算力基础设施等），</a:t>
            </a:r>
            <a:r>
              <a:rPr lang="zh-CN" altLang="en-US" sz="2400" b="1" dirty="0" smtClean="0">
                <a:solidFill>
                  <a:srgbClr val="FF0000"/>
                </a:solidFill>
                <a:latin typeface="+mn-ea"/>
                <a:cs typeface="+mn-ea"/>
                <a:sym typeface="+mn-ea"/>
              </a:rPr>
              <a:t>开发和支持软件系统</a:t>
            </a:r>
            <a:r>
              <a:rPr lang="zh-CN" altLang="en-US" sz="2400" b="1" dirty="0" smtClean="0">
                <a:latin typeface="+mn-ea"/>
                <a:cs typeface="+mn-ea"/>
                <a:sym typeface="+mn-ea"/>
              </a:rPr>
              <a:t>（如基础软件、支撑软件、应用软件、其他软件等），</a:t>
            </a:r>
            <a:r>
              <a:rPr lang="zh-CN" altLang="en-US" sz="2400" b="1" dirty="0" smtClean="0">
                <a:solidFill>
                  <a:srgbClr val="FF0000"/>
                </a:solidFill>
                <a:latin typeface="+mn-ea"/>
                <a:cs typeface="+mn-ea"/>
                <a:sym typeface="+mn-ea"/>
              </a:rPr>
              <a:t>开发和支持信息管理软件</a:t>
            </a:r>
            <a:r>
              <a:rPr lang="en-US" altLang="zh-CN" sz="2400" b="1" dirty="0" smtClean="0">
                <a:solidFill>
                  <a:srgbClr val="FF0000"/>
                </a:solidFill>
                <a:latin typeface="+mn-ea"/>
                <a:cs typeface="+mn-ea"/>
                <a:sym typeface="+mn-ea"/>
              </a:rPr>
              <a:t>/</a:t>
            </a:r>
            <a:r>
              <a:rPr lang="zh-CN" altLang="en-US" sz="2400" b="1" dirty="0" smtClean="0">
                <a:solidFill>
                  <a:srgbClr val="FF0000"/>
                </a:solidFill>
                <a:latin typeface="+mn-ea"/>
                <a:cs typeface="+mn-ea"/>
                <a:sym typeface="+mn-ea"/>
              </a:rPr>
              <a:t>系统</a:t>
            </a:r>
            <a:r>
              <a:rPr lang="zh-CN" altLang="en-US" sz="2400" b="1" dirty="0" smtClean="0">
                <a:latin typeface="+mn-ea"/>
                <a:cs typeface="+mn-ea"/>
                <a:sym typeface="+mn-ea"/>
              </a:rPr>
              <a:t>（如</a:t>
            </a:r>
            <a:r>
              <a:rPr lang="en-US" altLang="zh-CN" sz="2400" b="1" dirty="0" smtClean="0">
                <a:latin typeface="+mn-ea"/>
                <a:cs typeface="+mn-ea"/>
                <a:sym typeface="+mn-ea"/>
              </a:rPr>
              <a:t>ERP</a:t>
            </a:r>
            <a:r>
              <a:rPr lang="zh-CN" altLang="en-US" sz="2400" b="1" dirty="0" smtClean="0">
                <a:latin typeface="+mn-ea"/>
                <a:cs typeface="+mn-ea"/>
                <a:sym typeface="+mn-ea"/>
              </a:rPr>
              <a:t>、</a:t>
            </a:r>
            <a:r>
              <a:rPr lang="en-US" altLang="zh-CN" sz="2400" b="1" dirty="0" smtClean="0">
                <a:latin typeface="+mn-ea"/>
                <a:cs typeface="+mn-ea"/>
                <a:sym typeface="+mn-ea"/>
              </a:rPr>
              <a:t>CRM</a:t>
            </a:r>
            <a:r>
              <a:rPr lang="zh-CN" altLang="en-US" sz="2400" b="1" dirty="0" smtClean="0">
                <a:latin typeface="+mn-ea"/>
                <a:cs typeface="+mn-ea"/>
                <a:sym typeface="+mn-ea"/>
              </a:rPr>
              <a:t>、</a:t>
            </a:r>
            <a:r>
              <a:rPr lang="en-US" altLang="zh-CN" sz="2400" b="1" dirty="0" smtClean="0">
                <a:latin typeface="+mn-ea"/>
                <a:cs typeface="+mn-ea"/>
                <a:sym typeface="+mn-ea"/>
              </a:rPr>
              <a:t>HR</a:t>
            </a:r>
            <a:r>
              <a:rPr lang="zh-CN" altLang="en-US" sz="2400" b="1" dirty="0" smtClean="0">
                <a:latin typeface="+mn-ea"/>
                <a:cs typeface="+mn-ea"/>
                <a:sym typeface="+mn-ea"/>
              </a:rPr>
              <a:t>、数据库、地理信息系统、供应链管理系统），</a:t>
            </a:r>
            <a:r>
              <a:rPr lang="zh-CN" altLang="en-US" sz="2400" b="1" dirty="0" smtClean="0">
                <a:solidFill>
                  <a:srgbClr val="FF0000"/>
                </a:solidFill>
                <a:latin typeface="+mn-ea"/>
                <a:cs typeface="+mn-ea"/>
                <a:sym typeface="+mn-ea"/>
              </a:rPr>
              <a:t>开发和支持</a:t>
            </a:r>
            <a:r>
              <a:rPr lang="en-US" altLang="zh-CN" sz="2400" b="1" dirty="0" smtClean="0">
                <a:solidFill>
                  <a:srgbClr val="FF0000"/>
                </a:solidFill>
                <a:latin typeface="+mn-ea"/>
                <a:cs typeface="+mn-ea"/>
                <a:sym typeface="+mn-ea"/>
              </a:rPr>
              <a:t>Web</a:t>
            </a:r>
            <a:r>
              <a:rPr lang="zh-CN" altLang="en-US" sz="2400" b="1" dirty="0" smtClean="0">
                <a:solidFill>
                  <a:srgbClr val="FF0000"/>
                </a:solidFill>
                <a:latin typeface="+mn-ea"/>
                <a:cs typeface="+mn-ea"/>
                <a:sym typeface="+mn-ea"/>
              </a:rPr>
              <a:t>解决方案</a:t>
            </a:r>
            <a:r>
              <a:rPr lang="zh-CN" altLang="en-US" sz="2400" b="1" dirty="0" smtClean="0">
                <a:latin typeface="+mn-ea"/>
                <a:cs typeface="+mn-ea"/>
                <a:sym typeface="+mn-ea"/>
              </a:rPr>
              <a:t>（如开发自己企业的网站、应用程序、电子商务解决方案等），</a:t>
            </a:r>
            <a:r>
              <a:rPr lang="en-US" altLang="zh-CN" sz="2400" b="1" dirty="0" smtClean="0">
                <a:solidFill>
                  <a:srgbClr val="FF0000"/>
                </a:solidFill>
                <a:latin typeface="+mn-ea"/>
                <a:cs typeface="+mn-ea"/>
                <a:sym typeface="+mn-ea"/>
              </a:rPr>
              <a:t>ICT</a:t>
            </a:r>
            <a:r>
              <a:rPr lang="zh-CN" altLang="en-US" sz="2400" b="1" dirty="0" smtClean="0">
                <a:solidFill>
                  <a:srgbClr val="FF0000"/>
                </a:solidFill>
                <a:latin typeface="+mn-ea"/>
                <a:cs typeface="+mn-ea"/>
                <a:sym typeface="+mn-ea"/>
              </a:rPr>
              <a:t>安全和数据保护</a:t>
            </a:r>
            <a:r>
              <a:rPr lang="zh-CN" altLang="en-US" sz="2400" b="1" dirty="0" smtClean="0">
                <a:latin typeface="+mn-ea"/>
                <a:cs typeface="+mn-ea"/>
                <a:sym typeface="+mn-ea"/>
              </a:rPr>
              <a:t>（如安全测试、安全培训、解决</a:t>
            </a:r>
            <a:r>
              <a:rPr lang="en-US" altLang="zh-CN" sz="2400" b="1" dirty="0" smtClean="0">
                <a:latin typeface="+mn-ea"/>
                <a:cs typeface="+mn-ea"/>
                <a:sym typeface="+mn-ea"/>
              </a:rPr>
              <a:t>ICT</a:t>
            </a:r>
            <a:r>
              <a:rPr lang="zh-CN" altLang="en-US" sz="2400" b="1" dirty="0" smtClean="0">
                <a:latin typeface="+mn-ea"/>
                <a:cs typeface="+mn-ea"/>
                <a:sym typeface="+mn-ea"/>
              </a:rPr>
              <a:t>安全事件等）</a:t>
            </a:r>
            <a:r>
              <a:rPr lang="zh-CN" altLang="en-US" sz="2400" b="1" dirty="0" smtClean="0">
                <a:latin typeface="微软雅黑" panose="020B0604030504040204" charset="-122"/>
                <a:ea typeface="微软雅黑" panose="020B0604030504040204" charset="-122"/>
                <a:sym typeface="+mn-ea"/>
              </a:rPr>
              <a:t>。</a:t>
            </a:r>
            <a:endParaRPr lang="zh-CN" altLang="en-US" sz="2400" b="1" dirty="0">
              <a:solidFill>
                <a:schemeClr val="tx1"/>
              </a:solidFill>
              <a:latin typeface="+mn-lt"/>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88010" y="1196975"/>
            <a:ext cx="8004175" cy="82994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02</a:t>
            </a:r>
            <a:r>
              <a:rPr lang="zh-CN" altLang="en-US" sz="2000" b="1" kern="100" dirty="0" smtClean="0">
                <a:solidFill>
                  <a:schemeClr val="bg1"/>
                </a:solidFill>
                <a:effectLst/>
                <a:latin typeface="微软雅黑" panose="020B0604030504040204" charset="-122"/>
                <a:ea typeface="微软雅黑" panose="020B0604030504040204" charset="-122"/>
              </a:rPr>
              <a:t>　贵企业信息技术人员平均人数</a:t>
            </a:r>
            <a:r>
              <a:rPr lang="zh-CN" altLang="en-US" sz="2000" b="1" u="sng" kern="100" dirty="0" smtClean="0">
                <a:solidFill>
                  <a:schemeClr val="bg1"/>
                </a:solidFill>
                <a:effectLst/>
                <a:latin typeface="微软雅黑" panose="020B0604030504040204" charset="-122"/>
                <a:ea typeface="微软雅黑" panose="020B0604030504040204" charset="-122"/>
              </a:rPr>
              <a:t>      </a:t>
            </a:r>
            <a:r>
              <a:rPr lang="zh-CN" altLang="en-US" sz="2000" b="1" kern="100" dirty="0" smtClean="0">
                <a:solidFill>
                  <a:schemeClr val="bg1"/>
                </a:solidFill>
                <a:effectLst/>
                <a:latin typeface="微软雅黑" panose="020B0604030504040204" charset="-122"/>
                <a:ea typeface="微软雅黑" panose="020B0604030504040204" charset="-122"/>
              </a:rPr>
              <a:t>人，上年</a:t>
            </a:r>
            <a:r>
              <a:rPr lang="zh-CN" altLang="en-US" sz="2000" b="1" u="sng" kern="100" dirty="0" smtClean="0">
                <a:solidFill>
                  <a:schemeClr val="bg1"/>
                </a:solidFill>
                <a:effectLst/>
                <a:latin typeface="微软雅黑" panose="020B0604030504040204" charset="-122"/>
                <a:ea typeface="微软雅黑" panose="020B0604030504040204" charset="-122"/>
              </a:rPr>
              <a:t>    </a:t>
            </a:r>
            <a:r>
              <a:rPr lang="zh-CN" altLang="en-US" sz="2000" b="1" kern="100" dirty="0" smtClean="0">
                <a:solidFill>
                  <a:schemeClr val="bg1"/>
                </a:solidFill>
                <a:effectLst/>
                <a:latin typeface="微软雅黑" panose="020B0604030504040204" charset="-122"/>
                <a:ea typeface="微软雅黑" panose="020B0604030504040204" charset="-122"/>
              </a:rPr>
              <a:t>人。其中，从事数据相关业务的人员 </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a:t>
            </a:r>
            <a:r>
              <a:rPr lang="zh-CN" altLang="en-US" sz="2000" b="1" kern="100" dirty="0" smtClean="0">
                <a:solidFill>
                  <a:schemeClr val="bg1"/>
                </a:solidFill>
                <a:effectLst/>
                <a:latin typeface="微软雅黑" panose="020B0604030504040204" charset="-122"/>
                <a:ea typeface="微软雅黑" panose="020B0604030504040204" charset="-122"/>
              </a:rPr>
              <a:t>，上年同期</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a:t>
            </a:r>
            <a:r>
              <a:rPr lang="zh-CN" altLang="zh-CN" sz="2800" b="1" kern="100" dirty="0">
                <a:solidFill>
                  <a:schemeClr val="bg1"/>
                </a:solidFill>
                <a:latin typeface="微软雅黑" panose="020B0604030504040204" charset="-122"/>
                <a:ea typeface="微软雅黑" panose="020B0604030504040204" charset="-122"/>
              </a:rPr>
              <a:t>。</a:t>
            </a:r>
            <a:endParaRPr lang="zh-CN" altLang="zh-CN" sz="28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52145"/>
            <a:ext cx="8229600" cy="45402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588010" y="2205355"/>
            <a:ext cx="7965440" cy="4838700"/>
          </a:xfrm>
        </p:spPr>
        <p:txBody>
          <a:bodyPr/>
          <a:lstStyle/>
          <a:p>
            <a:pPr marL="0" lvl="0" indent="0" algn="l">
              <a:spcBef>
                <a:spcPts val="1200"/>
              </a:spcBef>
              <a:buFont typeface="Wingdings" panose="05000000000000000000" pitchFamily="2" charset="2"/>
              <a:buNone/>
            </a:pPr>
            <a:r>
              <a:rPr lang="en-US" altLang="zh-CN" sz="2400" b="1" dirty="0">
                <a:solidFill>
                  <a:schemeClr val="tx1"/>
                </a:solidFill>
                <a:cs typeface="Arial" panose="020B0604020202020204" pitchFamily="34" charset="0"/>
                <a:sym typeface="+mn-ea"/>
              </a:rPr>
              <a:t>3.企业因购买软硬件及其他信息技术服务，而导致供货方或提供技术一方的法人单位，向本企业派驻的信息技术人员，不计入本企业的信息技术人员统计范围。（</a:t>
            </a:r>
            <a:r>
              <a:rPr lang="en-US" altLang="zh-CN" sz="2400" b="1" dirty="0" smtClean="0">
                <a:solidFill>
                  <a:schemeClr val="tx1"/>
                </a:solidFill>
                <a:cs typeface="Arial" panose="020B0604020202020204" pitchFamily="34" charset="0"/>
                <a:sym typeface="+mn-ea"/>
              </a:rPr>
              <a:t>即</a:t>
            </a:r>
            <a:r>
              <a:rPr lang="zh-CN" altLang="en-US" sz="2400" b="1" dirty="0" smtClean="0">
                <a:solidFill>
                  <a:schemeClr val="tx1"/>
                </a:solidFill>
                <a:cs typeface="Arial" panose="020B0604020202020204" pitchFamily="34" charset="0"/>
                <a:sym typeface="+mn-ea"/>
              </a:rPr>
              <a:t>进驻本企业的</a:t>
            </a:r>
            <a:r>
              <a:rPr lang="en-US" altLang="zh-CN" sz="2400" b="1" dirty="0" err="1" smtClean="0">
                <a:solidFill>
                  <a:schemeClr val="tx1"/>
                </a:solidFill>
                <a:cs typeface="Arial" panose="020B0604020202020204" pitchFamily="34" charset="0"/>
                <a:sym typeface="+mn-ea"/>
              </a:rPr>
              <a:t>服务外包人员不在</a:t>
            </a:r>
            <a:r>
              <a:rPr lang="zh-CN" altLang="en-US" sz="2400" b="1" dirty="0" smtClean="0">
                <a:solidFill>
                  <a:schemeClr val="tx1"/>
                </a:solidFill>
                <a:cs typeface="Arial" panose="020B0604020202020204" pitchFamily="34" charset="0"/>
                <a:sym typeface="+mn-ea"/>
              </a:rPr>
              <a:t>本企业</a:t>
            </a:r>
            <a:r>
              <a:rPr lang="en-US" altLang="zh-CN" sz="2400" b="1" dirty="0" err="1" smtClean="0">
                <a:solidFill>
                  <a:schemeClr val="tx1"/>
                </a:solidFill>
                <a:cs typeface="Arial" panose="020B0604020202020204" pitchFamily="34" charset="0"/>
                <a:sym typeface="+mn-ea"/>
              </a:rPr>
              <a:t>统计范围</a:t>
            </a:r>
            <a:r>
              <a:rPr lang="zh-CN" altLang="en-US" sz="2400" b="1" dirty="0">
                <a:solidFill>
                  <a:schemeClr val="tx1"/>
                </a:solidFill>
                <a:cs typeface="Arial" panose="020B0604020202020204" pitchFamily="34" charset="0"/>
                <a:sym typeface="+mn-ea"/>
              </a:rPr>
              <a:t>，</a:t>
            </a:r>
            <a:r>
              <a:rPr lang="en-US" altLang="zh-CN" sz="2400" b="1" dirty="0" err="1">
                <a:solidFill>
                  <a:schemeClr val="tx1"/>
                </a:solidFill>
                <a:cs typeface="Arial" panose="020B0604020202020204" pitchFamily="34" charset="0"/>
                <a:sym typeface="+mn-ea"/>
              </a:rPr>
              <a:t>应计入供货方法人单位的信息技术人员</a:t>
            </a:r>
            <a:r>
              <a:rPr lang="en-US" altLang="zh-CN" sz="2400" b="1" dirty="0" smtClean="0">
                <a:solidFill>
                  <a:schemeClr val="tx1"/>
                </a:solidFill>
                <a:cs typeface="Arial" panose="020B0604020202020204" pitchFamily="34" charset="0"/>
                <a:sym typeface="+mn-ea"/>
              </a:rPr>
              <a:t>。）</a:t>
            </a:r>
            <a:endParaRPr lang="en-US" altLang="zh-CN" sz="2400" b="1" dirty="0">
              <a:solidFill>
                <a:schemeClr val="tx1"/>
              </a:solidFill>
              <a:cs typeface="Arial" panose="020B0604020202020204" pitchFamily="34" charset="0"/>
              <a:sym typeface="+mn-ea"/>
            </a:endParaRPr>
          </a:p>
          <a:p>
            <a:pPr marL="0" lvl="0" indent="0" algn="l">
              <a:spcBef>
                <a:spcPts val="1200"/>
              </a:spcBef>
              <a:buFont typeface="Wingdings" panose="05000000000000000000" pitchFamily="2" charset="2"/>
              <a:buNone/>
            </a:pPr>
            <a:r>
              <a:rPr lang="en-US" altLang="zh-CN" sz="2400" b="1" dirty="0">
                <a:solidFill>
                  <a:schemeClr val="tx1"/>
                </a:solidFill>
                <a:cs typeface="Arial" panose="020B0604020202020204" pitchFamily="34" charset="0"/>
                <a:sym typeface="+mn-ea"/>
              </a:rPr>
              <a:t>4.</a:t>
            </a:r>
            <a:r>
              <a:rPr lang="zh-CN" altLang="zh-CN" sz="2400" b="1" dirty="0">
                <a:solidFill>
                  <a:schemeClr val="tx1"/>
                </a:solidFill>
                <a:cs typeface="Arial" panose="020B0604020202020204" pitchFamily="34" charset="0"/>
                <a:sym typeface="+mn-ea"/>
              </a:rPr>
              <a:t>信息技术工作的人员既包括为企业内部运营提供信息技术支持的人员，也包括企业中向外部客户提供信息技术服务的人员。</a:t>
            </a:r>
            <a:endParaRPr lang="zh-CN" altLang="zh-CN" sz="2400" b="1" dirty="0">
              <a:solidFill>
                <a:schemeClr val="tx1"/>
              </a:solidFill>
              <a:latin typeface="+mn-lt"/>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88010" y="1196975"/>
            <a:ext cx="800417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sym typeface="+mn-ea"/>
              </a:rPr>
              <a:t>02</a:t>
            </a:r>
            <a:r>
              <a:rPr lang="zh-CN" altLang="en-US" sz="2000" b="1" kern="100" dirty="0" smtClean="0">
                <a:solidFill>
                  <a:schemeClr val="bg1"/>
                </a:solidFill>
                <a:effectLst/>
                <a:latin typeface="微软雅黑" panose="020B0604030504040204" charset="-122"/>
                <a:ea typeface="微软雅黑" panose="020B0604030504040204" charset="-122"/>
                <a:sym typeface="+mn-ea"/>
              </a:rPr>
              <a:t>　贵企业信息技术人员平均人数</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人，上年</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人。其中，从事数据相关业务的人员 </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人，上年同期</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a:t>
            </a:r>
            <a:r>
              <a:rPr lang="zh-CN" altLang="zh-CN" sz="2000" b="1" kern="100" dirty="0">
                <a:solidFill>
                  <a:schemeClr val="bg1"/>
                </a:solidFill>
                <a:latin typeface="微软雅黑" panose="020B0604030504040204" charset="-122"/>
                <a:ea typeface="微软雅黑" panose="020B0604030504040204" charset="-122"/>
                <a:sym typeface="+mn-ea"/>
              </a:rPr>
              <a:t>。</a:t>
            </a:r>
            <a:endParaRPr lang="zh-CN" altLang="zh-CN" sz="28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21030"/>
            <a:ext cx="8229600" cy="54800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5" name="内容占位符 3"/>
          <p:cNvSpPr txBox="true"/>
          <p:nvPr/>
        </p:nvSpPr>
        <p:spPr>
          <a:xfrm>
            <a:off x="588010" y="2132965"/>
            <a:ext cx="8037195" cy="4838700"/>
          </a:xfrm>
          <a:prstGeom prst="rect">
            <a:avLst/>
          </a:prstGeom>
        </p:spPr>
        <p:txBody>
          <a:bodyPr/>
          <a:lstStyle/>
          <a:p>
            <a:pPr algn="just">
              <a:lnSpc>
                <a:spcPct val="150000"/>
              </a:lnSpc>
            </a:pPr>
            <a:r>
              <a:rPr kumimoji="1" lang="en-US" altLang="zh-CN" sz="2400" b="1" i="0" u="none" strike="noStrike" kern="0" cap="none" spc="0" normalizeH="0" baseline="0" noProof="0" dirty="0" smtClean="0">
                <a:ln>
                  <a:noFill/>
                </a:ln>
                <a:solidFill>
                  <a:schemeClr val="tx1"/>
                </a:solidFill>
                <a:effectLst/>
                <a:uLnTx/>
                <a:uFillTx/>
                <a:latin typeface="+mn-lt"/>
                <a:ea typeface="+mn-ea"/>
                <a:cs typeface="Arial" panose="020B0604020202020204" pitchFamily="34" charset="0"/>
                <a:sym typeface="+mn-ea"/>
              </a:rPr>
              <a:t>5.</a:t>
            </a:r>
            <a:r>
              <a:rPr lang="en-US" altLang="zh-CN" sz="2400" b="1" dirty="0" smtClean="0">
                <a:solidFill>
                  <a:schemeClr val="tx1"/>
                </a:solidFill>
                <a:cs typeface="Arial" panose="020B0604020202020204" pitchFamily="34" charset="0"/>
                <a:sym typeface="+mn-ea"/>
              </a:rPr>
              <a:t> </a:t>
            </a:r>
            <a:r>
              <a:rPr lang="en-US" altLang="zh-CN" sz="2400" b="1" kern="0" dirty="0">
                <a:solidFill>
                  <a:srgbClr val="FF0000"/>
                </a:solidFill>
                <a:latin typeface="+mn-lt"/>
                <a:ea typeface="+mn-ea"/>
                <a:cs typeface="Arial" panose="020B0604020202020204" pitchFamily="34" charset="0"/>
                <a:sym typeface="+mn-ea"/>
              </a:rPr>
              <a:t>从事数据相关业务的人员</a:t>
            </a:r>
            <a:r>
              <a:rPr lang="en-US" altLang="zh-CN" sz="2400" b="1" kern="0" dirty="0">
                <a:solidFill>
                  <a:schemeClr val="tx1"/>
                </a:solidFill>
                <a:latin typeface="+mn-lt"/>
                <a:ea typeface="+mn-ea"/>
                <a:cs typeface="Arial" panose="020B0604020202020204" pitchFamily="34" charset="0"/>
                <a:sym typeface="+mn-ea"/>
              </a:rPr>
              <a:t>　是指直接从事数据相关业务的人员，包括数据收集人员,例如数据录入专员、爬虫工程师、数据采集工程师,为获取数据而进行调查的调查专员等;数据加工处理人员,例如数据清洗工程师、数据库管理员等;数据分析人员,如数据科学家、数据分析师、算法工程师等。</a:t>
            </a:r>
            <a:endParaRPr lang="en-US" altLang="zh-CN" sz="2400" b="1" kern="0" dirty="0">
              <a:solidFill>
                <a:schemeClr val="tx1"/>
              </a:solidFill>
              <a:latin typeface="+mn-lt"/>
              <a:ea typeface="+mn-ea"/>
              <a:cs typeface="Arial" panose="020B0604020202020204" pitchFamily="34" charset="0"/>
              <a:sym typeface="+mn-ea"/>
            </a:endParaRPr>
          </a:p>
          <a:p>
            <a:pPr marL="0" indent="0" algn="l">
              <a:spcBef>
                <a:spcPts val="1200"/>
              </a:spcBef>
              <a:buFont typeface="Wingdings" panose="05000000000000000000" pitchFamily="2" charset="2"/>
              <a:buNone/>
            </a:pPr>
            <a:endParaRPr kumimoji="1" lang="zh-CN" altLang="en-US" sz="2400" b="1" i="0" u="none" strike="noStrike" kern="0" cap="none" spc="0" normalizeH="0" baseline="0" noProof="0" dirty="0" smtClean="0">
              <a:ln>
                <a:noFill/>
              </a:ln>
              <a:solidFill>
                <a:schemeClr val="tx1"/>
              </a:solidFill>
              <a:effectLst/>
              <a:uLnTx/>
              <a:uFillTx/>
              <a:latin typeface="+mn-lt"/>
              <a:ea typeface="+mn-ea"/>
              <a:cs typeface="Arial" panose="020B0604020202020204" pitchFamily="34" charset="0"/>
              <a:sym typeface="+mn-ea"/>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88010" y="1196975"/>
            <a:ext cx="800417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sym typeface="+mn-ea"/>
              </a:rPr>
              <a:t>02</a:t>
            </a:r>
            <a:r>
              <a:rPr lang="zh-CN" altLang="en-US" sz="2000" b="1" kern="100" dirty="0" smtClean="0">
                <a:solidFill>
                  <a:schemeClr val="bg1"/>
                </a:solidFill>
                <a:effectLst/>
                <a:latin typeface="微软雅黑" panose="020B0604030504040204" charset="-122"/>
                <a:ea typeface="微软雅黑" panose="020B0604030504040204" charset="-122"/>
                <a:sym typeface="+mn-ea"/>
              </a:rPr>
              <a:t>　贵企业信息技术人员平均人数</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人，上年</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人。其中，从事数据相关业务的人员 </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人，上年同期</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a:t>
            </a:r>
            <a:r>
              <a:rPr lang="zh-CN" altLang="zh-CN" sz="2000" b="1" kern="100" dirty="0">
                <a:solidFill>
                  <a:schemeClr val="bg1"/>
                </a:solidFill>
                <a:latin typeface="微软雅黑" panose="020B0604030504040204" charset="-122"/>
                <a:ea typeface="微软雅黑" panose="020B0604030504040204" charset="-122"/>
                <a:sym typeface="+mn-ea"/>
              </a:rPr>
              <a:t>。</a:t>
            </a:r>
            <a:endParaRPr lang="zh-CN" altLang="zh-CN" sz="2800" b="1" kern="100" dirty="0">
              <a:solidFill>
                <a:schemeClr val="bg1"/>
              </a:solidFill>
              <a:latin typeface="微软雅黑" panose="020B0604030504040204" charset="-122"/>
              <a:ea typeface="微软雅黑" panose="020B0604030504040204" charset="-122"/>
            </a:endParaRP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21030"/>
            <a:ext cx="8229600" cy="54800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88010" y="1196975"/>
            <a:ext cx="800417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sym typeface="+mn-ea"/>
              </a:rPr>
              <a:t>02</a:t>
            </a:r>
            <a:r>
              <a:rPr lang="zh-CN" altLang="en-US" sz="2000" b="1" kern="100" dirty="0" smtClean="0">
                <a:solidFill>
                  <a:schemeClr val="bg1"/>
                </a:solidFill>
                <a:effectLst/>
                <a:latin typeface="微软雅黑" panose="020B0604030504040204" charset="-122"/>
                <a:ea typeface="微软雅黑" panose="020B0604030504040204" charset="-122"/>
                <a:sym typeface="+mn-ea"/>
              </a:rPr>
              <a:t>　贵企业信息技术人员平均人数</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人，上年</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人。其中，从事数据相关业务的人员 </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人，上年同期</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人</a:t>
            </a:r>
            <a:r>
              <a:rPr lang="zh-CN" altLang="zh-CN" sz="2000" b="1" kern="100" dirty="0">
                <a:solidFill>
                  <a:schemeClr val="bg1"/>
                </a:solidFill>
                <a:latin typeface="微软雅黑" panose="020B0604030504040204" charset="-122"/>
                <a:ea typeface="微软雅黑" panose="020B0604030504040204" charset="-122"/>
                <a:sym typeface="+mn-ea"/>
              </a:rPr>
              <a:t>。</a:t>
            </a:r>
            <a:endParaRPr lang="zh-CN" altLang="zh-CN" sz="2800" b="1" kern="100" dirty="0">
              <a:solidFill>
                <a:schemeClr val="bg1"/>
              </a:solidFill>
              <a:latin typeface="微软雅黑" panose="020B0604030504040204" charset="-122"/>
              <a:ea typeface="微软雅黑" panose="020B0604030504040204" charset="-122"/>
            </a:endParaRPr>
          </a:p>
        </p:txBody>
      </p:sp>
      <p:sp>
        <p:nvSpPr>
          <p:cNvPr id="6" name="内容占位符 5"/>
          <p:cNvSpPr>
            <a:spLocks noGrp="true"/>
          </p:cNvSpPr>
          <p:nvPr>
            <p:ph idx="1"/>
          </p:nvPr>
        </p:nvSpPr>
        <p:spPr>
          <a:xfrm>
            <a:off x="588010" y="2061210"/>
            <a:ext cx="7653655" cy="4838700"/>
          </a:xfrm>
        </p:spPr>
        <p:txBody>
          <a:bodyPr/>
          <a:p>
            <a:pPr marL="0" indent="0" algn="l">
              <a:spcBef>
                <a:spcPts val="1200"/>
              </a:spcBef>
              <a:buFont typeface="Wingdings" panose="05000000000000000000" pitchFamily="2" charset="2"/>
              <a:buNone/>
            </a:pPr>
            <a:r>
              <a:rPr lang="zh-CN" altLang="en-US" sz="2400" b="1" dirty="0" smtClean="0">
                <a:latin typeface="微软雅黑" panose="020B0604030504040204" charset="-122"/>
                <a:ea typeface="微软雅黑" panose="020B0604030504040204" charset="-122"/>
                <a:sym typeface="+mn-ea"/>
              </a:rPr>
              <a:t>注意事项：</a:t>
            </a:r>
            <a:endParaRPr lang="en-US" sz="2400" b="1" dirty="0">
              <a:latin typeface="宋体" pitchFamily="2" charset="-122"/>
              <a:ea typeface="宋体" pitchFamily="2" charset="-122"/>
              <a:cs typeface="宋体" pitchFamily="2" charset="-122"/>
              <a:sym typeface="+mn-ea"/>
            </a:endParaRPr>
          </a:p>
          <a:p>
            <a:pPr marL="0" indent="0" algn="l">
              <a:spcBef>
                <a:spcPts val="1200"/>
              </a:spcBef>
              <a:buFont typeface="Wingdings" panose="05000000000000000000" pitchFamily="2" charset="2"/>
              <a:buNone/>
            </a:pPr>
            <a:r>
              <a:rPr lang="en-US" altLang="zh-CN" sz="2400" b="1" dirty="0">
                <a:cs typeface="Arial" panose="020B0604020202020204" pitchFamily="34" charset="0"/>
                <a:sym typeface="+mn-ea"/>
              </a:rPr>
              <a:t>      对于非全职数据业务人员，从事数据业务劳动时间</a:t>
            </a:r>
            <a:r>
              <a:rPr lang="en-US" altLang="zh-CN" sz="2400" b="1" dirty="0">
                <a:solidFill>
                  <a:srgbClr val="FF0000"/>
                </a:solidFill>
                <a:cs typeface="Arial" panose="020B0604020202020204" pitchFamily="34" charset="0"/>
                <a:sym typeface="+mn-ea"/>
              </a:rPr>
              <a:t>占比在50%以上的人员，才视为数据业务人员。</a:t>
            </a:r>
            <a:r>
              <a:rPr lang="en-US" altLang="zh-CN" sz="2400" b="1" dirty="0">
                <a:cs typeface="Arial" panose="020B0604020202020204" pitchFamily="34" charset="0"/>
                <a:sym typeface="+mn-ea"/>
              </a:rPr>
              <a:t>需要说明的是，一些工作涉及较多数据录入工作，但这些岗位并非专为数据生产而设，如</a:t>
            </a:r>
            <a:r>
              <a:rPr lang="en-US" altLang="zh-CN" sz="2400" b="1" dirty="0">
                <a:solidFill>
                  <a:srgbClr val="FF0000"/>
                </a:solidFill>
                <a:cs typeface="Arial" panose="020B0604020202020204" pitchFamily="34" charset="0"/>
                <a:sym typeface="+mn-ea"/>
              </a:rPr>
              <a:t>财务人员</a:t>
            </a:r>
            <a:r>
              <a:rPr lang="en-US" altLang="zh-CN" sz="2400" b="1" dirty="0">
                <a:cs typeface="Arial" panose="020B0604020202020204" pitchFamily="34" charset="0"/>
                <a:sym typeface="+mn-ea"/>
              </a:rPr>
              <a:t>，这些工作人员</a:t>
            </a:r>
            <a:r>
              <a:rPr lang="en-US" altLang="zh-CN" sz="2400" b="1" dirty="0">
                <a:solidFill>
                  <a:srgbClr val="FF0000"/>
                </a:solidFill>
                <a:cs typeface="Arial" panose="020B0604020202020204" pitchFamily="34" charset="0"/>
                <a:sym typeface="+mn-ea"/>
              </a:rPr>
              <a:t>不作为数据业务人员。</a:t>
            </a:r>
            <a:endParaRPr lang="zh-CN" altLang="zh-CN" sz="2400" b="1" dirty="0">
              <a:solidFill>
                <a:srgbClr val="FF0000"/>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en-US" sz="2400" b="1" dirty="0">
              <a:solidFill>
                <a:schemeClr val="tx1"/>
              </a:solidFill>
              <a:cs typeface="Arial" panose="020B0604020202020204" pitchFamily="34" charset="0"/>
              <a:sym typeface="+mn-ea"/>
            </a:endParaRPr>
          </a:p>
          <a:p>
            <a:pPr marL="342900" indent="-342900" algn="l">
              <a:spcBef>
                <a:spcPts val="1200"/>
              </a:spcBef>
              <a:buFont typeface="Wingdings" panose="05000000000000000000" pitchFamily="2" charset="2"/>
              <a:buChar char="Ø"/>
            </a:pPr>
            <a:endParaRPr lang="zh-CN" altLang="zh-CN" sz="2400" b="1" dirty="0">
              <a:solidFill>
                <a:schemeClr val="tx1"/>
              </a:solidFill>
              <a:cs typeface="Arial" panose="020B0604020202020204" pitchFamily="34" charset="0"/>
              <a:sym typeface="+mn-ea"/>
            </a:endParaRP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21030"/>
            <a:ext cx="8229600" cy="46545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5" name="内容占位符 3"/>
          <p:cNvSpPr txBox="true"/>
          <p:nvPr/>
        </p:nvSpPr>
        <p:spPr>
          <a:xfrm>
            <a:off x="539750" y="1917065"/>
            <a:ext cx="8624570" cy="4838700"/>
          </a:xfrm>
          <a:prstGeom prst="rect">
            <a:avLst/>
          </a:prstGeom>
        </p:spPr>
        <p:txBody>
          <a:bodyPr/>
          <a:lstStyle/>
          <a:p>
            <a:pPr marL="0" lvl="0" indent="0" algn="l" eaLnBrk="0" hangingPunct="0">
              <a:spcBef>
                <a:spcPts val="1200"/>
              </a:spcBef>
              <a:buFont typeface="Wingdings" panose="05000000000000000000" pitchFamily="2" charset="2"/>
              <a:buNone/>
            </a:pPr>
            <a:r>
              <a:rPr lang="zh-CN" altLang="en-US" sz="2400" b="1" dirty="0" smtClean="0">
                <a:solidFill>
                  <a:schemeClr val="tx1"/>
                </a:solidFill>
                <a:latin typeface="微软雅黑" panose="020B0604030504040204" charset="-122"/>
                <a:ea typeface="微软雅黑" panose="020B0604030504040204" charset="-122"/>
                <a:sym typeface="+mn-ea"/>
              </a:rPr>
              <a:t>指标解释：</a:t>
            </a:r>
            <a:endParaRPr lang="en-US" altLang="zh-CN" sz="2400" b="1" kern="0" dirty="0" smtClean="0">
              <a:solidFill>
                <a:schemeClr val="tx1"/>
              </a:solidFill>
              <a:latin typeface="+mn-lt"/>
              <a:ea typeface="+mn-ea"/>
              <a:cs typeface="Arial" panose="020B0604020202020204" pitchFamily="34" charset="0"/>
              <a:sym typeface="+mn-ea"/>
            </a:endParaRPr>
          </a:p>
          <a:p>
            <a:pPr marL="0" lvl="0" indent="0" algn="l" eaLnBrk="0" hangingPunct="0">
              <a:spcBef>
                <a:spcPts val="1200"/>
              </a:spcBef>
              <a:buFont typeface="Wingdings" panose="05000000000000000000" pitchFamily="2" charset="2"/>
              <a:buNone/>
            </a:pPr>
            <a:r>
              <a:rPr lang="en-US" altLang="zh-CN" sz="2400" b="1" kern="0" dirty="0" smtClean="0">
                <a:solidFill>
                  <a:schemeClr val="tx1"/>
                </a:solidFill>
                <a:latin typeface="+mn-lt"/>
                <a:ea typeface="+mn-ea"/>
                <a:cs typeface="Arial" panose="020B0604020202020204" pitchFamily="34" charset="0"/>
                <a:sym typeface="+mn-ea"/>
              </a:rPr>
              <a:t>    1.</a:t>
            </a:r>
            <a:r>
              <a:rPr lang="zh-CN" altLang="en-US" sz="2400" b="1" kern="0" dirty="0" smtClean="0">
                <a:solidFill>
                  <a:srgbClr val="FF0000"/>
                </a:solidFill>
                <a:latin typeface="+mn-lt"/>
                <a:ea typeface="+mn-ea"/>
                <a:cs typeface="Arial" panose="020B0604020202020204" pitchFamily="34" charset="0"/>
                <a:sym typeface="+mn-ea"/>
              </a:rPr>
              <a:t>信息化投入</a:t>
            </a:r>
            <a:r>
              <a:rPr lang="zh-CN" altLang="en-US" sz="2400" b="1" kern="0" dirty="0" smtClean="0">
                <a:solidFill>
                  <a:schemeClr val="tx1"/>
                </a:solidFill>
                <a:latin typeface="+mn-lt"/>
                <a:ea typeface="+mn-ea"/>
                <a:cs typeface="Arial" panose="020B0604020202020204" pitchFamily="34" charset="0"/>
                <a:sym typeface="+mn-ea"/>
              </a:rPr>
              <a:t>为企业</a:t>
            </a:r>
            <a:r>
              <a:rPr lang="zh-CN" altLang="en-US" sz="2400" b="1" u="sng" kern="0" dirty="0" smtClean="0">
                <a:solidFill>
                  <a:srgbClr val="FF0000"/>
                </a:solidFill>
                <a:latin typeface="+mn-lt"/>
                <a:ea typeface="+mn-ea"/>
                <a:cs typeface="Arial" panose="020B0604020202020204" pitchFamily="34" charset="0"/>
                <a:sym typeface="+mn-ea"/>
              </a:rPr>
              <a:t>当年</a:t>
            </a:r>
            <a:r>
              <a:rPr lang="zh-CN" altLang="en-US" sz="2400" b="1" kern="0" dirty="0" smtClean="0">
                <a:solidFill>
                  <a:schemeClr val="tx1"/>
                </a:solidFill>
                <a:latin typeface="+mn-lt"/>
                <a:ea typeface="+mn-ea"/>
                <a:cs typeface="Arial" panose="020B0604020202020204" pitchFamily="34" charset="0"/>
                <a:sym typeface="+mn-ea"/>
              </a:rPr>
              <a:t>发生的与信息化相关的成本、费用，</a:t>
            </a:r>
            <a:r>
              <a:rPr lang="zh-CN" altLang="en-US" sz="2400" b="1" kern="0" dirty="0" smtClean="0">
                <a:solidFill>
                  <a:srgbClr val="FF0000"/>
                </a:solidFill>
                <a:latin typeface="+mn-lt"/>
                <a:ea typeface="+mn-ea"/>
                <a:cs typeface="Arial" panose="020B0604020202020204" pitchFamily="34" charset="0"/>
                <a:sym typeface="+mn-ea"/>
              </a:rPr>
              <a:t>不包括信息技术人员劳动报酬</a:t>
            </a:r>
            <a:r>
              <a:rPr lang="zh-CN" altLang="en-US" sz="2400" b="1" kern="0" dirty="0" smtClean="0">
                <a:solidFill>
                  <a:schemeClr val="tx1"/>
                </a:solidFill>
                <a:latin typeface="+mn-lt"/>
                <a:ea typeface="+mn-ea"/>
                <a:cs typeface="Arial" panose="020B0604020202020204" pitchFamily="34" charset="0"/>
                <a:sym typeface="+mn-ea"/>
              </a:rPr>
              <a:t>，有关数据可以从会计科目的二、三级科目取得。具体内容包括企业在信息化、数字化方面发生的硬件投入、软件投入和信息技术服务投入。</a:t>
            </a:r>
            <a:endParaRPr lang="zh-CN" altLang="en-US" sz="2400" b="1" kern="0" dirty="0" smtClean="0">
              <a:solidFill>
                <a:schemeClr val="tx1"/>
              </a:solidFill>
              <a:latin typeface="+mn-lt"/>
              <a:ea typeface="+mn-ea"/>
              <a:cs typeface="Arial" panose="020B0604020202020204" pitchFamily="34" charset="0"/>
              <a:sym typeface="+mn-ea"/>
            </a:endParaRPr>
          </a:p>
          <a:p>
            <a:pPr marL="342900" lvl="0" indent="-342900" algn="l" eaLnBrk="0" hangingPunct="0">
              <a:spcBef>
                <a:spcPts val="1200"/>
              </a:spcBef>
              <a:buFont typeface="Wingdings" panose="05000000000000000000" pitchFamily="2" charset="2"/>
              <a:buChar char="Ø"/>
            </a:pPr>
            <a:r>
              <a:rPr lang="zh-CN" altLang="en-US" sz="2400" b="1" u="sng" kern="0" dirty="0" smtClean="0">
                <a:solidFill>
                  <a:schemeClr val="tx1"/>
                </a:solidFill>
                <a:latin typeface="+mn-lt"/>
                <a:ea typeface="+mn-ea"/>
                <a:cs typeface="Arial" panose="020B0604020202020204" pitchFamily="34" charset="0"/>
                <a:sym typeface="宋体" pitchFamily="2" charset="-122"/>
              </a:rPr>
              <a:t>硬件投入</a:t>
            </a:r>
            <a:r>
              <a:rPr lang="zh-CN" altLang="en-US" sz="2400" b="1" kern="0" dirty="0" smtClean="0">
                <a:solidFill>
                  <a:schemeClr val="tx1"/>
                </a:solidFill>
                <a:latin typeface="+mn-lt"/>
                <a:ea typeface="+mn-ea"/>
                <a:cs typeface="Arial" panose="020B0604020202020204" pitchFamily="34" charset="0"/>
                <a:sym typeface="宋体" pitchFamily="2" charset="-122"/>
              </a:rPr>
              <a:t>指企业在信息化、数字化相关的硬件设备上的投入，具体表现为企业</a:t>
            </a:r>
            <a:r>
              <a:rPr lang="zh-CN" altLang="en-US" sz="2400" b="1" kern="0" dirty="0" smtClean="0">
                <a:solidFill>
                  <a:srgbClr val="FF0000"/>
                </a:solidFill>
                <a:latin typeface="+mn-lt"/>
                <a:ea typeface="+mn-ea"/>
                <a:cs typeface="Arial" panose="020B0604020202020204" pitchFamily="34" charset="0"/>
                <a:sym typeface="宋体" pitchFamily="2" charset="-122"/>
              </a:rPr>
              <a:t>计入本年成本、费用</a:t>
            </a:r>
            <a:r>
              <a:rPr lang="zh-CN" altLang="en-US" sz="2400" b="1" kern="0" dirty="0" smtClean="0">
                <a:solidFill>
                  <a:schemeClr val="tx1"/>
                </a:solidFill>
                <a:latin typeface="+mn-lt"/>
                <a:ea typeface="+mn-ea"/>
                <a:cs typeface="Arial" panose="020B0604020202020204" pitchFamily="34" charset="0"/>
                <a:sym typeface="宋体" pitchFamily="2" charset="-122"/>
              </a:rPr>
              <a:t>的《数字经济主要产品和服务目录》中“产品类”投入。</a:t>
            </a:r>
            <a:endParaRPr lang="zh-CN" altLang="en-US" sz="2400" b="1" kern="0" dirty="0" smtClean="0">
              <a:solidFill>
                <a:schemeClr val="tx1"/>
              </a:solidFill>
              <a:latin typeface="+mn-lt"/>
              <a:ea typeface="+mn-ea"/>
              <a:cs typeface="Arial" panose="020B0604020202020204" pitchFamily="34" charset="0"/>
              <a:sym typeface="宋体" pitchFamily="2" charset="-122"/>
            </a:endParaRPr>
          </a:p>
          <a:p>
            <a:pPr marL="342900" lvl="0" indent="-342900" algn="l" eaLnBrk="0" hangingPunct="0">
              <a:spcBef>
                <a:spcPts val="1200"/>
              </a:spcBef>
              <a:buFont typeface="Wingdings" panose="05000000000000000000" pitchFamily="2" charset="2"/>
              <a:buChar char="Ø"/>
            </a:pPr>
            <a:r>
              <a:rPr lang="zh-CN" altLang="en-US" sz="2400" b="1" u="sng" kern="0" dirty="0" smtClean="0">
                <a:solidFill>
                  <a:schemeClr val="tx1"/>
                </a:solidFill>
                <a:latin typeface="+mn-lt"/>
                <a:ea typeface="+mn-ea"/>
                <a:cs typeface="Arial" panose="020B0604020202020204" pitchFamily="34" charset="0"/>
                <a:sym typeface="宋体" pitchFamily="2" charset="-122"/>
              </a:rPr>
              <a:t> 软件投入和信息技术服务投入</a:t>
            </a:r>
            <a:r>
              <a:rPr lang="zh-CN" altLang="en-US" sz="2400" b="1" kern="0" dirty="0" smtClean="0">
                <a:solidFill>
                  <a:schemeClr val="tx1"/>
                </a:solidFill>
                <a:latin typeface="+mn-lt"/>
                <a:ea typeface="+mn-ea"/>
                <a:cs typeface="Arial" panose="020B0604020202020204" pitchFamily="34" charset="0"/>
                <a:sym typeface="宋体" pitchFamily="2" charset="-122"/>
              </a:rPr>
              <a:t>指企业在信息化、数字化相关的软件和信息技术服务方面的投入，具体表现为企业</a:t>
            </a:r>
            <a:r>
              <a:rPr lang="zh-CN" altLang="en-US" sz="2400" b="1" kern="0" dirty="0" smtClean="0">
                <a:solidFill>
                  <a:srgbClr val="FF0000"/>
                </a:solidFill>
                <a:latin typeface="+mn-lt"/>
                <a:ea typeface="+mn-ea"/>
                <a:cs typeface="Arial" panose="020B0604020202020204" pitchFamily="34" charset="0"/>
                <a:sym typeface="宋体" pitchFamily="2" charset="-122"/>
              </a:rPr>
              <a:t>计入本年成本、费用</a:t>
            </a:r>
            <a:r>
              <a:rPr lang="zh-CN" altLang="en-US" sz="2400" b="1" kern="0" dirty="0" smtClean="0">
                <a:solidFill>
                  <a:schemeClr val="tx1"/>
                </a:solidFill>
                <a:latin typeface="+mn-lt"/>
                <a:ea typeface="+mn-ea"/>
                <a:cs typeface="Arial" panose="020B0604020202020204" pitchFamily="34" charset="0"/>
                <a:sym typeface="宋体" pitchFamily="2" charset="-122"/>
              </a:rPr>
              <a:t>的《数字经济主要产品和服务目录》中“服务类”和“应用技术类”投入。</a:t>
            </a:r>
            <a:endParaRPr lang="zh-CN" altLang="en-US" sz="2400" b="1" kern="0" dirty="0" smtClean="0">
              <a:solidFill>
                <a:schemeClr val="tx1"/>
              </a:solidFill>
              <a:latin typeface="+mn-lt"/>
              <a:ea typeface="+mn-ea"/>
              <a:cs typeface="Arial" panose="020B0604020202020204" pitchFamily="34" charset="0"/>
              <a:sym typeface="+mn-ea"/>
            </a:endParaRPr>
          </a:p>
          <a:p>
            <a:pPr marL="0" indent="0" algn="just" eaLnBrk="1" latinLnBrk="0" hangingPunct="1">
              <a:lnSpc>
                <a:spcPts val="2700"/>
              </a:lnSpc>
            </a:pPr>
            <a:r>
              <a:rPr lang="zh-CN" altLang="en-US" sz="2400" b="1" kern="0" dirty="0" smtClean="0">
                <a:solidFill>
                  <a:schemeClr val="tx1"/>
                </a:solidFill>
                <a:latin typeface="+mn-lt"/>
                <a:ea typeface="+mn-ea"/>
                <a:cs typeface="Arial" panose="020B0604020202020204" pitchFamily="34" charset="0"/>
                <a:sym typeface="宋体" pitchFamily="2" charset="-122"/>
              </a:rPr>
              <a:t>        </a:t>
            </a:r>
            <a:endParaRPr lang="zh-CN" altLang="en-US" sz="2400" b="1" kern="0" dirty="0" smtClean="0">
              <a:solidFill>
                <a:schemeClr val="tx1"/>
              </a:solidFill>
              <a:latin typeface="+mn-lt"/>
              <a:ea typeface="+mn-ea"/>
              <a:cs typeface="Arial" panose="020B0604020202020204" pitchFamily="34" charset="0"/>
            </a:endParaRPr>
          </a:p>
          <a:p>
            <a:pPr marL="0" indent="0" algn="just" eaLnBrk="1" latinLnBrk="0" hangingPunct="1">
              <a:lnSpc>
                <a:spcPts val="2700"/>
              </a:lnSpc>
            </a:pPr>
            <a:r>
              <a:rPr lang="zh-CN" altLang="en-US" sz="2400" b="1" kern="0" dirty="0" smtClean="0">
                <a:solidFill>
                  <a:schemeClr val="tx1"/>
                </a:solidFill>
                <a:latin typeface="+mn-lt"/>
                <a:ea typeface="+mn-ea"/>
                <a:cs typeface="Arial" panose="020B0604020202020204" pitchFamily="34" charset="0"/>
                <a:sym typeface="宋体" pitchFamily="2" charset="-122"/>
              </a:rPr>
              <a:t>       </a:t>
            </a:r>
            <a:endParaRPr lang="zh-CN" altLang="en-US" sz="2400" b="1" kern="0" dirty="0" smtClean="0">
              <a:solidFill>
                <a:schemeClr val="tx1"/>
              </a:solidFill>
              <a:latin typeface="+mn-lt"/>
              <a:ea typeface="+mn-ea"/>
              <a:cs typeface="Arial" panose="020B0604020202020204" pitchFamily="34" charset="0"/>
              <a:sym typeface="宋体" pitchFamily="2" charset="-122"/>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635635" y="1125220"/>
            <a:ext cx="796099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a:t>
            </a:r>
            <a:r>
              <a:rPr lang="en-US" altLang="en-US" sz="2000" b="1" kern="100" dirty="0" smtClean="0">
                <a:solidFill>
                  <a:schemeClr val="bg1"/>
                </a:solidFill>
                <a:effectLst/>
                <a:latin typeface="微软雅黑" panose="020B0604030504040204" charset="-122"/>
                <a:ea typeface="微软雅黑" panose="020B0604030504040204" charset="-122"/>
              </a:rPr>
              <a:t>3</a:t>
            </a:r>
            <a:r>
              <a:rPr lang="zh-CN" altLang="en-US" sz="2000" b="1" kern="100" dirty="0" smtClean="0">
                <a:solidFill>
                  <a:schemeClr val="bg1"/>
                </a:solidFill>
                <a:effectLst/>
                <a:latin typeface="微软雅黑" panose="020B0604030504040204" charset="-122"/>
                <a:ea typeface="微软雅黑" panose="020B0604030504040204" charset="-122"/>
              </a:rPr>
              <a:t>　贵企业全年信息化投入</a:t>
            </a:r>
            <a:r>
              <a:rPr lang="zh-CN" altLang="en-US" sz="2000" b="1" u="sng" kern="100" dirty="0" smtClean="0">
                <a:solidFill>
                  <a:schemeClr val="bg1"/>
                </a:solidFill>
                <a:effectLst/>
                <a:latin typeface="微软雅黑" panose="020B0604030504040204" charset="-122"/>
                <a:ea typeface="微软雅黑" panose="020B0604030504040204" charset="-122"/>
              </a:rPr>
              <a:t>       </a:t>
            </a:r>
            <a:r>
              <a:rPr lang="zh-CN" altLang="en-US" sz="2000" b="1" kern="100" dirty="0" smtClean="0">
                <a:solidFill>
                  <a:schemeClr val="bg1"/>
                </a:solidFill>
                <a:effectLst/>
                <a:latin typeface="微软雅黑" panose="020B0604030504040204" charset="-122"/>
                <a:ea typeface="微软雅黑" panose="020B0604030504040204" charset="-122"/>
              </a:rPr>
              <a:t>千元，上年</a:t>
            </a:r>
            <a:r>
              <a:rPr lang="zh-CN" altLang="en-US" sz="2000" b="1" u="sng" kern="100" dirty="0" smtClean="0">
                <a:solidFill>
                  <a:schemeClr val="bg1"/>
                </a:solidFill>
                <a:effectLst/>
                <a:latin typeface="微软雅黑" panose="020B0604030504040204" charset="-122"/>
                <a:ea typeface="微软雅黑" panose="020B0604030504040204" charset="-122"/>
              </a:rPr>
              <a:t>       </a:t>
            </a:r>
            <a:r>
              <a:rPr lang="zh-CN" altLang="en-US" sz="2000" b="1" kern="100" dirty="0" smtClean="0">
                <a:solidFill>
                  <a:schemeClr val="bg1"/>
                </a:solidFill>
                <a:effectLst/>
                <a:latin typeface="微软雅黑" panose="020B0604030504040204" charset="-122"/>
                <a:ea typeface="微软雅黑" panose="020B0604030504040204" charset="-122"/>
              </a:rPr>
              <a:t>千元。其中，用于数据库运营和维护的费用 </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rPr>
              <a:t> 千元， </a:t>
            </a:r>
            <a:r>
              <a:rPr lang="zh-CN" altLang="zh-CN" sz="2000" b="1" kern="100" dirty="0">
                <a:solidFill>
                  <a:schemeClr val="bg1"/>
                </a:solidFill>
                <a:latin typeface="微软雅黑" panose="020B0604030504040204" charset="-122"/>
                <a:ea typeface="微软雅黑" panose="020B0604030504040204" charset="-122"/>
              </a:rPr>
              <a:t>上年同期</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zh-CN" sz="2000" b="1" kern="100" dirty="0">
                <a:solidFill>
                  <a:schemeClr val="bg1"/>
                </a:solidFill>
                <a:latin typeface="微软雅黑" panose="020B0604030504040204" charset="-122"/>
                <a:ea typeface="微软雅黑" panose="020B0604030504040204" charset="-122"/>
              </a:rPr>
              <a:t>千元。</a:t>
            </a:r>
            <a:endParaRPr lang="zh-CN" altLang="zh-CN"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21030"/>
            <a:ext cx="8229600" cy="46545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5" name="内容占位符 3"/>
          <p:cNvSpPr txBox="true"/>
          <p:nvPr/>
        </p:nvSpPr>
        <p:spPr>
          <a:xfrm>
            <a:off x="508000" y="1942465"/>
            <a:ext cx="8216265" cy="5173345"/>
          </a:xfrm>
          <a:prstGeom prst="rect">
            <a:avLst/>
          </a:prstGeom>
        </p:spPr>
        <p:txBody>
          <a:bodyPr/>
          <a:lstStyle/>
          <a:p>
            <a:pPr marL="0" lvl="0" indent="0" algn="l" eaLnBrk="0" hangingPunct="0">
              <a:spcBef>
                <a:spcPts val="1200"/>
              </a:spcBef>
              <a:buFont typeface="Wingdings" panose="05000000000000000000" pitchFamily="2" charset="2"/>
              <a:buNone/>
            </a:pPr>
            <a:r>
              <a:rPr lang="zh-CN" altLang="en-US" sz="2400" b="1" dirty="0" smtClean="0">
                <a:solidFill>
                  <a:schemeClr val="tx1"/>
                </a:solidFill>
                <a:latin typeface="微软雅黑" panose="020B0604030504040204" charset="-122"/>
                <a:ea typeface="微软雅黑" panose="020B0604030504040204" charset="-122"/>
                <a:sym typeface="+mn-ea"/>
              </a:rPr>
              <a:t>指标解释：</a:t>
            </a:r>
            <a:endParaRPr lang="en-US" altLang="zh-CN" sz="2400" b="1" kern="0" dirty="0" smtClean="0">
              <a:solidFill>
                <a:schemeClr val="tx1"/>
              </a:solidFill>
              <a:latin typeface="+mn-lt"/>
              <a:ea typeface="+mn-ea"/>
              <a:cs typeface="Arial" panose="020B0604020202020204" pitchFamily="34" charset="0"/>
              <a:sym typeface="+mn-ea"/>
            </a:endParaRPr>
          </a:p>
          <a:p>
            <a:pPr marL="0" lvl="0" indent="0" algn="l" eaLnBrk="0" hangingPunct="0">
              <a:spcBef>
                <a:spcPts val="1200"/>
              </a:spcBef>
              <a:buFont typeface="Wingdings" panose="05000000000000000000" pitchFamily="2" charset="2"/>
              <a:buNone/>
            </a:pPr>
            <a:r>
              <a:rPr lang="en-US" altLang="zh-CN" sz="2400" b="1" kern="0" dirty="0" smtClean="0">
                <a:solidFill>
                  <a:schemeClr val="tx1"/>
                </a:solidFill>
                <a:latin typeface="+mn-lt"/>
                <a:ea typeface="+mn-ea"/>
                <a:cs typeface="Arial" panose="020B0604020202020204" pitchFamily="34" charset="0"/>
                <a:sym typeface="+mn-ea"/>
              </a:rPr>
              <a:t>    2.</a:t>
            </a:r>
            <a:r>
              <a:rPr lang="zh-CN" altLang="en-US" sz="2400" b="1" kern="0" dirty="0" smtClean="0">
                <a:solidFill>
                  <a:srgbClr val="FF0000"/>
                </a:solidFill>
                <a:latin typeface="+mn-lt"/>
                <a:ea typeface="+mn-ea"/>
                <a:cs typeface="Arial" panose="020B0604020202020204" pitchFamily="34" charset="0"/>
                <a:sym typeface="+mn-ea"/>
              </a:rPr>
              <a:t>用于数据库运营和维护的费用</a:t>
            </a:r>
            <a:r>
              <a:rPr lang="zh-CN" altLang="en-US" sz="2400" b="1" kern="0" dirty="0" smtClean="0">
                <a:solidFill>
                  <a:schemeClr val="tx1"/>
                </a:solidFill>
                <a:latin typeface="+mn-lt"/>
                <a:ea typeface="+mn-ea"/>
                <a:cs typeface="Arial" panose="020B0604020202020204" pitchFamily="34" charset="0"/>
                <a:sym typeface="+mn-ea"/>
              </a:rPr>
              <a:t>　为企业</a:t>
            </a:r>
            <a:r>
              <a:rPr lang="zh-CN" altLang="en-US" sz="2400" b="1" kern="0" dirty="0" smtClean="0">
                <a:solidFill>
                  <a:srgbClr val="FF0000"/>
                </a:solidFill>
                <a:latin typeface="+mn-lt"/>
                <a:ea typeface="+mn-ea"/>
                <a:cs typeface="Arial" panose="020B0604020202020204" pitchFamily="34" charset="0"/>
                <a:sym typeface="+mn-ea"/>
              </a:rPr>
              <a:t>当年发生</a:t>
            </a:r>
            <a:r>
              <a:rPr lang="zh-CN" altLang="en-US" sz="2400" b="1" kern="0" dirty="0" smtClean="0">
                <a:solidFill>
                  <a:schemeClr val="tx1"/>
                </a:solidFill>
                <a:latin typeface="+mn-lt"/>
                <a:ea typeface="+mn-ea"/>
                <a:cs typeface="Arial" panose="020B0604020202020204" pitchFamily="34" charset="0"/>
                <a:sym typeface="+mn-ea"/>
              </a:rPr>
              <a:t>的用于数据库运营和维护的费用，包括维护数据库的安全与完整、监测并改善数据库运行性能、根据需求对数据库现有功能进行扩充、及时修复数据库错误等活动而发生的费用。</a:t>
            </a:r>
            <a:endParaRPr lang="zh-CN" altLang="en-US" sz="2400" b="1" kern="0" dirty="0" smtClean="0">
              <a:solidFill>
                <a:schemeClr val="tx1"/>
              </a:solidFill>
              <a:latin typeface="+mn-lt"/>
              <a:ea typeface="+mn-ea"/>
              <a:cs typeface="Arial" panose="020B0604020202020204" pitchFamily="34" charset="0"/>
              <a:sym typeface="+mn-ea"/>
            </a:endParaRPr>
          </a:p>
          <a:p>
            <a:pPr marL="0" indent="0" algn="just" eaLnBrk="1" latinLnBrk="0" hangingPunct="1">
              <a:lnSpc>
                <a:spcPts val="2700"/>
              </a:lnSpc>
            </a:pPr>
            <a:r>
              <a:rPr lang="zh-CN" altLang="en-US" sz="2400" b="1" kern="0" dirty="0" smtClean="0">
                <a:solidFill>
                  <a:schemeClr val="tx1"/>
                </a:solidFill>
                <a:latin typeface="+mn-lt"/>
                <a:ea typeface="+mn-ea"/>
                <a:cs typeface="Arial" panose="020B0604020202020204" pitchFamily="34" charset="0"/>
                <a:sym typeface="宋体" pitchFamily="2" charset="-122"/>
              </a:rPr>
              <a:t>        </a:t>
            </a:r>
            <a:endParaRPr lang="zh-CN" altLang="en-US" sz="2400" b="1" kern="0" dirty="0" smtClean="0">
              <a:solidFill>
                <a:schemeClr val="tx1"/>
              </a:solidFill>
              <a:latin typeface="+mn-lt"/>
              <a:ea typeface="+mn-ea"/>
              <a:cs typeface="Arial" panose="020B0604020202020204" pitchFamily="34" charset="0"/>
            </a:endParaRPr>
          </a:p>
          <a:p>
            <a:pPr marL="0" indent="0" algn="just" eaLnBrk="1" latinLnBrk="0" hangingPunct="1">
              <a:lnSpc>
                <a:spcPts val="2700"/>
              </a:lnSpc>
            </a:pPr>
            <a:r>
              <a:rPr lang="zh-CN" altLang="en-US" sz="2400" b="1" kern="0" dirty="0" smtClean="0">
                <a:solidFill>
                  <a:schemeClr val="tx1"/>
                </a:solidFill>
                <a:latin typeface="+mn-lt"/>
                <a:ea typeface="+mn-ea"/>
                <a:cs typeface="Arial" panose="020B0604020202020204" pitchFamily="34" charset="0"/>
                <a:sym typeface="宋体" pitchFamily="2" charset="-122"/>
              </a:rPr>
              <a:t>       </a:t>
            </a:r>
            <a:endParaRPr lang="zh-CN" altLang="en-US" sz="2400" b="1" kern="0" dirty="0" smtClean="0">
              <a:solidFill>
                <a:schemeClr val="tx1"/>
              </a:solidFill>
              <a:latin typeface="+mn-lt"/>
              <a:ea typeface="+mn-ea"/>
              <a:cs typeface="Arial" panose="020B0604020202020204" pitchFamily="34" charset="0"/>
              <a:sym typeface="宋体" pitchFamily="2" charset="-122"/>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635635" y="1125220"/>
            <a:ext cx="796099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a:t>
            </a:r>
            <a:r>
              <a:rPr lang="en-US" altLang="en-US" sz="2000" b="1" kern="100" dirty="0" smtClean="0">
                <a:solidFill>
                  <a:schemeClr val="bg1"/>
                </a:solidFill>
                <a:effectLst/>
                <a:latin typeface="微软雅黑" panose="020B0604030504040204" charset="-122"/>
                <a:ea typeface="微软雅黑" panose="020B0604030504040204" charset="-122"/>
              </a:rPr>
              <a:t>3</a:t>
            </a:r>
            <a:r>
              <a:rPr lang="zh-CN" altLang="en-US" sz="2000" b="1" kern="100" dirty="0" smtClean="0">
                <a:solidFill>
                  <a:schemeClr val="bg1"/>
                </a:solidFill>
                <a:effectLst/>
                <a:latin typeface="微软雅黑" panose="020B0604030504040204" charset="-122"/>
                <a:ea typeface="微软雅黑" panose="020B0604030504040204" charset="-122"/>
              </a:rPr>
              <a:t>　贵企业全年信息化投入</a:t>
            </a:r>
            <a:r>
              <a:rPr lang="zh-CN" altLang="en-US" sz="2000" b="1" u="sng" kern="100" dirty="0" smtClean="0">
                <a:solidFill>
                  <a:schemeClr val="bg1"/>
                </a:solidFill>
                <a:effectLst/>
                <a:latin typeface="微软雅黑" panose="020B0604030504040204" charset="-122"/>
                <a:ea typeface="微软雅黑" panose="020B0604030504040204" charset="-122"/>
              </a:rPr>
              <a:t>       </a:t>
            </a:r>
            <a:r>
              <a:rPr lang="zh-CN" altLang="en-US" sz="2000" b="1" kern="100" dirty="0" smtClean="0">
                <a:solidFill>
                  <a:schemeClr val="bg1"/>
                </a:solidFill>
                <a:effectLst/>
                <a:latin typeface="微软雅黑" panose="020B0604030504040204" charset="-122"/>
                <a:ea typeface="微软雅黑" panose="020B0604030504040204" charset="-122"/>
              </a:rPr>
              <a:t>千元，上年</a:t>
            </a:r>
            <a:r>
              <a:rPr lang="zh-CN" altLang="en-US" sz="2000" b="1" u="sng" kern="100" dirty="0" smtClean="0">
                <a:solidFill>
                  <a:schemeClr val="bg1"/>
                </a:solidFill>
                <a:effectLst/>
                <a:latin typeface="微软雅黑" panose="020B0604030504040204" charset="-122"/>
                <a:ea typeface="微软雅黑" panose="020B0604030504040204" charset="-122"/>
              </a:rPr>
              <a:t>       </a:t>
            </a:r>
            <a:r>
              <a:rPr lang="zh-CN" altLang="en-US" sz="2000" b="1" kern="100" dirty="0" smtClean="0">
                <a:solidFill>
                  <a:schemeClr val="bg1"/>
                </a:solidFill>
                <a:effectLst/>
                <a:latin typeface="微软雅黑" panose="020B0604030504040204" charset="-122"/>
                <a:ea typeface="微软雅黑" panose="020B0604030504040204" charset="-122"/>
              </a:rPr>
              <a:t>千元。其中，用于数据库运营和维护的费用 </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rPr>
              <a:t>千元， </a:t>
            </a:r>
            <a:r>
              <a:rPr lang="zh-CN" altLang="zh-CN" sz="2000" b="1" kern="100" dirty="0">
                <a:solidFill>
                  <a:schemeClr val="bg1"/>
                </a:solidFill>
                <a:latin typeface="微软雅黑" panose="020B0604030504040204" charset="-122"/>
                <a:ea typeface="微软雅黑" panose="020B0604030504040204" charset="-122"/>
              </a:rPr>
              <a:t>上年同期 </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zh-CN" sz="2000" b="1" kern="100" dirty="0">
                <a:solidFill>
                  <a:schemeClr val="bg1"/>
                </a:solidFill>
                <a:latin typeface="微软雅黑" panose="020B0604030504040204" charset="-122"/>
                <a:ea typeface="微软雅黑" panose="020B0604030504040204" charset="-122"/>
              </a:rPr>
              <a:t> 千元。</a:t>
            </a:r>
            <a:endParaRPr lang="zh-CN" altLang="zh-CN"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92785"/>
            <a:ext cx="8229600" cy="54737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611505" y="1930400"/>
            <a:ext cx="8014335" cy="4927600"/>
          </a:xfrm>
        </p:spPr>
        <p:txBody>
          <a:bodyPr/>
          <a:lstStyle/>
          <a:p>
            <a:pPr marL="0" indent="0" algn="just">
              <a:lnSpc>
                <a:spcPct val="150000"/>
              </a:lnSpc>
              <a:buNone/>
            </a:pPr>
            <a:r>
              <a:rPr lang="zh-CN" altLang="en-US" sz="2400" b="1" dirty="0" smtClean="0">
                <a:latin typeface="微软雅黑" panose="020B0604030504040204" charset="-122"/>
                <a:ea typeface="微软雅黑" panose="020B0604030504040204" charset="-122"/>
                <a:sym typeface="+mn-ea"/>
              </a:rPr>
              <a:t>注意事项：</a:t>
            </a:r>
            <a:endParaRPr lang="en-US" altLang="zh-CN" sz="2400" b="1" dirty="0" smtClean="0">
              <a:latin typeface="微软雅黑" panose="020B0604030504040204" charset="-122"/>
              <a:ea typeface="微软雅黑" panose="020B0604030504040204" charset="-122"/>
            </a:endParaRPr>
          </a:p>
          <a:p>
            <a:pPr marL="0" indent="0" algn="just" latinLnBrk="0">
              <a:lnSpc>
                <a:spcPts val="2700"/>
              </a:lnSpc>
              <a:spcBef>
                <a:spcPts val="0"/>
              </a:spcBef>
              <a:buNone/>
            </a:pPr>
            <a:r>
              <a:rPr lang="en-US" altLang="zh-CN" sz="2400" b="1" dirty="0" smtClean="0">
                <a:cs typeface="Arial" panose="020B0604020202020204" pitchFamily="34" charset="0"/>
                <a:sym typeface="宋体" pitchFamily="2" charset="-122"/>
              </a:rPr>
              <a:t>1.信息技术服务企业向外部企业提供信息化服务的，不作为本公司信息化投入。</a:t>
            </a:r>
            <a:endParaRPr lang="en-US" altLang="zh-CN" sz="2400" b="1" dirty="0" smtClean="0">
              <a:cs typeface="Arial" panose="020B0604020202020204" pitchFamily="34" charset="0"/>
              <a:sym typeface="宋体" pitchFamily="2" charset="-122"/>
            </a:endParaRPr>
          </a:p>
          <a:p>
            <a:pPr marL="0" indent="0" algn="just" latinLnBrk="0">
              <a:lnSpc>
                <a:spcPts val="2700"/>
              </a:lnSpc>
              <a:spcBef>
                <a:spcPts val="0"/>
              </a:spcBef>
              <a:buNone/>
            </a:pPr>
            <a:endParaRPr lang="en-US" altLang="zh-CN" sz="2400" b="1" dirty="0" smtClean="0">
              <a:cs typeface="Arial" panose="020B0604020202020204" pitchFamily="34" charset="0"/>
            </a:endParaRPr>
          </a:p>
          <a:p>
            <a:pPr marL="0" indent="0" algn="just" latinLnBrk="0">
              <a:lnSpc>
                <a:spcPts val="2700"/>
              </a:lnSpc>
              <a:spcBef>
                <a:spcPts val="0"/>
              </a:spcBef>
              <a:buNone/>
            </a:pPr>
            <a:r>
              <a:rPr lang="en-US" altLang="zh-CN" sz="2400" b="1" dirty="0" smtClean="0">
                <a:cs typeface="Arial" panose="020B0604020202020204" pitchFamily="34" charset="0"/>
                <a:sym typeface="+mn-ea"/>
              </a:rPr>
              <a:t>2.</a:t>
            </a:r>
            <a:r>
              <a:rPr lang="en-US" altLang="zh-CN" sz="2400" b="1" dirty="0" smtClean="0">
                <a:solidFill>
                  <a:srgbClr val="FF0000"/>
                </a:solidFill>
                <a:cs typeface="Arial" panose="020B0604020202020204" pitchFamily="34" charset="0"/>
                <a:sym typeface="+mn-ea"/>
              </a:rPr>
              <a:t>不</a:t>
            </a:r>
            <a:r>
              <a:rPr lang="en-US" altLang="zh-CN" sz="2400" b="1" dirty="0" smtClean="0">
                <a:solidFill>
                  <a:srgbClr val="FF0000"/>
                </a:solidFill>
                <a:cs typeface="Arial" panose="020B0604020202020204" pitchFamily="34" charset="0"/>
                <a:sym typeface="宋体" pitchFamily="2" charset="-122"/>
              </a:rPr>
              <a:t>包括填报企业在第三方平台上提供商品或服务而交给第三方平台的佣金费用。</a:t>
            </a:r>
            <a:endParaRPr lang="en-US" altLang="zh-CN" sz="2400" b="1" dirty="0" smtClean="0">
              <a:cs typeface="Arial" panose="020B0604020202020204" pitchFamily="34" charset="0"/>
              <a:sym typeface="宋体" pitchFamily="2" charset="-122"/>
            </a:endParaRPr>
          </a:p>
          <a:p>
            <a:pPr marL="0" indent="0" algn="just" latinLnBrk="0">
              <a:lnSpc>
                <a:spcPts val="2700"/>
              </a:lnSpc>
              <a:spcBef>
                <a:spcPts val="0"/>
              </a:spcBef>
              <a:buNone/>
            </a:pPr>
            <a:endParaRPr lang="en-US" altLang="zh-CN" sz="2400" b="1" dirty="0" smtClean="0">
              <a:cs typeface="Arial" panose="020B0604020202020204" pitchFamily="34" charset="0"/>
              <a:sym typeface="宋体" pitchFamily="2" charset="-122"/>
            </a:endParaRPr>
          </a:p>
          <a:p>
            <a:pPr marL="0" indent="0" algn="just" latinLnBrk="0">
              <a:lnSpc>
                <a:spcPts val="2700"/>
              </a:lnSpc>
              <a:spcBef>
                <a:spcPts val="0"/>
              </a:spcBef>
              <a:buNone/>
            </a:pPr>
            <a:r>
              <a:rPr lang="en-US" altLang="zh-CN" sz="2400" b="1" dirty="0" smtClean="0">
                <a:cs typeface="Arial" panose="020B0604020202020204" pitchFamily="34" charset="0"/>
                <a:sym typeface="+mn-ea"/>
              </a:rPr>
              <a:t>3.算力基础设施建设（如“机房”）算入信息化投入。</a:t>
            </a:r>
            <a:endParaRPr lang="en-US" altLang="zh-CN" sz="2400" b="1" dirty="0" smtClean="0">
              <a:cs typeface="Arial" panose="020B0604020202020204" pitchFamily="34" charset="0"/>
              <a:sym typeface="+mn-ea"/>
            </a:endParaRPr>
          </a:p>
          <a:p>
            <a:pPr marL="0" indent="0" algn="just" latinLnBrk="0">
              <a:lnSpc>
                <a:spcPts val="2700"/>
              </a:lnSpc>
              <a:spcBef>
                <a:spcPts val="0"/>
              </a:spcBef>
              <a:buNone/>
            </a:pPr>
            <a:endParaRPr lang="en-US" altLang="zh-CN" sz="2400" b="1" dirty="0" smtClean="0">
              <a:cs typeface="Arial" panose="020B0604020202020204" pitchFamily="34" charset="0"/>
              <a:sym typeface="+mn-ea"/>
            </a:endParaRPr>
          </a:p>
          <a:p>
            <a:pPr marL="0" indent="0" algn="just" latinLnBrk="0">
              <a:lnSpc>
                <a:spcPts val="2700"/>
              </a:lnSpc>
              <a:spcBef>
                <a:spcPts val="0"/>
              </a:spcBef>
              <a:buNone/>
            </a:pPr>
            <a:r>
              <a:rPr lang="en-US" altLang="zh-CN" sz="2400" b="1" dirty="0" smtClean="0">
                <a:cs typeface="Arial" panose="020B0604020202020204" pitchFamily="34" charset="0"/>
                <a:sym typeface="+mn-ea"/>
              </a:rPr>
              <a:t>4.</a:t>
            </a:r>
            <a:r>
              <a:rPr lang="en-US" altLang="zh-CN" sz="2400" b="1" dirty="0" smtClean="0">
                <a:cs typeface="Arial" panose="020B0604020202020204" pitchFamily="34" charset="0"/>
                <a:sym typeface="宋体" pitchFamily="2" charset="-122"/>
              </a:rPr>
              <a:t>企业“信息化投入”小于等于 财务状况表中“营业成本+销售费用+管理费用+研发费用+财务费用”指标。</a:t>
            </a:r>
            <a:endParaRPr lang="zh-CN" altLang="en-US" sz="2400" b="1">
              <a:sym typeface="宋体" pitchFamily="2" charset="-122"/>
            </a:endParaRPr>
          </a:p>
          <a:p>
            <a:pPr marL="228600" indent="-228600">
              <a:lnSpc>
                <a:spcPct val="90000"/>
              </a:lnSpc>
              <a:spcBef>
                <a:spcPts val="1000"/>
              </a:spcBef>
              <a:buFont typeface="Wingdings" panose="05000000000000000000" pitchFamily="2" charset="2"/>
              <a:buChar char="Ø"/>
              <a:defRPr/>
            </a:pPr>
            <a:endParaRPr lang="en-US" altLang="zh-CN" sz="2400" b="1" dirty="0" smtClean="0">
              <a:solidFill>
                <a:schemeClr val="tx1"/>
              </a:solidFill>
              <a:cs typeface="Arial" panose="020B0604020202020204" pitchFamily="34" charset="0"/>
            </a:endParaRPr>
          </a:p>
          <a:p>
            <a:pPr marL="0" marR="0" lvl="0" indent="0" algn="l" defTabSz="914400" rtl="0" eaLnBrk="0" fontAlgn="base" latinLnBrk="0" hangingPunct="0">
              <a:lnSpc>
                <a:spcPct val="90000"/>
              </a:lnSpc>
              <a:spcBef>
                <a:spcPts val="1000"/>
              </a:spcBef>
              <a:spcAft>
                <a:spcPct val="0"/>
              </a:spcAft>
              <a:buClrTx/>
              <a:buSzTx/>
              <a:buFont typeface="Wingdings" panose="05000000000000000000" pitchFamily="2" charset="2"/>
              <a:buNone/>
              <a:defRPr/>
            </a:pPr>
            <a:endParaRPr lang="en-US" altLang="zh-CN" sz="2400" b="1" dirty="0" smtClean="0">
              <a:solidFill>
                <a:schemeClr val="tx1"/>
              </a:solidFill>
              <a:latin typeface="+mn-lt"/>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635635" y="1196975"/>
            <a:ext cx="7960995" cy="706755"/>
          </a:xfrm>
          <a:prstGeom prst="rect">
            <a:avLst/>
          </a:prstGeom>
          <a:solidFill>
            <a:srgbClr val="0070C0"/>
          </a:solidFill>
        </p:spPr>
        <p:txBody>
          <a:bodyPr wrap="square">
            <a:sp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sym typeface="+mn-ea"/>
              </a:rPr>
              <a:t>0</a:t>
            </a:r>
            <a:r>
              <a:rPr lang="en-US" altLang="en-US" sz="2000" b="1" kern="100" dirty="0" smtClean="0">
                <a:solidFill>
                  <a:schemeClr val="bg1"/>
                </a:solidFill>
                <a:effectLst/>
                <a:latin typeface="微软雅黑" panose="020B0604030504040204" charset="-122"/>
                <a:ea typeface="微软雅黑" panose="020B0604030504040204" charset="-122"/>
                <a:sym typeface="+mn-ea"/>
              </a:rPr>
              <a:t>3</a:t>
            </a:r>
            <a:r>
              <a:rPr lang="zh-CN" altLang="en-US" sz="2000" b="1" kern="100" dirty="0" smtClean="0">
                <a:solidFill>
                  <a:schemeClr val="bg1"/>
                </a:solidFill>
                <a:effectLst/>
                <a:latin typeface="微软雅黑" panose="020B0604030504040204" charset="-122"/>
                <a:ea typeface="微软雅黑" panose="020B0604030504040204" charset="-122"/>
                <a:sym typeface="+mn-ea"/>
              </a:rPr>
              <a:t>　贵企业全年信息化投入</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千元，上年</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千元。其中，用于数据库运营和维护的费用 </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en-US" sz="2000" b="1" kern="100" dirty="0" smtClean="0">
                <a:solidFill>
                  <a:schemeClr val="bg1"/>
                </a:solidFill>
                <a:effectLst/>
                <a:latin typeface="微软雅黑" panose="020B0604030504040204" charset="-122"/>
                <a:ea typeface="微软雅黑" panose="020B0604030504040204" charset="-122"/>
                <a:sym typeface="+mn-ea"/>
              </a:rPr>
              <a:t>千元， </a:t>
            </a:r>
            <a:r>
              <a:rPr lang="zh-CN" altLang="zh-CN" sz="2000" b="1" kern="100" dirty="0">
                <a:solidFill>
                  <a:schemeClr val="bg1"/>
                </a:solidFill>
                <a:latin typeface="微软雅黑" panose="020B0604030504040204" charset="-122"/>
                <a:ea typeface="微软雅黑" panose="020B0604030504040204" charset="-122"/>
                <a:sym typeface="+mn-ea"/>
              </a:rPr>
              <a:t>上年同期</a:t>
            </a:r>
            <a:r>
              <a:rPr lang="zh-CN" altLang="en-US" sz="2000" b="1" u="sng" kern="100" dirty="0" smtClean="0">
                <a:solidFill>
                  <a:schemeClr val="bg1"/>
                </a:solidFill>
                <a:effectLst/>
                <a:latin typeface="微软雅黑" panose="020B0604030504040204" charset="-122"/>
                <a:ea typeface="微软雅黑" panose="020B0604030504040204" charset="-122"/>
                <a:sym typeface="+mn-ea"/>
              </a:rPr>
              <a:t>      </a:t>
            </a:r>
            <a:r>
              <a:rPr lang="zh-CN" altLang="zh-CN" sz="2000" b="1" kern="100" dirty="0">
                <a:solidFill>
                  <a:schemeClr val="bg1"/>
                </a:solidFill>
                <a:latin typeface="微软雅黑" panose="020B0604030504040204" charset="-122"/>
                <a:ea typeface="微软雅黑" panose="020B0604030504040204" charset="-122"/>
                <a:sym typeface="+mn-ea"/>
              </a:rPr>
              <a:t> 千元。</a:t>
            </a:r>
            <a:endParaRPr lang="zh-CN" altLang="zh-CN"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true" noChangeArrowheads="true"/>
          </p:cNvSpPr>
          <p:nvPr>
            <p:ph type="title"/>
          </p:nvPr>
        </p:nvSpPr>
        <p:spPr bwMode="auto">
          <a:xfrm>
            <a:off x="457200" y="642926"/>
            <a:ext cx="8229600" cy="1143000"/>
          </a:xfrm>
          <a:noFill/>
          <a:ln>
            <a:miter lim="800000"/>
          </a:ln>
        </p:spPr>
        <p:txBody>
          <a:bodyPr vert="horz" wrap="square" lIns="91440" tIns="45720" rIns="91440" bIns="45720" numCol="1" anchor="t" anchorCtr="false" compatLnSpc="true"/>
          <a:lstStyle/>
          <a:p>
            <a:r>
              <a:rPr lang="zh-CN" altLang="en-US" b="1" dirty="0">
                <a:solidFill>
                  <a:schemeClr val="tx1"/>
                </a:solidFill>
                <a:latin typeface="等线" panose="02010600030101010101" pitchFamily="2" charset="-122"/>
                <a:ea typeface="等线" panose="02010600030101010101" pitchFamily="2" charset="-122"/>
              </a:rPr>
              <a:t>主要内容</a:t>
            </a:r>
            <a:endParaRPr lang="zh-CN" altLang="en-US" b="1" dirty="0">
              <a:solidFill>
                <a:schemeClr val="tx1"/>
              </a:solidFill>
              <a:latin typeface="等线" panose="02010600030101010101" pitchFamily="2" charset="-122"/>
              <a:ea typeface="等线" panose="02010600030101010101" pitchFamily="2" charset="-122"/>
            </a:endParaRPr>
          </a:p>
        </p:txBody>
      </p:sp>
      <p:sp>
        <p:nvSpPr>
          <p:cNvPr id="3075" name="Rectangle 3"/>
          <p:cNvSpPr>
            <a:spLocks noGrp="true" noChangeArrowheads="true"/>
          </p:cNvSpPr>
          <p:nvPr>
            <p:ph type="body" idx="1"/>
          </p:nvPr>
        </p:nvSpPr>
        <p:spPr bwMode="auto">
          <a:xfrm>
            <a:off x="1142976" y="1689120"/>
            <a:ext cx="6456383" cy="3811582"/>
          </a:xfrm>
          <a:noFill/>
          <a:ln>
            <a:miter lim="800000"/>
          </a:ln>
        </p:spPr>
        <p:txBody>
          <a:bodyPr vert="horz" wrap="square" lIns="91440" tIns="45720" rIns="91440" bIns="45720" numCol="1" anchor="t" anchorCtr="false" compatLnSpc="true"/>
          <a:lstStyle/>
          <a:p>
            <a:pPr algn="ctr">
              <a:lnSpc>
                <a:spcPct val="150000"/>
              </a:lnSpc>
              <a:buNone/>
            </a:pPr>
            <a:r>
              <a:rPr lang="zh-CN" altLang="en-US" sz="2800" b="1" kern="1200" dirty="0">
                <a:solidFill>
                  <a:schemeClr val="tx1"/>
                </a:solidFill>
                <a:effectLst>
                  <a:outerShdw blurRad="38100" dist="38100" dir="2700000" algn="tl">
                    <a:srgbClr val="000000">
                      <a:alpha val="43137"/>
                    </a:srgbClr>
                  </a:outerShdw>
                </a:effectLst>
                <a:latin typeface="+mn-ea"/>
                <a:sym typeface="+mn-ea"/>
              </a:rPr>
              <a:t>一、新增内容及变化</a:t>
            </a:r>
            <a:endParaRPr lang="zh-CN" altLang="en-US" sz="2800" b="1" kern="1200" dirty="0">
              <a:solidFill>
                <a:schemeClr val="tx1"/>
              </a:solidFill>
              <a:effectLst>
                <a:outerShdw blurRad="38100" dist="38100" dir="2700000" algn="tl">
                  <a:srgbClr val="000000">
                    <a:alpha val="43137"/>
                  </a:srgbClr>
                </a:outerShdw>
              </a:effectLst>
              <a:latin typeface="+mn-ea"/>
              <a:sym typeface="+mn-ea"/>
            </a:endParaRPr>
          </a:p>
          <a:p>
            <a:pPr algn="ctr">
              <a:lnSpc>
                <a:spcPct val="150000"/>
              </a:lnSpc>
              <a:buNone/>
            </a:pPr>
            <a:r>
              <a:rPr lang="zh-CN" altLang="en-US" sz="2800" b="1" kern="1200" dirty="0">
                <a:solidFill>
                  <a:schemeClr val="tx1"/>
                </a:solidFill>
                <a:effectLst>
                  <a:outerShdw blurRad="38100" dist="38100" dir="2700000" algn="tl">
                    <a:srgbClr val="000000">
                      <a:alpha val="43137"/>
                    </a:srgbClr>
                  </a:outerShdw>
                </a:effectLst>
                <a:latin typeface="+mn-ea"/>
              </a:rPr>
              <a:t>二、填报范围及对象</a:t>
            </a:r>
            <a:endParaRPr lang="en-US" altLang="zh-CN" sz="2800" b="1" kern="1200" dirty="0">
              <a:solidFill>
                <a:schemeClr val="tx1"/>
              </a:solidFill>
              <a:effectLst>
                <a:outerShdw blurRad="38100" dist="38100" dir="2700000" algn="tl">
                  <a:srgbClr val="000000">
                    <a:alpha val="43137"/>
                  </a:srgbClr>
                </a:outerShdw>
              </a:effectLst>
              <a:latin typeface="+mn-ea"/>
            </a:endParaRPr>
          </a:p>
          <a:p>
            <a:pPr algn="ctr">
              <a:lnSpc>
                <a:spcPct val="150000"/>
              </a:lnSpc>
              <a:buNone/>
            </a:pPr>
            <a:r>
              <a:rPr lang="zh-CN" altLang="en-US" sz="2800" b="1" kern="1200" dirty="0">
                <a:solidFill>
                  <a:schemeClr val="tx1"/>
                </a:solidFill>
                <a:effectLst>
                  <a:outerShdw blurRad="38100" dist="38100" dir="2700000" algn="tl">
                    <a:srgbClr val="000000">
                      <a:alpha val="43137"/>
                    </a:srgbClr>
                  </a:outerShdw>
                </a:effectLst>
                <a:latin typeface="+mn-ea"/>
              </a:rPr>
              <a:t>三、填报方式及要求</a:t>
            </a:r>
            <a:endParaRPr lang="zh-CN" altLang="en-US" sz="2800" b="1" kern="1200" dirty="0">
              <a:solidFill>
                <a:schemeClr val="tx1"/>
              </a:solidFill>
              <a:effectLst>
                <a:outerShdw blurRad="38100" dist="38100" dir="2700000" algn="tl">
                  <a:srgbClr val="000000">
                    <a:alpha val="43137"/>
                  </a:srgbClr>
                </a:outerShdw>
              </a:effectLst>
              <a:latin typeface="+mn-ea"/>
            </a:endParaRPr>
          </a:p>
          <a:p>
            <a:pPr algn="ctr">
              <a:lnSpc>
                <a:spcPct val="150000"/>
              </a:lnSpc>
              <a:buNone/>
            </a:pPr>
            <a:r>
              <a:rPr lang="zh-CN" altLang="en-US" sz="2800" b="1" kern="1200" dirty="0">
                <a:solidFill>
                  <a:schemeClr val="tx1"/>
                </a:solidFill>
                <a:effectLst>
                  <a:outerShdw blurRad="38100" dist="38100" dir="2700000" algn="tl">
                    <a:srgbClr val="000000">
                      <a:alpha val="43137"/>
                    </a:srgbClr>
                  </a:outerShdw>
                </a:effectLst>
                <a:latin typeface="+mn-ea"/>
              </a:rPr>
              <a:t>四、指标解释及说明</a:t>
            </a:r>
            <a:endParaRPr lang="zh-CN" altLang="en-US" sz="2800" b="1" kern="1200" dirty="0">
              <a:solidFill>
                <a:schemeClr val="tx1"/>
              </a:solidFill>
              <a:effectLst>
                <a:outerShdw blurRad="38100" dist="38100" dir="2700000" algn="tl">
                  <a:srgbClr val="000000">
                    <a:alpha val="43137"/>
                  </a:srgbClr>
                </a:outerShdw>
              </a:effectLst>
              <a:latin typeface="+mn-ea"/>
            </a:endParaRPr>
          </a:p>
          <a:p>
            <a:pPr algn="ctr">
              <a:lnSpc>
                <a:spcPct val="150000"/>
              </a:lnSpc>
              <a:buNone/>
            </a:pPr>
            <a:r>
              <a:rPr lang="zh-CN" altLang="en-US" sz="2800" b="1" kern="1200" dirty="0">
                <a:solidFill>
                  <a:schemeClr val="tx1"/>
                </a:solidFill>
                <a:effectLst>
                  <a:outerShdw blurRad="38100" dist="38100" dir="2700000" algn="tl">
                    <a:srgbClr val="000000">
                      <a:alpha val="43137"/>
                    </a:srgbClr>
                  </a:outerShdw>
                </a:effectLst>
                <a:latin typeface="+mn-ea"/>
              </a:rPr>
              <a:t>五、需要注意的问题</a:t>
            </a:r>
            <a:endParaRPr lang="zh-CN" altLang="en-US" sz="2800" b="1" kern="1200" dirty="0">
              <a:solidFill>
                <a:schemeClr val="tx1"/>
              </a:solidFill>
              <a:effectLst>
                <a:outerShdw blurRad="38100" dist="38100" dir="2700000" algn="tl">
                  <a:srgbClr val="000000">
                    <a:alpha val="43137"/>
                  </a:srgbClr>
                </a:outerShdw>
              </a:effectLst>
              <a:latin typeface="+mn-ea"/>
            </a:endParaRPr>
          </a:p>
        </p:txBody>
      </p:sp>
      <p:grpSp>
        <p:nvGrpSpPr>
          <p:cNvPr id="4" name="组合 3"/>
          <p:cNvGrpSpPr/>
          <p:nvPr/>
        </p:nvGrpSpPr>
        <p:grpSpPr>
          <a:xfrm>
            <a:off x="0" y="45085"/>
            <a:ext cx="9144000" cy="6812915"/>
            <a:chOff x="0" y="71"/>
            <a:chExt cx="14400" cy="10729"/>
          </a:xfrm>
        </p:grpSpPr>
        <p:grpSp>
          <p:nvGrpSpPr>
            <p:cNvPr id="3" name="组合 2"/>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21030"/>
            <a:ext cx="8229600" cy="48260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86995" y="2493010"/>
            <a:ext cx="9030970" cy="4838700"/>
          </a:xfrm>
        </p:spPr>
        <p:txBody>
          <a:bodyPr/>
          <a:lstStyle/>
          <a:p>
            <a:pPr marL="0" indent="0" algn="l">
              <a:spcBef>
                <a:spcPts val="1200"/>
              </a:spcBef>
              <a:buFont typeface="Wingdings" panose="05000000000000000000" pitchFamily="2" charset="2"/>
              <a:buNone/>
            </a:pPr>
            <a:r>
              <a:rPr lang="zh-CN" altLang="en-US" sz="2400" b="1" dirty="0" smtClean="0">
                <a:latin typeface="微软雅黑" panose="020B0604030504040204" charset="-122"/>
                <a:ea typeface="微软雅黑" panose="020B0604030504040204" charset="-122"/>
                <a:sym typeface="+mn-ea"/>
              </a:rPr>
              <a:t>指标解释：</a:t>
            </a:r>
            <a:endParaRPr lang="en-US" altLang="zh-CN" sz="2400" b="1" dirty="0" smtClean="0">
              <a:cs typeface="Arial" panose="020B0604020202020204" pitchFamily="34" charset="0"/>
              <a:sym typeface="+mn-ea"/>
            </a:endParaRPr>
          </a:p>
          <a:p>
            <a:pPr marL="0" indent="0" algn="l">
              <a:spcBef>
                <a:spcPts val="1200"/>
              </a:spcBef>
              <a:buFont typeface="Wingdings" panose="05000000000000000000" pitchFamily="2" charset="2"/>
              <a:buNone/>
            </a:pPr>
            <a:r>
              <a:rPr lang="en-US" altLang="zh-CN" sz="2400" b="1" dirty="0" smtClean="0">
                <a:cs typeface="Arial" panose="020B0604020202020204" pitchFamily="34" charset="0"/>
                <a:sym typeface="+mn-ea"/>
              </a:rPr>
              <a:t>      1.</a:t>
            </a:r>
            <a:r>
              <a:rPr lang="en-US" altLang="zh-CN" sz="2400" b="1" dirty="0" smtClean="0">
                <a:solidFill>
                  <a:srgbClr val="FF0000"/>
                </a:solidFill>
                <a:cs typeface="Arial" panose="020B0604020202020204" pitchFamily="34" charset="0"/>
                <a:sym typeface="+mn-ea"/>
              </a:rPr>
              <a:t>信息化管理</a:t>
            </a:r>
            <a:r>
              <a:rPr lang="en-US" altLang="zh-CN" sz="2400" b="1" dirty="0" smtClean="0">
                <a:cs typeface="Arial" panose="020B0604020202020204" pitchFamily="34" charset="0"/>
                <a:sym typeface="+mn-ea"/>
              </a:rPr>
              <a:t>　指通过信息管理应用系统把企业研发、采购、生产、物流、营销、售后、财务、管理等各环节信息集成起来，有效地支撑企业决策，以增强市场竞争力的管理方式。常见的信息管理应用系统包括</a:t>
            </a:r>
            <a:r>
              <a:rPr lang="en-US" altLang="zh-CN" sz="2400" b="1" dirty="0" smtClean="0">
                <a:solidFill>
                  <a:srgbClr val="FF0000"/>
                </a:solidFill>
                <a:cs typeface="Arial" panose="020B0604020202020204" pitchFamily="34" charset="0"/>
                <a:sym typeface="+mn-ea"/>
              </a:rPr>
              <a:t>财务管理</a:t>
            </a:r>
            <a:r>
              <a:rPr lang="en-US" altLang="zh-CN" sz="2400" b="1" dirty="0" smtClean="0">
                <a:cs typeface="Arial" panose="020B0604020202020204" pitchFamily="34" charset="0"/>
                <a:sym typeface="+mn-ea"/>
              </a:rPr>
              <a:t>、</a:t>
            </a:r>
            <a:r>
              <a:rPr lang="en-US" altLang="zh-CN" sz="2400" b="1" dirty="0" smtClean="0">
                <a:solidFill>
                  <a:srgbClr val="FF0000"/>
                </a:solidFill>
                <a:cs typeface="Arial" panose="020B0604020202020204" pitchFamily="34" charset="0"/>
                <a:sym typeface="+mn-ea"/>
              </a:rPr>
              <a:t>企业资源规划（ERP）</a:t>
            </a:r>
            <a:r>
              <a:rPr lang="en-US" altLang="zh-CN" sz="2400" b="1" dirty="0" smtClean="0">
                <a:cs typeface="Arial" panose="020B0604020202020204" pitchFamily="34" charset="0"/>
                <a:sym typeface="+mn-ea"/>
              </a:rPr>
              <a:t>、</a:t>
            </a:r>
            <a:r>
              <a:rPr lang="en-US" altLang="zh-CN" sz="2400" b="1" dirty="0" smtClean="0">
                <a:solidFill>
                  <a:srgbClr val="FF0000"/>
                </a:solidFill>
                <a:cs typeface="Arial" panose="020B0604020202020204" pitchFamily="34" charset="0"/>
                <a:sym typeface="+mn-ea"/>
              </a:rPr>
              <a:t>办公自动化（OA）</a:t>
            </a:r>
            <a:r>
              <a:rPr lang="en-US" altLang="zh-CN" sz="2400" b="1" dirty="0" smtClean="0">
                <a:cs typeface="Arial" panose="020B0604020202020204" pitchFamily="34" charset="0"/>
                <a:sym typeface="+mn-ea"/>
              </a:rPr>
              <a:t>、</a:t>
            </a:r>
            <a:r>
              <a:rPr lang="en-US" altLang="zh-CN" sz="2400" b="1" dirty="0" smtClean="0">
                <a:solidFill>
                  <a:srgbClr val="FF0000"/>
                </a:solidFill>
                <a:cs typeface="Arial" panose="020B0604020202020204" pitchFamily="34" charset="0"/>
                <a:sym typeface="+mn-ea"/>
              </a:rPr>
              <a:t>客户关系管理（CRM）</a:t>
            </a:r>
            <a:r>
              <a:rPr lang="en-US" altLang="zh-CN" sz="2400" b="1" dirty="0" smtClean="0">
                <a:cs typeface="Arial" panose="020B0604020202020204" pitchFamily="34" charset="0"/>
                <a:sym typeface="+mn-ea"/>
              </a:rPr>
              <a:t>、</a:t>
            </a:r>
            <a:r>
              <a:rPr lang="en-US" altLang="zh-CN" sz="2400" b="1" dirty="0" smtClean="0">
                <a:solidFill>
                  <a:srgbClr val="FF0000"/>
                </a:solidFill>
                <a:cs typeface="Arial" panose="020B0604020202020204" pitchFamily="34" charset="0"/>
                <a:sym typeface="+mn-ea"/>
              </a:rPr>
              <a:t>供应链管理（SCM）</a:t>
            </a:r>
            <a:r>
              <a:rPr lang="en-US" altLang="zh-CN" sz="2400" b="1" dirty="0" smtClean="0">
                <a:cs typeface="Arial" panose="020B0604020202020204" pitchFamily="34" charset="0"/>
                <a:sym typeface="+mn-ea"/>
              </a:rPr>
              <a:t>、</a:t>
            </a:r>
            <a:r>
              <a:rPr lang="en-US" altLang="zh-CN" sz="2400" b="1" dirty="0" smtClean="0">
                <a:solidFill>
                  <a:srgbClr val="FF0000"/>
                </a:solidFill>
                <a:cs typeface="Arial" panose="020B0604020202020204" pitchFamily="34" charset="0"/>
                <a:sym typeface="+mn-ea"/>
              </a:rPr>
              <a:t>产品生命周期管理（PLM）</a:t>
            </a:r>
            <a:r>
              <a:rPr lang="en-US" altLang="zh-CN" sz="2400" b="1" dirty="0" smtClean="0">
                <a:cs typeface="Arial" panose="020B0604020202020204" pitchFamily="34" charset="0"/>
                <a:sym typeface="+mn-ea"/>
              </a:rPr>
              <a:t>等。信息化是数字化转型的基础，特点是将企业的经营情况转为可储存可处理的数据。</a:t>
            </a:r>
            <a:r>
              <a:rPr lang="en-US" altLang="zh-CN" sz="2400" dirty="0">
                <a:sym typeface="+mn-ea"/>
              </a:rPr>
              <a:t> </a:t>
            </a:r>
            <a:endParaRPr lang="zh-CN" altLang="en-US" sz="2400" b="1" dirty="0">
              <a:solidFill>
                <a:schemeClr val="tx1"/>
              </a:solidFill>
              <a:latin typeface="+mn-lt"/>
              <a:cs typeface="Arial" panose="020B0604020202020204" pitchFamily="34" charset="0"/>
              <a:sym typeface="+mn-ea"/>
            </a:endParaRPr>
          </a:p>
        </p:txBody>
      </p:sp>
      <p:sp>
        <p:nvSpPr>
          <p:cNvPr id="10" name="矩形 9"/>
          <p:cNvSpPr/>
          <p:nvPr/>
        </p:nvSpPr>
        <p:spPr>
          <a:xfrm>
            <a:off x="46990" y="1108075"/>
            <a:ext cx="9096375" cy="1318895"/>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04</a:t>
            </a:r>
            <a:r>
              <a:rPr lang="zh-CN" altLang="en-US" sz="2000" b="1" kern="100" dirty="0" smtClean="0">
                <a:solidFill>
                  <a:schemeClr val="bg1"/>
                </a:solidFill>
                <a:effectLst/>
                <a:latin typeface="微软雅黑" panose="020B0604030504040204" charset="-122"/>
                <a:ea typeface="微软雅黑" panose="020B0604030504040204" charset="-122"/>
              </a:rPr>
              <a:t>　贵企业在以下哪些方面采用了信息化管理</a:t>
            </a:r>
            <a:r>
              <a:rPr lang="en-US" altLang="zh-CN" sz="2000" b="1" kern="100" dirty="0" smtClean="0">
                <a:solidFill>
                  <a:srgbClr val="FF0000"/>
                </a:solidFill>
                <a:effectLst/>
                <a:latin typeface="微软雅黑" panose="020B0604030504040204" charset="-122"/>
                <a:ea typeface="微软雅黑" panose="020B0604030504040204" charset="-122"/>
              </a:rPr>
              <a:t>(</a:t>
            </a:r>
            <a:r>
              <a:rPr lang="zh-CN" altLang="en-US" sz="2000" b="1" kern="100" dirty="0" smtClean="0">
                <a:solidFill>
                  <a:srgbClr val="FF0000"/>
                </a:solidFill>
                <a:effectLst/>
                <a:latin typeface="微软雅黑" panose="020B0604030504040204" charset="-122"/>
                <a:ea typeface="微软雅黑" panose="020B0604030504040204" charset="-122"/>
              </a:rPr>
              <a:t>可多选</a:t>
            </a:r>
            <a:r>
              <a:rPr lang="en-US" altLang="zh-CN" sz="2000" b="1" kern="100" dirty="0" smtClean="0">
                <a:solidFill>
                  <a:srgbClr val="FF0000"/>
                </a:solidFill>
                <a:effectLst/>
                <a:latin typeface="微软雅黑" panose="020B0604030504040204" charset="-122"/>
                <a:ea typeface="微软雅黑" panose="020B0604030504040204" charset="-122"/>
              </a:rPr>
              <a:t>)</a:t>
            </a:r>
            <a:r>
              <a:rPr lang="zh-CN" altLang="en-US" sz="2000" b="1" kern="100" dirty="0" smtClean="0">
                <a:solidFill>
                  <a:schemeClr val="bg1"/>
                </a:solidFill>
                <a:effectLst/>
                <a:latin typeface="微软雅黑" panose="020B0604030504040204" charset="-122"/>
                <a:ea typeface="微软雅黑" panose="020B0604030504040204" charset="-122"/>
              </a:rPr>
              <a:t>？</a:t>
            </a:r>
            <a:endParaRPr lang="zh-CN" altLang="en-US"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1 财务管理    □   2 购销存管理    □   3 生产制造管理 □    4 物流配送管理 □</a:t>
            </a:r>
            <a:endParaRPr sz="2000" b="1" kern="100" dirty="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a:solidFill>
                  <a:schemeClr val="bg1"/>
                </a:solidFill>
                <a:latin typeface="微软雅黑" panose="020B0604030504040204" charset="-122"/>
                <a:ea typeface="微软雅黑" panose="020B0604030504040204" charset="-122"/>
              </a:rPr>
              <a:t>  5 客户关系管理  </a:t>
            </a:r>
            <a:r>
              <a:rPr sz="2000" b="1" kern="100" dirty="0">
                <a:solidFill>
                  <a:schemeClr val="bg1"/>
                </a:solidFill>
                <a:latin typeface="微软雅黑" panose="020B0604030504040204" charset="-122"/>
                <a:ea typeface="微软雅黑" panose="020B0604030504040204" charset="-122"/>
                <a:sym typeface="+mn-ea"/>
              </a:rPr>
              <a:t>□</a:t>
            </a:r>
            <a:r>
              <a:rPr sz="2000" b="1" kern="100" dirty="0">
                <a:solidFill>
                  <a:schemeClr val="bg1"/>
                </a:solidFill>
                <a:latin typeface="微软雅黑" panose="020B0604030504040204" charset="-122"/>
                <a:ea typeface="微软雅黑" panose="020B0604030504040204" charset="-122"/>
              </a:rPr>
              <a:t>   6 人力资源管理  □   7 产品研发管理 □  </a:t>
            </a:r>
            <a:r>
              <a:rPr sz="2000" b="1" kern="100" dirty="0">
                <a:solidFill>
                  <a:srgbClr val="FF0000"/>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8 企业资源规划（ERP）□9 其他</a:t>
            </a:r>
            <a:r>
              <a:rPr sz="2000" b="1" u="sng"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   □   10无 □</a:t>
            </a:r>
            <a:r>
              <a:rPr lang="zh-CN" altLang="en-US" sz="2000" b="1" kern="100" dirty="0" smtClean="0">
                <a:solidFill>
                  <a:schemeClr val="bg1"/>
                </a:solidFill>
                <a:latin typeface="微软雅黑" panose="020B0604030504040204" charset="-122"/>
                <a:ea typeface="微软雅黑" panose="020B0604030504040204" charset="-122"/>
              </a:rPr>
              <a:t> </a:t>
            </a:r>
            <a:endParaRPr lang="zh-CN" altLang="zh-CN"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21030"/>
            <a:ext cx="8229600" cy="48260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10" name="矩形 9"/>
          <p:cNvSpPr/>
          <p:nvPr/>
        </p:nvSpPr>
        <p:spPr>
          <a:xfrm>
            <a:off x="46990" y="1108075"/>
            <a:ext cx="9096375" cy="1318895"/>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04</a:t>
            </a:r>
            <a:r>
              <a:rPr lang="zh-CN" altLang="en-US" sz="2000" b="1" kern="100" dirty="0" smtClean="0">
                <a:solidFill>
                  <a:schemeClr val="bg1"/>
                </a:solidFill>
                <a:effectLst/>
                <a:latin typeface="微软雅黑" panose="020B0604030504040204" charset="-122"/>
                <a:ea typeface="微软雅黑" panose="020B0604030504040204" charset="-122"/>
              </a:rPr>
              <a:t>　贵企业在以下哪些方面采用了信息化管理</a:t>
            </a:r>
            <a:r>
              <a:rPr lang="en-US" altLang="zh-CN" sz="2000" b="1" kern="100" dirty="0" smtClean="0">
                <a:solidFill>
                  <a:srgbClr val="FF0000"/>
                </a:solidFill>
                <a:effectLst/>
                <a:latin typeface="微软雅黑" panose="020B0604030504040204" charset="-122"/>
                <a:ea typeface="微软雅黑" panose="020B0604030504040204" charset="-122"/>
              </a:rPr>
              <a:t>(</a:t>
            </a:r>
            <a:r>
              <a:rPr lang="zh-CN" altLang="en-US" sz="2000" b="1" kern="100" dirty="0" smtClean="0">
                <a:solidFill>
                  <a:srgbClr val="FF0000"/>
                </a:solidFill>
                <a:effectLst/>
                <a:latin typeface="微软雅黑" panose="020B0604030504040204" charset="-122"/>
                <a:ea typeface="微软雅黑" panose="020B0604030504040204" charset="-122"/>
              </a:rPr>
              <a:t>可多选</a:t>
            </a:r>
            <a:r>
              <a:rPr lang="en-US" altLang="zh-CN" sz="2000" b="1" kern="100" dirty="0" smtClean="0">
                <a:solidFill>
                  <a:srgbClr val="FF0000"/>
                </a:solidFill>
                <a:effectLst/>
                <a:latin typeface="微软雅黑" panose="020B0604030504040204" charset="-122"/>
                <a:ea typeface="微软雅黑" panose="020B0604030504040204" charset="-122"/>
              </a:rPr>
              <a:t>)</a:t>
            </a:r>
            <a:r>
              <a:rPr lang="zh-CN" altLang="en-US" sz="2000" b="1" kern="100" dirty="0" smtClean="0">
                <a:solidFill>
                  <a:schemeClr val="bg1"/>
                </a:solidFill>
                <a:effectLst/>
                <a:latin typeface="微软雅黑" panose="020B0604030504040204" charset="-122"/>
                <a:ea typeface="微软雅黑" panose="020B0604030504040204" charset="-122"/>
              </a:rPr>
              <a:t>？</a:t>
            </a:r>
            <a:endParaRPr lang="zh-CN" altLang="en-US"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1 财务管理    □   2 购销存管理    □   3 生产制造管理 □    4 物流配送管理 □</a:t>
            </a:r>
            <a:endParaRPr sz="2000" b="1" kern="100" dirty="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a:solidFill>
                  <a:schemeClr val="bg1"/>
                </a:solidFill>
                <a:latin typeface="微软雅黑" panose="020B0604030504040204" charset="-122"/>
                <a:ea typeface="微软雅黑" panose="020B0604030504040204" charset="-122"/>
              </a:rPr>
              <a:t>  5 客户关系管理  </a:t>
            </a:r>
            <a:r>
              <a:rPr sz="2000" b="1" kern="100" dirty="0">
                <a:solidFill>
                  <a:schemeClr val="bg1"/>
                </a:solidFill>
                <a:latin typeface="微软雅黑" panose="020B0604030504040204" charset="-122"/>
                <a:ea typeface="微软雅黑" panose="020B0604030504040204" charset="-122"/>
                <a:sym typeface="+mn-ea"/>
              </a:rPr>
              <a:t>□</a:t>
            </a:r>
            <a:r>
              <a:rPr sz="2000" b="1" kern="100" dirty="0">
                <a:solidFill>
                  <a:schemeClr val="bg1"/>
                </a:solidFill>
                <a:latin typeface="微软雅黑" panose="020B0604030504040204" charset="-122"/>
                <a:ea typeface="微软雅黑" panose="020B0604030504040204" charset="-122"/>
              </a:rPr>
              <a:t>   6 人力资源管理  □   7 产品研发管理 □  </a:t>
            </a:r>
            <a:r>
              <a:rPr sz="2000" b="1" kern="100" dirty="0">
                <a:solidFill>
                  <a:srgbClr val="FF0000"/>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8 企业资源规划（ERP）□9 其他</a:t>
            </a:r>
            <a:r>
              <a:rPr sz="2000" b="1" u="sng"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   □   10无 □</a:t>
            </a:r>
            <a:r>
              <a:rPr lang="zh-CN" altLang="en-US" sz="2000" b="1" kern="100" dirty="0" smtClean="0">
                <a:solidFill>
                  <a:schemeClr val="bg1"/>
                </a:solidFill>
                <a:latin typeface="微软雅黑" panose="020B0604030504040204" charset="-122"/>
                <a:ea typeface="微软雅黑" panose="020B0604030504040204" charset="-122"/>
              </a:rPr>
              <a:t> </a:t>
            </a:r>
            <a:endParaRPr lang="zh-CN" altLang="zh-CN" sz="2000" b="1" kern="100" dirty="0">
              <a:solidFill>
                <a:schemeClr val="bg1"/>
              </a:solidFill>
              <a:latin typeface="微软雅黑" panose="020B0604030504040204" charset="-122"/>
              <a:ea typeface="微软雅黑" panose="020B0604030504040204" charset="-122"/>
            </a:endParaRPr>
          </a:p>
        </p:txBody>
      </p:sp>
      <p:sp>
        <p:nvSpPr>
          <p:cNvPr id="9" name="内容占位符 3"/>
          <p:cNvSpPr>
            <a:spLocks noGrp="true"/>
          </p:cNvSpPr>
          <p:nvPr/>
        </p:nvSpPr>
        <p:spPr>
          <a:xfrm>
            <a:off x="46990" y="2493010"/>
            <a:ext cx="9074785" cy="4838700"/>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0" indent="0" algn="l">
              <a:spcBef>
                <a:spcPts val="1200"/>
              </a:spcBef>
              <a:buFont typeface="Wingdings" panose="05000000000000000000" pitchFamily="2" charset="2"/>
              <a:buNone/>
            </a:pPr>
            <a:r>
              <a:rPr lang="zh-CN" altLang="en-US" sz="2400" b="1" dirty="0" smtClean="0">
                <a:latin typeface="微软雅黑" panose="020B0604030504040204" charset="-122"/>
                <a:ea typeface="微软雅黑" panose="020B0604030504040204" charset="-122"/>
                <a:sym typeface="+mn-ea"/>
              </a:rPr>
              <a:t>注意事项：</a:t>
            </a:r>
            <a:endParaRPr lang="en-US" altLang="zh-CN" sz="2400" b="1" kern="0" dirty="0" smtClean="0">
              <a:solidFill>
                <a:schemeClr val="tx1"/>
              </a:solidFill>
              <a:latin typeface="+mn-lt"/>
              <a:ea typeface="+mn-ea"/>
              <a:cs typeface="Arial" panose="020B0604020202020204" pitchFamily="34" charset="0"/>
              <a:sym typeface="+mn-ea"/>
            </a:endParaRPr>
          </a:p>
          <a:p>
            <a:pPr marL="0" indent="0" algn="l">
              <a:spcBef>
                <a:spcPts val="1200"/>
              </a:spcBef>
              <a:buFont typeface="Wingdings" panose="05000000000000000000" pitchFamily="2" charset="2"/>
              <a:buNone/>
            </a:pPr>
            <a:r>
              <a:rPr lang="en-US" altLang="zh-CN" sz="2400" b="1" dirty="0">
                <a:solidFill>
                  <a:schemeClr val="tx1"/>
                </a:solidFill>
                <a:cs typeface="Arial" panose="020B0604020202020204" pitchFamily="34" charset="0"/>
                <a:sym typeface="+mn-ea"/>
              </a:rPr>
              <a:t>    1. </a:t>
            </a:r>
            <a:r>
              <a:rPr lang="zh-CN" altLang="en-US" sz="2400" b="1" dirty="0">
                <a:solidFill>
                  <a:schemeClr val="tx1"/>
                </a:solidFill>
                <a:cs typeface="Arial" panose="020B0604020202020204" pitchFamily="34" charset="0"/>
                <a:sym typeface="+mn-ea"/>
              </a:rPr>
              <a:t>企业运用信息化管理，可以是企业自主开发，也可以是从外部购买，并由外部进行维护的信息化管理系统。</a:t>
            </a:r>
            <a:r>
              <a:rPr lang="zh-CN" altLang="en-US" sz="2400" b="1" dirty="0" smtClean="0">
                <a:solidFill>
                  <a:srgbClr val="5353D5"/>
                </a:solidFill>
                <a:latin typeface="楷体" panose="02010609060101010101" charset="-122"/>
                <a:ea typeface="楷体" panose="02010609060101010101" charset="-122"/>
                <a:cs typeface="楷体" panose="02010609060101010101" charset="-122"/>
                <a:sym typeface="+mn-ea"/>
              </a:rPr>
              <a:t>例如调查单位的财务外包，提供外包服务的企业使用财务管理系统，则填报单位也视为财务管理环节采用了信息化管理。类似的还有人力资源管理和客户关系管理。</a:t>
            </a:r>
            <a:endParaRPr lang="zh-CN" altLang="en-US" sz="2400" b="1" dirty="0">
              <a:solidFill>
                <a:schemeClr val="tx1"/>
              </a:solidFill>
              <a:latin typeface="+mn-lt"/>
              <a:cs typeface="Arial" panose="020B0604020202020204" pitchFamily="34" charset="0"/>
            </a:endParaRPr>
          </a:p>
          <a:p>
            <a:pPr marL="0" indent="0" algn="l">
              <a:spcBef>
                <a:spcPts val="1200"/>
              </a:spcBef>
              <a:buFont typeface="Wingdings" panose="05000000000000000000" pitchFamily="2" charset="2"/>
              <a:buNone/>
            </a:pPr>
            <a:r>
              <a:rPr lang="en-US" altLang="zh-CN" sz="2400" b="1" dirty="0">
                <a:solidFill>
                  <a:schemeClr val="tx1"/>
                </a:solidFill>
                <a:cs typeface="Arial" panose="020B0604020202020204" pitchFamily="34" charset="0"/>
                <a:sym typeface="+mn-ea"/>
              </a:rPr>
              <a:t>    2.</a:t>
            </a:r>
            <a:r>
              <a:rPr lang="zh-CN" altLang="en-US" sz="2400" b="1" dirty="0" smtClean="0">
                <a:solidFill>
                  <a:schemeClr val="tx1"/>
                </a:solidFill>
                <a:cs typeface="Arial" panose="020B0604020202020204" pitchFamily="34" charset="0"/>
                <a:sym typeface="+mn-ea"/>
              </a:rPr>
              <a:t>企业</a:t>
            </a:r>
            <a:r>
              <a:rPr lang="zh-CN" altLang="en-US" sz="2400" b="1" dirty="0">
                <a:solidFill>
                  <a:schemeClr val="tx1"/>
                </a:solidFill>
                <a:cs typeface="Arial" panose="020B0604020202020204" pitchFamily="34" charset="0"/>
                <a:sym typeface="+mn-ea"/>
              </a:rPr>
              <a:t>生产经营中实际应用</a:t>
            </a:r>
            <a:r>
              <a:rPr lang="zh-CN" altLang="en-US" sz="2400" b="1" dirty="0" smtClean="0">
                <a:solidFill>
                  <a:schemeClr val="tx1"/>
                </a:solidFill>
                <a:cs typeface="Arial" panose="020B0604020202020204" pitchFamily="34" charset="0"/>
                <a:sym typeface="+mn-ea"/>
              </a:rPr>
              <a:t>的信息化</a:t>
            </a:r>
            <a:r>
              <a:rPr lang="zh-CN" altLang="en-US" sz="2400" b="1" dirty="0">
                <a:solidFill>
                  <a:schemeClr val="tx1"/>
                </a:solidFill>
                <a:cs typeface="Arial" panose="020B0604020202020204" pitchFamily="34" charset="0"/>
                <a:sym typeface="+mn-ea"/>
              </a:rPr>
              <a:t>管理系统，</a:t>
            </a:r>
            <a:r>
              <a:rPr lang="zh-CN" altLang="en-US" sz="2400" b="1" dirty="0">
                <a:solidFill>
                  <a:srgbClr val="FF0000"/>
                </a:solidFill>
                <a:cs typeface="Arial" panose="020B0604020202020204" pitchFamily="34" charset="0"/>
                <a:sym typeface="+mn-ea"/>
              </a:rPr>
              <a:t>可能会包括选项中的几个，填写时都要选上</a:t>
            </a:r>
            <a:r>
              <a:rPr lang="zh-CN" altLang="en-US" sz="2400" b="1" dirty="0" smtClean="0">
                <a:solidFill>
                  <a:srgbClr val="FF0000"/>
                </a:solidFill>
                <a:cs typeface="Arial" panose="020B0604020202020204" pitchFamily="34" charset="0"/>
                <a:sym typeface="+mn-ea"/>
              </a:rPr>
              <a:t>。</a:t>
            </a:r>
            <a:endParaRPr lang="en-US" altLang="zh-CN" sz="2400" b="1" dirty="0" smtClean="0">
              <a:solidFill>
                <a:srgbClr val="FF0000"/>
              </a:solidFill>
              <a:cs typeface="Arial" panose="020B0604020202020204" pitchFamily="34" charset="0"/>
              <a:sym typeface="+mn-ea"/>
            </a:endParaRPr>
          </a:p>
          <a:p>
            <a:pPr marL="342900" indent="-342900" algn="l">
              <a:spcBef>
                <a:spcPts val="1200"/>
              </a:spcBef>
            </a:pPr>
            <a:endParaRPr lang="en-US" altLang="zh-CN" sz="2400" b="1" dirty="0" smtClean="0">
              <a:solidFill>
                <a:srgbClr val="FF0000"/>
              </a:solidFill>
              <a:latin typeface="+mn-lt"/>
              <a:cs typeface="Arial" panose="020B0604020202020204" pitchFamily="34" charset="0"/>
              <a:sym typeface="+mn-ea"/>
            </a:endParaRP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21030"/>
            <a:ext cx="8229600" cy="48260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10" name="矩形 9"/>
          <p:cNvSpPr/>
          <p:nvPr/>
        </p:nvSpPr>
        <p:spPr>
          <a:xfrm>
            <a:off x="46990" y="1108075"/>
            <a:ext cx="9096375" cy="1318895"/>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04</a:t>
            </a:r>
            <a:r>
              <a:rPr lang="zh-CN" altLang="en-US" sz="2000" b="1" kern="100" dirty="0" smtClean="0">
                <a:solidFill>
                  <a:schemeClr val="bg1"/>
                </a:solidFill>
                <a:effectLst/>
                <a:latin typeface="微软雅黑" panose="020B0604030504040204" charset="-122"/>
                <a:ea typeface="微软雅黑" panose="020B0604030504040204" charset="-122"/>
              </a:rPr>
              <a:t>　贵企业在以下哪些方面采用了信息化管理</a:t>
            </a:r>
            <a:r>
              <a:rPr lang="en-US" altLang="zh-CN" sz="2000" b="1" kern="100" dirty="0" smtClean="0">
                <a:solidFill>
                  <a:srgbClr val="FF0000"/>
                </a:solidFill>
                <a:effectLst/>
                <a:latin typeface="微软雅黑" panose="020B0604030504040204" charset="-122"/>
                <a:ea typeface="微软雅黑" panose="020B0604030504040204" charset="-122"/>
              </a:rPr>
              <a:t>(</a:t>
            </a:r>
            <a:r>
              <a:rPr lang="zh-CN" altLang="en-US" sz="2000" b="1" kern="100" dirty="0" smtClean="0">
                <a:solidFill>
                  <a:srgbClr val="FF0000"/>
                </a:solidFill>
                <a:effectLst/>
                <a:latin typeface="微软雅黑" panose="020B0604030504040204" charset="-122"/>
                <a:ea typeface="微软雅黑" panose="020B0604030504040204" charset="-122"/>
              </a:rPr>
              <a:t>可多选</a:t>
            </a:r>
            <a:r>
              <a:rPr lang="en-US" altLang="zh-CN" sz="2000" b="1" kern="100" dirty="0" smtClean="0">
                <a:solidFill>
                  <a:srgbClr val="FF0000"/>
                </a:solidFill>
                <a:effectLst/>
                <a:latin typeface="微软雅黑" panose="020B0604030504040204" charset="-122"/>
                <a:ea typeface="微软雅黑" panose="020B0604030504040204" charset="-122"/>
              </a:rPr>
              <a:t>)</a:t>
            </a:r>
            <a:r>
              <a:rPr lang="zh-CN" altLang="en-US" sz="2000" b="1" kern="100" dirty="0" smtClean="0">
                <a:solidFill>
                  <a:schemeClr val="bg1"/>
                </a:solidFill>
                <a:effectLst/>
                <a:latin typeface="微软雅黑" panose="020B0604030504040204" charset="-122"/>
                <a:ea typeface="微软雅黑" panose="020B0604030504040204" charset="-122"/>
              </a:rPr>
              <a:t>？</a:t>
            </a:r>
            <a:endParaRPr lang="zh-CN" altLang="en-US"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1 财务管理    □   2 购销存管理    □   3 生产制造管理 □    4 物流配送管理 □</a:t>
            </a:r>
            <a:endParaRPr sz="2000" b="1" kern="100" dirty="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a:solidFill>
                  <a:schemeClr val="bg1"/>
                </a:solidFill>
                <a:latin typeface="微软雅黑" panose="020B0604030504040204" charset="-122"/>
                <a:ea typeface="微软雅黑" panose="020B0604030504040204" charset="-122"/>
              </a:rPr>
              <a:t>  5 客户关系管理  </a:t>
            </a:r>
            <a:r>
              <a:rPr sz="2000" b="1" kern="100" dirty="0">
                <a:solidFill>
                  <a:schemeClr val="bg1"/>
                </a:solidFill>
                <a:latin typeface="微软雅黑" panose="020B0604030504040204" charset="-122"/>
                <a:ea typeface="微软雅黑" panose="020B0604030504040204" charset="-122"/>
                <a:sym typeface="+mn-ea"/>
              </a:rPr>
              <a:t>□</a:t>
            </a:r>
            <a:r>
              <a:rPr sz="2000" b="1" kern="100" dirty="0">
                <a:solidFill>
                  <a:schemeClr val="bg1"/>
                </a:solidFill>
                <a:latin typeface="微软雅黑" panose="020B0604030504040204" charset="-122"/>
                <a:ea typeface="微软雅黑" panose="020B0604030504040204" charset="-122"/>
              </a:rPr>
              <a:t>   6 人力资源管理  □   7 产品研发管理 □  </a:t>
            </a:r>
            <a:r>
              <a:rPr sz="2000" b="1" kern="100" dirty="0">
                <a:solidFill>
                  <a:srgbClr val="FF0000"/>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8 企业资源规划（ERP）□9 其他</a:t>
            </a:r>
            <a:r>
              <a:rPr sz="2000" b="1" u="sng"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   □   10无 □</a:t>
            </a:r>
            <a:r>
              <a:rPr lang="zh-CN" altLang="en-US" sz="2000" b="1" kern="100" dirty="0" smtClean="0">
                <a:solidFill>
                  <a:schemeClr val="bg1"/>
                </a:solidFill>
                <a:latin typeface="微软雅黑" panose="020B0604030504040204" charset="-122"/>
                <a:ea typeface="微软雅黑" panose="020B0604030504040204" charset="-122"/>
              </a:rPr>
              <a:t> </a:t>
            </a:r>
            <a:endParaRPr lang="zh-CN" altLang="zh-CN" sz="2000" b="1" kern="100" dirty="0">
              <a:solidFill>
                <a:schemeClr val="bg1"/>
              </a:solidFill>
              <a:latin typeface="微软雅黑" panose="020B0604030504040204" charset="-122"/>
              <a:ea typeface="微软雅黑" panose="020B0604030504040204" charset="-122"/>
            </a:endParaRPr>
          </a:p>
        </p:txBody>
      </p:sp>
      <p:sp>
        <p:nvSpPr>
          <p:cNvPr id="9" name="内容占位符 3"/>
          <p:cNvSpPr>
            <a:spLocks noGrp="true"/>
          </p:cNvSpPr>
          <p:nvPr/>
        </p:nvSpPr>
        <p:spPr>
          <a:xfrm>
            <a:off x="66675" y="2493010"/>
            <a:ext cx="9055100" cy="4838700"/>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34290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3. </a:t>
            </a:r>
            <a:r>
              <a:rPr lang="zh-CN" altLang="en-US" sz="2400" b="1" dirty="0">
                <a:solidFill>
                  <a:srgbClr val="FF0000"/>
                </a:solidFill>
                <a:cs typeface="Arial" panose="020B0604020202020204" pitchFamily="34" charset="0"/>
                <a:sym typeface="+mn-ea"/>
              </a:rPr>
              <a:t>一套人马多块牌子，</a:t>
            </a:r>
            <a:r>
              <a:rPr lang="zh-CN" altLang="en-US" sz="2400" b="1" dirty="0">
                <a:solidFill>
                  <a:schemeClr val="tx1"/>
                </a:solidFill>
                <a:cs typeface="Arial" panose="020B0604020202020204" pitchFamily="34" charset="0"/>
                <a:sym typeface="+mn-ea"/>
              </a:rPr>
              <a:t>采用信息化管理的填报方法</a:t>
            </a:r>
            <a:r>
              <a:rPr lang="zh-CN" altLang="en-US" sz="2400" b="1" dirty="0">
                <a:cs typeface="Arial" panose="020B0604020202020204" pitchFamily="34" charset="0"/>
                <a:sym typeface="+mn-ea"/>
              </a:rPr>
              <a:t>：按照企业实际使用情况进行填写，如果采用了信息化管理，则</a:t>
            </a:r>
            <a:r>
              <a:rPr lang="zh-CN" altLang="en-US" sz="2400" b="1" dirty="0">
                <a:solidFill>
                  <a:srgbClr val="FF0000"/>
                </a:solidFill>
                <a:cs typeface="Arial" panose="020B0604020202020204" pitchFamily="34" charset="0"/>
                <a:sym typeface="+mn-ea"/>
              </a:rPr>
              <a:t>多个公司都需相应的填报。</a:t>
            </a:r>
            <a:endParaRPr lang="zh-CN" altLang="en-US" sz="2400" b="1" dirty="0">
              <a:cs typeface="Arial" panose="020B0604020202020204" pitchFamily="34" charset="0"/>
              <a:sym typeface="+mn-ea"/>
            </a:endParaRPr>
          </a:p>
          <a:p>
            <a:pPr marL="342900" indent="-342900" algn="l">
              <a:spcBef>
                <a:spcPts val="1200"/>
              </a:spcBef>
              <a:buFont typeface="Wingdings" panose="05000000000000000000" pitchFamily="2" charset="2"/>
              <a:buChar char="Ø"/>
            </a:pPr>
            <a:r>
              <a:rPr lang="en-US" altLang="zh-CN" sz="2400" b="1" dirty="0">
                <a:solidFill>
                  <a:schemeClr val="tx1"/>
                </a:solidFill>
                <a:cs typeface="Arial" panose="020B0604020202020204" pitchFamily="34" charset="0"/>
                <a:sym typeface="+mn-ea"/>
              </a:rPr>
              <a:t>4.</a:t>
            </a:r>
            <a:r>
              <a:rPr lang="zh-CN" altLang="en-US" sz="2400" b="1" dirty="0" smtClean="0">
                <a:cs typeface="Arial" panose="020B0604020202020204" pitchFamily="34" charset="0"/>
                <a:sym typeface="宋体" pitchFamily="2" charset="-122"/>
              </a:rPr>
              <a:t>采用信息化管理的</a:t>
            </a:r>
            <a:r>
              <a:rPr lang="zh-CN" altLang="en-US" sz="2400" b="1" dirty="0" smtClean="0">
                <a:solidFill>
                  <a:srgbClr val="FF0000"/>
                </a:solidFill>
                <a:cs typeface="Arial" panose="020B0604020202020204" pitchFamily="34" charset="0"/>
                <a:sym typeface="+mn-ea"/>
              </a:rPr>
              <a:t>重点在于是否具备相关功能</a:t>
            </a:r>
            <a:r>
              <a:rPr lang="zh-CN" altLang="en-US" sz="2400" b="1" dirty="0" smtClean="0">
                <a:cs typeface="Arial" panose="020B0604020202020204" pitchFamily="34" charset="0"/>
                <a:sym typeface="+mn-ea"/>
              </a:rPr>
              <a:t>，能够提高流程效率，而不在于软件形式。</a:t>
            </a:r>
            <a:endParaRPr lang="en-US" altLang="zh-CN" sz="2400" b="1" dirty="0">
              <a:solidFill>
                <a:schemeClr val="tx1"/>
              </a:solidFill>
              <a:latin typeface="+mn-lt"/>
              <a:cs typeface="Arial" panose="020B0604020202020204" pitchFamily="34" charset="0"/>
              <a:sym typeface="+mn-ea"/>
            </a:endParaRP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21030"/>
            <a:ext cx="8229600" cy="48260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10" name="矩形 9"/>
          <p:cNvSpPr/>
          <p:nvPr/>
        </p:nvSpPr>
        <p:spPr>
          <a:xfrm>
            <a:off x="46990" y="1108075"/>
            <a:ext cx="9096375" cy="1318895"/>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04</a:t>
            </a:r>
            <a:r>
              <a:rPr lang="zh-CN" altLang="en-US" sz="2000" b="1" kern="100" dirty="0" smtClean="0">
                <a:solidFill>
                  <a:schemeClr val="bg1"/>
                </a:solidFill>
                <a:effectLst/>
                <a:latin typeface="微软雅黑" panose="020B0604030504040204" charset="-122"/>
                <a:ea typeface="微软雅黑" panose="020B0604030504040204" charset="-122"/>
              </a:rPr>
              <a:t>　贵企业在以下哪些方面采用了信息化管理</a:t>
            </a:r>
            <a:r>
              <a:rPr lang="en-US" altLang="zh-CN" sz="2000" b="1" kern="100" dirty="0" smtClean="0">
                <a:solidFill>
                  <a:srgbClr val="FF0000"/>
                </a:solidFill>
                <a:effectLst/>
                <a:latin typeface="微软雅黑" panose="020B0604030504040204" charset="-122"/>
                <a:ea typeface="微软雅黑" panose="020B0604030504040204" charset="-122"/>
              </a:rPr>
              <a:t>(</a:t>
            </a:r>
            <a:r>
              <a:rPr lang="zh-CN" altLang="en-US" sz="2000" b="1" kern="100" dirty="0" smtClean="0">
                <a:solidFill>
                  <a:srgbClr val="FF0000"/>
                </a:solidFill>
                <a:effectLst/>
                <a:latin typeface="微软雅黑" panose="020B0604030504040204" charset="-122"/>
                <a:ea typeface="微软雅黑" panose="020B0604030504040204" charset="-122"/>
              </a:rPr>
              <a:t>可多选</a:t>
            </a:r>
            <a:r>
              <a:rPr lang="en-US" altLang="zh-CN" sz="2000" b="1" kern="100" dirty="0" smtClean="0">
                <a:solidFill>
                  <a:srgbClr val="FF0000"/>
                </a:solidFill>
                <a:effectLst/>
                <a:latin typeface="微软雅黑" panose="020B0604030504040204" charset="-122"/>
                <a:ea typeface="微软雅黑" panose="020B0604030504040204" charset="-122"/>
              </a:rPr>
              <a:t>)</a:t>
            </a:r>
            <a:r>
              <a:rPr lang="zh-CN" altLang="en-US" sz="2000" b="1" kern="100" dirty="0" smtClean="0">
                <a:solidFill>
                  <a:schemeClr val="bg1"/>
                </a:solidFill>
                <a:effectLst/>
                <a:latin typeface="微软雅黑" panose="020B0604030504040204" charset="-122"/>
                <a:ea typeface="微软雅黑" panose="020B0604030504040204" charset="-122"/>
              </a:rPr>
              <a:t>？</a:t>
            </a:r>
            <a:endParaRPr lang="zh-CN" altLang="en-US"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sz="2000" b="1" kern="100" dirty="0">
                <a:solidFill>
                  <a:schemeClr val="bg1"/>
                </a:solidFill>
                <a:latin typeface="微软雅黑" panose="020B0604030504040204" charset="-122"/>
                <a:ea typeface="微软雅黑" panose="020B0604030504040204" charset="-122"/>
              </a:rPr>
              <a:t>1 财务管理    □   2 购销存管理    □   3 生产制造管理 □    4 物流配送管理 □</a:t>
            </a:r>
            <a:endParaRPr sz="2000" b="1" kern="100" dirty="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a:solidFill>
                  <a:schemeClr val="bg1"/>
                </a:solidFill>
                <a:latin typeface="微软雅黑" panose="020B0604030504040204" charset="-122"/>
                <a:ea typeface="微软雅黑" panose="020B0604030504040204" charset="-122"/>
              </a:rPr>
              <a:t>5 客户关系管理  </a:t>
            </a:r>
            <a:r>
              <a:rPr sz="2000" b="1" kern="100" dirty="0">
                <a:solidFill>
                  <a:schemeClr val="bg1"/>
                </a:solidFill>
                <a:latin typeface="微软雅黑" panose="020B0604030504040204" charset="-122"/>
                <a:ea typeface="微软雅黑" panose="020B0604030504040204" charset="-122"/>
                <a:sym typeface="+mn-ea"/>
              </a:rPr>
              <a:t>□</a:t>
            </a:r>
            <a:r>
              <a:rPr sz="2000" b="1" kern="100" dirty="0">
                <a:solidFill>
                  <a:schemeClr val="bg1"/>
                </a:solidFill>
                <a:latin typeface="微软雅黑" panose="020B0604030504040204" charset="-122"/>
                <a:ea typeface="微软雅黑" panose="020B0604030504040204" charset="-122"/>
              </a:rPr>
              <a:t>   6 人力资源管理  □   7 产品研发管理 □  </a:t>
            </a:r>
            <a:r>
              <a:rPr sz="2000" b="1" kern="100" dirty="0">
                <a:solidFill>
                  <a:srgbClr val="FF0000"/>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8 企业资源规划（ERP）□9 其他</a:t>
            </a:r>
            <a:r>
              <a:rPr sz="2000" b="1" u="sng"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   □   10无 □</a:t>
            </a:r>
            <a:r>
              <a:rPr lang="zh-CN" altLang="en-US" sz="2000" b="1" kern="100" dirty="0" smtClean="0">
                <a:solidFill>
                  <a:schemeClr val="bg1"/>
                </a:solidFill>
                <a:latin typeface="微软雅黑" panose="020B0604030504040204" charset="-122"/>
                <a:ea typeface="微软雅黑" panose="020B0604030504040204" charset="-122"/>
              </a:rPr>
              <a:t> </a:t>
            </a:r>
            <a:endParaRPr lang="zh-CN" altLang="zh-CN" sz="2000" b="1" kern="100" dirty="0">
              <a:solidFill>
                <a:schemeClr val="bg1"/>
              </a:solidFill>
              <a:latin typeface="微软雅黑" panose="020B0604030504040204" charset="-122"/>
              <a:ea typeface="微软雅黑" panose="020B0604030504040204" charset="-122"/>
            </a:endParaRPr>
          </a:p>
        </p:txBody>
      </p:sp>
      <p:graphicFrame>
        <p:nvGraphicFramePr>
          <p:cNvPr id="7" name="表格 6"/>
          <p:cNvGraphicFramePr>
            <a:graphicFrameLocks noGrp="true"/>
          </p:cNvGraphicFramePr>
          <p:nvPr/>
        </p:nvGraphicFramePr>
        <p:xfrm>
          <a:off x="416675" y="2565618"/>
          <a:ext cx="7969885" cy="3858895"/>
        </p:xfrm>
        <a:graphic>
          <a:graphicData uri="http://schemas.openxmlformats.org/drawingml/2006/table">
            <a:tbl>
              <a:tblPr firstRow="true" bandRow="true">
                <a:tableStyleId>{5C22544A-7EE6-4342-B048-85BDC9FD1C3A}</a:tableStyleId>
              </a:tblPr>
              <a:tblGrid>
                <a:gridCol w="1617980"/>
                <a:gridCol w="6351905"/>
              </a:tblGrid>
              <a:tr h="493395">
                <a:tc>
                  <a:txBody>
                    <a:bodyPr/>
                    <a:p>
                      <a:pPr algn="ctr"/>
                      <a:r>
                        <a:rPr lang="zh-CN" altLang="en-US" dirty="0"/>
                        <a:t>信息化管理</a:t>
                      </a:r>
                      <a:endParaRPr lang="zh-CN" altLang="en-US" dirty="0"/>
                    </a:p>
                  </a:txBody>
                  <a:tcPr/>
                </a:tc>
                <a:tc>
                  <a:txBody>
                    <a:bodyPr/>
                    <a:p>
                      <a:pPr algn="ctr"/>
                      <a:r>
                        <a:rPr lang="zh-CN" altLang="en-US" dirty="0"/>
                        <a:t>功能</a:t>
                      </a:r>
                      <a:endParaRPr lang="zh-CN" altLang="en-US" dirty="0"/>
                    </a:p>
                  </a:txBody>
                  <a:tcPr/>
                </a:tc>
              </a:tr>
              <a:tr h="386080">
                <a:tc>
                  <a:txBody>
                    <a:bodyPr/>
                    <a:p>
                      <a:r>
                        <a:rPr lang="zh-CN" altLang="en-US" sz="1600" dirty="0"/>
                        <a:t>财务管理</a:t>
                      </a:r>
                      <a:endParaRPr lang="zh-CN" altLang="en-US" sz="1600" dirty="0"/>
                    </a:p>
                  </a:txBody>
                  <a:tcPr/>
                </a:tc>
                <a:tc>
                  <a:txBody>
                    <a:bodyPr/>
                    <a:p>
                      <a:r>
                        <a:rPr lang="zh-CN" altLang="en-US" sz="1600" dirty="0"/>
                        <a:t>处理往来流水，生成财务报表</a:t>
                      </a:r>
                      <a:endParaRPr lang="zh-CN" altLang="en-US" sz="1600" dirty="0"/>
                    </a:p>
                  </a:txBody>
                  <a:tcPr/>
                </a:tc>
              </a:tr>
              <a:tr h="347345">
                <a:tc>
                  <a:txBody>
                    <a:bodyPr/>
                    <a:p>
                      <a:r>
                        <a:rPr lang="zh-CN" altLang="en-US" sz="1600" dirty="0"/>
                        <a:t>购销存管理</a:t>
                      </a:r>
                      <a:endParaRPr lang="zh-CN" altLang="en-US" sz="1600" dirty="0"/>
                    </a:p>
                  </a:txBody>
                  <a:tcPr/>
                </a:tc>
                <a:tc>
                  <a:txBody>
                    <a:bodyPr/>
                    <a:p>
                      <a:r>
                        <a:rPr lang="zh-CN" altLang="en-US" sz="1600" dirty="0"/>
                        <a:t>生成并处理采购</a:t>
                      </a:r>
                      <a:r>
                        <a:rPr lang="en-US" altLang="zh-CN" sz="1600" dirty="0"/>
                        <a:t>/</a:t>
                      </a:r>
                      <a:r>
                        <a:rPr lang="zh-CN" altLang="en-US" sz="1600" dirty="0"/>
                        <a:t>销售订单，管理产品库存</a:t>
                      </a:r>
                      <a:endParaRPr lang="zh-CN" altLang="en-US" sz="1600" dirty="0"/>
                    </a:p>
                  </a:txBody>
                  <a:tcPr/>
                </a:tc>
              </a:tr>
              <a:tr h="434975">
                <a:tc>
                  <a:txBody>
                    <a:bodyPr/>
                    <a:p>
                      <a:r>
                        <a:rPr lang="zh-CN" altLang="en-US" sz="1600" dirty="0"/>
                        <a:t>生产制造管理</a:t>
                      </a:r>
                      <a:endParaRPr lang="zh-CN" altLang="en-US" sz="1600" dirty="0"/>
                    </a:p>
                  </a:txBody>
                  <a:tcPr/>
                </a:tc>
                <a:tc>
                  <a:txBody>
                    <a:bodyPr/>
                    <a:p>
                      <a:r>
                        <a:rPr lang="zh-CN" altLang="en-US" sz="1600" dirty="0"/>
                        <a:t>生产工艺设计、生产过程执行、生产结果监管等生产过程的全流程管控</a:t>
                      </a:r>
                      <a:endParaRPr lang="zh-CN" altLang="en-US" sz="1600" dirty="0"/>
                    </a:p>
                  </a:txBody>
                  <a:tcPr/>
                </a:tc>
              </a:tr>
              <a:tr h="347345">
                <a:tc>
                  <a:txBody>
                    <a:bodyPr/>
                    <a:p>
                      <a:r>
                        <a:rPr lang="zh-CN" altLang="en-US" sz="1600" dirty="0"/>
                        <a:t>物流配送管理</a:t>
                      </a:r>
                      <a:endParaRPr lang="zh-CN" altLang="en-US" sz="1600" dirty="0"/>
                    </a:p>
                  </a:txBody>
                  <a:tcPr/>
                </a:tc>
                <a:tc>
                  <a:txBody>
                    <a:bodyPr/>
                    <a:p>
                      <a:r>
                        <a:rPr lang="zh-CN" altLang="en-US" sz="1600" dirty="0"/>
                        <a:t>产品标签、自动装箱、物流跟踪</a:t>
                      </a:r>
                      <a:endParaRPr lang="zh-CN" altLang="en-US" sz="1600" dirty="0"/>
                    </a:p>
                  </a:txBody>
                  <a:tcPr/>
                </a:tc>
              </a:tr>
              <a:tr h="396240">
                <a:tc>
                  <a:txBody>
                    <a:bodyPr/>
                    <a:p>
                      <a:r>
                        <a:rPr lang="zh-CN" altLang="en-US" sz="1600" dirty="0"/>
                        <a:t>客户关系管理</a:t>
                      </a:r>
                      <a:endParaRPr lang="zh-CN" altLang="en-US" sz="1600" dirty="0"/>
                    </a:p>
                  </a:txBody>
                  <a:tcPr/>
                </a:tc>
                <a:tc>
                  <a:txBody>
                    <a:bodyPr/>
                    <a:p>
                      <a:r>
                        <a:rPr lang="zh-CN" altLang="en-US" sz="1600" dirty="0"/>
                        <a:t>精准获客、需求分析、智能客服</a:t>
                      </a:r>
                      <a:endParaRPr lang="zh-CN" altLang="en-US" sz="1600" dirty="0"/>
                    </a:p>
                  </a:txBody>
                  <a:tcPr/>
                </a:tc>
              </a:tr>
              <a:tr h="332105">
                <a:tc>
                  <a:txBody>
                    <a:bodyPr/>
                    <a:p>
                      <a:r>
                        <a:rPr lang="zh-CN" altLang="en-US" sz="1600" dirty="0"/>
                        <a:t>人力资源管理</a:t>
                      </a:r>
                      <a:endParaRPr lang="zh-CN" altLang="en-US" sz="1600" dirty="0"/>
                    </a:p>
                  </a:txBody>
                  <a:tcPr/>
                </a:tc>
                <a:tc>
                  <a:txBody>
                    <a:bodyPr/>
                    <a:p>
                      <a:r>
                        <a:rPr lang="zh-CN" altLang="en-US" sz="1600" dirty="0"/>
                        <a:t>绩效管理、出勤管理</a:t>
                      </a:r>
                      <a:endParaRPr lang="zh-CN" altLang="en-US" sz="1600" dirty="0"/>
                    </a:p>
                  </a:txBody>
                  <a:tcPr/>
                </a:tc>
              </a:tr>
              <a:tr h="441325">
                <a:tc>
                  <a:txBody>
                    <a:bodyPr/>
                    <a:p>
                      <a:r>
                        <a:rPr lang="zh-CN" altLang="en-US" sz="1600" dirty="0"/>
                        <a:t>产品研发管理</a:t>
                      </a:r>
                      <a:endParaRPr lang="zh-CN" altLang="en-US" sz="1600" dirty="0"/>
                    </a:p>
                  </a:txBody>
                  <a:tcPr/>
                </a:tc>
                <a:tc>
                  <a:txBody>
                    <a:bodyPr/>
                    <a:p>
                      <a:r>
                        <a:rPr lang="zh-CN" altLang="en-US" sz="1600" dirty="0"/>
                        <a:t>项目立项、策划、变更，工作日报等产品研发流程管理</a:t>
                      </a:r>
                      <a:endParaRPr lang="zh-CN" altLang="en-US" sz="1600" dirty="0"/>
                    </a:p>
                  </a:txBody>
                  <a:tcPr/>
                </a:tc>
              </a:tr>
              <a:tr h="483749">
                <a:tc>
                  <a:txBody>
                    <a:bodyPr/>
                    <a:p>
                      <a:r>
                        <a:rPr lang="zh-CN" altLang="en-US" sz="1600" dirty="0"/>
                        <a:t>企业资源规划</a:t>
                      </a:r>
                      <a:endParaRPr lang="zh-CN" altLang="en-US" sz="1600" dirty="0"/>
                    </a:p>
                  </a:txBody>
                  <a:tcPr/>
                </a:tc>
                <a:tc>
                  <a:txBody>
                    <a:bodyPr/>
                    <a:p>
                      <a:r>
                        <a:rPr lang="zh-CN" altLang="en-US" sz="1600" dirty="0"/>
                        <a:t>整合财务管理、购销存管理、物流配送管理等各种功能</a:t>
                      </a:r>
                      <a:endParaRPr lang="zh-CN" altLang="en-US" sz="1600" dirty="0"/>
                    </a:p>
                  </a:txBody>
                  <a:tcPr/>
                </a:tc>
              </a:tr>
            </a:tbl>
          </a:graphicData>
        </a:graphic>
      </p:graphicFrame>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21030"/>
            <a:ext cx="8229600" cy="48133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611505" y="1845310"/>
            <a:ext cx="7653655" cy="4838700"/>
          </a:xfrm>
        </p:spPr>
        <p:txBody>
          <a:bodyPr/>
          <a:lstStyle/>
          <a:p>
            <a:pPr marL="0" indent="0" algn="l">
              <a:spcBef>
                <a:spcPts val="600"/>
              </a:spcBef>
              <a:buFont typeface="Wingdings" panose="05000000000000000000" pitchFamily="2" charset="2"/>
              <a:buNone/>
            </a:pPr>
            <a:r>
              <a:rPr lang="zh-CN" altLang="en-US" sz="2400" b="1" dirty="0" smtClean="0">
                <a:latin typeface="微软雅黑" panose="020B0604030504040204" charset="-122"/>
                <a:ea typeface="微软雅黑" panose="020B0604030504040204" charset="-122"/>
                <a:sym typeface="+mn-ea"/>
              </a:rPr>
              <a:t>指标解释：</a:t>
            </a:r>
            <a:endParaRPr lang="en-US" altLang="zh-CN" sz="2400" b="1" dirty="0" smtClean="0">
              <a:solidFill>
                <a:srgbClr val="FF0000"/>
              </a:solidFill>
              <a:cs typeface="Arial" panose="020B0604020202020204" pitchFamily="34" charset="0"/>
              <a:sym typeface="+mn-ea"/>
            </a:endParaRPr>
          </a:p>
          <a:p>
            <a:pPr marL="0" indent="0" algn="l">
              <a:spcBef>
                <a:spcPts val="600"/>
              </a:spcBef>
              <a:buFont typeface="Wingdings" panose="05000000000000000000" pitchFamily="2" charset="2"/>
              <a:buNone/>
            </a:pPr>
            <a:r>
              <a:rPr lang="en-US" altLang="zh-CN" sz="2400" b="1" dirty="0" smtClean="0">
                <a:solidFill>
                  <a:srgbClr val="FF0000"/>
                </a:solidFill>
                <a:cs typeface="Arial" panose="020B0604020202020204" pitchFamily="34" charset="0"/>
                <a:sym typeface="+mn-ea"/>
              </a:rPr>
              <a:t>        网站数</a:t>
            </a:r>
            <a:r>
              <a:rPr lang="en-US" altLang="zh-CN" sz="2400" b="1" dirty="0" smtClean="0">
                <a:solidFill>
                  <a:schemeClr val="tx1"/>
                </a:solidFill>
                <a:cs typeface="Arial" panose="020B0604020202020204" pitchFamily="34" charset="0"/>
                <a:sym typeface="+mn-ea"/>
              </a:rPr>
              <a:t>  指报告期末企业拥有和维护的，在互联网上可浏览的网站数，</a:t>
            </a:r>
            <a:r>
              <a:rPr lang="en-US" altLang="zh-CN" sz="2400" b="1" dirty="0" smtClean="0">
                <a:solidFill>
                  <a:srgbClr val="FF0000"/>
                </a:solidFill>
                <a:cs typeface="Arial" panose="020B0604020202020204" pitchFamily="34" charset="0"/>
                <a:sym typeface="+mn-ea"/>
              </a:rPr>
              <a:t>不包括企业内网</a:t>
            </a:r>
            <a:r>
              <a:rPr lang="en-US" altLang="zh-CN" sz="2400" b="1" dirty="0" smtClean="0">
                <a:solidFill>
                  <a:schemeClr val="tx1"/>
                </a:solidFill>
                <a:cs typeface="Arial" panose="020B0604020202020204" pitchFamily="34" charset="0"/>
                <a:sym typeface="+mn-ea"/>
              </a:rPr>
              <a:t>。网站是指在公共互联网上，面向公众使用的，基于HTTP/HTTPS协议的以域名本身或IP地址访问的web站点，由地址、软件、硬件和内容组成。</a:t>
            </a:r>
            <a:endParaRPr lang="en-US" altLang="zh-CN" sz="2400" b="1" dirty="0" smtClean="0">
              <a:solidFill>
                <a:schemeClr val="tx1"/>
              </a:solidFill>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a:solidFill>
                <a:schemeClr val="tx1"/>
              </a:solidFill>
              <a:latin typeface="+mn-lt"/>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91820" y="1118235"/>
            <a:ext cx="8039100" cy="553085"/>
          </a:xfrm>
          <a:prstGeom prst="rect">
            <a:avLst/>
          </a:prstGeom>
          <a:solidFill>
            <a:srgbClr val="0070C0"/>
          </a:solidFill>
        </p:spPr>
        <p:txBody>
          <a:bodyPr wrap="square">
            <a:sp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a:t>
            </a:r>
            <a:r>
              <a:rPr lang="en-US" altLang="en-US" sz="2000" b="1" kern="100" dirty="0" smtClean="0">
                <a:solidFill>
                  <a:schemeClr val="bg1"/>
                </a:solidFill>
                <a:latin typeface="微软雅黑" panose="020B0604030504040204" charset="-122"/>
                <a:ea typeface="微软雅黑" panose="020B0604030504040204" charset="-122"/>
              </a:rPr>
              <a:t>5</a:t>
            </a:r>
            <a:r>
              <a:rPr lang="zh-CN" altLang="en-US" sz="2000" b="1" kern="100" dirty="0" smtClean="0">
                <a:solidFill>
                  <a:schemeClr val="bg1"/>
                </a:solidFill>
                <a:effectLst/>
                <a:latin typeface="微软雅黑" panose="020B0604030504040204" charset="-122"/>
                <a:ea typeface="微软雅黑" panose="020B0604030504040204" charset="-122"/>
              </a:rPr>
              <a:t>　</a:t>
            </a:r>
            <a:r>
              <a:rPr lang="zh-CN" altLang="en-US" sz="2000" b="1" kern="100" dirty="0">
                <a:solidFill>
                  <a:schemeClr val="bg1"/>
                </a:solidFill>
                <a:latin typeface="微软雅黑" panose="020B0604030504040204" charset="-122"/>
                <a:ea typeface="微软雅黑" panose="020B0604030504040204" charset="-122"/>
              </a:rPr>
              <a:t>贵企业年末拥有的网站数量有</a:t>
            </a:r>
            <a:r>
              <a:rPr lang="zh-CN" altLang="en-US" sz="2000" b="1" u="sng" kern="100" dirty="0">
                <a:solidFill>
                  <a:schemeClr val="bg1"/>
                </a:solidFill>
                <a:latin typeface="微软雅黑" panose="020B0604030504040204" charset="-122"/>
                <a:ea typeface="微软雅黑" panose="020B0604030504040204" charset="-122"/>
              </a:rPr>
              <a:t>         </a:t>
            </a:r>
            <a:r>
              <a:rPr lang="zh-CN" altLang="en-US" sz="2000" b="1" kern="100" dirty="0">
                <a:solidFill>
                  <a:schemeClr val="bg1"/>
                </a:solidFill>
                <a:latin typeface="微软雅黑" panose="020B0604030504040204" charset="-122"/>
                <a:ea typeface="微软雅黑" panose="020B0604030504040204" charset="-122"/>
              </a:rPr>
              <a:t>个。</a:t>
            </a:r>
            <a:endParaRPr lang="en-US" altLang="zh-CN"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21030"/>
            <a:ext cx="8229600" cy="48133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611505" y="1845310"/>
            <a:ext cx="8019415" cy="4838700"/>
          </a:xfrm>
        </p:spPr>
        <p:txBody>
          <a:bodyPr/>
          <a:lstStyle/>
          <a:p>
            <a:pPr marL="0" indent="0" algn="l">
              <a:spcBef>
                <a:spcPts val="600"/>
              </a:spcBef>
              <a:buFont typeface="Wingdings" panose="05000000000000000000" pitchFamily="2" charset="2"/>
              <a:buNone/>
            </a:pPr>
            <a:r>
              <a:rPr lang="zh-CN" altLang="en-US" sz="2400" b="1" dirty="0" smtClean="0">
                <a:latin typeface="微软雅黑" panose="020B0604030504040204" charset="-122"/>
                <a:ea typeface="微软雅黑" panose="020B0604030504040204" charset="-122"/>
                <a:sym typeface="+mn-ea"/>
              </a:rPr>
              <a:t>注意事项：</a:t>
            </a:r>
            <a:endParaRPr lang="zh-CN" altLang="en-US" sz="2400" b="1" dirty="0" smtClean="0">
              <a:latin typeface="微软雅黑" panose="020B0604030504040204" charset="-122"/>
              <a:ea typeface="微软雅黑" panose="020B0604030504040204" charset="-122"/>
              <a:sym typeface="+mn-ea"/>
            </a:endParaRPr>
          </a:p>
          <a:p>
            <a:pPr marL="342900" indent="-342900" algn="l" latinLnBrk="0">
              <a:lnSpc>
                <a:spcPts val="2700"/>
              </a:lnSpc>
              <a:spcBef>
                <a:spcPts val="600"/>
              </a:spcBef>
              <a:buFont typeface="Wingdings" panose="05000000000000000000" pitchFamily="2" charset="2"/>
              <a:buChar char="Ø"/>
            </a:pPr>
            <a:r>
              <a:rPr lang="en-US" altLang="zh-CN" sz="2400" b="1" dirty="0">
                <a:latin typeface="宋体" pitchFamily="2" charset="-122"/>
                <a:ea typeface="宋体" pitchFamily="2" charset="-122"/>
                <a:cs typeface="宋体" pitchFamily="2" charset="-122"/>
                <a:sym typeface="+mn-ea"/>
              </a:rPr>
              <a:t>1.</a:t>
            </a:r>
            <a:r>
              <a:rPr lang="zh-CN" altLang="en-US" sz="2400" b="1" dirty="0">
                <a:latin typeface="宋体" pitchFamily="2" charset="-122"/>
                <a:ea typeface="宋体" pitchFamily="2" charset="-122"/>
                <a:cs typeface="宋体" pitchFamily="2" charset="-122"/>
                <a:sym typeface="+mn-ea"/>
              </a:rPr>
              <a:t>怎么确定网站数？</a:t>
            </a:r>
            <a:endParaRPr lang="zh-CN" altLang="en-US" sz="2400" b="1" dirty="0">
              <a:latin typeface="宋体" pitchFamily="2" charset="-122"/>
              <a:ea typeface="宋体" pitchFamily="2" charset="-122"/>
              <a:cs typeface="宋体" pitchFamily="2" charset="-122"/>
              <a:sym typeface="+mn-ea"/>
            </a:endParaRPr>
          </a:p>
          <a:p>
            <a:pPr marL="0" indent="0" algn="l" latinLnBrk="0">
              <a:lnSpc>
                <a:spcPts val="2700"/>
              </a:lnSpc>
              <a:spcAft>
                <a:spcPts val="0"/>
              </a:spcAft>
              <a:buFont typeface="Arial" panose="020B0604020202020204" pitchFamily="34" charset="0"/>
              <a:buNone/>
              <a:tabLst>
                <a:tab pos="457200" algn="l"/>
              </a:tabLst>
            </a:pPr>
            <a:r>
              <a:rPr lang="zh-CN" altLang="en-US" sz="2400" b="1" dirty="0">
                <a:latin typeface="宋体" pitchFamily="2" charset="-122"/>
                <a:ea typeface="宋体" pitchFamily="2" charset="-122"/>
                <a:cs typeface="宋体" pitchFamily="2" charset="-122"/>
                <a:sym typeface="+mn-ea"/>
              </a:rPr>
              <a:t>（1）通过</a:t>
            </a:r>
            <a:r>
              <a:rPr lang="zh-CN" altLang="en-US" sz="2400" b="1" dirty="0">
                <a:solidFill>
                  <a:srgbClr val="FF0000"/>
                </a:solidFill>
                <a:latin typeface="宋体" pitchFamily="2" charset="-122"/>
                <a:ea typeface="宋体" pitchFamily="2" charset="-122"/>
                <a:cs typeface="宋体" pitchFamily="2" charset="-122"/>
                <a:sym typeface="+mn-ea"/>
              </a:rPr>
              <a:t>域名判断</a:t>
            </a:r>
            <a:r>
              <a:rPr lang="zh-CN" altLang="en-US" sz="2400" b="1" dirty="0">
                <a:latin typeface="宋体" pitchFamily="2" charset="-122"/>
                <a:ea typeface="宋体" pitchFamily="2" charset="-122"/>
                <a:cs typeface="宋体" pitchFamily="2" charset="-122"/>
                <a:sym typeface="+mn-ea"/>
              </a:rPr>
              <a:t>，举例：</a:t>
            </a:r>
            <a:r>
              <a:rPr lang="en-US" altLang="zh-CN" sz="2400" b="1" dirty="0">
                <a:latin typeface="宋体" pitchFamily="2" charset="-122"/>
                <a:ea typeface="宋体" pitchFamily="2" charset="-122"/>
                <a:cs typeface="宋体" pitchFamily="2" charset="-122"/>
                <a:sym typeface="+mn-ea"/>
              </a:rPr>
              <a:t>www.Baidu.com</a:t>
            </a:r>
            <a:r>
              <a:rPr lang="zh-CN" altLang="en-US" sz="2400" b="1" dirty="0">
                <a:latin typeface="宋体" pitchFamily="2" charset="-122"/>
                <a:ea typeface="宋体" pitchFamily="2" charset="-122"/>
                <a:cs typeface="宋体" pitchFamily="2" charset="-122"/>
                <a:sym typeface="+mn-ea"/>
              </a:rPr>
              <a:t>，</a:t>
            </a:r>
            <a:r>
              <a:rPr lang="en-US" altLang="zh-CN" sz="2400" b="1" dirty="0">
                <a:latin typeface="宋体" pitchFamily="2" charset="-122"/>
                <a:ea typeface="宋体" pitchFamily="2" charset="-122"/>
                <a:cs typeface="宋体" pitchFamily="2" charset="-122"/>
                <a:sym typeface="+mn-ea"/>
              </a:rPr>
              <a:t>wenku.Baidu.com</a:t>
            </a:r>
            <a:r>
              <a:rPr lang="zh-CN" altLang="en-US" sz="2400" b="1" dirty="0">
                <a:latin typeface="宋体" pitchFamily="2" charset="-122"/>
                <a:ea typeface="宋体" pitchFamily="2" charset="-122"/>
                <a:cs typeface="宋体" pitchFamily="2" charset="-122"/>
                <a:sym typeface="+mn-ea"/>
              </a:rPr>
              <a:t>，</a:t>
            </a:r>
            <a:r>
              <a:rPr lang="en-US" altLang="zh-CN" sz="2400" b="1" dirty="0">
                <a:latin typeface="宋体" pitchFamily="2" charset="-122"/>
                <a:ea typeface="宋体" pitchFamily="2" charset="-122"/>
                <a:cs typeface="宋体" pitchFamily="2" charset="-122"/>
                <a:sym typeface="+mn-ea"/>
              </a:rPr>
              <a:t>tieba.Baidu.com</a:t>
            </a:r>
            <a:r>
              <a:rPr lang="zh-CN" altLang="en-US" sz="2400" b="1" dirty="0">
                <a:latin typeface="宋体" pitchFamily="2" charset="-122"/>
                <a:ea typeface="宋体" pitchFamily="2" charset="-122"/>
                <a:cs typeface="宋体" pitchFamily="2" charset="-122"/>
                <a:sym typeface="+mn-ea"/>
              </a:rPr>
              <a:t>只算一个网站，只算到二级域名。</a:t>
            </a:r>
            <a:endParaRPr lang="en-US" altLang="zh-CN" sz="2400" b="1" dirty="0">
              <a:latin typeface="宋体" pitchFamily="2" charset="-122"/>
              <a:ea typeface="宋体" pitchFamily="2" charset="-122"/>
              <a:cs typeface="宋体" pitchFamily="2" charset="-122"/>
            </a:endParaRPr>
          </a:p>
          <a:p>
            <a:pPr marL="0" indent="0" algn="just" latinLnBrk="0">
              <a:lnSpc>
                <a:spcPts val="2700"/>
              </a:lnSpc>
              <a:spcAft>
                <a:spcPts val="0"/>
              </a:spcAft>
              <a:buFont typeface="Arial" panose="020B0604020202020204" pitchFamily="34" charset="0"/>
              <a:buNone/>
              <a:tabLst>
                <a:tab pos="457200" algn="l"/>
              </a:tabLst>
            </a:pPr>
            <a:r>
              <a:rPr lang="zh-CN" altLang="en-US" sz="2400" b="1" dirty="0">
                <a:latin typeface="宋体" pitchFamily="2" charset="-122"/>
                <a:ea typeface="宋体" pitchFamily="2" charset="-122"/>
                <a:cs typeface="宋体" pitchFamily="2" charset="-122"/>
                <a:sym typeface="+mn-ea"/>
              </a:rPr>
              <a:t>（</a:t>
            </a:r>
            <a:r>
              <a:rPr lang="en-US" altLang="zh-CN" sz="2400" b="1" dirty="0">
                <a:latin typeface="宋体" pitchFamily="2" charset="-122"/>
                <a:ea typeface="宋体" pitchFamily="2" charset="-122"/>
                <a:cs typeface="宋体" pitchFamily="2" charset="-122"/>
                <a:sym typeface="+mn-ea"/>
              </a:rPr>
              <a:t>2</a:t>
            </a:r>
            <a:r>
              <a:rPr lang="zh-CN" altLang="en-US" sz="2400" b="1" dirty="0">
                <a:latin typeface="宋体" pitchFamily="2" charset="-122"/>
                <a:ea typeface="宋体" pitchFamily="2" charset="-122"/>
                <a:cs typeface="宋体" pitchFamily="2" charset="-122"/>
                <a:sym typeface="+mn-ea"/>
              </a:rPr>
              <a:t>）通过</a:t>
            </a:r>
            <a:r>
              <a:rPr lang="zh-CN" altLang="en-US" sz="2400" b="1" dirty="0">
                <a:solidFill>
                  <a:srgbClr val="FF0000"/>
                </a:solidFill>
                <a:latin typeface="宋体" pitchFamily="2" charset="-122"/>
                <a:ea typeface="宋体" pitchFamily="2" charset="-122"/>
                <a:cs typeface="宋体" pitchFamily="2" charset="-122"/>
                <a:sym typeface="+mn-ea"/>
              </a:rPr>
              <a:t>地址判断</a:t>
            </a:r>
            <a:r>
              <a:rPr lang="zh-CN" altLang="en-US" sz="2400" b="1" dirty="0">
                <a:latin typeface="宋体" pitchFamily="2" charset="-122"/>
                <a:ea typeface="宋体" pitchFamily="2" charset="-122"/>
                <a:cs typeface="宋体" pitchFamily="2" charset="-122"/>
                <a:sym typeface="+mn-ea"/>
              </a:rPr>
              <a:t>，举例：</a:t>
            </a:r>
            <a:r>
              <a:rPr lang="en-US" altLang="zh-CN" sz="2400" b="1" dirty="0">
                <a:latin typeface="宋体" pitchFamily="2" charset="-122"/>
                <a:ea typeface="宋体" pitchFamily="2" charset="-122"/>
                <a:cs typeface="宋体" pitchFamily="2" charset="-122"/>
                <a:sym typeface="+mn-ea"/>
              </a:rPr>
              <a:t>123.123.123.123</a:t>
            </a:r>
            <a:r>
              <a:rPr lang="zh-CN" altLang="en-US" sz="2400" b="1" dirty="0">
                <a:latin typeface="宋体" pitchFamily="2" charset="-122"/>
                <a:ea typeface="宋体" pitchFamily="2" charset="-122"/>
                <a:cs typeface="宋体" pitchFamily="2" charset="-122"/>
                <a:sym typeface="+mn-ea"/>
              </a:rPr>
              <a:t>算一个网站，</a:t>
            </a:r>
            <a:r>
              <a:rPr lang="en-US" altLang="zh-CN" sz="2400" b="1" dirty="0">
                <a:latin typeface="宋体" pitchFamily="2" charset="-122"/>
                <a:ea typeface="宋体" pitchFamily="2" charset="-122"/>
                <a:cs typeface="宋体" pitchFamily="2" charset="-122"/>
                <a:sym typeface="+mn-ea"/>
              </a:rPr>
              <a:t>10.6.***.***</a:t>
            </a:r>
            <a:r>
              <a:rPr lang="zh-CN" altLang="en-US" sz="2400" b="1" dirty="0">
                <a:latin typeface="宋体" pitchFamily="2" charset="-122"/>
                <a:ea typeface="宋体" pitchFamily="2" charset="-122"/>
                <a:cs typeface="宋体" pitchFamily="2" charset="-122"/>
                <a:sym typeface="+mn-ea"/>
              </a:rPr>
              <a:t>为企业内网，不算一个网站。</a:t>
            </a:r>
            <a:endParaRPr lang="zh-CN" altLang="en-US" sz="2400" b="1" dirty="0">
              <a:latin typeface="宋体" pitchFamily="2" charset="-122"/>
              <a:ea typeface="宋体" pitchFamily="2" charset="-122"/>
              <a:cs typeface="宋体" pitchFamily="2" charset="-122"/>
              <a:sym typeface="+mn-ea"/>
            </a:endParaRPr>
          </a:p>
          <a:p>
            <a:pPr marL="0" indent="0" algn="just" latinLnBrk="0">
              <a:lnSpc>
                <a:spcPts val="2700"/>
              </a:lnSpc>
              <a:spcAft>
                <a:spcPts val="0"/>
              </a:spcAft>
              <a:buFont typeface="Arial" panose="020B0604020202020204" pitchFamily="34" charset="0"/>
              <a:buNone/>
              <a:tabLst>
                <a:tab pos="457200" algn="l"/>
              </a:tabLst>
            </a:pPr>
            <a:r>
              <a:rPr lang="zh-CN" sz="2400" b="1" dirty="0">
                <a:solidFill>
                  <a:schemeClr val="accent6"/>
                </a:solidFill>
                <a:sym typeface="+mn-ea"/>
              </a:rPr>
              <a:t>内网地址、局域网地址</a:t>
            </a:r>
            <a:r>
              <a:rPr lang="zh-CN" altLang="en-US" sz="2400" b="1" dirty="0">
                <a:solidFill>
                  <a:schemeClr val="accent6"/>
                </a:solidFill>
                <a:sym typeface="+mn-ea"/>
              </a:rPr>
              <a:t>：</a:t>
            </a:r>
            <a:endParaRPr lang="en-US" altLang="zh-CN" sz="2400" dirty="0">
              <a:solidFill>
                <a:schemeClr val="accent6"/>
              </a:solidFill>
            </a:endParaRPr>
          </a:p>
          <a:p>
            <a:pPr marL="0" indent="0" algn="just" latinLnBrk="0">
              <a:lnSpc>
                <a:spcPts val="2700"/>
              </a:lnSpc>
              <a:spcAft>
                <a:spcPts val="0"/>
              </a:spcAft>
              <a:buFont typeface="Arial" panose="020B0604020202020204" pitchFamily="34" charset="0"/>
              <a:buNone/>
              <a:tabLst>
                <a:tab pos="457200" algn="l"/>
              </a:tabLst>
            </a:pPr>
            <a:r>
              <a:rPr lang="en-US" altLang="zh-CN" sz="2400" b="1" dirty="0">
                <a:solidFill>
                  <a:schemeClr val="accent6"/>
                </a:solidFill>
                <a:latin typeface="宋体" pitchFamily="2" charset="-122"/>
                <a:ea typeface="宋体" pitchFamily="2" charset="-122"/>
                <a:cs typeface="宋体" pitchFamily="2" charset="-122"/>
                <a:sym typeface="+mn-ea"/>
              </a:rPr>
              <a:t>10.0.0.0 - 10.255.255.255</a:t>
            </a:r>
            <a:endParaRPr lang="en-US" altLang="zh-CN" sz="2400" b="1" i="0" dirty="0">
              <a:solidFill>
                <a:schemeClr val="accent6"/>
              </a:solidFill>
              <a:latin typeface="宋体" pitchFamily="2" charset="-122"/>
              <a:ea typeface="宋体" pitchFamily="2" charset="-122"/>
              <a:cs typeface="宋体" pitchFamily="2" charset="-122"/>
            </a:endParaRPr>
          </a:p>
          <a:p>
            <a:pPr marL="0" indent="0" algn="just" latinLnBrk="0">
              <a:lnSpc>
                <a:spcPts val="2700"/>
              </a:lnSpc>
              <a:spcAft>
                <a:spcPts val="0"/>
              </a:spcAft>
              <a:buFont typeface="Arial" panose="020B0604020202020204" pitchFamily="34" charset="0"/>
              <a:buNone/>
              <a:tabLst>
                <a:tab pos="457200" algn="l"/>
              </a:tabLst>
            </a:pPr>
            <a:r>
              <a:rPr lang="en-US" altLang="zh-CN" sz="2400" b="1" dirty="0">
                <a:solidFill>
                  <a:schemeClr val="accent6"/>
                </a:solidFill>
                <a:latin typeface="宋体" pitchFamily="2" charset="-122"/>
                <a:ea typeface="宋体" pitchFamily="2" charset="-122"/>
                <a:cs typeface="宋体" pitchFamily="2" charset="-122"/>
                <a:sym typeface="+mn-ea"/>
              </a:rPr>
              <a:t>172.16.0.0 - 172.31.255.255</a:t>
            </a:r>
            <a:endParaRPr lang="en-US" altLang="zh-CN" sz="2400" b="1" dirty="0">
              <a:solidFill>
                <a:schemeClr val="accent6"/>
              </a:solidFill>
              <a:latin typeface="宋体" pitchFamily="2" charset="-122"/>
              <a:ea typeface="宋体" pitchFamily="2" charset="-122"/>
              <a:cs typeface="宋体" pitchFamily="2" charset="-122"/>
            </a:endParaRPr>
          </a:p>
          <a:p>
            <a:pPr marL="0" indent="0" algn="just" latinLnBrk="0">
              <a:lnSpc>
                <a:spcPts val="2700"/>
              </a:lnSpc>
              <a:spcAft>
                <a:spcPts val="0"/>
              </a:spcAft>
              <a:buFont typeface="Arial" panose="020B0604020202020204" pitchFamily="34" charset="0"/>
              <a:buNone/>
              <a:tabLst>
                <a:tab pos="457200" algn="l"/>
              </a:tabLst>
            </a:pPr>
            <a:r>
              <a:rPr lang="en-US" altLang="zh-CN" sz="2400" b="1" dirty="0">
                <a:solidFill>
                  <a:schemeClr val="accent6"/>
                </a:solidFill>
                <a:latin typeface="宋体" pitchFamily="2" charset="-122"/>
                <a:ea typeface="宋体" pitchFamily="2" charset="-122"/>
                <a:cs typeface="宋体" pitchFamily="2" charset="-122"/>
                <a:sym typeface="+mn-ea"/>
              </a:rPr>
              <a:t>192.168.0.0 - 192.168.255.255</a:t>
            </a:r>
            <a:endParaRPr lang="en-US" altLang="zh-CN" sz="2400" b="1" i="0" dirty="0">
              <a:solidFill>
                <a:schemeClr val="accent6"/>
              </a:solidFill>
              <a:latin typeface="宋体" pitchFamily="2" charset="-122"/>
              <a:ea typeface="宋体" pitchFamily="2" charset="-122"/>
              <a:cs typeface="宋体" pitchFamily="2" charset="-122"/>
            </a:endParaRPr>
          </a:p>
          <a:p>
            <a:pPr marL="0" indent="0" algn="just" latinLnBrk="0">
              <a:lnSpc>
                <a:spcPts val="2700"/>
              </a:lnSpc>
              <a:spcAft>
                <a:spcPts val="0"/>
              </a:spcAft>
              <a:buFont typeface="Arial" panose="020B0604020202020204" pitchFamily="34" charset="0"/>
              <a:buNone/>
              <a:tabLst>
                <a:tab pos="457200" algn="l"/>
              </a:tabLst>
            </a:pPr>
            <a:endParaRPr lang="en-US" altLang="zh-CN" sz="2400" b="1" i="0" dirty="0">
              <a:solidFill>
                <a:schemeClr val="accent6"/>
              </a:solidFill>
              <a:latin typeface="宋体" pitchFamily="2" charset="-122"/>
              <a:ea typeface="宋体" pitchFamily="2" charset="-122"/>
              <a:cs typeface="宋体" pitchFamily="2" charset="-122"/>
              <a:sym typeface="+mn-ea"/>
            </a:endParaRPr>
          </a:p>
        </p:txBody>
      </p:sp>
      <p:sp>
        <p:nvSpPr>
          <p:cNvPr id="10" name="矩形 9"/>
          <p:cNvSpPr/>
          <p:nvPr/>
        </p:nvSpPr>
        <p:spPr>
          <a:xfrm>
            <a:off x="591820" y="1118235"/>
            <a:ext cx="8039100" cy="553085"/>
          </a:xfrm>
          <a:prstGeom prst="rect">
            <a:avLst/>
          </a:prstGeom>
          <a:solidFill>
            <a:srgbClr val="0070C0"/>
          </a:solidFill>
        </p:spPr>
        <p:txBody>
          <a:bodyPr wrap="square">
            <a:sp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a:t>
            </a:r>
            <a:r>
              <a:rPr lang="en-US" altLang="en-US" sz="2000" b="1" kern="100" dirty="0" smtClean="0">
                <a:solidFill>
                  <a:schemeClr val="bg1"/>
                </a:solidFill>
                <a:latin typeface="微软雅黑" panose="020B0604030504040204" charset="-122"/>
                <a:ea typeface="微软雅黑" panose="020B0604030504040204" charset="-122"/>
              </a:rPr>
              <a:t>5</a:t>
            </a:r>
            <a:r>
              <a:rPr lang="zh-CN" altLang="en-US" sz="2000" b="1" kern="100" dirty="0" smtClean="0">
                <a:solidFill>
                  <a:schemeClr val="bg1"/>
                </a:solidFill>
                <a:effectLst/>
                <a:latin typeface="微软雅黑" panose="020B0604030504040204" charset="-122"/>
                <a:ea typeface="微软雅黑" panose="020B0604030504040204" charset="-122"/>
              </a:rPr>
              <a:t>　</a:t>
            </a:r>
            <a:r>
              <a:rPr lang="zh-CN" altLang="en-US" sz="2000" b="1" kern="100" dirty="0">
                <a:solidFill>
                  <a:schemeClr val="bg1"/>
                </a:solidFill>
                <a:latin typeface="微软雅黑" panose="020B0604030504040204" charset="-122"/>
                <a:ea typeface="微软雅黑" panose="020B0604030504040204" charset="-122"/>
                <a:sym typeface="+mn-ea"/>
              </a:rPr>
              <a:t>贵企业年末拥有的网站数量有</a:t>
            </a:r>
            <a:r>
              <a:rPr lang="zh-CN" altLang="en-US" sz="2000" b="1" u="sng" kern="100" dirty="0">
                <a:solidFill>
                  <a:schemeClr val="bg1"/>
                </a:solidFill>
                <a:latin typeface="微软雅黑" panose="020B0604030504040204" charset="-122"/>
                <a:ea typeface="微软雅黑" panose="020B0604030504040204" charset="-122"/>
                <a:sym typeface="+mn-ea"/>
              </a:rPr>
              <a:t>         </a:t>
            </a:r>
            <a:r>
              <a:rPr lang="zh-CN" altLang="en-US" sz="2000" b="1" kern="100" dirty="0">
                <a:solidFill>
                  <a:schemeClr val="bg1"/>
                </a:solidFill>
                <a:latin typeface="微软雅黑" panose="020B0604030504040204" charset="-122"/>
                <a:ea typeface="微软雅黑" panose="020B0604030504040204" charset="-122"/>
                <a:sym typeface="+mn-ea"/>
              </a:rPr>
              <a:t>个。</a:t>
            </a:r>
            <a:endParaRPr lang="en-US" altLang="zh-CN"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21030"/>
            <a:ext cx="8229600" cy="48133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611505" y="1845310"/>
            <a:ext cx="8019415" cy="4838700"/>
          </a:xfrm>
        </p:spPr>
        <p:txBody>
          <a:bodyPr/>
          <a:lstStyle/>
          <a:p>
            <a:pPr marL="0" indent="0" algn="l">
              <a:spcBef>
                <a:spcPts val="600"/>
              </a:spcBef>
              <a:buFont typeface="Wingdings" panose="05000000000000000000" pitchFamily="2" charset="2"/>
              <a:buNone/>
            </a:pPr>
            <a:r>
              <a:rPr lang="zh-CN" altLang="en-US" sz="2400" b="1" dirty="0" smtClean="0">
                <a:latin typeface="微软雅黑" panose="020B0604030504040204" charset="-122"/>
                <a:ea typeface="微软雅黑" panose="020B0604030504040204" charset="-122"/>
                <a:sym typeface="+mn-ea"/>
              </a:rPr>
              <a:t>注意事项：</a:t>
            </a:r>
            <a:endParaRPr lang="zh-CN" altLang="en-US" sz="2400" b="1" dirty="0" smtClean="0">
              <a:latin typeface="微软雅黑" panose="020B0604030504040204" charset="-122"/>
              <a:ea typeface="微软雅黑" panose="020B0604030504040204" charset="-122"/>
              <a:sym typeface="+mn-ea"/>
            </a:endParaRPr>
          </a:p>
          <a:p>
            <a:pPr marL="342900" indent="-342900" algn="l" latinLnBrk="0">
              <a:lnSpc>
                <a:spcPts val="2700"/>
              </a:lnSpc>
              <a:spcBef>
                <a:spcPts val="600"/>
              </a:spcBef>
              <a:buFont typeface="Wingdings" panose="05000000000000000000" pitchFamily="2" charset="2"/>
              <a:buChar char="Ø"/>
            </a:pPr>
            <a:r>
              <a:rPr lang="en-US" altLang="zh-CN" sz="2400" b="1" dirty="0">
                <a:latin typeface="宋体" pitchFamily="2" charset="-122"/>
                <a:ea typeface="宋体" pitchFamily="2" charset="-122"/>
                <a:cs typeface="宋体" pitchFamily="2" charset="-122"/>
                <a:sym typeface="+mn-ea"/>
              </a:rPr>
              <a:t>2.</a:t>
            </a:r>
            <a:r>
              <a:rPr lang="zh-CN" altLang="en-US" sz="2400" b="1" dirty="0">
                <a:latin typeface="+mn-ea"/>
                <a:sym typeface="+mn-ea"/>
              </a:rPr>
              <a:t>网站数仅包括企业本级的网站，不包括企业上级法人，或者下属法人的</a:t>
            </a:r>
            <a:r>
              <a:rPr lang="zh-CN" altLang="en-US" sz="2400" b="1" dirty="0" smtClean="0">
                <a:latin typeface="+mn-ea"/>
                <a:sym typeface="+mn-ea"/>
              </a:rPr>
              <a:t>网站</a:t>
            </a:r>
            <a:r>
              <a:rPr lang="zh-CN" altLang="en-US" sz="2400" b="1" dirty="0">
                <a:latin typeface="+mn-ea"/>
                <a:sym typeface="+mn-ea"/>
              </a:rPr>
              <a:t>；</a:t>
            </a:r>
            <a:r>
              <a:rPr lang="zh-CN" altLang="en-US" sz="2400" b="1" dirty="0" smtClean="0">
                <a:latin typeface="+mn-ea"/>
                <a:sym typeface="+mn-ea"/>
              </a:rPr>
              <a:t>仅</a:t>
            </a:r>
            <a:r>
              <a:rPr lang="zh-CN" altLang="en-US" sz="2400" b="1" dirty="0">
                <a:latin typeface="+mn-ea"/>
                <a:sym typeface="+mn-ea"/>
              </a:rPr>
              <a:t>包括为企业经营使用的网站，不包括企业为客户</a:t>
            </a:r>
            <a:r>
              <a:rPr lang="zh-CN" altLang="en-US" sz="2400" b="1" dirty="0" smtClean="0">
                <a:latin typeface="+mn-ea"/>
                <a:sym typeface="+mn-ea"/>
              </a:rPr>
              <a:t>建立的网站。</a:t>
            </a:r>
            <a:endParaRPr lang="zh-CN" altLang="en-US" sz="2400" b="1" dirty="0" smtClean="0">
              <a:latin typeface="+mn-ea"/>
              <a:sym typeface="+mn-ea"/>
            </a:endParaRPr>
          </a:p>
          <a:p>
            <a:pPr marL="342900" indent="-342900" algn="l" latinLnBrk="0">
              <a:lnSpc>
                <a:spcPts val="2700"/>
              </a:lnSpc>
              <a:spcBef>
                <a:spcPts val="1200"/>
              </a:spcBef>
              <a:buFont typeface="Wingdings" panose="05000000000000000000" pitchFamily="2" charset="2"/>
              <a:buChar char="Ø"/>
            </a:pPr>
            <a:r>
              <a:rPr lang="zh-CN" altLang="en-US" sz="2400" b="1" dirty="0">
                <a:solidFill>
                  <a:schemeClr val="tx1"/>
                </a:solidFill>
                <a:latin typeface="+mn-ea"/>
                <a:sym typeface="+mn-ea"/>
              </a:rPr>
              <a:t>3.</a:t>
            </a:r>
            <a:r>
              <a:rPr lang="zh-CN" altLang="en-US" sz="2400" b="1" dirty="0">
                <a:latin typeface="+mn-ea"/>
                <a:sym typeface="+mn-ea"/>
              </a:rPr>
              <a:t>这里指的是网站而非网页，只计算年末拥有的外网数目，不包括内网、办公自动化网络（OA）。</a:t>
            </a:r>
            <a:endParaRPr lang="zh-CN" altLang="en-US" sz="2400" b="1" dirty="0">
              <a:latin typeface="+mn-ea"/>
            </a:endParaRPr>
          </a:p>
          <a:p>
            <a:pPr marL="342900" indent="-342900" algn="l" latinLnBrk="0">
              <a:lnSpc>
                <a:spcPts val="2700"/>
              </a:lnSpc>
              <a:spcBef>
                <a:spcPts val="1200"/>
              </a:spcBef>
              <a:buFont typeface="Wingdings" panose="05000000000000000000" pitchFamily="2" charset="2"/>
              <a:buChar char="Ø"/>
            </a:pPr>
            <a:r>
              <a:rPr lang="en-US" altLang="zh-CN" sz="2400" b="1" dirty="0">
                <a:latin typeface="+mn-ea"/>
                <a:sym typeface="+mn-ea"/>
              </a:rPr>
              <a:t>4.</a:t>
            </a:r>
            <a:r>
              <a:rPr lang="zh-CN" altLang="en-US" sz="2400" b="1" dirty="0">
                <a:latin typeface="+mn-ea"/>
                <a:sym typeface="+mn-ea"/>
              </a:rPr>
              <a:t>企业在国外注册的网站也应计入。</a:t>
            </a:r>
            <a:endParaRPr lang="zh-CN" altLang="en-US" sz="2400" b="1" dirty="0">
              <a:latin typeface="+mn-ea"/>
              <a:sym typeface="+mn-ea"/>
            </a:endParaRPr>
          </a:p>
          <a:p>
            <a:pPr marL="342900" indent="-342900" algn="l" latinLnBrk="0">
              <a:lnSpc>
                <a:spcPts val="2700"/>
              </a:lnSpc>
              <a:spcBef>
                <a:spcPts val="1200"/>
              </a:spcBef>
              <a:buFont typeface="Wingdings" panose="05000000000000000000" pitchFamily="2" charset="2"/>
              <a:buChar char="Ø"/>
            </a:pPr>
            <a:endParaRPr lang="zh-CN" altLang="en-US" sz="2400" b="1" dirty="0">
              <a:solidFill>
                <a:schemeClr val="tx1"/>
              </a:solidFill>
              <a:latin typeface="+mn-ea"/>
              <a:sym typeface="+mn-ea"/>
            </a:endParaRPr>
          </a:p>
          <a:p>
            <a:pPr marL="0" indent="0" algn="l" latinLnBrk="0">
              <a:lnSpc>
                <a:spcPts val="2700"/>
              </a:lnSpc>
              <a:spcBef>
                <a:spcPts val="1200"/>
              </a:spcBef>
              <a:buFont typeface="Wingdings" panose="05000000000000000000" pitchFamily="2" charset="2"/>
              <a:buNone/>
            </a:pPr>
            <a:r>
              <a:rPr lang="zh-CN" altLang="en-US" b="1" dirty="0">
                <a:solidFill>
                  <a:srgbClr val="FF0000"/>
                </a:solidFill>
                <a:latin typeface="+mn-ea"/>
                <a:sym typeface="+mn-ea"/>
              </a:rPr>
              <a:t>总结：</a:t>
            </a:r>
            <a:r>
              <a:rPr lang="zh-CN" altLang="en-US" sz="2400" b="1" dirty="0">
                <a:solidFill>
                  <a:srgbClr val="FF0000"/>
                </a:solidFill>
                <a:latin typeface="+mn-ea"/>
                <a:sym typeface="+mn-ea"/>
              </a:rPr>
              <a:t>不包括企业内网，办公自动化网络（OA），天猫、京东等网店。ERP、SAP、APP不属于网站。</a:t>
            </a:r>
            <a:endParaRPr lang="zh-CN" altLang="en-US" sz="2400" b="1" dirty="0">
              <a:solidFill>
                <a:schemeClr val="tx1"/>
              </a:solidFill>
              <a:latin typeface="+mn-ea"/>
              <a:sym typeface="+mn-ea"/>
            </a:endParaRPr>
          </a:p>
        </p:txBody>
      </p:sp>
      <p:sp>
        <p:nvSpPr>
          <p:cNvPr id="10" name="矩形 9"/>
          <p:cNvSpPr/>
          <p:nvPr/>
        </p:nvSpPr>
        <p:spPr>
          <a:xfrm>
            <a:off x="591820" y="1118235"/>
            <a:ext cx="8039100" cy="553085"/>
          </a:xfrm>
          <a:prstGeom prst="rect">
            <a:avLst/>
          </a:prstGeom>
          <a:solidFill>
            <a:srgbClr val="0070C0"/>
          </a:solidFill>
        </p:spPr>
        <p:txBody>
          <a:bodyPr wrap="square">
            <a:sp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a:t>
            </a:r>
            <a:r>
              <a:rPr lang="en-US" altLang="en-US" sz="2000" b="1" kern="100" dirty="0" smtClean="0">
                <a:solidFill>
                  <a:schemeClr val="bg1"/>
                </a:solidFill>
                <a:latin typeface="微软雅黑" panose="020B0604030504040204" charset="-122"/>
                <a:ea typeface="微软雅黑" panose="020B0604030504040204" charset="-122"/>
              </a:rPr>
              <a:t>5</a:t>
            </a:r>
            <a:r>
              <a:rPr lang="zh-CN" altLang="en-US" sz="2000" b="1" kern="100" dirty="0" smtClean="0">
                <a:solidFill>
                  <a:schemeClr val="bg1"/>
                </a:solidFill>
                <a:effectLst/>
                <a:latin typeface="微软雅黑" panose="020B0604030504040204" charset="-122"/>
                <a:ea typeface="微软雅黑" panose="020B0604030504040204" charset="-122"/>
              </a:rPr>
              <a:t>　</a:t>
            </a:r>
            <a:r>
              <a:rPr lang="zh-CN" altLang="en-US" sz="2000" b="1" kern="100" dirty="0">
                <a:solidFill>
                  <a:schemeClr val="bg1"/>
                </a:solidFill>
                <a:latin typeface="微软雅黑" panose="020B0604030504040204" charset="-122"/>
                <a:ea typeface="微软雅黑" panose="020B0604030504040204" charset="-122"/>
                <a:sym typeface="+mn-ea"/>
              </a:rPr>
              <a:t>贵企业年末拥有的网站数量有</a:t>
            </a:r>
            <a:r>
              <a:rPr lang="zh-CN" altLang="en-US" sz="2000" b="1" u="sng" kern="100" dirty="0">
                <a:solidFill>
                  <a:schemeClr val="bg1"/>
                </a:solidFill>
                <a:latin typeface="微软雅黑" panose="020B0604030504040204" charset="-122"/>
                <a:ea typeface="微软雅黑" panose="020B0604030504040204" charset="-122"/>
                <a:sym typeface="+mn-ea"/>
              </a:rPr>
              <a:t>         </a:t>
            </a:r>
            <a:r>
              <a:rPr lang="zh-CN" altLang="en-US" sz="2000" b="1" kern="100" dirty="0">
                <a:solidFill>
                  <a:schemeClr val="bg1"/>
                </a:solidFill>
                <a:latin typeface="微软雅黑" panose="020B0604030504040204" charset="-122"/>
                <a:ea typeface="微软雅黑" panose="020B0604030504040204" charset="-122"/>
                <a:sym typeface="+mn-ea"/>
              </a:rPr>
              <a:t>个。</a:t>
            </a:r>
            <a:endParaRPr lang="en-US" altLang="zh-CN"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611505" y="692785"/>
            <a:ext cx="8229600" cy="48260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3200" b="1" dirty="0" smtClean="0">
                <a:solidFill>
                  <a:schemeClr val="tx1"/>
                </a:solidFill>
                <a:latin typeface="等线" panose="02010600030101010101" pitchFamily="2" charset="-122"/>
                <a:ea typeface="等线" panose="02010600030101010101" pitchFamily="2" charset="-122"/>
                <a:sym typeface="+mn-ea"/>
              </a:rPr>
              <a:t>    </a:t>
            </a:r>
            <a:endPar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endParaRPr>
          </a:p>
        </p:txBody>
      </p:sp>
      <p:sp>
        <p:nvSpPr>
          <p:cNvPr id="4" name="内容占位符 3"/>
          <p:cNvSpPr>
            <a:spLocks noGrp="true"/>
          </p:cNvSpPr>
          <p:nvPr>
            <p:ph idx="1"/>
          </p:nvPr>
        </p:nvSpPr>
        <p:spPr>
          <a:xfrm>
            <a:off x="107950" y="2925445"/>
            <a:ext cx="8815705" cy="4185920"/>
          </a:xfrm>
        </p:spPr>
        <p:txBody>
          <a:bodyPr/>
          <a:lstStyle/>
          <a:p>
            <a:pPr marL="0" indent="0" algn="just">
              <a:lnSpc>
                <a:spcPct val="130000"/>
              </a:lnSpc>
              <a:buNone/>
            </a:pPr>
            <a:r>
              <a:rPr lang="zh-CN" altLang="en-US" sz="2400" b="1" dirty="0" smtClean="0">
                <a:latin typeface="微软雅黑" panose="020B0604030504040204" charset="-122"/>
                <a:ea typeface="微软雅黑" panose="020B0604030504040204" charset="-122"/>
                <a:sym typeface="+mn-ea"/>
              </a:rPr>
              <a:t>指标解释：</a:t>
            </a:r>
            <a:endParaRPr lang="en-US" altLang="zh-CN" sz="2400" b="1" dirty="0" smtClean="0">
              <a:solidFill>
                <a:srgbClr val="FF0000"/>
              </a:solidFill>
              <a:cs typeface="Arial" panose="020B0604020202020204" pitchFamily="34" charset="0"/>
              <a:sym typeface="+mn-ea"/>
            </a:endParaRPr>
          </a:p>
          <a:p>
            <a:pPr marL="0" indent="0" algn="just">
              <a:lnSpc>
                <a:spcPct val="130000"/>
              </a:lnSpc>
              <a:buNone/>
            </a:pPr>
            <a:r>
              <a:rPr lang="en-US" altLang="zh-CN" sz="2400" b="1" dirty="0" smtClean="0">
                <a:solidFill>
                  <a:srgbClr val="FF0000"/>
                </a:solidFill>
                <a:cs typeface="Arial" panose="020B0604020202020204" pitchFamily="34" charset="0"/>
                <a:sym typeface="+mn-ea"/>
              </a:rPr>
              <a:t>      网站访问者可以在线进行个性化定制、产品设计等服务</a:t>
            </a:r>
            <a:r>
              <a:rPr lang="en-US" altLang="zh-CN" sz="2400" b="1" dirty="0" smtClean="0">
                <a:solidFill>
                  <a:schemeClr val="tx1"/>
                </a:solidFill>
                <a:cs typeface="Arial" panose="020B0604020202020204" pitchFamily="34" charset="0"/>
                <a:sym typeface="+mn-ea"/>
              </a:rPr>
              <a:t>：用户介入产品的生产过程，将指定的图案和文字印刷到指定的产品上，或确定产品及服务的特有功能，以获得个人专属商品或服务的过程。 </a:t>
            </a:r>
            <a:endParaRPr lang="en-US" altLang="zh-CN" sz="2400" b="1" dirty="0" smtClean="0">
              <a:solidFill>
                <a:schemeClr val="tx1"/>
              </a:solidFill>
              <a:cs typeface="Arial" panose="020B0604020202020204" pitchFamily="34" charset="0"/>
            </a:endParaRPr>
          </a:p>
          <a:p>
            <a:pPr marL="0" indent="0" algn="just">
              <a:lnSpc>
                <a:spcPct val="130000"/>
              </a:lnSpc>
              <a:buNone/>
            </a:pPr>
            <a:r>
              <a:rPr lang="en-US" altLang="zh-CN" sz="2400" b="1" dirty="0" smtClean="0">
                <a:solidFill>
                  <a:srgbClr val="FF0000"/>
                </a:solidFill>
                <a:cs typeface="Arial" panose="020B0604020202020204" pitchFamily="34" charset="0"/>
                <a:sym typeface="+mn-ea"/>
              </a:rPr>
              <a:t>      通过算法对用户精准定位，为其提供特色内容</a:t>
            </a:r>
            <a:r>
              <a:rPr lang="en-US" altLang="zh-CN" sz="2400" b="1" dirty="0" smtClean="0">
                <a:solidFill>
                  <a:schemeClr val="tx1"/>
                </a:solidFill>
                <a:cs typeface="Arial" panose="020B0604020202020204" pitchFamily="34" charset="0"/>
                <a:sym typeface="+mn-ea"/>
              </a:rPr>
              <a:t>：</a:t>
            </a:r>
            <a:r>
              <a:rPr lang="en-US" altLang="zh-CN" sz="2400" b="1" dirty="0" smtClean="0">
                <a:cs typeface="Arial" panose="020B0604020202020204" pitchFamily="34" charset="0"/>
                <a:sym typeface="+mn-ea"/>
              </a:rPr>
              <a:t>通过网络使用习惯，判别用户喜好，提供其可能需要的产品或者服务。</a:t>
            </a:r>
            <a:endParaRPr lang="zh-CN" altLang="en-US" sz="2400" b="1" dirty="0" smtClean="0">
              <a:solidFill>
                <a:schemeClr val="tx1"/>
              </a:solidFill>
              <a:latin typeface="+mn-ea"/>
              <a:cs typeface="+mn-ea"/>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107315" y="1196975"/>
            <a:ext cx="8961755" cy="1659890"/>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a:t>
            </a:r>
            <a:r>
              <a:rPr lang="en-US" altLang="zh-CN" sz="2000" b="1" kern="100" dirty="0">
                <a:solidFill>
                  <a:schemeClr val="bg1"/>
                </a:solidFill>
                <a:latin typeface="微软雅黑" panose="020B0604030504040204" charset="-122"/>
                <a:ea typeface="微软雅黑" panose="020B0604030504040204" charset="-122"/>
              </a:rPr>
              <a:t>6</a:t>
            </a:r>
            <a:r>
              <a:rPr lang="zh-CN" altLang="en-US" sz="2000" b="1" kern="100" dirty="0" smtClean="0">
                <a:solidFill>
                  <a:schemeClr val="bg1"/>
                </a:solidFill>
                <a:effectLst/>
                <a:latin typeface="微软雅黑" panose="020B0604030504040204" charset="-122"/>
                <a:ea typeface="微软雅黑" panose="020B0604030504040204" charset="-122"/>
              </a:rPr>
              <a:t>　贵企业网站的用途（可多选）？</a:t>
            </a:r>
            <a:endParaRPr lang="zh-CN" altLang="en-US"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effectLst/>
                <a:latin typeface="微软雅黑" panose="020B0604030504040204" charset="-122"/>
                <a:ea typeface="微软雅黑" panose="020B0604030504040204" charset="-122"/>
              </a:rPr>
              <a:t>1对公司产品和服务进行描述，展示价格信息  □  2 在线下单、预定、预约，如购物车  □3网站访问者可以在线进行个性化定制、产品设计等服务  □   4 查询或显示订单情况  □5 通过算法对用户精准定位，为其提供特色内容   □    6 提供企业APP、社交媒体等链接信息   □      </a:t>
            </a:r>
            <a:r>
              <a:rPr lang="en-US" sz="2000" b="1" kern="100" dirty="0" smtClean="0">
                <a:solidFill>
                  <a:schemeClr val="bg1"/>
                </a:solidFill>
                <a:effectLst/>
                <a:latin typeface="微软雅黑" panose="020B0604030504040204" charset="-122"/>
                <a:ea typeface="微软雅黑" panose="020B0604030504040204" charset="-122"/>
              </a:rPr>
              <a:t>  </a:t>
            </a:r>
            <a:r>
              <a:rPr sz="2000" b="1" kern="100" dirty="0" smtClean="0">
                <a:solidFill>
                  <a:schemeClr val="bg1"/>
                </a:solidFill>
                <a:effectLst/>
                <a:latin typeface="微软雅黑" panose="020B0604030504040204" charset="-122"/>
                <a:ea typeface="微软雅黑" panose="020B0604030504040204" charset="-122"/>
              </a:rPr>
              <a:t>7 其他</a:t>
            </a:r>
            <a:r>
              <a:rPr sz="2000" b="1" u="sng" kern="100" dirty="0" smtClean="0">
                <a:solidFill>
                  <a:schemeClr val="bg1"/>
                </a:solidFill>
                <a:effectLst/>
                <a:latin typeface="微软雅黑" panose="020B0604030504040204" charset="-122"/>
                <a:ea typeface="微软雅黑" panose="020B0604030504040204" charset="-122"/>
              </a:rPr>
              <a:t>  </a:t>
            </a:r>
            <a:r>
              <a:rPr lang="en-US" sz="2000" b="1" u="sng" kern="100" dirty="0" smtClean="0">
                <a:solidFill>
                  <a:schemeClr val="bg1"/>
                </a:solidFill>
                <a:effectLst/>
                <a:latin typeface="微软雅黑" panose="020B0604030504040204" charset="-122"/>
                <a:ea typeface="微软雅黑" panose="020B0604030504040204" charset="-122"/>
              </a:rPr>
              <a:t>   </a:t>
            </a:r>
            <a:r>
              <a:rPr sz="2000" b="1" u="sng" kern="100" dirty="0" smtClean="0">
                <a:solidFill>
                  <a:schemeClr val="bg1"/>
                </a:solidFill>
                <a:effectLst/>
                <a:latin typeface="微软雅黑" panose="020B0604030504040204" charset="-122"/>
                <a:ea typeface="微软雅黑" panose="020B0604030504040204" charset="-122"/>
              </a:rPr>
              <a:t>  </a:t>
            </a:r>
            <a:r>
              <a:rPr sz="2000" b="1" kern="100" dirty="0" smtClean="0">
                <a:solidFill>
                  <a:schemeClr val="bg1"/>
                </a:solidFill>
                <a:effectLst/>
                <a:latin typeface="微软雅黑" panose="020B0604030504040204" charset="-122"/>
                <a:ea typeface="微软雅黑" panose="020B0604030504040204" charset="-122"/>
              </a:rPr>
              <a:t> □         8 无    □</a:t>
            </a:r>
            <a:endParaRPr sz="2000" b="1" kern="100" dirty="0" smtClean="0">
              <a:solidFill>
                <a:schemeClr val="bg1"/>
              </a:solidFill>
              <a:effectLst/>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92785"/>
            <a:ext cx="8229600" cy="44958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76200" y="3429000"/>
            <a:ext cx="9034145" cy="4792980"/>
          </a:xfrm>
        </p:spPr>
        <p:txBody>
          <a:bodyPr/>
          <a:lstStyle/>
          <a:p>
            <a:pPr marL="0" indent="0" algn="just">
              <a:lnSpc>
                <a:spcPct val="130000"/>
              </a:lnSpc>
              <a:buNone/>
            </a:pPr>
            <a:r>
              <a:rPr lang="zh-CN" altLang="en-US" sz="2400" b="1" dirty="0" smtClean="0">
                <a:latin typeface="微软雅黑" panose="020B0604030504040204" charset="-122"/>
                <a:ea typeface="微软雅黑" panose="020B0604030504040204" charset="-122"/>
                <a:sym typeface="+mn-ea"/>
              </a:rPr>
              <a:t>指标解释：</a:t>
            </a:r>
            <a:endParaRPr lang="en-US" altLang="zh-CN" sz="2400" b="1" dirty="0" smtClean="0">
              <a:cs typeface="Arial" panose="020B0604020202020204" pitchFamily="34" charset="0"/>
              <a:sym typeface="+mn-ea"/>
            </a:endParaRPr>
          </a:p>
          <a:p>
            <a:pPr marL="0" indent="0" algn="just" latinLnBrk="0">
              <a:lnSpc>
                <a:spcPct val="100000"/>
              </a:lnSpc>
              <a:spcBef>
                <a:spcPts val="0"/>
              </a:spcBef>
              <a:buNone/>
            </a:pPr>
            <a:r>
              <a:rPr lang="en-US" altLang="zh-CN" sz="2400" b="1" dirty="0" smtClean="0">
                <a:cs typeface="Arial" panose="020B0604020202020204" pitchFamily="34" charset="0"/>
                <a:sym typeface="+mn-ea"/>
              </a:rPr>
              <a:t>     1.</a:t>
            </a:r>
            <a:r>
              <a:rPr lang="en-US" altLang="zh-CN" sz="2400" b="1" dirty="0" smtClean="0">
                <a:solidFill>
                  <a:srgbClr val="FF0000"/>
                </a:solidFill>
                <a:cs typeface="Arial" panose="020B0604020202020204" pitchFamily="34" charset="0"/>
                <a:sym typeface="+mn-ea"/>
              </a:rPr>
              <a:t>数据要素</a:t>
            </a:r>
            <a:r>
              <a:rPr lang="en-US" altLang="zh-CN" sz="2400" b="1" dirty="0" smtClean="0">
                <a:cs typeface="Arial" panose="020B0604020202020204" pitchFamily="34" charset="0"/>
                <a:sym typeface="+mn-ea"/>
              </a:rPr>
              <a:t>   指以电子形式存在的、通过计算的方式参与到生产经营活动并发挥重要价值的数据资源。包括公共数据、企业数据和个人数据。</a:t>
            </a:r>
            <a:endParaRPr lang="en-US" altLang="zh-CN" sz="2400" b="1" dirty="0" smtClean="0">
              <a:cs typeface="Arial" panose="020B0604020202020204" pitchFamily="34" charset="0"/>
              <a:sym typeface="+mn-ea"/>
            </a:endParaRPr>
          </a:p>
          <a:p>
            <a:pPr marL="0" indent="0" algn="just" latinLnBrk="0">
              <a:lnSpc>
                <a:spcPct val="100000"/>
              </a:lnSpc>
              <a:spcBef>
                <a:spcPts val="0"/>
              </a:spcBef>
              <a:buNone/>
            </a:pPr>
            <a:r>
              <a:rPr lang="en-US" altLang="zh-CN" sz="2400" b="1" dirty="0" smtClean="0">
                <a:cs typeface="Arial" panose="020B0604020202020204" pitchFamily="34" charset="0"/>
                <a:sym typeface="+mn-ea"/>
              </a:rPr>
              <a:t>     2.</a:t>
            </a:r>
            <a:r>
              <a:rPr lang="en-US" altLang="zh-CN" sz="2400" b="1" dirty="0" smtClean="0">
                <a:solidFill>
                  <a:srgbClr val="FF0000"/>
                </a:solidFill>
                <a:cs typeface="Arial" panose="020B0604020202020204" pitchFamily="34" charset="0"/>
                <a:sym typeface="+mn-ea"/>
              </a:rPr>
              <a:t>数据相关业务</a:t>
            </a:r>
            <a:r>
              <a:rPr lang="en-US" altLang="zh-CN" sz="2400" b="1" dirty="0" smtClean="0">
                <a:cs typeface="Arial" panose="020B0604020202020204" pitchFamily="34" charset="0"/>
                <a:sym typeface="+mn-ea"/>
              </a:rPr>
              <a:t>  指数据生产全过程所涉及的业务活动，包括数据收集录入、加工处理、存储，对数据库进行维护运营和管理，以及对数据进行分析等围绕数据开展的各项活动。</a:t>
            </a:r>
            <a:endParaRPr lang="en-US" altLang="zh-CN" sz="2400" b="1" dirty="0" smtClean="0">
              <a:cs typeface="Arial" panose="020B0604020202020204" pitchFamily="34" charset="0"/>
              <a:sym typeface="+mn-ea"/>
            </a:endParaRPr>
          </a:p>
          <a:p>
            <a:pPr marL="0" indent="0" algn="l">
              <a:spcBef>
                <a:spcPts val="600"/>
              </a:spcBef>
              <a:buFont typeface="Wingdings" panose="05000000000000000000" pitchFamily="2" charset="2"/>
              <a:buNone/>
            </a:pPr>
            <a:endParaRPr lang="en-US" altLang="en-US" sz="2400" b="1" dirty="0" smtClean="0">
              <a:solidFill>
                <a:schemeClr val="tx1"/>
              </a:solidFill>
              <a:cs typeface="Arial" panose="020B0604020202020204" pitchFamily="34" charset="0"/>
              <a:sym typeface="+mn-ea"/>
            </a:endParaRPr>
          </a:p>
          <a:p>
            <a:pPr>
              <a:buNone/>
            </a:pPr>
            <a:r>
              <a:rPr lang="en-US" altLang="en-US" sz="2400" b="1" dirty="0" smtClean="0">
                <a:solidFill>
                  <a:schemeClr val="tx1"/>
                </a:solidFill>
                <a:cs typeface="Arial" panose="020B0604020202020204" pitchFamily="34" charset="0"/>
                <a:sym typeface="+mn-ea"/>
              </a:rPr>
              <a:t>         </a:t>
            </a:r>
            <a:r>
              <a:rPr lang="en-US" altLang="en-US" sz="2400" b="1" u="sng"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r>
              <a:rPr lang="zh-CN" altLang="en-US" sz="2400" b="1"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33020" y="1142365"/>
            <a:ext cx="9110345" cy="2250440"/>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latin typeface="微软雅黑" panose="020B0604030504040204" charset="-122"/>
                <a:ea typeface="微软雅黑" panose="020B0604030504040204" charset="-122"/>
              </a:rPr>
              <a:t>07 </a:t>
            </a:r>
            <a:r>
              <a:rPr sz="2000" b="1" kern="100" dirty="0" smtClean="0">
                <a:solidFill>
                  <a:schemeClr val="bg1"/>
                </a:solidFill>
                <a:latin typeface="微软雅黑" panose="020B0604030504040204" charset="-122"/>
                <a:ea typeface="微软雅黑" panose="020B0604030504040204" charset="-122"/>
              </a:rPr>
              <a:t>贵企业在生产经营中与数据要素有关的情况：</a:t>
            </a:r>
            <a:r>
              <a:rPr sz="2000" b="1" kern="100" dirty="0" smtClean="0">
                <a:solidFill>
                  <a:srgbClr val="FF0000"/>
                </a:solidFill>
                <a:latin typeface="微软雅黑" panose="020B0604030504040204" charset="-122"/>
                <a:ea typeface="微软雅黑" panose="020B0604030504040204" charset="-122"/>
                <a:sym typeface="+mn-ea"/>
              </a:rPr>
              <a:t>不确定的可咨询相关技术人员填写！</a:t>
            </a:r>
            <a:endParaRPr sz="2000" b="1" kern="100" dirty="0" smtClean="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latin typeface="微软雅黑" panose="020B0604030504040204" charset="-122"/>
                <a:ea typeface="微软雅黑" panose="020B0604030504040204" charset="-122"/>
              </a:rPr>
              <a:t>（1）贵企业是否设有专职的数据业务或数字化部门 A是□  B否</a:t>
            </a:r>
            <a:r>
              <a:rPr sz="2000" b="1" kern="100" dirty="0" smtClean="0">
                <a:solidFill>
                  <a:schemeClr val="bg1"/>
                </a:solidFill>
                <a:latin typeface="微软雅黑" panose="020B0604030504040204" charset="-122"/>
                <a:ea typeface="微软雅黑" panose="020B0604030504040204" charset="-122"/>
                <a:sym typeface="+mn-ea"/>
              </a:rPr>
              <a:t>□</a:t>
            </a:r>
            <a:endParaRPr sz="2000" b="1" kern="100" dirty="0" smtClean="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latin typeface="微软雅黑" panose="020B0604030504040204" charset="-122"/>
                <a:ea typeface="微软雅黑" panose="020B0604030504040204" charset="-122"/>
              </a:rPr>
              <a:t>（2）贵企业是否有数据研发系统（软件）或数据管理系统（平台</a:t>
            </a:r>
            <a:r>
              <a:rPr lang="zh-CN" sz="2000" b="1" kern="100" dirty="0" smtClean="0">
                <a:solidFill>
                  <a:schemeClr val="bg1"/>
                </a:solidFill>
                <a:latin typeface="微软雅黑" panose="020B0604030504040204" charset="-122"/>
                <a:ea typeface="微软雅黑" panose="020B0604030504040204" charset="-122"/>
              </a:rPr>
              <a:t>）</a:t>
            </a:r>
            <a:r>
              <a:rPr sz="2000" b="1" kern="100" dirty="0" smtClean="0">
                <a:solidFill>
                  <a:schemeClr val="bg1"/>
                </a:solidFill>
                <a:latin typeface="微软雅黑" panose="020B0604030504040204" charset="-122"/>
                <a:ea typeface="微软雅黑" panose="020B0604030504040204" charset="-122"/>
              </a:rPr>
              <a:t>A是</a:t>
            </a:r>
            <a:r>
              <a:rPr sz="2000" b="1" kern="100" dirty="0" smtClean="0">
                <a:solidFill>
                  <a:schemeClr val="bg1"/>
                </a:solidFill>
                <a:latin typeface="微软雅黑" panose="020B0604030504040204" charset="-122"/>
                <a:ea typeface="微软雅黑" panose="020B0604030504040204" charset="-122"/>
                <a:sym typeface="+mn-ea"/>
              </a:rPr>
              <a:t>□</a:t>
            </a:r>
            <a:r>
              <a:rPr sz="2000" b="1" kern="100" dirty="0" smtClean="0">
                <a:solidFill>
                  <a:schemeClr val="bg1"/>
                </a:solidFill>
                <a:latin typeface="微软雅黑" panose="020B0604030504040204" charset="-122"/>
                <a:ea typeface="微软雅黑" panose="020B0604030504040204" charset="-122"/>
              </a:rPr>
              <a:t> B否□</a:t>
            </a:r>
            <a:endParaRPr sz="2000" b="1" kern="100" dirty="0" smtClean="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latin typeface="微软雅黑" panose="020B0604030504040204" charset="-122"/>
                <a:ea typeface="微软雅黑" panose="020B0604030504040204" charset="-122"/>
              </a:rPr>
              <a:t>（3）贵企业数据来源（可多选)：</a:t>
            </a:r>
            <a:endParaRPr sz="2000" b="1" kern="100" dirty="0" smtClean="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latin typeface="微软雅黑" panose="020B0604030504040204" charset="-122"/>
                <a:ea typeface="微软雅黑" panose="020B0604030504040204" charset="-122"/>
              </a:rPr>
              <a:t> 1  用户     □    2 开发者 □         3  物联网  □     4 产品智能化模块  □</a:t>
            </a:r>
            <a:endParaRPr sz="2000" b="1" kern="100" dirty="0" smtClean="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latin typeface="微软雅黑" panose="020B0604030504040204" charset="-122"/>
                <a:ea typeface="微软雅黑" panose="020B0604030504040204" charset="-122"/>
              </a:rPr>
              <a:t> 5  外部购买 □    6  其他  □       7 无       □       </a:t>
            </a:r>
            <a:endParaRPr sz="2000" b="1" kern="100" dirty="0" smtClean="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92785"/>
            <a:ext cx="8229600" cy="44958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71120" y="3501390"/>
            <a:ext cx="9034145" cy="4792980"/>
          </a:xfrm>
        </p:spPr>
        <p:txBody>
          <a:bodyPr/>
          <a:lstStyle/>
          <a:p>
            <a:pPr marL="0" indent="0" algn="just" latinLnBrk="0">
              <a:lnSpc>
                <a:spcPct val="100000"/>
              </a:lnSpc>
              <a:spcBef>
                <a:spcPts val="0"/>
              </a:spcBef>
              <a:buNone/>
            </a:pPr>
            <a:r>
              <a:rPr lang="en-US" altLang="zh-CN" sz="2400" b="1" dirty="0" smtClean="0">
                <a:cs typeface="Arial" panose="020B0604020202020204" pitchFamily="34" charset="0"/>
                <a:sym typeface="+mn-ea"/>
              </a:rPr>
              <a:t>       3.</a:t>
            </a:r>
            <a:r>
              <a:rPr lang="en-US" altLang="zh-CN" sz="2400" b="1" dirty="0" smtClean="0">
                <a:solidFill>
                  <a:srgbClr val="FF0000"/>
                </a:solidFill>
                <a:cs typeface="Arial" panose="020B0604020202020204" pitchFamily="34" charset="0"/>
                <a:sym typeface="+mn-ea"/>
              </a:rPr>
              <a:t>数据研发系统</a:t>
            </a:r>
            <a:r>
              <a:rPr lang="en-US" altLang="zh-CN" sz="2400" b="1" dirty="0" smtClean="0">
                <a:cs typeface="Arial" panose="020B0604020202020204" pitchFamily="34" charset="0"/>
                <a:sym typeface="+mn-ea"/>
              </a:rPr>
              <a:t> 指对数据进行需求分析、结构设计、开发使用的系统。</a:t>
            </a:r>
            <a:endParaRPr lang="en-US" altLang="zh-CN" sz="2400" b="1" dirty="0" smtClean="0">
              <a:cs typeface="Arial" panose="020B0604020202020204" pitchFamily="34" charset="0"/>
              <a:sym typeface="+mn-ea"/>
            </a:endParaRPr>
          </a:p>
          <a:p>
            <a:pPr marL="0" indent="0" algn="just" latinLnBrk="0">
              <a:lnSpc>
                <a:spcPct val="100000"/>
              </a:lnSpc>
              <a:spcBef>
                <a:spcPts val="0"/>
              </a:spcBef>
              <a:buNone/>
            </a:pPr>
            <a:r>
              <a:rPr lang="en-US" altLang="zh-CN" sz="2400" b="1" dirty="0" smtClean="0">
                <a:cs typeface="Arial" panose="020B0604020202020204" pitchFamily="34" charset="0"/>
                <a:sym typeface="+mn-ea"/>
              </a:rPr>
              <a:t>       4.</a:t>
            </a:r>
            <a:r>
              <a:rPr lang="en-US" altLang="zh-CN" sz="2400" b="1" dirty="0" smtClean="0">
                <a:solidFill>
                  <a:srgbClr val="FF0000"/>
                </a:solidFill>
                <a:cs typeface="Arial" panose="020B0604020202020204" pitchFamily="34" charset="0"/>
                <a:sym typeface="+mn-ea"/>
              </a:rPr>
              <a:t>数据管理系统</a:t>
            </a:r>
            <a:r>
              <a:rPr lang="en-US" altLang="zh-CN" sz="2400" b="1" dirty="0" smtClean="0">
                <a:cs typeface="Arial" panose="020B0604020202020204" pitchFamily="34" charset="0"/>
                <a:sym typeface="+mn-ea"/>
              </a:rPr>
              <a:t> 指对数据进行维护管理、优化调控、日志分析的系统。</a:t>
            </a:r>
            <a:endParaRPr lang="en-US" altLang="zh-CN" sz="2400" b="1" dirty="0" smtClean="0">
              <a:cs typeface="Arial" panose="020B0604020202020204" pitchFamily="34" charset="0"/>
              <a:sym typeface="+mn-ea"/>
            </a:endParaRPr>
          </a:p>
          <a:p>
            <a:pPr marL="0" indent="0" algn="just" latinLnBrk="0">
              <a:lnSpc>
                <a:spcPct val="100000"/>
              </a:lnSpc>
              <a:spcBef>
                <a:spcPts val="0"/>
              </a:spcBef>
              <a:buNone/>
            </a:pPr>
            <a:r>
              <a:rPr lang="en-US" altLang="zh-CN" sz="2400" b="1" dirty="0" smtClean="0">
                <a:cs typeface="Arial" panose="020B0604020202020204" pitchFamily="34" charset="0"/>
                <a:sym typeface="+mn-ea"/>
              </a:rPr>
              <a:t>       5.</a:t>
            </a:r>
            <a:r>
              <a:rPr lang="en-US" altLang="zh-CN" sz="2400" b="1" dirty="0" smtClean="0">
                <a:solidFill>
                  <a:srgbClr val="FF0000"/>
                </a:solidFill>
                <a:cs typeface="Arial" panose="020B0604020202020204" pitchFamily="34" charset="0"/>
                <a:sym typeface="+mn-ea"/>
              </a:rPr>
              <a:t>产品智能化模块</a:t>
            </a:r>
            <a:r>
              <a:rPr lang="en-US" altLang="zh-CN" sz="2400" b="1" dirty="0" smtClean="0">
                <a:cs typeface="Arial" panose="020B0604020202020204" pitchFamily="34" charset="0"/>
                <a:sym typeface="+mn-ea"/>
              </a:rPr>
              <a:t> 指由传感器件、通信系统、传输系统等组成的功能模块，具备数据接收、存储、处理、发送等功能，实现产品可识别、可定位、可操控。</a:t>
            </a:r>
            <a:endParaRPr lang="en-US" altLang="zh-CN" sz="2400" b="1" dirty="0" smtClean="0">
              <a:cs typeface="Arial" panose="020B0604020202020204" pitchFamily="34" charset="0"/>
            </a:endParaRPr>
          </a:p>
          <a:p>
            <a:pPr marL="0" indent="0" algn="l">
              <a:spcBef>
                <a:spcPts val="600"/>
              </a:spcBef>
              <a:buFont typeface="Wingdings" panose="05000000000000000000" pitchFamily="2" charset="2"/>
              <a:buNone/>
            </a:pPr>
            <a:endParaRPr lang="en-US" altLang="en-US" sz="2400" b="1" dirty="0" smtClean="0">
              <a:solidFill>
                <a:schemeClr val="tx1"/>
              </a:solidFill>
              <a:cs typeface="Arial" panose="020B0604020202020204" pitchFamily="34" charset="0"/>
              <a:sym typeface="+mn-ea"/>
            </a:endParaRPr>
          </a:p>
          <a:p>
            <a:pPr>
              <a:buNone/>
            </a:pPr>
            <a:r>
              <a:rPr lang="en-US" altLang="en-US" sz="2400" b="1" dirty="0" smtClean="0">
                <a:solidFill>
                  <a:schemeClr val="tx1"/>
                </a:solidFill>
                <a:cs typeface="Arial" panose="020B0604020202020204" pitchFamily="34" charset="0"/>
                <a:sym typeface="+mn-ea"/>
              </a:rPr>
              <a:t>         </a:t>
            </a:r>
            <a:r>
              <a:rPr lang="en-US" altLang="en-US" sz="2400" b="1" u="sng"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r>
              <a:rPr lang="zh-CN" altLang="en-US" sz="2400" b="1"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33020" y="1142365"/>
            <a:ext cx="9110345" cy="2250440"/>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latin typeface="微软雅黑" panose="020B0604030504040204" charset="-122"/>
                <a:ea typeface="微软雅黑" panose="020B0604030504040204" charset="-122"/>
              </a:rPr>
              <a:t>07 </a:t>
            </a:r>
            <a:r>
              <a:rPr sz="2000" b="1" kern="100" dirty="0" smtClean="0">
                <a:solidFill>
                  <a:schemeClr val="bg1"/>
                </a:solidFill>
                <a:latin typeface="微软雅黑" panose="020B0604030504040204" charset="-122"/>
                <a:ea typeface="微软雅黑" panose="020B0604030504040204" charset="-122"/>
              </a:rPr>
              <a:t>贵企业在生产经营中与数据要素有关的情况：</a:t>
            </a:r>
            <a:r>
              <a:rPr sz="2000" b="1" kern="100" dirty="0" smtClean="0">
                <a:solidFill>
                  <a:srgbClr val="FF0000"/>
                </a:solidFill>
                <a:latin typeface="微软雅黑" panose="020B0604030504040204" charset="-122"/>
                <a:ea typeface="微软雅黑" panose="020B0604030504040204" charset="-122"/>
                <a:sym typeface="+mn-ea"/>
              </a:rPr>
              <a:t>不确定的可咨询相关技术人员填写！</a:t>
            </a:r>
            <a:endParaRPr sz="2000" b="1" kern="100" dirty="0" smtClean="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latin typeface="微软雅黑" panose="020B0604030504040204" charset="-122"/>
                <a:ea typeface="微软雅黑" panose="020B0604030504040204" charset="-122"/>
              </a:rPr>
              <a:t>（1）贵企业是否设有专职的数据业务或数字化部门 A是□  B否</a:t>
            </a:r>
            <a:r>
              <a:rPr sz="2000" b="1" kern="100" dirty="0" smtClean="0">
                <a:solidFill>
                  <a:schemeClr val="bg1"/>
                </a:solidFill>
                <a:latin typeface="微软雅黑" panose="020B0604030504040204" charset="-122"/>
                <a:ea typeface="微软雅黑" panose="020B0604030504040204" charset="-122"/>
                <a:sym typeface="+mn-ea"/>
              </a:rPr>
              <a:t>□</a:t>
            </a:r>
            <a:endParaRPr sz="2000" b="1" kern="100" dirty="0" smtClean="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latin typeface="微软雅黑" panose="020B0604030504040204" charset="-122"/>
                <a:ea typeface="微软雅黑" panose="020B0604030504040204" charset="-122"/>
              </a:rPr>
              <a:t>（2）贵企业是否有数据研发系统（软件）或数据管理系统（平台</a:t>
            </a:r>
            <a:r>
              <a:rPr lang="zh-CN" sz="2000" b="1" kern="100" dirty="0" smtClean="0">
                <a:solidFill>
                  <a:schemeClr val="bg1"/>
                </a:solidFill>
                <a:latin typeface="微软雅黑" panose="020B0604030504040204" charset="-122"/>
                <a:ea typeface="微软雅黑" panose="020B0604030504040204" charset="-122"/>
              </a:rPr>
              <a:t>）</a:t>
            </a:r>
            <a:r>
              <a:rPr sz="2000" b="1" kern="100" dirty="0" smtClean="0">
                <a:solidFill>
                  <a:schemeClr val="bg1"/>
                </a:solidFill>
                <a:latin typeface="微软雅黑" panose="020B0604030504040204" charset="-122"/>
                <a:ea typeface="微软雅黑" panose="020B0604030504040204" charset="-122"/>
              </a:rPr>
              <a:t>A是</a:t>
            </a:r>
            <a:r>
              <a:rPr sz="2000" b="1" kern="100" dirty="0" smtClean="0">
                <a:solidFill>
                  <a:schemeClr val="bg1"/>
                </a:solidFill>
                <a:latin typeface="微软雅黑" panose="020B0604030504040204" charset="-122"/>
                <a:ea typeface="微软雅黑" panose="020B0604030504040204" charset="-122"/>
                <a:sym typeface="+mn-ea"/>
              </a:rPr>
              <a:t>□</a:t>
            </a:r>
            <a:r>
              <a:rPr sz="2000" b="1" kern="100" dirty="0" smtClean="0">
                <a:solidFill>
                  <a:schemeClr val="bg1"/>
                </a:solidFill>
                <a:latin typeface="微软雅黑" panose="020B0604030504040204" charset="-122"/>
                <a:ea typeface="微软雅黑" panose="020B0604030504040204" charset="-122"/>
              </a:rPr>
              <a:t> B否□</a:t>
            </a:r>
            <a:endParaRPr sz="2000" b="1" kern="100" dirty="0" smtClean="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latin typeface="微软雅黑" panose="020B0604030504040204" charset="-122"/>
                <a:ea typeface="微软雅黑" panose="020B0604030504040204" charset="-122"/>
              </a:rPr>
              <a:t>（3）贵企业数据来源（可多选)：</a:t>
            </a:r>
            <a:endParaRPr sz="2000" b="1" kern="100" dirty="0" smtClean="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latin typeface="微软雅黑" panose="020B0604030504040204" charset="-122"/>
                <a:ea typeface="微软雅黑" panose="020B0604030504040204" charset="-122"/>
              </a:rPr>
              <a:t> 1  用户     □    2 开发者 □         3  物联网  □     4 产品智能化模块  □</a:t>
            </a:r>
            <a:endParaRPr sz="2000" b="1" kern="100" dirty="0" smtClean="0">
              <a:solidFill>
                <a:schemeClr val="bg1"/>
              </a:solidFill>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latin typeface="微软雅黑" panose="020B0604030504040204" charset="-122"/>
                <a:ea typeface="微软雅黑" panose="020B0604030504040204" charset="-122"/>
              </a:rPr>
              <a:t> 5  外部购买 □    6  其他  □       7 无       □       </a:t>
            </a:r>
            <a:endParaRPr sz="2000" b="1" kern="100" dirty="0" smtClean="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标题 1"/>
          <p:cNvSpPr>
            <a:spLocks noGrp="true"/>
          </p:cNvSpPr>
          <p:nvPr>
            <p:ph type="title"/>
          </p:nvPr>
        </p:nvSpPr>
        <p:spPr>
          <a:xfrm>
            <a:off x="467360" y="765175"/>
            <a:ext cx="8229600" cy="570230"/>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rPr>
              <a:t>一、</a:t>
            </a:r>
            <a:r>
              <a:rPr lang="zh-CN" altLang="en-US" sz="3200" b="1" dirty="0">
                <a:solidFill>
                  <a:schemeClr val="tx1"/>
                </a:solidFill>
                <a:latin typeface="等线" panose="02010600030101010101" pitchFamily="2" charset="-122"/>
                <a:ea typeface="等线" panose="02010600030101010101" pitchFamily="2" charset="-122"/>
                <a:sym typeface="+mn-ea"/>
              </a:rPr>
              <a:t>新增内容及变化</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8" name="内容占位符 3"/>
          <p:cNvSpPr>
            <a:spLocks noGrp="true"/>
          </p:cNvSpPr>
          <p:nvPr>
            <p:ph idx="1"/>
          </p:nvPr>
        </p:nvSpPr>
        <p:spPr/>
        <p:txBody>
          <a:bodyPr/>
          <a:lstStyle/>
          <a:p>
            <a:pPr algn="just" defTabSz="914400" eaLnBrk="1" hangingPunct="1">
              <a:spcBef>
                <a:spcPts val="1200"/>
              </a:spcBef>
              <a:buFont typeface="Wingdings" panose="05000000000000000000" pitchFamily="2" charset="2"/>
              <a:buChar char="Ø"/>
            </a:pPr>
            <a:r>
              <a:rPr lang="zh-CN" altLang="en-US" b="1" kern="1200" dirty="0" smtClean="0">
                <a:solidFill>
                  <a:schemeClr val="tx1"/>
                </a:solidFill>
                <a:latin typeface="黑体" panose="02010609060101010101" pitchFamily="49" charset="-122"/>
                <a:ea typeface="黑体" panose="02010609060101010101" pitchFamily="49" charset="-122"/>
                <a:sym typeface="+mn-ea"/>
              </a:rPr>
              <a:t>删除</a:t>
            </a:r>
            <a:r>
              <a:rPr lang="zh-CN" altLang="en-US" b="1" kern="1200" dirty="0" smtClean="0">
                <a:latin typeface="黑体" panose="02010609060101010101" pitchFamily="49" charset="-122"/>
                <a:ea typeface="黑体" panose="02010609060101010101" pitchFamily="49" charset="-122"/>
                <a:sym typeface="+mn-ea"/>
              </a:rPr>
              <a:t>部分</a:t>
            </a:r>
            <a:r>
              <a:rPr lang="zh-CN" altLang="en-US" b="1">
                <a:latin typeface="微软雅黑" panose="020B0604030504040204" charset="-122"/>
                <a:ea typeface="微软雅黑" panose="020B0604030504040204" charset="-122"/>
                <a:sym typeface="+mn-ea"/>
              </a:rPr>
              <a:t>：</a:t>
            </a:r>
            <a:endParaRPr lang="zh-CN" altLang="en-US" b="1">
              <a:latin typeface="微软雅黑" panose="020B0604030504040204" charset="-122"/>
              <a:ea typeface="微软雅黑" panose="020B0604030504040204" charset="-122"/>
              <a:sym typeface="+mn-ea"/>
            </a:endParaRPr>
          </a:p>
          <a:p>
            <a:pPr marL="0" indent="0" algn="just" defTabSz="914400" eaLnBrk="1" latinLnBrk="0" hangingPunct="1">
              <a:spcBef>
                <a:spcPts val="0"/>
              </a:spcBef>
              <a:buFont typeface="Wingdings" panose="05000000000000000000" pitchFamily="2" charset="2"/>
              <a:buNone/>
            </a:pPr>
            <a:r>
              <a:rPr lang="en-US" altLang="zh-CN" b="1" kern="1200" dirty="0" smtClean="0">
                <a:solidFill>
                  <a:schemeClr val="tx1"/>
                </a:solidFill>
                <a:latin typeface="黑体" panose="02010609060101010101" pitchFamily="49" charset="-122"/>
                <a:ea typeface="黑体" panose="02010609060101010101" pitchFamily="49" charset="-122"/>
                <a:sym typeface="+mn-ea"/>
              </a:rPr>
              <a:t> </a:t>
            </a:r>
            <a:r>
              <a:rPr lang="en-US" altLang="zh-CN" sz="2000" b="1" kern="1200" dirty="0" smtClean="0">
                <a:solidFill>
                  <a:schemeClr val="tx1"/>
                </a:solidFill>
                <a:latin typeface="黑体" panose="02010609060101010101" pitchFamily="49" charset="-122"/>
                <a:ea typeface="黑体" panose="02010609060101010101" pitchFamily="49" charset="-122"/>
                <a:sym typeface="+mn-ea"/>
              </a:rPr>
              <a:t> </a:t>
            </a:r>
            <a:r>
              <a:rPr lang="en-US" altLang="zh-CN" sz="2000" b="1" kern="1200" dirty="0" smtClean="0">
                <a:solidFill>
                  <a:schemeClr val="accent2"/>
                </a:solidFill>
                <a:latin typeface="黑体" panose="02010609060101010101" pitchFamily="49" charset="-122"/>
                <a:ea typeface="黑体" panose="02010609060101010101" pitchFamily="49" charset="-122"/>
                <a:sym typeface="+mn-ea"/>
              </a:rPr>
              <a:t>07</a:t>
            </a:r>
            <a:r>
              <a:rPr lang="zh-CN" altLang="en-US" sz="2000" b="1" kern="1200" dirty="0" smtClean="0">
                <a:solidFill>
                  <a:schemeClr val="accent2"/>
                </a:solidFill>
                <a:latin typeface="黑体" panose="02010609060101010101" pitchFamily="49" charset="-122"/>
                <a:ea typeface="黑体" panose="02010609060101010101" pitchFamily="49" charset="-122"/>
                <a:sym typeface="+mn-ea"/>
              </a:rPr>
              <a:t>题</a:t>
            </a:r>
            <a:r>
              <a:rPr lang="zh-CN" altLang="en-US" sz="2000">
                <a:latin typeface="微软雅黑" panose="020B0604030504040204" charset="-122"/>
                <a:ea typeface="微软雅黑" panose="020B0604030504040204" charset="-122"/>
                <a:sym typeface="+mn-ea"/>
              </a:rPr>
              <a:t>贵企业在生产经营中是否已进行数字化转型</a:t>
            </a:r>
            <a:endParaRPr lang="zh-CN" altLang="en-US" sz="2000" b="1" kern="1200" dirty="0" smtClean="0">
              <a:solidFill>
                <a:schemeClr val="tx1"/>
              </a:solidFill>
              <a:latin typeface="黑体" panose="02010609060101010101" pitchFamily="49" charset="-122"/>
              <a:ea typeface="黑体" panose="02010609060101010101" pitchFamily="49" charset="-122"/>
              <a:sym typeface="+mn-ea"/>
            </a:endParaRPr>
          </a:p>
          <a:p>
            <a:pPr algn="just" defTabSz="914400" eaLnBrk="1" hangingPunct="1">
              <a:spcBef>
                <a:spcPts val="1200"/>
              </a:spcBef>
              <a:buFont typeface="Wingdings" panose="05000000000000000000" pitchFamily="2" charset="2"/>
              <a:buChar char="Ø"/>
            </a:pPr>
            <a:r>
              <a:rPr lang="zh-CN" altLang="en-US" b="1" kern="1200" dirty="0" smtClean="0">
                <a:latin typeface="黑体" panose="02010609060101010101" pitchFamily="49" charset="-122"/>
                <a:ea typeface="黑体" panose="02010609060101010101" pitchFamily="49" charset="-122"/>
                <a:sym typeface="+mn-ea"/>
              </a:rPr>
              <a:t>新增部分</a:t>
            </a:r>
            <a:r>
              <a:rPr lang="zh-CN" altLang="en-US" b="1">
                <a:latin typeface="微软雅黑" panose="020B0604030504040204" charset="-122"/>
                <a:ea typeface="微软雅黑" panose="020B0604030504040204" charset="-122"/>
                <a:sym typeface="+mn-ea"/>
              </a:rPr>
              <a:t>：</a:t>
            </a:r>
            <a:endParaRPr lang="zh-CN" altLang="en-US" b="1">
              <a:latin typeface="微软雅黑" panose="020B0604030504040204" charset="-122"/>
              <a:ea typeface="微软雅黑" panose="020B0604030504040204" charset="-122"/>
              <a:sym typeface="+mn-ea"/>
            </a:endParaRPr>
          </a:p>
          <a:p>
            <a:pPr marL="0" indent="0" algn="just" fontAlgn="auto">
              <a:lnSpc>
                <a:spcPts val="3000"/>
              </a:lnSpc>
              <a:buFont typeface="Wingdings" panose="05000000000000000000" charset="0"/>
              <a:buNone/>
            </a:pPr>
            <a:r>
              <a:rPr lang="en-US" altLang="zh-CN" sz="2000" b="1" kern="1200" dirty="0" smtClean="0">
                <a:latin typeface="黑体" panose="02010609060101010101" pitchFamily="49" charset="-122"/>
                <a:ea typeface="黑体" panose="02010609060101010101" pitchFamily="49" charset="-122"/>
                <a:sym typeface="+mn-ea"/>
              </a:rPr>
              <a:t>  </a:t>
            </a:r>
            <a:r>
              <a:rPr lang="en-US" altLang="zh-CN" sz="2000" b="1" kern="1200" dirty="0" smtClean="0">
                <a:solidFill>
                  <a:schemeClr val="accent2"/>
                </a:solidFill>
                <a:latin typeface="黑体" panose="02010609060101010101" pitchFamily="49" charset="-122"/>
                <a:ea typeface="黑体" panose="02010609060101010101" pitchFamily="49" charset="-122"/>
                <a:sym typeface="+mn-ea"/>
              </a:rPr>
              <a:t>02</a:t>
            </a:r>
            <a:r>
              <a:rPr lang="zh-CN" altLang="en-US" sz="2000" b="1" kern="1200" dirty="0" smtClean="0">
                <a:solidFill>
                  <a:schemeClr val="accent2"/>
                </a:solidFill>
                <a:latin typeface="黑体" panose="02010609060101010101" pitchFamily="49" charset="-122"/>
                <a:ea typeface="黑体" panose="02010609060101010101" pitchFamily="49" charset="-122"/>
                <a:sym typeface="+mn-ea"/>
              </a:rPr>
              <a:t>题</a:t>
            </a:r>
            <a:r>
              <a:rPr lang="zh-CN" altLang="en-US" sz="2000">
                <a:latin typeface="微软雅黑" panose="020B0604030504040204" charset="-122"/>
                <a:ea typeface="微软雅黑" panose="020B0604030504040204" charset="-122"/>
                <a:sym typeface="+mn-ea"/>
              </a:rPr>
              <a:t>从事数据相关业务的人员</a:t>
            </a:r>
            <a:endParaRPr lang="zh-CN" altLang="en-US" sz="2000" noProof="1">
              <a:latin typeface="微软雅黑" panose="020B0604030504040204" charset="-122"/>
              <a:ea typeface="微软雅黑" panose="020B0604030504040204" charset="-122"/>
            </a:endParaRPr>
          </a:p>
          <a:p>
            <a:pPr marL="0" indent="0" algn="just" fontAlgn="auto">
              <a:lnSpc>
                <a:spcPts val="3000"/>
              </a:lnSpc>
              <a:buFont typeface="Wingdings" panose="05000000000000000000" charset="0"/>
              <a:buNone/>
            </a:pPr>
            <a:r>
              <a:rPr lang="en-US" altLang="zh-CN" sz="2000" b="1" kern="1200" dirty="0" smtClean="0">
                <a:latin typeface="黑体" panose="02010609060101010101" pitchFamily="49" charset="-122"/>
                <a:ea typeface="黑体" panose="02010609060101010101" pitchFamily="49" charset="-122"/>
                <a:sym typeface="+mn-ea"/>
              </a:rPr>
              <a:t>  </a:t>
            </a:r>
            <a:r>
              <a:rPr lang="en-US" altLang="zh-CN" sz="2000" b="1" kern="1200" dirty="0" smtClean="0">
                <a:solidFill>
                  <a:schemeClr val="accent2"/>
                </a:solidFill>
                <a:latin typeface="黑体" panose="02010609060101010101" pitchFamily="49" charset="-122"/>
                <a:ea typeface="黑体" panose="02010609060101010101" pitchFamily="49" charset="-122"/>
                <a:sym typeface="+mn-ea"/>
              </a:rPr>
              <a:t>03</a:t>
            </a:r>
            <a:r>
              <a:rPr lang="zh-CN" altLang="en-US" sz="2000" b="1" kern="1200" dirty="0" smtClean="0">
                <a:solidFill>
                  <a:schemeClr val="accent2"/>
                </a:solidFill>
                <a:latin typeface="黑体" panose="02010609060101010101" pitchFamily="49" charset="-122"/>
                <a:ea typeface="黑体" panose="02010609060101010101" pitchFamily="49" charset="-122"/>
                <a:sym typeface="+mn-ea"/>
              </a:rPr>
              <a:t>题</a:t>
            </a:r>
            <a:r>
              <a:rPr lang="zh-CN" altLang="en-US" sz="2000">
                <a:latin typeface="微软雅黑" panose="020B0604030504040204" charset="-122"/>
                <a:ea typeface="微软雅黑" panose="020B0604030504040204" charset="-122"/>
                <a:sym typeface="+mn-ea"/>
              </a:rPr>
              <a:t>用于数据库运营和维护的费用</a:t>
            </a:r>
            <a:endParaRPr lang="zh-CN" altLang="en-US" sz="2000" noProof="1">
              <a:latin typeface="微软雅黑" panose="020B0604030504040204" charset="-122"/>
              <a:ea typeface="微软雅黑" panose="020B0604030504040204" charset="-122"/>
            </a:endParaRPr>
          </a:p>
          <a:p>
            <a:pPr marL="0" indent="0" algn="just" fontAlgn="auto">
              <a:lnSpc>
                <a:spcPts val="3000"/>
              </a:lnSpc>
              <a:buFont typeface="Wingdings" panose="05000000000000000000" charset="0"/>
              <a:buNone/>
            </a:pPr>
            <a:r>
              <a:rPr lang="en-US" altLang="zh-CN" sz="2000" b="1" kern="1200" dirty="0" smtClean="0">
                <a:latin typeface="黑体" panose="02010609060101010101" pitchFamily="49" charset="-122"/>
                <a:ea typeface="黑体" panose="02010609060101010101" pitchFamily="49" charset="-122"/>
                <a:sym typeface="+mn-ea"/>
              </a:rPr>
              <a:t>  </a:t>
            </a:r>
            <a:r>
              <a:rPr lang="en-US" altLang="zh-CN" sz="2000" b="1" kern="1200" dirty="0" smtClean="0">
                <a:solidFill>
                  <a:schemeClr val="accent2"/>
                </a:solidFill>
                <a:latin typeface="黑体" panose="02010609060101010101" pitchFamily="49" charset="-122"/>
                <a:ea typeface="黑体" panose="02010609060101010101" pitchFamily="49" charset="-122"/>
                <a:sym typeface="+mn-ea"/>
              </a:rPr>
              <a:t>07</a:t>
            </a:r>
            <a:r>
              <a:rPr lang="zh-CN" altLang="en-US" sz="2000" b="1" kern="1200" dirty="0" smtClean="0">
                <a:solidFill>
                  <a:schemeClr val="accent2"/>
                </a:solidFill>
                <a:latin typeface="黑体" panose="02010609060101010101" pitchFamily="49" charset="-122"/>
                <a:ea typeface="黑体" panose="02010609060101010101" pitchFamily="49" charset="-122"/>
                <a:sym typeface="+mn-ea"/>
              </a:rPr>
              <a:t>题</a:t>
            </a:r>
            <a:r>
              <a:rPr lang="zh-CN" altLang="en-US" sz="2000">
                <a:latin typeface="微软雅黑" panose="020B0604030504040204" charset="-122"/>
                <a:ea typeface="微软雅黑" panose="020B0604030504040204" charset="-122"/>
                <a:sym typeface="+mn-ea"/>
              </a:rPr>
              <a:t>贵企业在生产经营中与数据要素有关的情况</a:t>
            </a:r>
            <a:endParaRPr lang="en-US" altLang="zh-CN" b="1" kern="1200" dirty="0" smtClean="0">
              <a:latin typeface="黑体" panose="02010609060101010101" pitchFamily="49" charset="-122"/>
              <a:ea typeface="黑体" panose="02010609060101010101" pitchFamily="49" charset="-122"/>
              <a:sym typeface="+mn-ea"/>
            </a:endParaRPr>
          </a:p>
          <a:p>
            <a:pPr algn="just" defTabSz="914400" eaLnBrk="1" hangingPunct="1">
              <a:spcBef>
                <a:spcPts val="1200"/>
              </a:spcBef>
              <a:buFont typeface="Wingdings" panose="05000000000000000000" pitchFamily="2" charset="2"/>
              <a:buChar char="Ø"/>
            </a:pPr>
            <a:r>
              <a:rPr lang="zh-CN" altLang="en-US" b="1" kern="1200" dirty="0" smtClean="0">
                <a:latin typeface="黑体" panose="02010609060101010101" pitchFamily="49" charset="-122"/>
                <a:ea typeface="黑体" panose="02010609060101010101" pitchFamily="49" charset="-122"/>
                <a:sym typeface="+mn-ea"/>
              </a:rPr>
              <a:t>修改部分：</a:t>
            </a:r>
            <a:endParaRPr lang="zh-CN" altLang="en-US" b="1" kern="1200" dirty="0" smtClean="0">
              <a:solidFill>
                <a:schemeClr val="tx1"/>
              </a:solidFill>
              <a:latin typeface="黑体" panose="02010609060101010101" pitchFamily="49" charset="-122"/>
              <a:ea typeface="黑体" panose="02010609060101010101" pitchFamily="49" charset="-122"/>
              <a:sym typeface="+mn-ea"/>
            </a:endParaRPr>
          </a:p>
          <a:p>
            <a:pPr marL="0" indent="0" algn="just" defTabSz="914400" eaLnBrk="1" latinLnBrk="0" hangingPunct="1">
              <a:spcBef>
                <a:spcPts val="0"/>
              </a:spcBef>
              <a:buFont typeface="Wingdings" panose="05000000000000000000" pitchFamily="2" charset="2"/>
              <a:buNone/>
            </a:pPr>
            <a:r>
              <a:rPr lang="en-US" altLang="zh-CN">
                <a:latin typeface="微软雅黑" panose="020B0604030504040204" charset="-122"/>
                <a:ea typeface="微软雅黑" panose="020B0604030504040204" charset="-122"/>
                <a:sym typeface="+mn-ea"/>
              </a:rPr>
              <a:t>   </a:t>
            </a:r>
            <a:r>
              <a:rPr lang="en-US" altLang="zh-CN" sz="2000" b="1" kern="1200" dirty="0" smtClean="0">
                <a:solidFill>
                  <a:schemeClr val="accent2"/>
                </a:solidFill>
                <a:latin typeface="黑体" panose="02010609060101010101" pitchFamily="49" charset="-122"/>
                <a:ea typeface="黑体" panose="02010609060101010101" pitchFamily="49" charset="-122"/>
                <a:sym typeface="+mn-ea"/>
              </a:rPr>
              <a:t>01</a:t>
            </a:r>
            <a:r>
              <a:rPr lang="zh-CN" altLang="en-US" sz="2000" b="1" kern="1200" dirty="0" smtClean="0">
                <a:solidFill>
                  <a:schemeClr val="accent2"/>
                </a:solidFill>
                <a:latin typeface="黑体" panose="02010609060101010101" pitchFamily="49" charset="-122"/>
                <a:ea typeface="黑体" panose="02010609060101010101" pitchFamily="49" charset="-122"/>
                <a:sym typeface="+mn-ea"/>
              </a:rPr>
              <a:t>题</a:t>
            </a:r>
            <a:r>
              <a:rPr lang="zh-CN" altLang="en-US" sz="2000">
                <a:latin typeface="微软雅黑" panose="020B0604030504040204" charset="-122"/>
                <a:ea typeface="微软雅黑" panose="020B0604030504040204" charset="-122"/>
                <a:sym typeface="+mn-ea"/>
              </a:rPr>
              <a:t>贵企业年末使用的计算机”改为“年末贵企业使用的计算机”</a:t>
            </a:r>
            <a:endParaRPr lang="en-US" altLang="zh-CN" sz="2000" b="1" kern="1200" dirty="0" smtClean="0">
              <a:solidFill>
                <a:schemeClr val="tx1"/>
              </a:solidFill>
              <a:latin typeface="黑体" panose="02010609060101010101" pitchFamily="49" charset="-122"/>
              <a:ea typeface="黑体" panose="02010609060101010101" pitchFamily="49" charset="-122"/>
              <a:sym typeface="+mn-ea"/>
            </a:endParaRPr>
          </a:p>
          <a:p>
            <a:pPr algn="just" defTabSz="914400" eaLnBrk="1" hangingPunct="1">
              <a:spcBef>
                <a:spcPts val="1200"/>
              </a:spcBef>
              <a:buNone/>
            </a:pPr>
            <a:endParaRPr lang="en-US" altLang="zh-CN" sz="2000" b="1" kern="1200" dirty="0" smtClean="0">
              <a:solidFill>
                <a:schemeClr val="tx1"/>
              </a:solidFill>
              <a:latin typeface="黑体" panose="02010609060101010101" pitchFamily="49" charset="-122"/>
              <a:ea typeface="黑体" panose="02010609060101010101" pitchFamily="49" charset="-122"/>
              <a:sym typeface="+mn-ea"/>
            </a:endParaRPr>
          </a:p>
        </p:txBody>
      </p:sp>
      <p:grpSp>
        <p:nvGrpSpPr>
          <p:cNvPr id="2" name="组合 1"/>
          <p:cNvGrpSpPr/>
          <p:nvPr/>
        </p:nvGrpSpPr>
        <p:grpSpPr>
          <a:xfrm>
            <a:off x="0" y="45085"/>
            <a:ext cx="9144000" cy="6812915"/>
            <a:chOff x="0" y="71"/>
            <a:chExt cx="14400" cy="10729"/>
          </a:xfrm>
        </p:grpSpPr>
        <p:grpSp>
          <p:nvGrpSpPr>
            <p:cNvPr id="3" name="组合 2"/>
            <p:cNvGrpSpPr/>
            <p:nvPr/>
          </p:nvGrpSpPr>
          <p:grpSpPr>
            <a:xfrm>
              <a:off x="85" y="71"/>
              <a:ext cx="14315" cy="1259"/>
              <a:chOff x="0" y="0"/>
              <a:chExt cx="19200" cy="1585"/>
            </a:xfrm>
          </p:grpSpPr>
          <p:cxnSp>
            <p:nvCxnSpPr>
              <p:cNvPr id="6" name="直接连接符 5"/>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03250"/>
            <a:ext cx="8229600" cy="4438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46990" y="2132965"/>
            <a:ext cx="8594090" cy="5097780"/>
          </a:xfrm>
        </p:spPr>
        <p:txBody>
          <a:bodyPr/>
          <a:lstStyle/>
          <a:p>
            <a:pPr marL="0" indent="0" algn="just" latinLnBrk="0">
              <a:lnSpc>
                <a:spcPts val="2700"/>
              </a:lnSpc>
              <a:buNone/>
            </a:pPr>
            <a:r>
              <a:rPr lang="zh-CN" altLang="en-US" sz="2400" b="1" dirty="0" smtClean="0">
                <a:latin typeface="微软雅黑" panose="020B0604030504040204" charset="-122"/>
                <a:ea typeface="微软雅黑" panose="020B0604030504040204" charset="-122"/>
                <a:sym typeface="+mn-ea"/>
              </a:rPr>
              <a:t>指标解释：</a:t>
            </a:r>
            <a:endParaRPr lang="en-US" sz="2400" b="1" dirty="0">
              <a:latin typeface="宋体" pitchFamily="2" charset="-122"/>
              <a:ea typeface="宋体" pitchFamily="2" charset="-122"/>
              <a:cs typeface="宋体" pitchFamily="2" charset="-122"/>
              <a:sym typeface="+mn-ea"/>
            </a:endParaRPr>
          </a:p>
          <a:p>
            <a:pPr marL="0" indent="0" algn="just" latinLnBrk="0">
              <a:lnSpc>
                <a:spcPct val="150000"/>
              </a:lnSpc>
              <a:spcBef>
                <a:spcPts val="0"/>
              </a:spcBef>
              <a:buNone/>
            </a:pPr>
            <a:r>
              <a:rPr lang="en-US" sz="2400" b="1" dirty="0">
                <a:solidFill>
                  <a:srgbClr val="FF0000"/>
                </a:solidFill>
                <a:latin typeface="宋体" pitchFamily="2" charset="-122"/>
                <a:ea typeface="宋体" pitchFamily="2" charset="-122"/>
                <a:cs typeface="宋体" pitchFamily="2" charset="-122"/>
                <a:sym typeface="+mn-ea"/>
              </a:rPr>
              <a:t>    </a:t>
            </a:r>
            <a:r>
              <a:rPr sz="2400" b="1" dirty="0">
                <a:solidFill>
                  <a:srgbClr val="FF0000"/>
                </a:solidFill>
                <a:latin typeface="宋体" pitchFamily="2" charset="-122"/>
                <a:ea typeface="宋体" pitchFamily="2" charset="-122"/>
                <a:cs typeface="宋体" pitchFamily="2" charset="-122"/>
                <a:sym typeface="+mn-ea"/>
              </a:rPr>
              <a:t>通过网站或应用程序（APP）实现商品或服务交易</a:t>
            </a:r>
            <a:r>
              <a:rPr sz="2400" b="1" dirty="0">
                <a:latin typeface="宋体" pitchFamily="2" charset="-122"/>
                <a:ea typeface="宋体" pitchFamily="2" charset="-122"/>
                <a:cs typeface="宋体" pitchFamily="2" charset="-122"/>
                <a:sym typeface="+mn-ea"/>
              </a:rPr>
              <a:t>指报告期内填报企业（单位）通过网站或APP借助网络订单销售</a:t>
            </a:r>
            <a:r>
              <a:rPr lang="zh-CN" sz="2400" b="1" dirty="0">
                <a:latin typeface="宋体" pitchFamily="2" charset="-122"/>
                <a:ea typeface="宋体" pitchFamily="2" charset="-122"/>
                <a:cs typeface="宋体" pitchFamily="2" charset="-122"/>
                <a:sym typeface="+mn-ea"/>
              </a:rPr>
              <a:t>或采购</a:t>
            </a:r>
            <a:r>
              <a:rPr sz="2400" b="1" dirty="0">
                <a:latin typeface="宋体" pitchFamily="2" charset="-122"/>
                <a:ea typeface="宋体" pitchFamily="2" charset="-122"/>
                <a:cs typeface="宋体" pitchFamily="2" charset="-122"/>
                <a:sym typeface="+mn-ea"/>
              </a:rPr>
              <a:t>的商品和服务。借助网络订单指通过网站或APP接受订单，付款和配送可以不借助于网络。</a:t>
            </a:r>
            <a:endParaRPr sz="2400" b="1" dirty="0">
              <a:latin typeface="宋体" pitchFamily="2" charset="-122"/>
              <a:ea typeface="宋体" pitchFamily="2" charset="-122"/>
              <a:cs typeface="宋体" pitchFamily="2" charset="-122"/>
              <a:sym typeface="+mn-ea"/>
            </a:endParaRPr>
          </a:p>
          <a:p>
            <a:pPr marL="342900" indent="-342900" algn="l">
              <a:buNone/>
            </a:pPr>
            <a:endParaRPr lang="zh-CN" altLang="en-US" sz="2400" b="1" dirty="0" smtClean="0">
              <a:solidFill>
                <a:schemeClr val="tx1"/>
              </a:solidFill>
              <a:latin typeface="宋体" pitchFamily="2" charset="-122"/>
              <a:ea typeface="宋体" pitchFamily="2" charset="-122"/>
            </a:endParaRPr>
          </a:p>
          <a:p>
            <a:pPr>
              <a:spcBef>
                <a:spcPts val="600"/>
              </a:spcBef>
              <a:buFont typeface="Wingdings" panose="05000000000000000000" pitchFamily="2" charset="2"/>
              <a:buChar char="Ø"/>
            </a:pPr>
            <a:endParaRPr lang="zh-CN" altLang="en-US" sz="2400" b="1" dirty="0" smtClean="0">
              <a:solidFill>
                <a:schemeClr val="tx1"/>
              </a:solidFill>
              <a:latin typeface="宋体" pitchFamily="2" charset="-122"/>
              <a:ea typeface="宋体" pitchFamily="2" charset="-122"/>
              <a:sym typeface="+mn-ea"/>
            </a:endParaRPr>
          </a:p>
          <a:p>
            <a:pPr marL="0" indent="0">
              <a:spcBef>
                <a:spcPts val="600"/>
              </a:spcBef>
              <a:buFont typeface="Wingdings" panose="05000000000000000000" pitchFamily="2" charset="2"/>
              <a:buNone/>
            </a:pPr>
            <a:r>
              <a:rPr lang="en-US" altLang="en-US" sz="2400" b="1" u="sng" dirty="0" smtClean="0">
                <a:solidFill>
                  <a:schemeClr val="tx1"/>
                </a:solidFill>
                <a:cs typeface="Arial" panose="020B0604020202020204" pitchFamily="34" charset="0"/>
                <a:sym typeface="+mn-ea"/>
              </a:rPr>
              <a:t>    </a:t>
            </a:r>
            <a:r>
              <a:rPr lang="zh-CN" altLang="en-US" sz="2400" b="1" u="sng" dirty="0" smtClean="0">
                <a:solidFill>
                  <a:schemeClr val="tx1"/>
                </a:solidFill>
                <a:cs typeface="Arial" panose="020B0604020202020204" pitchFamily="34" charset="0"/>
                <a:sym typeface="+mn-ea"/>
              </a:rPr>
              <a:t>  </a:t>
            </a:r>
            <a:r>
              <a:rPr lang="en-US" altLang="en-US" sz="2400" b="1" u="sng"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r>
              <a:rPr lang="zh-CN" altLang="en-US" sz="2400" b="1"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sp>
        <p:nvSpPr>
          <p:cNvPr id="10" name="矩形 9"/>
          <p:cNvSpPr/>
          <p:nvPr/>
        </p:nvSpPr>
        <p:spPr>
          <a:xfrm>
            <a:off x="-16510" y="1060450"/>
            <a:ext cx="9136380" cy="941070"/>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08 </a:t>
            </a:r>
            <a:r>
              <a:rPr lang="zh-CN" altLang="en-US" sz="2000" b="1" kern="100" dirty="0" smtClean="0">
                <a:solidFill>
                  <a:schemeClr val="bg1"/>
                </a:solidFill>
                <a:effectLst/>
                <a:latin typeface="微软雅黑" panose="020B0604030504040204" charset="-122"/>
                <a:ea typeface="微软雅黑" panose="020B0604030504040204" charset="-122"/>
              </a:rPr>
              <a:t>贵企业是否通过网站或应用程序（</a:t>
            </a:r>
            <a:r>
              <a:rPr lang="en-US" altLang="zh-CN" sz="2000" b="1" kern="100" dirty="0" smtClean="0">
                <a:solidFill>
                  <a:schemeClr val="bg1"/>
                </a:solidFill>
                <a:effectLst/>
                <a:latin typeface="微软雅黑" panose="020B0604030504040204" charset="-122"/>
                <a:ea typeface="微软雅黑" panose="020B0604030504040204" charset="-122"/>
              </a:rPr>
              <a:t>APP</a:t>
            </a:r>
            <a:r>
              <a:rPr lang="zh-CN" altLang="en-US" sz="2000" b="1" kern="100" dirty="0" smtClean="0">
                <a:solidFill>
                  <a:schemeClr val="bg1"/>
                </a:solidFill>
                <a:effectLst/>
                <a:latin typeface="微软雅黑" panose="020B0604030504040204" charset="-122"/>
                <a:ea typeface="微软雅黑" panose="020B0604030504040204" charset="-122"/>
              </a:rPr>
              <a:t>）实现商品或服务交易？</a:t>
            </a:r>
            <a:r>
              <a:rPr lang="en-US" altLang="zh-CN" sz="2000" b="1" kern="100" dirty="0" smtClean="0">
                <a:solidFill>
                  <a:schemeClr val="bg1"/>
                </a:solidFill>
                <a:effectLst/>
                <a:latin typeface="微软雅黑" panose="020B0604030504040204" charset="-122"/>
                <a:ea typeface="微软雅黑" panose="020B0604030504040204" charset="-122"/>
              </a:rPr>
              <a:t> A</a:t>
            </a:r>
            <a:r>
              <a:rPr lang="zh-CN" altLang="en-US" sz="2000" b="1" kern="100" dirty="0" smtClean="0">
                <a:solidFill>
                  <a:schemeClr val="bg1"/>
                </a:solidFill>
                <a:effectLst/>
                <a:latin typeface="微软雅黑" panose="020B0604030504040204" charset="-122"/>
                <a:ea typeface="微软雅黑" panose="020B0604030504040204" charset="-122"/>
              </a:rPr>
              <a:t>是</a:t>
            </a:r>
            <a:r>
              <a:rPr sz="2000" b="1" kern="100" dirty="0" smtClean="0">
                <a:solidFill>
                  <a:schemeClr val="bg1"/>
                </a:solidFill>
                <a:latin typeface="微软雅黑" panose="020B0604030504040204" charset="-122"/>
                <a:sym typeface="+mn-ea"/>
              </a:rPr>
              <a:t>□</a:t>
            </a:r>
            <a:r>
              <a:rPr lang="en-US" altLang="zh-CN" sz="2000" b="1" kern="100" dirty="0" smtClean="0">
                <a:solidFill>
                  <a:schemeClr val="bg1"/>
                </a:solidFill>
                <a:effectLst/>
                <a:latin typeface="微软雅黑" panose="020B0604030504040204" charset="-122"/>
                <a:ea typeface="微软雅黑" panose="020B0604030504040204" charset="-122"/>
              </a:rPr>
              <a:t>  B</a:t>
            </a:r>
            <a:r>
              <a:rPr lang="zh-CN" altLang="en-US" sz="2000" b="1" kern="100" dirty="0" smtClean="0">
                <a:solidFill>
                  <a:schemeClr val="bg1"/>
                </a:solidFill>
                <a:effectLst/>
                <a:latin typeface="微软雅黑" panose="020B0604030504040204" charset="-122"/>
                <a:ea typeface="微软雅黑" panose="020B0604030504040204" charset="-122"/>
              </a:rPr>
              <a:t>否</a:t>
            </a:r>
            <a:r>
              <a:rPr lang="zh-CN" altLang="en-US" sz="2000" b="1" kern="100" dirty="0" smtClean="0">
                <a:solidFill>
                  <a:schemeClr val="bg1"/>
                </a:solidFill>
                <a:effectLst/>
                <a:latin typeface="微软雅黑" panose="020B0604030504040204" charset="-122"/>
                <a:ea typeface="微软雅黑" panose="020B0604030504040204" charset="-122"/>
                <a:sym typeface="+mn-ea"/>
              </a:rPr>
              <a:t>□（跳至10题）</a:t>
            </a:r>
            <a:endParaRPr lang="zh-CN" altLang="en-US" sz="2000" b="1" kern="100" dirty="0" smtClean="0">
              <a:solidFill>
                <a:schemeClr val="bg1"/>
              </a:solidFill>
              <a:effectLst/>
              <a:latin typeface="微软雅黑" panose="020B0604030504040204" charset="-122"/>
              <a:ea typeface="微软雅黑" panose="020B0604030504040204" charset="-122"/>
              <a:sym typeface="+mn-ea"/>
            </a:endParaRPr>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603250"/>
            <a:ext cx="8229600" cy="4438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46990" y="2132965"/>
            <a:ext cx="9072880" cy="5097780"/>
          </a:xfrm>
        </p:spPr>
        <p:txBody>
          <a:bodyPr/>
          <a:lstStyle/>
          <a:p>
            <a:pPr marL="0" indent="0" algn="just" latinLnBrk="0">
              <a:lnSpc>
                <a:spcPts val="2700"/>
              </a:lnSpc>
              <a:spcBef>
                <a:spcPts val="0"/>
              </a:spcBef>
              <a:buNone/>
            </a:pPr>
            <a:r>
              <a:rPr lang="zh-CN" altLang="en-US" sz="2400" b="1" dirty="0" smtClean="0">
                <a:latin typeface="微软雅黑" panose="020B0604030504040204" charset="-122"/>
                <a:ea typeface="微软雅黑" panose="020B0604030504040204" charset="-122"/>
                <a:sym typeface="+mn-ea"/>
              </a:rPr>
              <a:t>注意事项：</a:t>
            </a:r>
            <a:endParaRPr lang="zh-CN" altLang="en-US" sz="2400" b="1" dirty="0" smtClean="0">
              <a:latin typeface="微软雅黑" panose="020B0604030504040204" charset="-122"/>
              <a:ea typeface="微软雅黑" panose="020B0604030504040204" charset="-122"/>
              <a:sym typeface="+mn-ea"/>
            </a:endParaRPr>
          </a:p>
          <a:p>
            <a:pPr marL="0" indent="0" algn="just" latinLnBrk="0">
              <a:lnSpc>
                <a:spcPts val="2700"/>
              </a:lnSpc>
              <a:spcBef>
                <a:spcPts val="0"/>
              </a:spcBef>
              <a:buNone/>
            </a:pPr>
            <a:r>
              <a:rPr lang="en-US" sz="2400" b="1" dirty="0">
                <a:latin typeface="宋体" pitchFamily="2" charset="-122"/>
                <a:ea typeface="宋体" pitchFamily="2" charset="-122"/>
                <a:cs typeface="宋体" pitchFamily="2" charset="-122"/>
                <a:sym typeface="+mn-ea"/>
              </a:rPr>
              <a:t>    </a:t>
            </a:r>
            <a:r>
              <a:rPr sz="2400" b="1" dirty="0">
                <a:latin typeface="宋体" pitchFamily="2" charset="-122"/>
                <a:ea typeface="宋体" pitchFamily="2" charset="-122"/>
                <a:cs typeface="宋体" pitchFamily="2" charset="-122"/>
                <a:sym typeface="+mn-ea"/>
              </a:rPr>
              <a:t>08题中，A选项和B选项是单选的，不能同时为空，也不能同时勾选。</a:t>
            </a:r>
            <a:endParaRPr sz="2400" b="1" dirty="0">
              <a:latin typeface="宋体" pitchFamily="2" charset="-122"/>
              <a:ea typeface="宋体" pitchFamily="2" charset="-122"/>
              <a:cs typeface="宋体" pitchFamily="2" charset="-122"/>
              <a:sym typeface="+mn-ea"/>
            </a:endParaRPr>
          </a:p>
          <a:p>
            <a:pPr marL="0" indent="0" algn="just" latinLnBrk="0">
              <a:lnSpc>
                <a:spcPts val="2700"/>
              </a:lnSpc>
              <a:spcBef>
                <a:spcPts val="0"/>
              </a:spcBef>
              <a:buNone/>
            </a:pPr>
            <a:r>
              <a:rPr lang="en-US" sz="2400" b="1" dirty="0">
                <a:latin typeface="宋体" pitchFamily="2" charset="-122"/>
                <a:ea typeface="宋体" pitchFamily="2" charset="-122"/>
                <a:cs typeface="宋体" pitchFamily="2" charset="-122"/>
                <a:sym typeface="+mn-ea"/>
              </a:rPr>
              <a:t>    </a:t>
            </a:r>
            <a:r>
              <a:rPr sz="2400" b="1" dirty="0">
                <a:latin typeface="宋体" pitchFamily="2" charset="-122"/>
                <a:ea typeface="宋体" pitchFamily="2" charset="-122"/>
                <a:cs typeface="宋体" pitchFamily="2" charset="-122"/>
                <a:sym typeface="+mn-ea"/>
              </a:rPr>
              <a:t>如果选择A选项，则09题通过网站或APP实现的销售额（包含增值税）与通过网站或APP实现的采购额（包含增值税）之和应大于0。</a:t>
            </a:r>
            <a:endParaRPr sz="2400" b="1" dirty="0">
              <a:latin typeface="宋体" pitchFamily="2" charset="-122"/>
              <a:ea typeface="宋体" pitchFamily="2" charset="-122"/>
              <a:cs typeface="宋体" pitchFamily="2" charset="-122"/>
            </a:endParaRPr>
          </a:p>
          <a:p>
            <a:pPr marL="0" indent="0" algn="just" latinLnBrk="0">
              <a:lnSpc>
                <a:spcPts val="2700"/>
              </a:lnSpc>
              <a:spcBef>
                <a:spcPts val="0"/>
              </a:spcBef>
              <a:buNone/>
            </a:pPr>
            <a:r>
              <a:rPr lang="en-US" sz="2400" b="1" dirty="0">
                <a:latin typeface="宋体" pitchFamily="2" charset="-122"/>
                <a:ea typeface="宋体" pitchFamily="2" charset="-122"/>
                <a:cs typeface="宋体" pitchFamily="2" charset="-122"/>
                <a:sym typeface="+mn-ea"/>
              </a:rPr>
              <a:t>    </a:t>
            </a:r>
            <a:r>
              <a:rPr sz="2400" b="1" dirty="0">
                <a:latin typeface="宋体" pitchFamily="2" charset="-122"/>
                <a:ea typeface="宋体" pitchFamily="2" charset="-122"/>
                <a:cs typeface="宋体" pitchFamily="2" charset="-122"/>
                <a:sym typeface="+mn-ea"/>
              </a:rPr>
              <a:t>如果选择B选项，则不用填写09题，直接跳至10题。</a:t>
            </a:r>
            <a:endParaRPr sz="2400" b="1" dirty="0">
              <a:latin typeface="宋体" pitchFamily="2" charset="-122"/>
              <a:ea typeface="宋体" pitchFamily="2" charset="-122"/>
              <a:cs typeface="宋体" pitchFamily="2" charset="-122"/>
            </a:endParaRPr>
          </a:p>
          <a:p>
            <a:pPr marL="0" indent="0" algn="just" latinLnBrk="0">
              <a:lnSpc>
                <a:spcPts val="2700"/>
              </a:lnSpc>
              <a:buNone/>
            </a:pPr>
            <a:endParaRPr lang="zh-CN" altLang="en-US" sz="2400" b="1" dirty="0" smtClean="0">
              <a:solidFill>
                <a:schemeClr val="tx1"/>
              </a:solidFill>
              <a:latin typeface="宋体" pitchFamily="2" charset="-122"/>
              <a:ea typeface="宋体" pitchFamily="2" charset="-122"/>
              <a:cs typeface="宋体" pitchFamily="2" charset="-122"/>
            </a:endParaRPr>
          </a:p>
          <a:p>
            <a:pPr marL="342900" indent="-342900" algn="l">
              <a:buNone/>
            </a:pPr>
            <a:endParaRPr lang="zh-CN" altLang="en-US" sz="2400" b="1" dirty="0" smtClean="0">
              <a:solidFill>
                <a:schemeClr val="tx1"/>
              </a:solidFill>
              <a:latin typeface="宋体" pitchFamily="2" charset="-122"/>
              <a:ea typeface="宋体" pitchFamily="2" charset="-122"/>
            </a:endParaRPr>
          </a:p>
          <a:p>
            <a:pPr>
              <a:spcBef>
                <a:spcPts val="600"/>
              </a:spcBef>
              <a:buFont typeface="Wingdings" panose="05000000000000000000" pitchFamily="2" charset="2"/>
              <a:buChar char="Ø"/>
            </a:pPr>
            <a:endParaRPr lang="zh-CN" altLang="en-US" sz="2400" b="1" dirty="0" smtClean="0">
              <a:solidFill>
                <a:schemeClr val="tx1"/>
              </a:solidFill>
              <a:latin typeface="宋体" pitchFamily="2" charset="-122"/>
              <a:ea typeface="宋体" pitchFamily="2" charset="-122"/>
              <a:sym typeface="+mn-ea"/>
            </a:endParaRPr>
          </a:p>
          <a:p>
            <a:pPr marL="0" indent="0">
              <a:spcBef>
                <a:spcPts val="600"/>
              </a:spcBef>
              <a:buFont typeface="Wingdings" panose="05000000000000000000" pitchFamily="2" charset="2"/>
              <a:buNone/>
            </a:pPr>
            <a:r>
              <a:rPr lang="en-US" altLang="en-US" sz="2400" b="1" u="sng" dirty="0" smtClean="0">
                <a:solidFill>
                  <a:schemeClr val="tx1"/>
                </a:solidFill>
                <a:cs typeface="Arial" panose="020B0604020202020204" pitchFamily="34" charset="0"/>
                <a:sym typeface="+mn-ea"/>
              </a:rPr>
              <a:t>    </a:t>
            </a:r>
            <a:r>
              <a:rPr lang="zh-CN" altLang="en-US" sz="2400" b="1" u="sng" dirty="0" smtClean="0">
                <a:solidFill>
                  <a:schemeClr val="tx1"/>
                </a:solidFill>
                <a:cs typeface="Arial" panose="020B0604020202020204" pitchFamily="34" charset="0"/>
                <a:sym typeface="+mn-ea"/>
              </a:rPr>
              <a:t>  </a:t>
            </a:r>
            <a:r>
              <a:rPr lang="en-US" altLang="en-US" sz="2400" b="1" u="sng"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r>
              <a:rPr lang="zh-CN" altLang="en-US" sz="2400" b="1" dirty="0" smtClean="0">
                <a:solidFill>
                  <a:schemeClr val="tx1"/>
                </a:solidFill>
                <a:cs typeface="Arial" panose="020B0604020202020204" pitchFamily="34" charset="0"/>
                <a:sym typeface="+mn-ea"/>
              </a:rPr>
              <a:t>                 </a:t>
            </a: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sp>
        <p:nvSpPr>
          <p:cNvPr id="10" name="矩形 9"/>
          <p:cNvSpPr/>
          <p:nvPr/>
        </p:nvSpPr>
        <p:spPr>
          <a:xfrm>
            <a:off x="-16510" y="1060450"/>
            <a:ext cx="9136380" cy="941070"/>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08 </a:t>
            </a:r>
            <a:r>
              <a:rPr lang="zh-CN" altLang="en-US" sz="2000" b="1" kern="100" dirty="0" smtClean="0">
                <a:solidFill>
                  <a:schemeClr val="bg1"/>
                </a:solidFill>
                <a:effectLst/>
                <a:latin typeface="微软雅黑" panose="020B0604030504040204" charset="-122"/>
                <a:ea typeface="微软雅黑" panose="020B0604030504040204" charset="-122"/>
              </a:rPr>
              <a:t>贵企业是否通过网站或应用程序（</a:t>
            </a:r>
            <a:r>
              <a:rPr lang="en-US" altLang="zh-CN" sz="2000" b="1" kern="100" dirty="0" smtClean="0">
                <a:solidFill>
                  <a:schemeClr val="bg1"/>
                </a:solidFill>
                <a:effectLst/>
                <a:latin typeface="微软雅黑" panose="020B0604030504040204" charset="-122"/>
                <a:ea typeface="微软雅黑" panose="020B0604030504040204" charset="-122"/>
              </a:rPr>
              <a:t>APP</a:t>
            </a:r>
            <a:r>
              <a:rPr lang="zh-CN" altLang="en-US" sz="2000" b="1" kern="100" dirty="0" smtClean="0">
                <a:solidFill>
                  <a:schemeClr val="bg1"/>
                </a:solidFill>
                <a:effectLst/>
                <a:latin typeface="微软雅黑" panose="020B0604030504040204" charset="-122"/>
                <a:ea typeface="微软雅黑" panose="020B0604030504040204" charset="-122"/>
              </a:rPr>
              <a:t>）实现商品或服务交易？</a:t>
            </a:r>
            <a:r>
              <a:rPr lang="en-US" altLang="zh-CN" sz="2000" b="1" kern="100" dirty="0" smtClean="0">
                <a:solidFill>
                  <a:schemeClr val="bg1"/>
                </a:solidFill>
                <a:effectLst/>
                <a:latin typeface="微软雅黑" panose="020B0604030504040204" charset="-122"/>
                <a:ea typeface="微软雅黑" panose="020B0604030504040204" charset="-122"/>
              </a:rPr>
              <a:t> A</a:t>
            </a:r>
            <a:r>
              <a:rPr lang="zh-CN" altLang="en-US" sz="2000" b="1" kern="100" dirty="0" smtClean="0">
                <a:solidFill>
                  <a:schemeClr val="bg1"/>
                </a:solidFill>
                <a:effectLst/>
                <a:latin typeface="微软雅黑" panose="020B0604030504040204" charset="-122"/>
                <a:ea typeface="微软雅黑" panose="020B0604030504040204" charset="-122"/>
              </a:rPr>
              <a:t>是</a:t>
            </a:r>
            <a:r>
              <a:rPr sz="2000" b="1" kern="100" dirty="0" smtClean="0">
                <a:solidFill>
                  <a:schemeClr val="bg1"/>
                </a:solidFill>
                <a:latin typeface="微软雅黑" panose="020B0604030504040204" charset="-122"/>
                <a:sym typeface="+mn-ea"/>
              </a:rPr>
              <a:t>□</a:t>
            </a:r>
            <a:r>
              <a:rPr lang="en-US" altLang="zh-CN" sz="2000" b="1" kern="100" dirty="0" smtClean="0">
                <a:solidFill>
                  <a:schemeClr val="bg1"/>
                </a:solidFill>
                <a:effectLst/>
                <a:latin typeface="微软雅黑" panose="020B0604030504040204" charset="-122"/>
                <a:ea typeface="微软雅黑" panose="020B0604030504040204" charset="-122"/>
              </a:rPr>
              <a:t>  B</a:t>
            </a:r>
            <a:r>
              <a:rPr lang="zh-CN" altLang="en-US" sz="2000" b="1" kern="100" dirty="0" smtClean="0">
                <a:solidFill>
                  <a:schemeClr val="bg1"/>
                </a:solidFill>
                <a:effectLst/>
                <a:latin typeface="微软雅黑" panose="020B0604030504040204" charset="-122"/>
                <a:ea typeface="微软雅黑" panose="020B0604030504040204" charset="-122"/>
              </a:rPr>
              <a:t>否</a:t>
            </a:r>
            <a:r>
              <a:rPr lang="zh-CN" altLang="en-US" sz="2000" b="1" kern="100" dirty="0" smtClean="0">
                <a:solidFill>
                  <a:schemeClr val="bg1"/>
                </a:solidFill>
                <a:effectLst/>
                <a:latin typeface="微软雅黑" panose="020B0604030504040204" charset="-122"/>
                <a:ea typeface="微软雅黑" panose="020B0604030504040204" charset="-122"/>
                <a:sym typeface="+mn-ea"/>
              </a:rPr>
              <a:t>□（跳至10题）</a:t>
            </a:r>
            <a:endParaRPr lang="zh-CN" altLang="en-US" sz="2000" b="1" kern="100" dirty="0" smtClean="0">
              <a:solidFill>
                <a:schemeClr val="bg1"/>
              </a:solidFill>
              <a:effectLst/>
              <a:latin typeface="微软雅黑" panose="020B0604030504040204" charset="-122"/>
              <a:ea typeface="微软雅黑" panose="020B0604030504040204" charset="-122"/>
              <a:sym typeface="+mn-ea"/>
            </a:endParaRPr>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461645" y="1714500"/>
            <a:ext cx="8235950" cy="3978275"/>
          </a:xfrm>
        </p:spPr>
        <p:txBody>
          <a:bodyPr/>
          <a:lstStyle/>
          <a:p>
            <a:pPr marL="0" indent="0" algn="l">
              <a:spcBef>
                <a:spcPts val="600"/>
              </a:spcBef>
              <a:buFont typeface="Wingdings" panose="05000000000000000000" pitchFamily="2" charset="2"/>
              <a:buNone/>
            </a:pPr>
            <a:r>
              <a:rPr lang="zh-CN" altLang="en-US" sz="2400" b="1" dirty="0" smtClean="0">
                <a:latin typeface="微软雅黑" panose="020B0604030504040204" charset="-122"/>
                <a:ea typeface="微软雅黑" panose="020B0604030504040204" charset="-122"/>
                <a:sym typeface="+mn-ea"/>
              </a:rPr>
              <a:t>指标解释：</a:t>
            </a:r>
            <a:endParaRPr lang="en-US" sz="2400" b="1" dirty="0">
              <a:latin typeface="宋体" pitchFamily="2" charset="-122"/>
              <a:ea typeface="宋体" pitchFamily="2" charset="-122"/>
              <a:cs typeface="宋体" pitchFamily="2" charset="-122"/>
              <a:sym typeface="+mn-ea"/>
            </a:endParaRPr>
          </a:p>
          <a:p>
            <a:pPr marL="0" indent="0" algn="l">
              <a:spcBef>
                <a:spcPts val="600"/>
              </a:spcBef>
              <a:buFont typeface="Wingdings" panose="05000000000000000000" pitchFamily="2" charset="2"/>
              <a:buNone/>
            </a:pPr>
            <a:r>
              <a:rPr lang="en-US" sz="2400" b="1" dirty="0">
                <a:latin typeface="微软雅黑" panose="020B0604030504040204" charset="-122"/>
                <a:sym typeface="+mn-ea"/>
              </a:rPr>
              <a:t>      </a:t>
            </a:r>
            <a:r>
              <a:rPr sz="2400" b="1" dirty="0">
                <a:latin typeface="微软雅黑" panose="020B0604030504040204" charset="-122"/>
                <a:sym typeface="+mn-ea"/>
              </a:rPr>
              <a:t>1.</a:t>
            </a:r>
            <a:r>
              <a:rPr sz="2400" b="1" dirty="0">
                <a:solidFill>
                  <a:srgbClr val="FF0000"/>
                </a:solidFill>
                <a:latin typeface="微软雅黑" panose="020B0604030504040204" charset="-122"/>
                <a:sym typeface="+mn-ea"/>
              </a:rPr>
              <a:t>通过网站或APP实现的销售额（包含增值税）</a:t>
            </a:r>
            <a:r>
              <a:rPr sz="2400" b="1" dirty="0">
                <a:latin typeface="微软雅黑" panose="020B0604030504040204" charset="-122"/>
                <a:sym typeface="+mn-ea"/>
              </a:rPr>
              <a:t>指报告期内填报企业（单位）通过网站或APP借助网络订单而销售的商品和服务总额（包含增值税）</a:t>
            </a:r>
            <a:r>
              <a:rPr sz="2400" b="1" dirty="0">
                <a:solidFill>
                  <a:schemeClr val="tx1"/>
                </a:solidFill>
                <a:latin typeface="微软雅黑" panose="020B0604030504040204" charset="-122"/>
                <a:sym typeface="+mn-ea"/>
              </a:rPr>
              <a:t>。</a:t>
            </a:r>
            <a:endParaRPr sz="2400" b="1" dirty="0">
              <a:solidFill>
                <a:schemeClr val="tx1"/>
              </a:solidFill>
              <a:latin typeface="微软雅黑" panose="020B0604030504040204" charset="-122"/>
              <a:sym typeface="+mn-ea"/>
            </a:endParaRPr>
          </a:p>
          <a:p>
            <a:pPr marL="0" indent="0" algn="l">
              <a:spcBef>
                <a:spcPts val="600"/>
              </a:spcBef>
              <a:buFont typeface="Wingdings" panose="05000000000000000000" pitchFamily="2" charset="2"/>
              <a:buNone/>
            </a:pPr>
            <a:endParaRPr sz="2400" b="1" dirty="0">
              <a:solidFill>
                <a:schemeClr val="tx1"/>
              </a:solidFill>
              <a:latin typeface="微软雅黑" panose="020B0604030504040204" charset="-122"/>
              <a:sym typeface="+mn-ea"/>
            </a:endParaRPr>
          </a:p>
          <a:p>
            <a:pPr marL="0" indent="0" algn="l">
              <a:spcBef>
                <a:spcPts val="600"/>
              </a:spcBef>
              <a:buFont typeface="Wingdings" panose="05000000000000000000" pitchFamily="2" charset="2"/>
              <a:buNone/>
            </a:pPr>
            <a:r>
              <a:rPr lang="en-US" sz="2400" b="1" dirty="0">
                <a:latin typeface="微软雅黑" panose="020B0604030504040204" charset="-122"/>
                <a:sym typeface="+mn-ea"/>
              </a:rPr>
              <a:t>      </a:t>
            </a:r>
            <a:r>
              <a:rPr sz="2400" b="1" dirty="0">
                <a:latin typeface="微软雅黑" panose="020B0604030504040204" charset="-122"/>
                <a:sym typeface="+mn-ea"/>
              </a:rPr>
              <a:t>2.</a:t>
            </a:r>
            <a:r>
              <a:rPr sz="2400" b="1" dirty="0">
                <a:solidFill>
                  <a:srgbClr val="FF0000"/>
                </a:solidFill>
                <a:latin typeface="微软雅黑" panose="020B0604030504040204" charset="-122"/>
                <a:sym typeface="+mn-ea"/>
              </a:rPr>
              <a:t>通过网站或APP实现的采购额（包含增值税）</a:t>
            </a:r>
            <a:r>
              <a:rPr sz="2400" b="1" dirty="0">
                <a:latin typeface="微软雅黑" panose="020B0604030504040204" charset="-122"/>
                <a:sym typeface="+mn-ea"/>
              </a:rPr>
              <a:t>指报告期内填报企业（单位）通过网站或APP借助网络订单而采购的商品和服务总额（包含增值税）</a:t>
            </a:r>
            <a:r>
              <a:rPr sz="2400" b="1" dirty="0">
                <a:solidFill>
                  <a:schemeClr val="tx1"/>
                </a:solidFill>
                <a:latin typeface="微软雅黑" panose="020B0604030504040204" charset="-122"/>
                <a:sym typeface="+mn-ea"/>
              </a:rPr>
              <a:t>。</a:t>
            </a:r>
            <a:endParaRPr sz="2400" b="1" dirty="0">
              <a:solidFill>
                <a:schemeClr val="tx1"/>
              </a:solidFill>
              <a:latin typeface="微软雅黑" panose="020B0604030504040204" charset="-122"/>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467995" y="1160145"/>
            <a:ext cx="8261985" cy="48450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09 </a:t>
            </a:r>
            <a:r>
              <a:rPr lang="zh-CN" sz="2000" b="1" kern="100" dirty="0" smtClean="0">
                <a:solidFill>
                  <a:schemeClr val="bg1"/>
                </a:solidFill>
                <a:effectLst/>
                <a:latin typeface="微软雅黑" panose="020B0604030504040204" charset="-122"/>
                <a:ea typeface="微软雅黑" panose="020B0604030504040204" charset="-122"/>
              </a:rPr>
              <a:t>通过网站或</a:t>
            </a:r>
            <a:r>
              <a:rPr lang="en-US" altLang="zh-CN" sz="2000" b="1" kern="100" dirty="0" smtClean="0">
                <a:solidFill>
                  <a:schemeClr val="bg1"/>
                </a:solidFill>
                <a:effectLst/>
                <a:latin typeface="微软雅黑" panose="020B0604030504040204" charset="-122"/>
                <a:ea typeface="微软雅黑" panose="020B0604030504040204" charset="-122"/>
              </a:rPr>
              <a:t>APP</a:t>
            </a:r>
            <a:r>
              <a:rPr lang="zh-CN" altLang="en-US" sz="2000" b="1" kern="100" dirty="0" smtClean="0">
                <a:solidFill>
                  <a:schemeClr val="bg1"/>
                </a:solidFill>
                <a:effectLst/>
                <a:latin typeface="微软雅黑" panose="020B0604030504040204" charset="-122"/>
                <a:ea typeface="微软雅黑" panose="020B0604030504040204" charset="-122"/>
              </a:rPr>
              <a:t>实现的销售额</a:t>
            </a:r>
            <a:r>
              <a:rPr lang="en-US" altLang="zh-CN" sz="2000" b="1" kern="100" dirty="0" smtClean="0">
                <a:solidFill>
                  <a:schemeClr val="bg1"/>
                </a:solidFill>
                <a:effectLst/>
                <a:latin typeface="微软雅黑" panose="020B0604030504040204" charset="-122"/>
                <a:ea typeface="微软雅黑" panose="020B0604030504040204" charset="-122"/>
              </a:rPr>
              <a:t>/</a:t>
            </a:r>
            <a:r>
              <a:rPr lang="zh-CN" altLang="en-US" sz="2000" b="1" kern="100" dirty="0" smtClean="0">
                <a:solidFill>
                  <a:schemeClr val="bg1"/>
                </a:solidFill>
                <a:effectLst/>
                <a:latin typeface="微软雅黑" panose="020B0604030504040204" charset="-122"/>
                <a:ea typeface="微软雅黑" panose="020B0604030504040204" charset="-122"/>
              </a:rPr>
              <a:t>采购额（包含增值税）</a:t>
            </a:r>
            <a:endParaRPr lang="zh-CN" altLang="en-US" sz="2000" b="1" kern="100" dirty="0" smtClean="0">
              <a:solidFill>
                <a:schemeClr val="bg1"/>
              </a:solidFill>
              <a:effectLst/>
              <a:latin typeface="微软雅黑" panose="020B0604030504040204" charset="-122"/>
              <a:ea typeface="微软雅黑" panose="020B0604030504040204" charset="-122"/>
              <a:sym typeface="+mn-ea"/>
            </a:endParaRPr>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467995" y="1772920"/>
            <a:ext cx="8262620" cy="4504055"/>
          </a:xfrm>
        </p:spPr>
        <p:txBody>
          <a:bodyPr/>
          <a:lstStyle/>
          <a:p>
            <a:pPr marL="0" indent="0" algn="l">
              <a:spcBef>
                <a:spcPts val="600"/>
              </a:spcBef>
              <a:buFont typeface="Wingdings" panose="05000000000000000000" pitchFamily="2" charset="2"/>
              <a:buNone/>
            </a:pPr>
            <a:r>
              <a:rPr lang="en-US" sz="2400" b="1" dirty="0">
                <a:latin typeface="微软雅黑" panose="020B0604030504040204" charset="-122"/>
                <a:sym typeface="+mn-ea"/>
              </a:rPr>
              <a:t>      3.</a:t>
            </a:r>
            <a:r>
              <a:rPr sz="2400" b="1" dirty="0">
                <a:solidFill>
                  <a:srgbClr val="FF0000"/>
                </a:solidFill>
                <a:latin typeface="微软雅黑" panose="020B0604030504040204" charset="-122"/>
                <a:sym typeface="+mn-ea"/>
              </a:rPr>
              <a:t>B2B</a:t>
            </a:r>
            <a:r>
              <a:rPr sz="2400" b="1" dirty="0">
                <a:latin typeface="微软雅黑" panose="020B0604030504040204" charset="-122"/>
                <a:sym typeface="+mn-ea"/>
              </a:rPr>
              <a:t>是指填报企业（单位）通过网站或APP销售给其他企业（单位）（包括政府部门）的商品和服务总额（包含增值税）；</a:t>
            </a:r>
            <a:r>
              <a:rPr sz="2400" b="1" dirty="0">
                <a:solidFill>
                  <a:srgbClr val="FF0000"/>
                </a:solidFill>
                <a:latin typeface="微软雅黑" panose="020B0604030504040204" charset="-122"/>
                <a:sym typeface="+mn-ea"/>
              </a:rPr>
              <a:t>B2C</a:t>
            </a:r>
            <a:r>
              <a:rPr sz="2400" b="1" dirty="0">
                <a:latin typeface="微软雅黑" panose="020B0604030504040204" charset="-122"/>
                <a:sym typeface="+mn-ea"/>
              </a:rPr>
              <a:t>是指填报企业（单位）通过网站或APP销售给消费者的商品和服务总额（包含增值税）。a行=b行+c行</a:t>
            </a:r>
            <a:r>
              <a:rPr lang="en-US" sz="2400" b="1" dirty="0">
                <a:latin typeface="微软雅黑" panose="020B0604030504040204" charset="-122"/>
                <a:sym typeface="+mn-ea"/>
              </a:rPr>
              <a:t> </a:t>
            </a:r>
            <a:endParaRPr lang="en-US" sz="2400" b="1" dirty="0">
              <a:latin typeface="微软雅黑" panose="020B0604030504040204" charset="-122"/>
              <a:sym typeface="+mn-ea"/>
            </a:endParaRPr>
          </a:p>
          <a:p>
            <a:pPr marL="0" indent="0" algn="l">
              <a:spcBef>
                <a:spcPts val="600"/>
              </a:spcBef>
              <a:buFont typeface="Wingdings" panose="05000000000000000000" pitchFamily="2" charset="2"/>
              <a:buNone/>
            </a:pPr>
            <a:r>
              <a:rPr lang="en-US" sz="2400" b="1" dirty="0">
                <a:latin typeface="微软雅黑" panose="020B0604030504040204" charset="-122"/>
                <a:sym typeface="+mn-ea"/>
              </a:rPr>
              <a:t>      4.</a:t>
            </a:r>
            <a:r>
              <a:rPr sz="2400" b="1" dirty="0">
                <a:solidFill>
                  <a:srgbClr val="FF0000"/>
                </a:solidFill>
                <a:latin typeface="微软雅黑" panose="020B0604030504040204" charset="-122"/>
                <a:sym typeface="+mn-ea"/>
              </a:rPr>
              <a:t>企业自建网站或APP</a:t>
            </a:r>
            <a:r>
              <a:rPr sz="2400" b="1" dirty="0">
                <a:latin typeface="微软雅黑" panose="020B0604030504040204" charset="-122"/>
                <a:sym typeface="+mn-ea"/>
              </a:rPr>
              <a:t>是指填报企业</a:t>
            </a:r>
            <a:r>
              <a:rPr lang="zh-CN" sz="2400" b="1" dirty="0">
                <a:latin typeface="微软雅黑" panose="020B0604030504040204" charset="-122"/>
                <a:sym typeface="+mn-ea"/>
              </a:rPr>
              <a:t>或企业集团</a:t>
            </a:r>
            <a:r>
              <a:rPr sz="2400" b="1" dirty="0">
                <a:latin typeface="微软雅黑" panose="020B0604030504040204" charset="-122"/>
                <a:sym typeface="+mn-ea"/>
              </a:rPr>
              <a:t>运营的网站或APP；第三方网站或APP是指非填报企业</a:t>
            </a:r>
            <a:r>
              <a:rPr lang="zh-CN" sz="2400" b="1" dirty="0">
                <a:latin typeface="微软雅黑" panose="020B0604030504040204" charset="-122"/>
                <a:sym typeface="+mn-ea"/>
              </a:rPr>
              <a:t>或企业集团</a:t>
            </a:r>
            <a:r>
              <a:rPr sz="2400" b="1" dirty="0">
                <a:latin typeface="微软雅黑" panose="020B0604030504040204" charset="-122"/>
                <a:sym typeface="+mn-ea"/>
              </a:rPr>
              <a:t>运营的网站或APP。对于企业自建网站或APP，如果还有其他商家在该平台上销售，则拥有电商平台的企业只统计该平台上自营电子商务交易额，非自营电子商务交易额由其他商家填报。a行=d行+e行</a:t>
            </a:r>
            <a:endParaRPr sz="2400" b="1" dirty="0">
              <a:latin typeface="微软雅黑" panose="020B0604030504040204" charset="-122"/>
              <a:sym typeface="+mn-ea"/>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10" name="矩形 9"/>
          <p:cNvSpPr/>
          <p:nvPr/>
        </p:nvSpPr>
        <p:spPr>
          <a:xfrm>
            <a:off x="467995" y="1160145"/>
            <a:ext cx="8261985" cy="48450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09 </a:t>
            </a:r>
            <a:r>
              <a:rPr lang="zh-CN" sz="2000" b="1" kern="100" dirty="0" smtClean="0">
                <a:solidFill>
                  <a:schemeClr val="bg1"/>
                </a:solidFill>
                <a:effectLst/>
                <a:latin typeface="微软雅黑" panose="020B0604030504040204" charset="-122"/>
                <a:ea typeface="微软雅黑" panose="020B0604030504040204" charset="-122"/>
              </a:rPr>
              <a:t>通过网站或</a:t>
            </a:r>
            <a:r>
              <a:rPr lang="en-US" altLang="zh-CN" sz="2000" b="1" kern="100" dirty="0" smtClean="0">
                <a:solidFill>
                  <a:schemeClr val="bg1"/>
                </a:solidFill>
                <a:effectLst/>
                <a:latin typeface="微软雅黑" panose="020B0604030504040204" charset="-122"/>
                <a:ea typeface="微软雅黑" panose="020B0604030504040204" charset="-122"/>
              </a:rPr>
              <a:t>APP</a:t>
            </a:r>
            <a:r>
              <a:rPr lang="zh-CN" altLang="en-US" sz="2000" b="1" kern="100" dirty="0" smtClean="0">
                <a:solidFill>
                  <a:schemeClr val="bg1"/>
                </a:solidFill>
                <a:effectLst/>
                <a:latin typeface="微软雅黑" panose="020B0604030504040204" charset="-122"/>
                <a:ea typeface="微软雅黑" panose="020B0604030504040204" charset="-122"/>
              </a:rPr>
              <a:t>实现的销售额</a:t>
            </a:r>
            <a:r>
              <a:rPr lang="en-US" altLang="zh-CN" sz="2000" b="1" kern="100" dirty="0" smtClean="0">
                <a:solidFill>
                  <a:schemeClr val="bg1"/>
                </a:solidFill>
                <a:effectLst/>
                <a:latin typeface="微软雅黑" panose="020B0604030504040204" charset="-122"/>
                <a:ea typeface="微软雅黑" panose="020B0604030504040204" charset="-122"/>
              </a:rPr>
              <a:t>/</a:t>
            </a:r>
            <a:r>
              <a:rPr lang="zh-CN" altLang="en-US" sz="2000" b="1" kern="100" dirty="0" smtClean="0">
                <a:solidFill>
                  <a:schemeClr val="bg1"/>
                </a:solidFill>
                <a:effectLst/>
                <a:latin typeface="微软雅黑" panose="020B0604030504040204" charset="-122"/>
                <a:ea typeface="微软雅黑" panose="020B0604030504040204" charset="-122"/>
              </a:rPr>
              <a:t>采购额（包含增值税）</a:t>
            </a:r>
            <a:endParaRPr lang="zh-CN" altLang="en-US" sz="2000" b="1" kern="100" dirty="0" smtClean="0">
              <a:solidFill>
                <a:schemeClr val="bg1"/>
              </a:solidFill>
              <a:effectLst/>
              <a:latin typeface="微软雅黑" panose="020B0604030504040204" charset="-122"/>
              <a:ea typeface="微软雅黑" panose="020B0604030504040204" charset="-122"/>
              <a:sym typeface="+mn-ea"/>
            </a:endParaRPr>
          </a:p>
        </p:txBody>
      </p:sp>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467995" y="1772920"/>
            <a:ext cx="8262620" cy="4504055"/>
          </a:xfrm>
        </p:spPr>
        <p:txBody>
          <a:bodyPr/>
          <a:lstStyle/>
          <a:p>
            <a:pPr marL="0" indent="0" algn="l">
              <a:spcBef>
                <a:spcPts val="600"/>
              </a:spcBef>
              <a:buFont typeface="Wingdings" panose="05000000000000000000" pitchFamily="2" charset="2"/>
              <a:buNone/>
            </a:pPr>
            <a:r>
              <a:rPr lang="en-US" sz="2400" b="1" dirty="0">
                <a:latin typeface="微软雅黑" panose="020B0604030504040204" charset="-122"/>
                <a:sym typeface="+mn-ea"/>
              </a:rPr>
              <a:t>      5.</a:t>
            </a:r>
            <a:r>
              <a:rPr sz="2400" b="1" dirty="0">
                <a:solidFill>
                  <a:srgbClr val="FF0000"/>
                </a:solidFill>
                <a:latin typeface="微软雅黑" panose="020B0604030504040204" charset="-122"/>
                <a:sym typeface="+mn-ea"/>
              </a:rPr>
              <a:t>境外</a:t>
            </a:r>
            <a:r>
              <a:rPr sz="2400" b="1" dirty="0">
                <a:latin typeface="微软雅黑" panose="020B0604030504040204" charset="-122"/>
                <a:sym typeface="+mn-ea"/>
              </a:rPr>
              <a:t>：指大陆以外的国家或地区，包括香港、澳门、台湾。</a:t>
            </a:r>
            <a:endParaRPr sz="2400" b="1" dirty="0">
              <a:latin typeface="微软雅黑" panose="020B0604030504040204" charset="-122"/>
              <a:sym typeface="+mn-ea"/>
            </a:endParaRPr>
          </a:p>
          <a:p>
            <a:pPr marL="0" indent="0" algn="l">
              <a:spcBef>
                <a:spcPts val="600"/>
              </a:spcBef>
              <a:buFont typeface="Wingdings" panose="05000000000000000000" pitchFamily="2" charset="2"/>
              <a:buNone/>
            </a:pPr>
            <a:r>
              <a:rPr lang="en-US" sz="2400" b="1" dirty="0">
                <a:latin typeface="微软雅黑" panose="020B0604030504040204" charset="-122"/>
                <a:sym typeface="+mn-ea"/>
              </a:rPr>
              <a:t>      6.</a:t>
            </a:r>
            <a:r>
              <a:rPr sz="2400" b="1" dirty="0">
                <a:solidFill>
                  <a:srgbClr val="FF0000"/>
                </a:solidFill>
                <a:latin typeface="微软雅黑" panose="020B0604030504040204" charset="-122"/>
                <a:sym typeface="+mn-ea"/>
              </a:rPr>
              <a:t>商品和服务</a:t>
            </a:r>
            <a:r>
              <a:rPr sz="2400" b="1" dirty="0">
                <a:latin typeface="微软雅黑" panose="020B0604030504040204" charset="-122"/>
                <a:sym typeface="+mn-ea"/>
              </a:rPr>
              <a:t>包括的具体内容，请参照《互联网经济统计报表制度》中附录：商品和服务类别填报说明。</a:t>
            </a:r>
            <a:endParaRPr lang="zh-CN" altLang="en-US" sz="2400" b="1" dirty="0">
              <a:latin typeface="微软雅黑" panose="020B0604030504040204" charset="-122"/>
              <a:ea typeface="微软雅黑" panose="020B0604030504040204" charset="-122"/>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10" name="矩形 9"/>
          <p:cNvSpPr/>
          <p:nvPr/>
        </p:nvSpPr>
        <p:spPr>
          <a:xfrm>
            <a:off x="467995" y="1160145"/>
            <a:ext cx="8261985" cy="48450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09 </a:t>
            </a:r>
            <a:r>
              <a:rPr lang="zh-CN" sz="2000" b="1" kern="100" dirty="0" smtClean="0">
                <a:solidFill>
                  <a:schemeClr val="bg1"/>
                </a:solidFill>
                <a:effectLst/>
                <a:latin typeface="微软雅黑" panose="020B0604030504040204" charset="-122"/>
                <a:ea typeface="微软雅黑" panose="020B0604030504040204" charset="-122"/>
              </a:rPr>
              <a:t>通过网站或</a:t>
            </a:r>
            <a:r>
              <a:rPr lang="en-US" altLang="zh-CN" sz="2000" b="1" kern="100" dirty="0" smtClean="0">
                <a:solidFill>
                  <a:schemeClr val="bg1"/>
                </a:solidFill>
                <a:effectLst/>
                <a:latin typeface="微软雅黑" panose="020B0604030504040204" charset="-122"/>
                <a:ea typeface="微软雅黑" panose="020B0604030504040204" charset="-122"/>
              </a:rPr>
              <a:t>APP</a:t>
            </a:r>
            <a:r>
              <a:rPr lang="zh-CN" altLang="en-US" sz="2000" b="1" kern="100" dirty="0" smtClean="0">
                <a:solidFill>
                  <a:schemeClr val="bg1"/>
                </a:solidFill>
                <a:effectLst/>
                <a:latin typeface="微软雅黑" panose="020B0604030504040204" charset="-122"/>
                <a:ea typeface="微软雅黑" panose="020B0604030504040204" charset="-122"/>
              </a:rPr>
              <a:t>实现的销售额</a:t>
            </a:r>
            <a:r>
              <a:rPr lang="en-US" altLang="zh-CN" sz="2000" b="1" kern="100" dirty="0" smtClean="0">
                <a:solidFill>
                  <a:schemeClr val="bg1"/>
                </a:solidFill>
                <a:effectLst/>
                <a:latin typeface="微软雅黑" panose="020B0604030504040204" charset="-122"/>
                <a:ea typeface="微软雅黑" panose="020B0604030504040204" charset="-122"/>
              </a:rPr>
              <a:t>/</a:t>
            </a:r>
            <a:r>
              <a:rPr lang="zh-CN" altLang="en-US" sz="2000" b="1" kern="100" dirty="0" smtClean="0">
                <a:solidFill>
                  <a:schemeClr val="bg1"/>
                </a:solidFill>
                <a:effectLst/>
                <a:latin typeface="微软雅黑" panose="020B0604030504040204" charset="-122"/>
                <a:ea typeface="微软雅黑" panose="020B0604030504040204" charset="-122"/>
              </a:rPr>
              <a:t>采购额（包含增值税）</a:t>
            </a:r>
            <a:endParaRPr lang="zh-CN" altLang="en-US" sz="2000" b="1" kern="100" dirty="0" smtClean="0">
              <a:solidFill>
                <a:schemeClr val="bg1"/>
              </a:solidFill>
              <a:effectLst/>
              <a:latin typeface="微软雅黑" panose="020B0604030504040204" charset="-122"/>
              <a:ea typeface="微软雅黑" panose="020B0604030504040204" charset="-122"/>
              <a:sym typeface="+mn-ea"/>
            </a:endParaRPr>
          </a:p>
        </p:txBody>
      </p:sp>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467995" y="1772920"/>
            <a:ext cx="8262620" cy="4504055"/>
          </a:xfrm>
        </p:spPr>
        <p:txBody>
          <a:bodyPr/>
          <a:lstStyle/>
          <a:p>
            <a:pPr marL="0" lvl="0" indent="0" algn="l">
              <a:spcBef>
                <a:spcPts val="600"/>
              </a:spcBef>
              <a:buFont typeface="Arial" panose="020B0604020202020204" pitchFamily="34" charset="0"/>
              <a:buNone/>
            </a:pPr>
            <a:r>
              <a:rPr lang="zh-CN" sz="2400" b="1" dirty="0">
                <a:latin typeface="微软雅黑" panose="020B0604030504040204" charset="-122"/>
                <a:ea typeface="微软雅黑" panose="020B0604030504040204" charset="-122"/>
                <a:sym typeface="+mn-ea"/>
              </a:rPr>
              <a:t>注意事项</a:t>
            </a:r>
            <a:r>
              <a:rPr sz="2400" b="1" dirty="0">
                <a:latin typeface="微软雅黑" panose="020B0604030504040204" charset="-122"/>
                <a:sym typeface="+mn-ea"/>
              </a:rPr>
              <a:t>：</a:t>
            </a:r>
            <a:endParaRPr sz="2400" b="1" dirty="0">
              <a:latin typeface="微软雅黑" panose="020B0604030504040204" charset="-122"/>
              <a:sym typeface="+mn-ea"/>
            </a:endParaRPr>
          </a:p>
          <a:p>
            <a:pPr marL="0" lvl="0" indent="0" algn="l">
              <a:spcBef>
                <a:spcPts val="600"/>
              </a:spcBef>
              <a:buFont typeface="Arial" panose="020B0604020202020204" pitchFamily="34" charset="0"/>
              <a:buNone/>
            </a:pPr>
            <a:r>
              <a:rPr lang="en-US" sz="2400" b="1" dirty="0" smtClean="0">
                <a:cs typeface="Arial" panose="020B0604020202020204" pitchFamily="34" charset="0"/>
                <a:sym typeface="+mn-ea"/>
              </a:rPr>
              <a:t>    109</a:t>
            </a:r>
            <a:r>
              <a:rPr lang="zh-CN" altLang="en-US" sz="2400" b="1" dirty="0" smtClean="0">
                <a:cs typeface="Arial" panose="020B0604020202020204" pitchFamily="34" charset="0"/>
                <a:sym typeface="+mn-ea"/>
              </a:rPr>
              <a:t>表电子商务销售金额和采购金额是以企业为统计对象的。若一个企业在多家平台上都有电子商务交易，需要将多平台上的交易额</a:t>
            </a:r>
            <a:r>
              <a:rPr lang="zh-CN" altLang="en-US" sz="2400" b="1" dirty="0" smtClean="0">
                <a:solidFill>
                  <a:srgbClr val="FF0000"/>
                </a:solidFill>
                <a:cs typeface="Arial" panose="020B0604020202020204" pitchFamily="34" charset="0"/>
                <a:sym typeface="+mn-ea"/>
              </a:rPr>
              <a:t>合计填报</a:t>
            </a:r>
            <a:r>
              <a:rPr lang="zh-CN" altLang="en-US" sz="2400" b="1" dirty="0" smtClean="0">
                <a:cs typeface="Arial" panose="020B0604020202020204" pitchFamily="34" charset="0"/>
                <a:sym typeface="+mn-ea"/>
              </a:rPr>
              <a:t>。</a:t>
            </a:r>
            <a:endParaRPr lang="zh-CN" altLang="en-US" sz="2400" b="1" dirty="0" smtClean="0">
              <a:cs typeface="Arial" panose="020B0604020202020204" pitchFamily="34" charset="0"/>
              <a:sym typeface="+mn-ea"/>
            </a:endParaRPr>
          </a:p>
          <a:p>
            <a:pPr marL="342900" lvl="0" indent="-342900" algn="l">
              <a:spcBef>
                <a:spcPts val="600"/>
              </a:spcBef>
              <a:buFont typeface="Wingdings" panose="05000000000000000000" pitchFamily="2" charset="2"/>
              <a:buChar char="n"/>
            </a:pPr>
            <a:r>
              <a:rPr lang="zh-CN" altLang="en-US" sz="2400" b="1" dirty="0" smtClean="0">
                <a:solidFill>
                  <a:srgbClr val="FF0000"/>
                </a:solidFill>
                <a:effectLst>
                  <a:outerShdw blurRad="38100" dist="38100" dir="2700000" algn="tl">
                    <a:srgbClr val="000000">
                      <a:alpha val="43137"/>
                    </a:srgbClr>
                  </a:outerShdw>
                </a:effectLst>
                <a:latin typeface="+mn-ea"/>
                <a:sym typeface="+mn-ea"/>
              </a:rPr>
              <a:t>易错点</a:t>
            </a:r>
            <a:endParaRPr lang="en-US" altLang="zh-CN" sz="2400" b="1" dirty="0" smtClean="0">
              <a:solidFill>
                <a:srgbClr val="FF0000"/>
              </a:solidFill>
              <a:effectLst>
                <a:outerShdw blurRad="38100" dist="38100" dir="2700000" algn="tl">
                  <a:srgbClr val="000000">
                    <a:alpha val="43137"/>
                  </a:srgbClr>
                </a:outerShdw>
              </a:effectLst>
              <a:latin typeface="+mn-ea"/>
              <a:ea typeface="+mn-ea"/>
            </a:endParaRPr>
          </a:p>
          <a:p>
            <a:pPr marL="342900" indent="-342900" algn="l">
              <a:spcBef>
                <a:spcPts val="600"/>
              </a:spcBef>
              <a:buFont typeface="Wingdings" panose="05000000000000000000" pitchFamily="2" charset="2"/>
              <a:buChar char="Ø"/>
            </a:pPr>
            <a:r>
              <a:rPr lang="en-US" altLang="zh-CN" sz="2400" b="1" dirty="0" smtClean="0">
                <a:cs typeface="Arial" panose="020B0604020202020204" pitchFamily="34" charset="0"/>
                <a:sym typeface="+mn-ea"/>
              </a:rPr>
              <a:t>1.</a:t>
            </a:r>
            <a:r>
              <a:rPr lang="zh-CN" altLang="en-US" sz="2400" b="1" dirty="0" smtClean="0">
                <a:cs typeface="Arial" panose="020B0604020202020204" pitchFamily="34" charset="0"/>
                <a:sym typeface="+mn-ea"/>
              </a:rPr>
              <a:t>拥有电商平台的企业填写了整个平台的交易数据，应该只填写自营交易数据（填多了）；【京东、天猫】</a:t>
            </a:r>
            <a:endParaRPr lang="zh-CN" altLang="en-US"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r>
              <a:rPr lang="en-US" altLang="zh-CN" sz="2400" b="1" dirty="0" smtClean="0">
                <a:cs typeface="Arial" panose="020B0604020202020204" pitchFamily="34" charset="0"/>
                <a:sym typeface="+mn-ea"/>
              </a:rPr>
              <a:t>2.</a:t>
            </a:r>
            <a:r>
              <a:rPr lang="zh-CN" altLang="en-US" sz="2400" b="1" dirty="0" smtClean="0">
                <a:cs typeface="Arial" panose="020B0604020202020204" pitchFamily="34" charset="0"/>
                <a:sym typeface="+mn-ea"/>
              </a:rPr>
              <a:t>只填写自营交易而未填写企业在第三方平台上的交易数据（填少了）。</a:t>
            </a:r>
            <a:endParaRPr lang="zh-CN" altLang="en-US" sz="2400" b="1" dirty="0" smtClean="0">
              <a:cs typeface="Arial" panose="020B0604020202020204" pitchFamily="34" charset="0"/>
              <a:sym typeface="+mn-ea"/>
            </a:endParaRPr>
          </a:p>
          <a:p>
            <a:pPr marL="0" lvl="0" indent="0" algn="l">
              <a:spcBef>
                <a:spcPts val="600"/>
              </a:spcBef>
              <a:buFont typeface="Arial" panose="020B0604020202020204" pitchFamily="34" charset="0"/>
              <a:buNone/>
            </a:pPr>
            <a:endParaRPr lang="zh-CN" altLang="en-US" sz="2400" b="1" dirty="0" smtClean="0">
              <a:solidFill>
                <a:schemeClr val="tx1"/>
              </a:solidFill>
              <a:latin typeface="+mn-lt"/>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10" name="矩形 9"/>
          <p:cNvSpPr/>
          <p:nvPr/>
        </p:nvSpPr>
        <p:spPr>
          <a:xfrm>
            <a:off x="467995" y="1160145"/>
            <a:ext cx="8261985" cy="48450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09 </a:t>
            </a:r>
            <a:r>
              <a:rPr lang="zh-CN" sz="2000" b="1" kern="100" dirty="0" smtClean="0">
                <a:solidFill>
                  <a:schemeClr val="bg1"/>
                </a:solidFill>
                <a:effectLst/>
                <a:latin typeface="微软雅黑" panose="020B0604030504040204" charset="-122"/>
                <a:ea typeface="微软雅黑" panose="020B0604030504040204" charset="-122"/>
              </a:rPr>
              <a:t>通过网站或</a:t>
            </a:r>
            <a:r>
              <a:rPr lang="en-US" altLang="zh-CN" sz="2000" b="1" kern="100" dirty="0" smtClean="0">
                <a:solidFill>
                  <a:schemeClr val="bg1"/>
                </a:solidFill>
                <a:effectLst/>
                <a:latin typeface="微软雅黑" panose="020B0604030504040204" charset="-122"/>
                <a:ea typeface="微软雅黑" panose="020B0604030504040204" charset="-122"/>
              </a:rPr>
              <a:t>APP</a:t>
            </a:r>
            <a:r>
              <a:rPr lang="zh-CN" altLang="en-US" sz="2000" b="1" kern="100" dirty="0" smtClean="0">
                <a:solidFill>
                  <a:schemeClr val="bg1"/>
                </a:solidFill>
                <a:effectLst/>
                <a:latin typeface="微软雅黑" panose="020B0604030504040204" charset="-122"/>
                <a:ea typeface="微软雅黑" panose="020B0604030504040204" charset="-122"/>
              </a:rPr>
              <a:t>实现的销售额</a:t>
            </a:r>
            <a:r>
              <a:rPr lang="en-US" altLang="zh-CN" sz="2000" b="1" kern="100" dirty="0" smtClean="0">
                <a:solidFill>
                  <a:schemeClr val="bg1"/>
                </a:solidFill>
                <a:effectLst/>
                <a:latin typeface="微软雅黑" panose="020B0604030504040204" charset="-122"/>
                <a:ea typeface="微软雅黑" panose="020B0604030504040204" charset="-122"/>
              </a:rPr>
              <a:t>/</a:t>
            </a:r>
            <a:r>
              <a:rPr lang="zh-CN" altLang="en-US" sz="2000" b="1" kern="100" dirty="0" smtClean="0">
                <a:solidFill>
                  <a:schemeClr val="bg1"/>
                </a:solidFill>
                <a:effectLst/>
                <a:latin typeface="微软雅黑" panose="020B0604030504040204" charset="-122"/>
                <a:ea typeface="微软雅黑" panose="020B0604030504040204" charset="-122"/>
              </a:rPr>
              <a:t>采购额（包含增值税）</a:t>
            </a:r>
            <a:endParaRPr lang="zh-CN" altLang="en-US" sz="2000" b="1" kern="100" dirty="0" smtClean="0">
              <a:solidFill>
                <a:schemeClr val="bg1"/>
              </a:solidFill>
              <a:effectLst/>
              <a:latin typeface="微软雅黑" panose="020B0604030504040204" charset="-122"/>
              <a:ea typeface="微软雅黑" panose="020B0604030504040204" charset="-122"/>
              <a:sym typeface="+mn-ea"/>
            </a:endParaRPr>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427355" y="2898775"/>
            <a:ext cx="8262620" cy="3796030"/>
          </a:xfrm>
        </p:spPr>
        <p:txBody>
          <a:bodyPr/>
          <a:lstStyle/>
          <a:p>
            <a:pPr marL="0" indent="0" algn="just" latinLnBrk="0">
              <a:lnSpc>
                <a:spcPts val="2700"/>
              </a:lnSpc>
              <a:spcBef>
                <a:spcPts val="0"/>
              </a:spcBef>
              <a:buNone/>
            </a:pPr>
            <a:r>
              <a:rPr lang="zh-CN" altLang="en-US" sz="2400" b="1" dirty="0" smtClean="0">
                <a:latin typeface="微软雅黑" panose="020B0604030504040204" charset="-122"/>
                <a:ea typeface="微软雅黑" panose="020B0604030504040204" charset="-122"/>
                <a:sym typeface="+mn-ea"/>
              </a:rPr>
              <a:t>指标解释：</a:t>
            </a:r>
            <a:endParaRPr lang="en-US" sz="2400" b="1" dirty="0">
              <a:latin typeface="宋体" pitchFamily="2" charset="-122"/>
              <a:ea typeface="宋体" pitchFamily="2" charset="-122"/>
              <a:cs typeface="宋体" pitchFamily="2" charset="-122"/>
              <a:sym typeface="+mn-ea"/>
            </a:endParaRPr>
          </a:p>
          <a:p>
            <a:pPr marL="0" indent="0" algn="just" latinLnBrk="0">
              <a:lnSpc>
                <a:spcPct val="150000"/>
              </a:lnSpc>
              <a:spcBef>
                <a:spcPts val="0"/>
              </a:spcBef>
              <a:buNone/>
            </a:pPr>
            <a:r>
              <a:rPr lang="en-US" altLang="zh-CN" sz="2400" b="1" dirty="0">
                <a:latin typeface="宋体" pitchFamily="2" charset="-122"/>
                <a:ea typeface="宋体" pitchFamily="2" charset="-122"/>
                <a:cs typeface="宋体" pitchFamily="2" charset="-122"/>
                <a:sym typeface="+mn-ea"/>
              </a:rPr>
              <a:t>   1.</a:t>
            </a:r>
            <a:r>
              <a:rPr lang="zh-CN" altLang="en-US" sz="2400" b="1" dirty="0">
                <a:solidFill>
                  <a:srgbClr val="FF0000"/>
                </a:solidFill>
                <a:latin typeface="宋体" pitchFamily="2" charset="-122"/>
                <a:ea typeface="宋体" pitchFamily="2" charset="-122"/>
                <a:cs typeface="宋体" pitchFamily="2" charset="-122"/>
                <a:sym typeface="+mn-ea"/>
              </a:rPr>
              <a:t>电子数据交换（EDI）类型的商品或服务交易</a:t>
            </a:r>
            <a:r>
              <a:rPr lang="zh-CN" altLang="en-US" sz="2400" b="1" dirty="0">
                <a:latin typeface="宋体" pitchFamily="2" charset="-122"/>
                <a:ea typeface="宋体" pitchFamily="2" charset="-122"/>
                <a:cs typeface="宋体" pitchFamily="2" charset="-122"/>
                <a:sym typeface="+mn-ea"/>
              </a:rPr>
              <a:t>是指按照统一规定的格式，将标准的经济信息通过互联网在企业与客户的计算机系统之间传输，从而进行订单信息数据交换和自动处理。包括通过EDI服务提供商形成的订单；通过自动化系统形成需求导向的订单；通过ERP系统直接接收的订单。</a:t>
            </a:r>
            <a:endParaRPr lang="zh-CN" altLang="en-US" sz="2400" b="1" dirty="0">
              <a:latin typeface="宋体" pitchFamily="2" charset="-122"/>
              <a:ea typeface="宋体" pitchFamily="2" charset="-122"/>
              <a:cs typeface="宋体" pitchFamily="2" charset="-122"/>
              <a:sym typeface="+mn-ea"/>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7" name="矩形 6"/>
          <p:cNvSpPr/>
          <p:nvPr/>
        </p:nvSpPr>
        <p:spPr>
          <a:xfrm>
            <a:off x="395605" y="1124585"/>
            <a:ext cx="8294370" cy="1428750"/>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10 </a:t>
            </a:r>
            <a:r>
              <a:rPr lang="zh-CN" altLang="en-US" sz="2000" b="1" kern="100" dirty="0" smtClean="0">
                <a:solidFill>
                  <a:schemeClr val="bg1"/>
                </a:solidFill>
                <a:effectLst/>
                <a:latin typeface="微软雅黑" panose="020B0604030504040204" charset="-122"/>
                <a:ea typeface="微软雅黑" panose="020B0604030504040204" charset="-122"/>
              </a:rPr>
              <a:t>贵企业是否有电子数据交换（</a:t>
            </a:r>
            <a:r>
              <a:rPr lang="en-US" altLang="zh-CN" sz="2000" b="1" kern="100" dirty="0" smtClean="0">
                <a:solidFill>
                  <a:schemeClr val="bg1"/>
                </a:solidFill>
                <a:effectLst/>
                <a:latin typeface="微软雅黑" panose="020B0604030504040204" charset="-122"/>
                <a:ea typeface="微软雅黑" panose="020B0604030504040204" charset="-122"/>
              </a:rPr>
              <a:t>EDI</a:t>
            </a:r>
            <a:r>
              <a:rPr lang="zh-CN" altLang="en-US" sz="2000" b="1" kern="100" dirty="0" smtClean="0">
                <a:solidFill>
                  <a:schemeClr val="bg1"/>
                </a:solidFill>
                <a:effectLst/>
                <a:latin typeface="微软雅黑" panose="020B0604030504040204" charset="-122"/>
                <a:ea typeface="微软雅黑" panose="020B0604030504040204" charset="-122"/>
              </a:rPr>
              <a:t>）类型的商品或服务交易？</a:t>
            </a:r>
            <a:r>
              <a:rPr lang="en-US" altLang="zh-CN" sz="2000" b="1" kern="100" dirty="0" smtClean="0">
                <a:solidFill>
                  <a:schemeClr val="bg1"/>
                </a:solidFill>
                <a:effectLst/>
                <a:latin typeface="微软雅黑" panose="020B0604030504040204" charset="-122"/>
                <a:ea typeface="微软雅黑" panose="020B0604030504040204" charset="-122"/>
              </a:rPr>
              <a:t> </a:t>
            </a:r>
            <a:endParaRPr lang="en-US" altLang="zh-CN" sz="2000" b="1" kern="100" dirty="0" smtClean="0">
              <a:solidFill>
                <a:schemeClr val="bg1"/>
              </a:solidFill>
              <a:effectLst/>
              <a:latin typeface="微软雅黑" panose="020B0604030504040204" charset="-122"/>
              <a:ea typeface="微软雅黑" panose="020B0604030504040204" charset="-122"/>
            </a:endParaRPr>
          </a:p>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A</a:t>
            </a:r>
            <a:r>
              <a:rPr lang="zh-CN" altLang="en-US" sz="2000" b="1" kern="100" dirty="0" smtClean="0">
                <a:solidFill>
                  <a:schemeClr val="bg1"/>
                </a:solidFill>
                <a:effectLst/>
                <a:latin typeface="微软雅黑" panose="020B0604030504040204" charset="-122"/>
                <a:ea typeface="微软雅黑" panose="020B0604030504040204" charset="-122"/>
              </a:rPr>
              <a:t>是</a:t>
            </a:r>
            <a:r>
              <a:rPr sz="2000" b="1" kern="100" dirty="0" smtClean="0">
                <a:solidFill>
                  <a:schemeClr val="bg1"/>
                </a:solidFill>
                <a:latin typeface="微软雅黑" panose="020B0604030504040204" charset="-122"/>
                <a:sym typeface="+mn-ea"/>
              </a:rPr>
              <a:t>□</a:t>
            </a:r>
            <a:r>
              <a:rPr lang="en-US" altLang="zh-CN" sz="2000" b="1" kern="100" dirty="0" smtClean="0">
                <a:solidFill>
                  <a:schemeClr val="bg1"/>
                </a:solidFill>
                <a:effectLst/>
                <a:latin typeface="微软雅黑" panose="020B0604030504040204" charset="-122"/>
                <a:ea typeface="微软雅黑" panose="020B0604030504040204" charset="-122"/>
              </a:rPr>
              <a:t>  B</a:t>
            </a:r>
            <a:r>
              <a:rPr lang="zh-CN" altLang="en-US" sz="2000" b="1" kern="100" dirty="0" smtClean="0">
                <a:solidFill>
                  <a:schemeClr val="bg1"/>
                </a:solidFill>
                <a:effectLst/>
                <a:latin typeface="微软雅黑" panose="020B0604030504040204" charset="-122"/>
                <a:ea typeface="微软雅黑" panose="020B0604030504040204" charset="-122"/>
              </a:rPr>
              <a:t>否</a:t>
            </a:r>
            <a:r>
              <a:rPr sz="2000" b="1" kern="100" dirty="0" smtClean="0">
                <a:solidFill>
                  <a:schemeClr val="bg1"/>
                </a:solidFill>
                <a:latin typeface="微软雅黑" panose="020B0604030504040204" charset="-122"/>
                <a:sym typeface="+mn-ea"/>
              </a:rPr>
              <a:t>□</a:t>
            </a:r>
            <a:r>
              <a:rPr lang="zh-CN" sz="2000" b="1" kern="100" dirty="0" smtClean="0">
                <a:solidFill>
                  <a:schemeClr val="bg1"/>
                </a:solidFill>
                <a:latin typeface="微软雅黑" panose="020B0604030504040204" charset="-122"/>
                <a:sym typeface="+mn-ea"/>
              </a:rPr>
              <a:t>（跳至</a:t>
            </a:r>
            <a:r>
              <a:rPr lang="en-US" altLang="zh-CN" sz="2000" b="1" kern="100" dirty="0" smtClean="0">
                <a:solidFill>
                  <a:schemeClr val="bg1"/>
                </a:solidFill>
                <a:latin typeface="微软雅黑" panose="020B0604030504040204" charset="-122"/>
                <a:sym typeface="+mn-ea"/>
              </a:rPr>
              <a:t>12</a:t>
            </a:r>
            <a:r>
              <a:rPr lang="zh-CN" altLang="en-US" sz="2000" b="1" kern="100" dirty="0" smtClean="0">
                <a:solidFill>
                  <a:schemeClr val="bg1"/>
                </a:solidFill>
                <a:latin typeface="微软雅黑" panose="020B0604030504040204" charset="-122"/>
                <a:sym typeface="+mn-ea"/>
              </a:rPr>
              <a:t>题</a:t>
            </a:r>
            <a:r>
              <a:rPr lang="zh-CN" sz="2000" b="1" kern="100" dirty="0" smtClean="0">
                <a:solidFill>
                  <a:schemeClr val="bg1"/>
                </a:solidFill>
                <a:latin typeface="微软雅黑" panose="020B0604030504040204" charset="-122"/>
                <a:sym typeface="+mn-ea"/>
              </a:rPr>
              <a:t>）</a:t>
            </a:r>
            <a:endParaRPr lang="zh-CN" sz="2000" b="1" kern="100" dirty="0" smtClean="0">
              <a:solidFill>
                <a:schemeClr val="bg1"/>
              </a:solidFill>
              <a:latin typeface="微软雅黑" panose="020B0604030504040204" charset="-122"/>
              <a:sym typeface="+mn-ea"/>
            </a:endParaRPr>
          </a:p>
          <a:p>
            <a:pPr indent="57150" algn="just">
              <a:lnSpc>
                <a:spcPct val="150000"/>
              </a:lnSpc>
              <a:spcAft>
                <a:spcPts val="0"/>
              </a:spcAft>
            </a:pPr>
            <a:r>
              <a:rPr lang="zh-CN" altLang="en-US" sz="2000" b="1" kern="100" dirty="0" smtClean="0">
                <a:solidFill>
                  <a:srgbClr val="FF0000"/>
                </a:solidFill>
                <a:effectLst/>
                <a:latin typeface="微软雅黑" panose="020B0604030504040204" charset="-122"/>
                <a:ea typeface="微软雅黑" panose="020B0604030504040204" charset="-122"/>
                <a:sym typeface="+mn-ea"/>
              </a:rPr>
              <a:t>确定是否有EDI类型的商品或服务交易可咨询相关技术人员后再填写！</a:t>
            </a:r>
            <a:r>
              <a:rPr lang="en-US" altLang="zh-CN" sz="2000" b="1" kern="100" dirty="0" smtClean="0">
                <a:solidFill>
                  <a:srgbClr val="FF0000"/>
                </a:solidFill>
                <a:effectLst/>
                <a:latin typeface="微软雅黑" panose="020B0604030504040204" charset="-122"/>
                <a:ea typeface="微软雅黑" panose="020B0604030504040204" charset="-122"/>
                <a:sym typeface="+mn-ea"/>
              </a:rPr>
              <a:t> </a:t>
            </a:r>
            <a:endParaRPr lang="en-US" altLang="zh-CN" sz="2000" b="1" kern="100" dirty="0" smtClean="0">
              <a:solidFill>
                <a:srgbClr val="FF0000"/>
              </a:solidFill>
              <a:effectLst/>
              <a:latin typeface="微软雅黑" panose="020B0604030504040204" charset="-122"/>
              <a:ea typeface="微软雅黑" panose="020B0604030504040204" charset="-122"/>
            </a:endParaRPr>
          </a:p>
          <a:p>
            <a:pPr indent="57150" algn="just">
              <a:lnSpc>
                <a:spcPct val="150000"/>
              </a:lnSpc>
              <a:spcAft>
                <a:spcPts val="0"/>
              </a:spcAft>
            </a:pPr>
            <a:endParaRPr lang="zh-CN" sz="2000" b="1" kern="100" dirty="0" smtClean="0">
              <a:solidFill>
                <a:schemeClr val="bg1"/>
              </a:solidFill>
              <a:effectLst/>
              <a:latin typeface="微软雅黑" panose="020B0604030504040204" charset="-122"/>
              <a:ea typeface="微软雅黑" panose="020B0604030504040204" charset="-122"/>
              <a:sym typeface="+mn-ea"/>
            </a:endParaRPr>
          </a:p>
        </p:txBody>
      </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427355" y="2190750"/>
            <a:ext cx="8262620" cy="4504055"/>
          </a:xfrm>
        </p:spPr>
        <p:txBody>
          <a:bodyPr/>
          <a:lstStyle/>
          <a:p>
            <a:pPr marL="0" indent="0" algn="just" latinLnBrk="0">
              <a:lnSpc>
                <a:spcPts val="2700"/>
              </a:lnSpc>
              <a:spcBef>
                <a:spcPts val="0"/>
              </a:spcBef>
              <a:buNone/>
            </a:pPr>
            <a:r>
              <a:rPr lang="en-US" sz="2400" b="1" dirty="0" smtClean="0">
                <a:latin typeface="宋体" pitchFamily="2" charset="-122"/>
                <a:ea typeface="宋体" pitchFamily="2" charset="-122"/>
                <a:cs typeface="宋体" pitchFamily="2" charset="-122"/>
                <a:sym typeface="+mn-ea"/>
              </a:rPr>
              <a:t>2.</a:t>
            </a:r>
            <a:r>
              <a:rPr lang="zh-CN" altLang="en-US" sz="2400" b="1" dirty="0" smtClean="0">
                <a:latin typeface="宋体" pitchFamily="2" charset="-122"/>
                <a:ea typeface="宋体" pitchFamily="2" charset="-122"/>
                <a:cs typeface="宋体" pitchFamily="2" charset="-122"/>
                <a:sym typeface="+mn-ea"/>
              </a:rPr>
              <a:t>通过网站或</a:t>
            </a:r>
            <a:r>
              <a:rPr lang="en-US" altLang="zh-CN" sz="2400" b="1" dirty="0" smtClean="0">
                <a:latin typeface="宋体" pitchFamily="2" charset="-122"/>
                <a:ea typeface="宋体" pitchFamily="2" charset="-122"/>
                <a:cs typeface="宋体" pitchFamily="2" charset="-122"/>
                <a:sym typeface="+mn-ea"/>
              </a:rPr>
              <a:t>APP</a:t>
            </a:r>
            <a:r>
              <a:rPr lang="zh-CN" altLang="en-US" sz="2400" b="1" dirty="0" smtClean="0">
                <a:latin typeface="宋体" pitchFamily="2" charset="-122"/>
                <a:ea typeface="宋体" pitchFamily="2" charset="-122"/>
                <a:cs typeface="宋体" pitchFamily="2" charset="-122"/>
                <a:sym typeface="+mn-ea"/>
              </a:rPr>
              <a:t>实现的商品或服务交易和</a:t>
            </a:r>
            <a:r>
              <a:rPr lang="en-US" altLang="zh-CN" sz="2400" b="1" dirty="0" smtClean="0">
                <a:latin typeface="宋体" pitchFamily="2" charset="-122"/>
                <a:ea typeface="宋体" pitchFamily="2" charset="-122"/>
                <a:cs typeface="宋体" pitchFamily="2" charset="-122"/>
                <a:sym typeface="+mn-ea"/>
              </a:rPr>
              <a:t>EDI</a:t>
            </a:r>
            <a:r>
              <a:rPr lang="zh-CN" altLang="en-US" sz="2400" b="1" dirty="0" smtClean="0">
                <a:latin typeface="宋体" pitchFamily="2" charset="-122"/>
                <a:ea typeface="宋体" pitchFamily="2" charset="-122"/>
                <a:cs typeface="宋体" pitchFamily="2" charset="-122"/>
                <a:sym typeface="+mn-ea"/>
              </a:rPr>
              <a:t>类型的商品或服务交易的</a:t>
            </a:r>
            <a:r>
              <a:rPr lang="zh-CN" altLang="en-US" sz="2400" b="1" dirty="0" smtClean="0">
                <a:solidFill>
                  <a:srgbClr val="FF0000"/>
                </a:solidFill>
                <a:latin typeface="宋体" pitchFamily="2" charset="-122"/>
                <a:ea typeface="宋体" pitchFamily="2" charset="-122"/>
                <a:cs typeface="宋体" pitchFamily="2" charset="-122"/>
                <a:sym typeface="+mn-ea"/>
              </a:rPr>
              <a:t>区别</a:t>
            </a:r>
            <a:r>
              <a:rPr lang="zh-CN" altLang="en-US" sz="2400" b="1" dirty="0" smtClean="0">
                <a:latin typeface="宋体" pitchFamily="2" charset="-122"/>
                <a:ea typeface="宋体" pitchFamily="2" charset="-122"/>
                <a:cs typeface="宋体" pitchFamily="2" charset="-122"/>
                <a:sym typeface="+mn-ea"/>
              </a:rPr>
              <a:t>：</a:t>
            </a:r>
            <a:endParaRPr lang="zh-CN" altLang="en-US" sz="2400" b="1" dirty="0" smtClean="0">
              <a:latin typeface="宋体" pitchFamily="2" charset="-122"/>
              <a:ea typeface="宋体" pitchFamily="2" charset="-122"/>
              <a:cs typeface="宋体" pitchFamily="2" charset="-122"/>
              <a:sym typeface="+mn-ea"/>
            </a:endParaRPr>
          </a:p>
          <a:p>
            <a:pPr algn="just" latinLnBrk="0">
              <a:lnSpc>
                <a:spcPts val="2700"/>
              </a:lnSpc>
              <a:spcBef>
                <a:spcPts val="0"/>
              </a:spcBef>
              <a:buClrTx/>
              <a:buSzTx/>
              <a:buFontTx/>
            </a:pPr>
            <a:r>
              <a:rPr lang="zh-CN" altLang="en-US" sz="2400" dirty="0">
                <a:solidFill>
                  <a:srgbClr val="202124"/>
                </a:solidFill>
                <a:effectLst/>
                <a:latin typeface="宋体" pitchFamily="2" charset="-122"/>
                <a:ea typeface="宋体" pitchFamily="2" charset="-122"/>
                <a:cs typeface="宋体" pitchFamily="2" charset="-122"/>
                <a:sym typeface="+mn-ea"/>
              </a:rPr>
              <a:t>在公共网站或</a:t>
            </a:r>
            <a:r>
              <a:rPr lang="en-US" altLang="zh-CN" sz="2400" dirty="0">
                <a:solidFill>
                  <a:srgbClr val="202124"/>
                </a:solidFill>
                <a:effectLst/>
                <a:latin typeface="宋体" pitchFamily="2" charset="-122"/>
                <a:ea typeface="宋体" pitchFamily="2" charset="-122"/>
                <a:cs typeface="宋体" pitchFamily="2" charset="-122"/>
                <a:sym typeface="+mn-ea"/>
              </a:rPr>
              <a:t>APP</a:t>
            </a:r>
            <a:r>
              <a:rPr lang="zh-CN" altLang="en-US" sz="2400" dirty="0">
                <a:solidFill>
                  <a:srgbClr val="202124"/>
                </a:solidFill>
                <a:effectLst/>
                <a:latin typeface="宋体" pitchFamily="2" charset="-122"/>
                <a:ea typeface="宋体" pitchFamily="2" charset="-122"/>
                <a:cs typeface="宋体" pitchFamily="2" charset="-122"/>
                <a:sym typeface="+mn-ea"/>
              </a:rPr>
              <a:t>上实现的交易，放到网站或</a:t>
            </a:r>
            <a:r>
              <a:rPr lang="en-US" altLang="zh-CN" sz="2400" dirty="0">
                <a:solidFill>
                  <a:srgbClr val="202124"/>
                </a:solidFill>
                <a:effectLst/>
                <a:latin typeface="宋体" pitchFamily="2" charset="-122"/>
                <a:ea typeface="宋体" pitchFamily="2" charset="-122"/>
                <a:cs typeface="宋体" pitchFamily="2" charset="-122"/>
                <a:sym typeface="+mn-ea"/>
              </a:rPr>
              <a:t>APP</a:t>
            </a:r>
            <a:r>
              <a:rPr lang="zh-CN" altLang="en-US" sz="2400" dirty="0">
                <a:solidFill>
                  <a:srgbClr val="202124"/>
                </a:solidFill>
                <a:effectLst/>
                <a:latin typeface="宋体" pitchFamily="2" charset="-122"/>
                <a:ea typeface="宋体" pitchFamily="2" charset="-122"/>
                <a:cs typeface="宋体" pitchFamily="2" charset="-122"/>
                <a:sym typeface="+mn-ea"/>
              </a:rPr>
              <a:t>交易中统计。</a:t>
            </a:r>
            <a:r>
              <a:rPr lang="en-US" altLang="zh-CN" sz="2400" dirty="0">
                <a:solidFill>
                  <a:srgbClr val="202124"/>
                </a:solidFill>
                <a:latin typeface="宋体" pitchFamily="2" charset="-122"/>
                <a:ea typeface="宋体" pitchFamily="2" charset="-122"/>
                <a:cs typeface="宋体" pitchFamily="2" charset="-122"/>
                <a:sym typeface="+mn-ea"/>
              </a:rPr>
              <a:t> ——</a:t>
            </a:r>
            <a:r>
              <a:rPr lang="zh-CN" altLang="en-US" sz="2400" dirty="0">
                <a:solidFill>
                  <a:srgbClr val="202124"/>
                </a:solidFill>
                <a:latin typeface="宋体" pitchFamily="2" charset="-122"/>
                <a:ea typeface="宋体" pitchFamily="2" charset="-122"/>
                <a:cs typeface="宋体" pitchFamily="2" charset="-122"/>
                <a:sym typeface="+mn-ea"/>
              </a:rPr>
              <a:t>公共网站或</a:t>
            </a:r>
            <a:r>
              <a:rPr lang="en-US" altLang="zh-CN" sz="2400" dirty="0">
                <a:solidFill>
                  <a:srgbClr val="202124"/>
                </a:solidFill>
                <a:latin typeface="宋体" pitchFamily="2" charset="-122"/>
                <a:ea typeface="宋体" pitchFamily="2" charset="-122"/>
                <a:cs typeface="宋体" pitchFamily="2" charset="-122"/>
                <a:sym typeface="+mn-ea"/>
              </a:rPr>
              <a:t>APP</a:t>
            </a:r>
            <a:r>
              <a:rPr lang="zh-CN" altLang="en-US" sz="2400" dirty="0">
                <a:solidFill>
                  <a:srgbClr val="202124"/>
                </a:solidFill>
                <a:latin typeface="宋体" pitchFamily="2" charset="-122"/>
                <a:ea typeface="宋体" pitchFamily="2" charset="-122"/>
                <a:cs typeface="宋体" pitchFamily="2" charset="-122"/>
                <a:sym typeface="+mn-ea"/>
              </a:rPr>
              <a:t>是指通过公共网络，能够访问到的网站或</a:t>
            </a:r>
            <a:r>
              <a:rPr lang="en-US" altLang="zh-CN" sz="2400" dirty="0">
                <a:solidFill>
                  <a:srgbClr val="202124"/>
                </a:solidFill>
                <a:latin typeface="宋体" pitchFamily="2" charset="-122"/>
                <a:ea typeface="宋体" pitchFamily="2" charset="-122"/>
                <a:cs typeface="宋体" pitchFamily="2" charset="-122"/>
                <a:sym typeface="+mn-ea"/>
              </a:rPr>
              <a:t>APP</a:t>
            </a:r>
            <a:r>
              <a:rPr lang="zh-CN" altLang="en-US" sz="2400" dirty="0">
                <a:solidFill>
                  <a:srgbClr val="202124"/>
                </a:solidFill>
                <a:latin typeface="宋体" pitchFamily="2" charset="-122"/>
                <a:ea typeface="宋体" pitchFamily="2" charset="-122"/>
                <a:cs typeface="宋体" pitchFamily="2" charset="-122"/>
                <a:sym typeface="+mn-ea"/>
              </a:rPr>
              <a:t>。</a:t>
            </a:r>
            <a:endParaRPr lang="zh-CN" altLang="en-US" sz="2400" b="1" dirty="0" smtClean="0">
              <a:solidFill>
                <a:srgbClr val="202124"/>
              </a:solidFill>
              <a:latin typeface="宋体" pitchFamily="2" charset="-122"/>
              <a:ea typeface="宋体" pitchFamily="2" charset="-122"/>
              <a:cs typeface="宋体" pitchFamily="2" charset="-122"/>
              <a:sym typeface="+mn-ea"/>
            </a:endParaRPr>
          </a:p>
          <a:p>
            <a:pPr algn="just" latinLnBrk="0">
              <a:lnSpc>
                <a:spcPts val="2700"/>
              </a:lnSpc>
              <a:spcBef>
                <a:spcPts val="0"/>
              </a:spcBef>
              <a:buClrTx/>
              <a:buSzTx/>
              <a:buFontTx/>
            </a:pPr>
            <a:r>
              <a:rPr lang="zh-CN" altLang="en-US" sz="2400" dirty="0">
                <a:solidFill>
                  <a:srgbClr val="202124"/>
                </a:solidFill>
                <a:latin typeface="宋体" pitchFamily="2" charset="-122"/>
                <a:ea typeface="宋体" pitchFamily="2" charset="-122"/>
                <a:cs typeface="宋体" pitchFamily="2" charset="-122"/>
                <a:sym typeface="+mn-ea"/>
              </a:rPr>
              <a:t>在局域网、内网或内部</a:t>
            </a:r>
            <a:r>
              <a:rPr lang="en-US" altLang="zh-CN" sz="2400" dirty="0">
                <a:solidFill>
                  <a:srgbClr val="202124"/>
                </a:solidFill>
                <a:latin typeface="宋体" pitchFamily="2" charset="-122"/>
                <a:ea typeface="宋体" pitchFamily="2" charset="-122"/>
                <a:cs typeface="宋体" pitchFamily="2" charset="-122"/>
                <a:sym typeface="+mn-ea"/>
              </a:rPr>
              <a:t>APP</a:t>
            </a:r>
            <a:r>
              <a:rPr lang="zh-CN" altLang="en-US" sz="2400" dirty="0">
                <a:solidFill>
                  <a:srgbClr val="202124"/>
                </a:solidFill>
                <a:latin typeface="宋体" pitchFamily="2" charset="-122"/>
                <a:ea typeface="宋体" pitchFamily="2" charset="-122"/>
                <a:cs typeface="宋体" pitchFamily="2" charset="-122"/>
                <a:sym typeface="+mn-ea"/>
              </a:rPr>
              <a:t>上实现的交易，放到</a:t>
            </a:r>
            <a:r>
              <a:rPr lang="en-US" altLang="zh-CN" sz="2400" dirty="0">
                <a:solidFill>
                  <a:srgbClr val="202124"/>
                </a:solidFill>
                <a:latin typeface="宋体" pitchFamily="2" charset="-122"/>
                <a:ea typeface="宋体" pitchFamily="2" charset="-122"/>
                <a:cs typeface="宋体" pitchFamily="2" charset="-122"/>
                <a:sym typeface="+mn-ea"/>
              </a:rPr>
              <a:t>EDI</a:t>
            </a:r>
            <a:r>
              <a:rPr lang="zh-CN" altLang="en-US" sz="2400" dirty="0">
                <a:solidFill>
                  <a:srgbClr val="202124"/>
                </a:solidFill>
                <a:latin typeface="宋体" pitchFamily="2" charset="-122"/>
                <a:ea typeface="宋体" pitchFamily="2" charset="-122"/>
                <a:cs typeface="宋体" pitchFamily="2" charset="-122"/>
                <a:sym typeface="+mn-ea"/>
              </a:rPr>
              <a:t>交易进行统计。</a:t>
            </a:r>
            <a:r>
              <a:rPr lang="en-US" altLang="zh-CN" sz="2400" dirty="0">
                <a:solidFill>
                  <a:srgbClr val="202124"/>
                </a:solidFill>
                <a:latin typeface="宋体" pitchFamily="2" charset="-122"/>
                <a:ea typeface="宋体" pitchFamily="2" charset="-122"/>
                <a:cs typeface="宋体" pitchFamily="2" charset="-122"/>
                <a:sym typeface="+mn-ea"/>
              </a:rPr>
              <a:t>——</a:t>
            </a:r>
            <a:r>
              <a:rPr lang="zh-CN" altLang="en-US" sz="2400" dirty="0">
                <a:solidFill>
                  <a:srgbClr val="202124"/>
                </a:solidFill>
                <a:latin typeface="宋体" pitchFamily="2" charset="-122"/>
                <a:ea typeface="宋体" pitchFamily="2" charset="-122"/>
                <a:cs typeface="宋体" pitchFamily="2" charset="-122"/>
                <a:sym typeface="+mn-ea"/>
              </a:rPr>
              <a:t>通过企业内网、企业专线才能够访问到的网站或</a:t>
            </a:r>
            <a:r>
              <a:rPr lang="en-US" altLang="zh-CN" sz="2400" dirty="0">
                <a:solidFill>
                  <a:srgbClr val="202124"/>
                </a:solidFill>
                <a:latin typeface="宋体" pitchFamily="2" charset="-122"/>
                <a:ea typeface="宋体" pitchFamily="2" charset="-122"/>
                <a:cs typeface="宋体" pitchFamily="2" charset="-122"/>
                <a:sym typeface="+mn-ea"/>
              </a:rPr>
              <a:t>APP</a:t>
            </a:r>
            <a:r>
              <a:rPr lang="zh-CN" altLang="en-US" sz="2400" dirty="0">
                <a:solidFill>
                  <a:srgbClr val="202124"/>
                </a:solidFill>
                <a:latin typeface="宋体" pitchFamily="2" charset="-122"/>
                <a:ea typeface="宋体" pitchFamily="2" charset="-122"/>
                <a:cs typeface="宋体" pitchFamily="2" charset="-122"/>
                <a:sym typeface="+mn-ea"/>
              </a:rPr>
              <a:t>（</a:t>
            </a:r>
            <a:r>
              <a:rPr lang="zh-CN" altLang="en-US" sz="2400" b="1" dirty="0">
                <a:solidFill>
                  <a:srgbClr val="FF0000"/>
                </a:solidFill>
                <a:latin typeface="宋体" pitchFamily="2" charset="-122"/>
                <a:ea typeface="宋体" pitchFamily="2" charset="-122"/>
                <a:cs typeface="宋体" pitchFamily="2" charset="-122"/>
                <a:sym typeface="+mn-ea"/>
              </a:rPr>
              <a:t>大部分</a:t>
            </a:r>
            <a:r>
              <a:rPr lang="en-US" altLang="zh-CN" sz="2400" b="1" dirty="0">
                <a:solidFill>
                  <a:srgbClr val="FF0000"/>
                </a:solidFill>
                <a:latin typeface="宋体" pitchFamily="2" charset="-122"/>
                <a:ea typeface="宋体" pitchFamily="2" charset="-122"/>
                <a:cs typeface="宋体" pitchFamily="2" charset="-122"/>
                <a:sym typeface="+mn-ea"/>
              </a:rPr>
              <a:t>ERP</a:t>
            </a:r>
            <a:r>
              <a:rPr lang="zh-CN" altLang="en-US" sz="2400" b="1" dirty="0">
                <a:solidFill>
                  <a:srgbClr val="FF0000"/>
                </a:solidFill>
                <a:latin typeface="宋体" pitchFamily="2" charset="-122"/>
                <a:ea typeface="宋体" pitchFamily="2" charset="-122"/>
                <a:cs typeface="宋体" pitchFamily="2" charset="-122"/>
                <a:sym typeface="+mn-ea"/>
              </a:rPr>
              <a:t>系统属于此类</a:t>
            </a:r>
            <a:r>
              <a:rPr lang="zh-CN" altLang="en-US" sz="2400" dirty="0">
                <a:solidFill>
                  <a:srgbClr val="202124"/>
                </a:solidFill>
                <a:latin typeface="宋体" pitchFamily="2" charset="-122"/>
                <a:ea typeface="宋体" pitchFamily="2" charset="-122"/>
                <a:cs typeface="宋体" pitchFamily="2" charset="-122"/>
                <a:sym typeface="+mn-ea"/>
              </a:rPr>
              <a:t>）。</a:t>
            </a:r>
            <a:endParaRPr lang="zh-CN" altLang="en-US" sz="2400" b="1" dirty="0">
              <a:latin typeface="宋体" pitchFamily="2" charset="-122"/>
              <a:ea typeface="宋体" pitchFamily="2" charset="-122"/>
              <a:cs typeface="宋体" pitchFamily="2" charset="-122"/>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7" name="矩形 6"/>
          <p:cNvSpPr/>
          <p:nvPr/>
        </p:nvSpPr>
        <p:spPr>
          <a:xfrm>
            <a:off x="395605" y="1124585"/>
            <a:ext cx="8294370" cy="97853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10 </a:t>
            </a:r>
            <a:r>
              <a:rPr lang="zh-CN" altLang="en-US" sz="2000" b="1" kern="100" dirty="0" smtClean="0">
                <a:solidFill>
                  <a:schemeClr val="bg1"/>
                </a:solidFill>
                <a:effectLst/>
                <a:latin typeface="微软雅黑" panose="020B0604030504040204" charset="-122"/>
                <a:ea typeface="微软雅黑" panose="020B0604030504040204" charset="-122"/>
              </a:rPr>
              <a:t>贵企业是否有电子数据交换（</a:t>
            </a:r>
            <a:r>
              <a:rPr lang="en-US" altLang="zh-CN" sz="2000" b="1" kern="100" dirty="0" smtClean="0">
                <a:solidFill>
                  <a:schemeClr val="bg1"/>
                </a:solidFill>
                <a:effectLst/>
                <a:latin typeface="微软雅黑" panose="020B0604030504040204" charset="-122"/>
                <a:ea typeface="微软雅黑" panose="020B0604030504040204" charset="-122"/>
              </a:rPr>
              <a:t>EDI</a:t>
            </a:r>
            <a:r>
              <a:rPr lang="zh-CN" altLang="en-US" sz="2000" b="1" kern="100" dirty="0" smtClean="0">
                <a:solidFill>
                  <a:schemeClr val="bg1"/>
                </a:solidFill>
                <a:effectLst/>
                <a:latin typeface="微软雅黑" panose="020B0604030504040204" charset="-122"/>
                <a:ea typeface="微软雅黑" panose="020B0604030504040204" charset="-122"/>
              </a:rPr>
              <a:t>）类型的商品或服务交易？</a:t>
            </a:r>
            <a:r>
              <a:rPr lang="en-US" altLang="zh-CN" sz="2000" b="1" kern="100" dirty="0" smtClean="0">
                <a:solidFill>
                  <a:schemeClr val="bg1"/>
                </a:solidFill>
                <a:effectLst/>
                <a:latin typeface="微软雅黑" panose="020B0604030504040204" charset="-122"/>
                <a:ea typeface="微软雅黑" panose="020B0604030504040204" charset="-122"/>
              </a:rPr>
              <a:t> </a:t>
            </a:r>
            <a:endParaRPr lang="en-US" altLang="zh-CN" sz="2000" b="1" kern="100" dirty="0" smtClean="0">
              <a:solidFill>
                <a:schemeClr val="bg1"/>
              </a:solidFill>
              <a:effectLst/>
              <a:latin typeface="微软雅黑" panose="020B0604030504040204" charset="-122"/>
              <a:ea typeface="微软雅黑" panose="020B0604030504040204" charset="-122"/>
            </a:endParaRPr>
          </a:p>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A</a:t>
            </a:r>
            <a:r>
              <a:rPr lang="zh-CN" altLang="en-US" sz="2000" b="1" kern="100" dirty="0" smtClean="0">
                <a:solidFill>
                  <a:schemeClr val="bg1"/>
                </a:solidFill>
                <a:effectLst/>
                <a:latin typeface="微软雅黑" panose="020B0604030504040204" charset="-122"/>
                <a:ea typeface="微软雅黑" panose="020B0604030504040204" charset="-122"/>
              </a:rPr>
              <a:t>是</a:t>
            </a:r>
            <a:r>
              <a:rPr sz="2000" b="1" kern="100" dirty="0" smtClean="0">
                <a:solidFill>
                  <a:schemeClr val="bg1"/>
                </a:solidFill>
                <a:latin typeface="微软雅黑" panose="020B0604030504040204" charset="-122"/>
                <a:sym typeface="+mn-ea"/>
              </a:rPr>
              <a:t>□</a:t>
            </a:r>
            <a:r>
              <a:rPr lang="en-US" altLang="zh-CN" sz="2000" b="1" kern="100" dirty="0" smtClean="0">
                <a:solidFill>
                  <a:schemeClr val="bg1"/>
                </a:solidFill>
                <a:effectLst/>
                <a:latin typeface="微软雅黑" panose="020B0604030504040204" charset="-122"/>
                <a:ea typeface="微软雅黑" panose="020B0604030504040204" charset="-122"/>
              </a:rPr>
              <a:t>  B</a:t>
            </a:r>
            <a:r>
              <a:rPr lang="zh-CN" altLang="en-US" sz="2000" b="1" kern="100" dirty="0" smtClean="0">
                <a:solidFill>
                  <a:schemeClr val="bg1"/>
                </a:solidFill>
                <a:effectLst/>
                <a:latin typeface="微软雅黑" panose="020B0604030504040204" charset="-122"/>
                <a:ea typeface="微软雅黑" panose="020B0604030504040204" charset="-122"/>
              </a:rPr>
              <a:t>否</a:t>
            </a:r>
            <a:r>
              <a:rPr sz="2000" b="1" kern="100" dirty="0" smtClean="0">
                <a:solidFill>
                  <a:schemeClr val="bg1"/>
                </a:solidFill>
                <a:latin typeface="微软雅黑" panose="020B0604030504040204" charset="-122"/>
                <a:sym typeface="+mn-ea"/>
              </a:rPr>
              <a:t>□</a:t>
            </a:r>
            <a:r>
              <a:rPr lang="zh-CN" sz="2000" b="1" kern="100" dirty="0" smtClean="0">
                <a:solidFill>
                  <a:schemeClr val="bg1"/>
                </a:solidFill>
                <a:latin typeface="微软雅黑" panose="020B0604030504040204" charset="-122"/>
                <a:sym typeface="+mn-ea"/>
              </a:rPr>
              <a:t>（跳至</a:t>
            </a:r>
            <a:r>
              <a:rPr lang="en-US" altLang="zh-CN" sz="2000" b="1" kern="100" dirty="0" smtClean="0">
                <a:solidFill>
                  <a:schemeClr val="bg1"/>
                </a:solidFill>
                <a:latin typeface="微软雅黑" panose="020B0604030504040204" charset="-122"/>
                <a:sym typeface="+mn-ea"/>
              </a:rPr>
              <a:t>12</a:t>
            </a:r>
            <a:r>
              <a:rPr lang="zh-CN" altLang="en-US" sz="2000" b="1" kern="100" dirty="0" smtClean="0">
                <a:solidFill>
                  <a:schemeClr val="bg1"/>
                </a:solidFill>
                <a:latin typeface="微软雅黑" panose="020B0604030504040204" charset="-122"/>
                <a:sym typeface="+mn-ea"/>
              </a:rPr>
              <a:t>题</a:t>
            </a:r>
            <a:r>
              <a:rPr lang="zh-CN" sz="2000" b="1" kern="100" dirty="0" smtClean="0">
                <a:solidFill>
                  <a:schemeClr val="bg1"/>
                </a:solidFill>
                <a:latin typeface="微软雅黑" panose="020B0604030504040204" charset="-122"/>
                <a:sym typeface="+mn-ea"/>
              </a:rPr>
              <a:t>）</a:t>
            </a:r>
            <a:endParaRPr lang="zh-CN" sz="2000" b="1" kern="100" dirty="0" smtClean="0">
              <a:solidFill>
                <a:schemeClr val="bg1"/>
              </a:solidFill>
              <a:effectLst/>
              <a:latin typeface="微软雅黑" panose="020B0604030504040204" charset="-122"/>
              <a:ea typeface="微软雅黑" panose="020B0604030504040204" charset="-122"/>
              <a:sym typeface="+mn-ea"/>
            </a:endParaRPr>
          </a:p>
        </p:txBody>
      </p:sp>
    </p:spTree>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21030"/>
            <a:ext cx="8229600" cy="49593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539750" y="1845310"/>
            <a:ext cx="8262620" cy="4504055"/>
          </a:xfrm>
        </p:spPr>
        <p:txBody>
          <a:bodyPr/>
          <a:lstStyle/>
          <a:p>
            <a:pPr marL="0" indent="0" algn="just" latinLnBrk="0">
              <a:lnSpc>
                <a:spcPts val="2700"/>
              </a:lnSpc>
              <a:spcBef>
                <a:spcPts val="0"/>
              </a:spcBef>
              <a:buNone/>
            </a:pPr>
            <a:r>
              <a:rPr lang="zh-CN" altLang="en-US" sz="2400" b="1" dirty="0" smtClean="0">
                <a:latin typeface="微软雅黑" panose="020B0604030504040204" charset="-122"/>
                <a:ea typeface="微软雅黑" panose="020B0604030504040204" charset="-122"/>
                <a:cs typeface="宋体" pitchFamily="2" charset="-122"/>
                <a:sym typeface="+mn-ea"/>
              </a:rPr>
              <a:t>注意事项：</a:t>
            </a:r>
            <a:endParaRPr lang="zh-CN" altLang="en-US" sz="2400">
              <a:solidFill>
                <a:schemeClr val="tx2"/>
              </a:solidFill>
              <a:latin typeface="微软雅黑" panose="020B0604030504040204" charset="-122"/>
              <a:ea typeface="微软雅黑" panose="020B0604030504040204" charset="-122"/>
              <a:cs typeface="宋体" pitchFamily="2" charset="-122"/>
              <a:sym typeface="+mn-ea"/>
            </a:endParaRPr>
          </a:p>
          <a:p>
            <a:pPr marL="0" indent="0" algn="just" latinLnBrk="0">
              <a:lnSpc>
                <a:spcPts val="2700"/>
              </a:lnSpc>
              <a:spcBef>
                <a:spcPts val="0"/>
              </a:spcBef>
              <a:buClrTx/>
              <a:buSzTx/>
              <a:buFontTx/>
              <a:buNone/>
            </a:pPr>
            <a:r>
              <a:rPr lang="en-US" altLang="zh-CN" sz="2400" b="1" dirty="0" smtClean="0">
                <a:latin typeface="宋体" pitchFamily="2" charset="-122"/>
                <a:ea typeface="宋体" pitchFamily="2" charset="-122"/>
                <a:cs typeface="宋体" pitchFamily="2" charset="-122"/>
                <a:sym typeface="+mn-ea"/>
              </a:rPr>
              <a:t>  1.</a:t>
            </a:r>
            <a:r>
              <a:rPr lang="zh-CN" altLang="en-US" sz="2400" b="1" dirty="0" smtClean="0">
                <a:latin typeface="宋体" pitchFamily="2" charset="-122"/>
                <a:ea typeface="宋体" pitchFamily="2" charset="-122"/>
                <a:cs typeface="宋体" pitchFamily="2" charset="-122"/>
                <a:sym typeface="+mn-ea"/>
              </a:rPr>
              <a:t>企业电子商务销售额=通过网站或APP实现的销售额+EDI类型的商品或服务销售额。</a:t>
            </a:r>
            <a:endParaRPr lang="zh-CN" altLang="en-US" sz="2400" b="1" dirty="0" smtClean="0">
              <a:latin typeface="宋体" pitchFamily="2" charset="-122"/>
              <a:ea typeface="宋体" pitchFamily="2" charset="-122"/>
              <a:cs typeface="宋体" pitchFamily="2" charset="-122"/>
            </a:endParaRPr>
          </a:p>
          <a:p>
            <a:pPr marL="0" indent="0" algn="just" latinLnBrk="0">
              <a:lnSpc>
                <a:spcPts val="2700"/>
              </a:lnSpc>
              <a:spcBef>
                <a:spcPts val="0"/>
              </a:spcBef>
              <a:buClrTx/>
              <a:buSzTx/>
              <a:buFontTx/>
              <a:buNone/>
            </a:pPr>
            <a:r>
              <a:rPr lang="en-US" sz="2400" b="1" dirty="0" smtClean="0">
                <a:latin typeface="宋体" pitchFamily="2" charset="-122"/>
                <a:ea typeface="宋体" pitchFamily="2" charset="-122"/>
                <a:cs typeface="宋体" pitchFamily="2" charset="-122"/>
                <a:sym typeface="+mn-ea"/>
              </a:rPr>
              <a:t>  2.</a:t>
            </a:r>
            <a:r>
              <a:rPr lang="zh-CN" altLang="en-US" sz="2400" b="1" dirty="0" smtClean="0">
                <a:solidFill>
                  <a:srgbClr val="FF0000"/>
                </a:solidFill>
                <a:latin typeface="宋体" pitchFamily="2" charset="-122"/>
                <a:ea typeface="宋体" pitchFamily="2" charset="-122"/>
                <a:cs typeface="宋体" pitchFamily="2" charset="-122"/>
                <a:sym typeface="+mn-ea"/>
              </a:rPr>
              <a:t>09题和11题是不能重复统计的</a:t>
            </a:r>
            <a:r>
              <a:rPr lang="zh-CN" altLang="en-US" sz="2400" b="1" dirty="0" smtClean="0">
                <a:latin typeface="宋体" pitchFamily="2" charset="-122"/>
                <a:ea typeface="宋体" pitchFamily="2" charset="-122"/>
                <a:cs typeface="宋体" pitchFamily="2" charset="-122"/>
                <a:sym typeface="+mn-ea"/>
              </a:rPr>
              <a:t>，11题EDI类型的商品或服务销售额不包括通过网站或APP实现的销售额。</a:t>
            </a:r>
            <a:r>
              <a:rPr lang="en-US" altLang="zh-CN" sz="2400" b="1" dirty="0" smtClean="0">
                <a:latin typeface="宋体" pitchFamily="2" charset="-122"/>
                <a:ea typeface="宋体" pitchFamily="2" charset="-122"/>
                <a:cs typeface="宋体" pitchFamily="2" charset="-122"/>
                <a:sym typeface="+mn-ea"/>
              </a:rPr>
              <a:t> </a:t>
            </a:r>
            <a:endParaRPr lang="en-US" altLang="zh-CN" sz="2400" b="1" dirty="0" smtClean="0">
              <a:latin typeface="宋体" pitchFamily="2" charset="-122"/>
              <a:ea typeface="宋体" pitchFamily="2" charset="-122"/>
              <a:cs typeface="宋体" pitchFamily="2" charset="-122"/>
              <a:sym typeface="+mn-ea"/>
            </a:endParaRPr>
          </a:p>
          <a:p>
            <a:pPr marL="0" indent="0" algn="just" latinLnBrk="0">
              <a:lnSpc>
                <a:spcPts val="2700"/>
              </a:lnSpc>
              <a:spcBef>
                <a:spcPts val="0"/>
              </a:spcBef>
              <a:buClrTx/>
              <a:buSzTx/>
              <a:buFontTx/>
              <a:buNone/>
            </a:pPr>
            <a:r>
              <a:rPr lang="en-US" sz="2400" b="1" dirty="0" smtClean="0">
                <a:latin typeface="宋体" pitchFamily="2" charset="-122"/>
                <a:ea typeface="宋体" pitchFamily="2" charset="-122"/>
                <a:cs typeface="宋体" pitchFamily="2" charset="-122"/>
                <a:sym typeface="+mn-ea"/>
              </a:rPr>
              <a:t>  3.</a:t>
            </a:r>
            <a:r>
              <a:rPr lang="zh-CN" altLang="en-US" sz="2400" b="1" dirty="0" smtClean="0">
                <a:latin typeface="宋体" pitchFamily="2" charset="-122"/>
                <a:ea typeface="宋体" pitchFamily="2" charset="-122"/>
                <a:cs typeface="宋体" pitchFamily="2" charset="-122"/>
                <a:sym typeface="+mn-ea"/>
              </a:rPr>
              <a:t>企业电子商务销售额（包含增值税），应小于等于企业财务状况表中“营业收入”与“应交增值税”的和。</a:t>
            </a:r>
            <a:endParaRPr lang="zh-CN" altLang="en-US" sz="2400" b="1" dirty="0" smtClean="0">
              <a:latin typeface="宋体" pitchFamily="2" charset="-122"/>
              <a:ea typeface="宋体" pitchFamily="2" charset="-122"/>
              <a:cs typeface="宋体" pitchFamily="2" charset="-122"/>
              <a:sym typeface="+mn-ea"/>
            </a:endParaRPr>
          </a:p>
          <a:p>
            <a:pPr marL="0" indent="0" algn="just" latinLnBrk="0">
              <a:lnSpc>
                <a:spcPts val="2700"/>
              </a:lnSpc>
              <a:spcBef>
                <a:spcPts val="0"/>
              </a:spcBef>
              <a:buNone/>
            </a:pPr>
            <a:r>
              <a:rPr lang="en-US" sz="2400" b="1" dirty="0" smtClean="0">
                <a:latin typeface="宋体" pitchFamily="2" charset="-122"/>
                <a:ea typeface="宋体" pitchFamily="2" charset="-122"/>
                <a:cs typeface="宋体" pitchFamily="2" charset="-122"/>
                <a:sym typeface="+mn-ea"/>
              </a:rPr>
              <a:t>  4.</a:t>
            </a:r>
            <a:r>
              <a:rPr lang="zh-CN" altLang="en-US" sz="2400" b="1" dirty="0" smtClean="0">
                <a:latin typeface="宋体" pitchFamily="2" charset="-122"/>
                <a:ea typeface="宋体" pitchFamily="2" charset="-122"/>
                <a:cs typeface="宋体" pitchFamily="2" charset="-122"/>
                <a:sym typeface="+mn-ea"/>
              </a:rPr>
              <a:t>对于企业集团的视同法人分公司，需要自行报送</a:t>
            </a:r>
            <a:r>
              <a:rPr lang="en-US" sz="2400" b="1" dirty="0" smtClean="0">
                <a:latin typeface="宋体" pitchFamily="2" charset="-122"/>
                <a:ea typeface="宋体" pitchFamily="2" charset="-122"/>
                <a:cs typeface="宋体" pitchFamily="2" charset="-122"/>
                <a:sym typeface="+mn-ea"/>
              </a:rPr>
              <a:t>109</a:t>
            </a:r>
            <a:r>
              <a:rPr lang="zh-CN" altLang="en-US" sz="2400" b="1" dirty="0" smtClean="0">
                <a:latin typeface="宋体" pitchFamily="2" charset="-122"/>
                <a:ea typeface="宋体" pitchFamily="2" charset="-122"/>
                <a:cs typeface="宋体" pitchFamily="2" charset="-122"/>
                <a:sym typeface="+mn-ea"/>
              </a:rPr>
              <a:t>表中</a:t>
            </a:r>
            <a:r>
              <a:rPr lang="en-US" altLang="zh-CN" sz="2400" b="1" dirty="0" smtClean="0">
                <a:latin typeface="宋体" pitchFamily="2" charset="-122"/>
                <a:ea typeface="宋体" pitchFamily="2" charset="-122"/>
                <a:cs typeface="宋体" pitchFamily="2" charset="-122"/>
                <a:sym typeface="+mn-ea"/>
              </a:rPr>
              <a:t>8-11</a:t>
            </a:r>
            <a:r>
              <a:rPr lang="zh-CN" altLang="en-US" sz="2400" b="1" dirty="0" smtClean="0">
                <a:latin typeface="宋体" pitchFamily="2" charset="-122"/>
                <a:ea typeface="宋体" pitchFamily="2" charset="-122"/>
                <a:cs typeface="宋体" pitchFamily="2" charset="-122"/>
                <a:sym typeface="+mn-ea"/>
              </a:rPr>
              <a:t>题各项电子商务交易情况指标。企业集团总公司只报送该法人单位的销售额，分公司的销售额由各分公司自行报送。</a:t>
            </a:r>
            <a:endParaRPr lang="zh-CN" altLang="en-US" sz="2400" b="1" dirty="0" smtClean="0">
              <a:latin typeface="宋体" pitchFamily="2" charset="-122"/>
              <a:ea typeface="宋体" pitchFamily="2" charset="-122"/>
              <a:cs typeface="宋体" pitchFamily="2" charset="-122"/>
              <a:sym typeface="+mn-ea"/>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cs typeface="Arial" panose="020B0604020202020204" pitchFamily="34" charset="0"/>
              <a:sym typeface="+mn-ea"/>
            </a:endParaRPr>
          </a:p>
          <a:p>
            <a:pPr marL="342900" indent="-342900" algn="l">
              <a:spcBef>
                <a:spcPts val="600"/>
              </a:spcBef>
              <a:buFont typeface="Wingdings" panose="05000000000000000000" pitchFamily="2" charset="2"/>
              <a:buChar char="Ø"/>
            </a:pPr>
            <a:endParaRPr lang="en-US" altLang="zh-CN" sz="2400" b="1" dirty="0">
              <a:solidFill>
                <a:schemeClr val="tx1"/>
              </a:solidFill>
              <a:latin typeface="+mn-lt"/>
              <a:cs typeface="Arial" panose="020B0604020202020204" pitchFamily="34" charset="0"/>
            </a:endParaRPr>
          </a:p>
          <a:p>
            <a:pPr marL="0" indent="0" algn="l">
              <a:spcBef>
                <a:spcPts val="600"/>
              </a:spcBef>
              <a:buFont typeface="Wingdings" panose="05000000000000000000" pitchFamily="2" charset="2"/>
              <a:buNone/>
            </a:pPr>
            <a:endParaRPr lang="zh-CN" altLang="en-US" sz="2400" b="1" dirty="0" smtClean="0">
              <a:solidFill>
                <a:schemeClr val="tx1"/>
              </a:solidFill>
              <a:cs typeface="Arial" panose="020B0604020202020204" pitchFamily="34" charset="0"/>
              <a:sym typeface="+mn-ea"/>
            </a:endParaRPr>
          </a:p>
        </p:txBody>
      </p:sp>
      <p:sp>
        <p:nvSpPr>
          <p:cNvPr id="10" name="矩形 9"/>
          <p:cNvSpPr/>
          <p:nvPr/>
        </p:nvSpPr>
        <p:spPr>
          <a:xfrm>
            <a:off x="467995" y="1160145"/>
            <a:ext cx="8261985" cy="484505"/>
          </a:xfrm>
          <a:prstGeom prst="rect">
            <a:avLst/>
          </a:prstGeom>
          <a:solidFill>
            <a:srgbClr val="0070C0"/>
          </a:solidFill>
        </p:spPr>
        <p:txBody>
          <a:bodyPr wrap="square">
            <a:noAutofit/>
          </a:bodyPr>
          <a:p>
            <a:pPr indent="57150" algn="just">
              <a:lnSpc>
                <a:spcPct val="150000"/>
              </a:lnSpc>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11 EDI </a:t>
            </a:r>
            <a:r>
              <a:rPr lang="zh-CN" sz="2000" b="1" kern="100" dirty="0" smtClean="0">
                <a:solidFill>
                  <a:schemeClr val="bg1"/>
                </a:solidFill>
                <a:effectLst/>
                <a:latin typeface="微软雅黑" panose="020B0604030504040204" charset="-122"/>
                <a:ea typeface="微软雅黑" panose="020B0604030504040204" charset="-122"/>
              </a:rPr>
              <a:t>类型的商品或服务</a:t>
            </a:r>
            <a:r>
              <a:rPr lang="zh-CN" altLang="en-US" sz="2000" b="1" kern="100" dirty="0" smtClean="0">
                <a:solidFill>
                  <a:schemeClr val="bg1"/>
                </a:solidFill>
                <a:effectLst/>
                <a:latin typeface="微软雅黑" panose="020B0604030504040204" charset="-122"/>
                <a:ea typeface="微软雅黑" panose="020B0604030504040204" charset="-122"/>
              </a:rPr>
              <a:t>销售额</a:t>
            </a:r>
            <a:r>
              <a:rPr lang="en-US" altLang="zh-CN" sz="2000" b="1" kern="100" dirty="0" smtClean="0">
                <a:solidFill>
                  <a:schemeClr val="bg1"/>
                </a:solidFill>
                <a:effectLst/>
                <a:latin typeface="微软雅黑" panose="020B0604030504040204" charset="-122"/>
                <a:ea typeface="微软雅黑" panose="020B0604030504040204" charset="-122"/>
              </a:rPr>
              <a:t>/</a:t>
            </a:r>
            <a:r>
              <a:rPr lang="zh-CN" altLang="en-US" sz="2000" b="1" kern="100" dirty="0" smtClean="0">
                <a:solidFill>
                  <a:schemeClr val="bg1"/>
                </a:solidFill>
                <a:effectLst/>
                <a:latin typeface="微软雅黑" panose="020B0604030504040204" charset="-122"/>
                <a:ea typeface="微软雅黑" panose="020B0604030504040204" charset="-122"/>
              </a:rPr>
              <a:t>采购额（包含增值税）</a:t>
            </a:r>
            <a:endParaRPr lang="zh-CN" altLang="en-US" sz="2000" b="1" kern="100" dirty="0" smtClean="0">
              <a:solidFill>
                <a:schemeClr val="bg1"/>
              </a:solidFill>
              <a:effectLst/>
              <a:latin typeface="微软雅黑" panose="020B0604030504040204" charset="-122"/>
              <a:ea typeface="微软雅黑" panose="020B0604030504040204" charset="-122"/>
              <a:sym typeface="+mn-ea"/>
            </a:endParaRPr>
          </a:p>
        </p:txBody>
      </p:sp>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0" y="603250"/>
            <a:ext cx="9001125" cy="49911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t> </a:t>
            </a:r>
            <a:br>
              <a:rPr lang="en-US" altLang="zh-CN"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br>
            <a:endParaRPr lang="en-US" altLang="zh-CN"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endParaRPr>
          </a:p>
        </p:txBody>
      </p:sp>
      <p:sp>
        <p:nvSpPr>
          <p:cNvPr id="7" name="内容占位符 3"/>
          <p:cNvSpPr>
            <a:spLocks noGrp="true"/>
          </p:cNvSpPr>
          <p:nvPr>
            <p:ph idx="1"/>
          </p:nvPr>
        </p:nvSpPr>
        <p:spPr>
          <a:xfrm>
            <a:off x="100330" y="2955925"/>
            <a:ext cx="8947150" cy="4530090"/>
          </a:xfrm>
        </p:spPr>
        <p:txBody>
          <a:bodyPr/>
          <a:lstStyle/>
          <a:p>
            <a:pPr>
              <a:buNone/>
            </a:pPr>
            <a:r>
              <a:rPr lang="en-US" altLang="en-US" sz="2400" b="1" dirty="0" smtClean="0">
                <a:solidFill>
                  <a:schemeClr val="tx1"/>
                </a:solidFill>
                <a:cs typeface="Arial" panose="020B0604020202020204" pitchFamily="34" charset="0"/>
                <a:sym typeface="+mn-ea"/>
              </a:rPr>
              <a:t> </a:t>
            </a:r>
            <a:r>
              <a:rPr lang="zh-CN" altLang="en-US" sz="2000" b="1" dirty="0" smtClean="0">
                <a:latin typeface="微软雅黑" panose="020B0604030504040204" charset="-122"/>
                <a:ea typeface="微软雅黑" panose="020B0604030504040204" charset="-122"/>
                <a:sym typeface="+mn-ea"/>
              </a:rPr>
              <a:t>注意</a:t>
            </a:r>
            <a:r>
              <a:rPr lang="zh-CN" altLang="en-US" sz="2400" b="1" dirty="0" smtClean="0">
                <a:solidFill>
                  <a:srgbClr val="FF0000"/>
                </a:solidFill>
                <a:latin typeface="微软雅黑" panose="020B0604030504040204" charset="-122"/>
                <a:ea typeface="微软雅黑" panose="020B0604030504040204" charset="-122"/>
                <a:sym typeface="+mn-ea"/>
              </a:rPr>
              <a:t>使用</a:t>
            </a:r>
            <a:r>
              <a:rPr lang="zh-CN" altLang="en-US" sz="2000" b="1" dirty="0" smtClean="0">
                <a:latin typeface="微软雅黑" panose="020B0604030504040204" charset="-122"/>
                <a:ea typeface="微软雅黑" panose="020B0604030504040204" charset="-122"/>
                <a:sym typeface="+mn-ea"/>
              </a:rPr>
              <a:t>的概念，企业只要使用就算，即使系统不是自己的，或者只是使用某个系统中的某个模块也算，</a:t>
            </a:r>
            <a:r>
              <a:rPr lang="zh-CN" altLang="en-US" sz="2400" b="1" dirty="0" smtClean="0">
                <a:solidFill>
                  <a:srgbClr val="FF0000"/>
                </a:solidFill>
                <a:latin typeface="微软雅黑" panose="020B0604030504040204" charset="-122"/>
                <a:ea typeface="微软雅黑" panose="020B0604030504040204" charset="-122"/>
                <a:sym typeface="+mn-ea"/>
              </a:rPr>
              <a:t>不包括免费的云计算服务。</a:t>
            </a:r>
            <a:endParaRPr lang="zh-CN" altLang="en-US" sz="2400" b="1" dirty="0" smtClean="0">
              <a:solidFill>
                <a:srgbClr val="FF0000"/>
              </a:solidFill>
              <a:latin typeface="微软雅黑" panose="020B0604030504040204" charset="-122"/>
              <a:ea typeface="微软雅黑" panose="020B0604030504040204" charset="-122"/>
              <a:sym typeface="+mn-ea"/>
            </a:endParaRPr>
          </a:p>
          <a:p>
            <a:pPr>
              <a:buNone/>
            </a:pPr>
            <a:r>
              <a:rPr lang="zh-CN" altLang="en-US" sz="2000" b="1" dirty="0" smtClean="0">
                <a:latin typeface="微软雅黑" panose="020B0604030504040204" charset="-122"/>
                <a:ea typeface="微软雅黑" panose="020B0604030504040204" charset="-122"/>
                <a:sym typeface="+mn-ea"/>
              </a:rPr>
              <a:t>指标解释：</a:t>
            </a:r>
            <a:endParaRPr lang="zh-CN" altLang="en-US" sz="2000" b="1" dirty="0" smtClean="0">
              <a:solidFill>
                <a:srgbClr val="FF0000"/>
              </a:solidFill>
              <a:latin typeface="微软雅黑" panose="020B0604030504040204" charset="-122"/>
              <a:ea typeface="微软雅黑" panose="020B0604030504040204" charset="-122"/>
              <a:sym typeface="+mn-ea"/>
            </a:endParaRPr>
          </a:p>
          <a:p>
            <a:pPr marL="0" indent="0" algn="just" latinLnBrk="0">
              <a:lnSpc>
                <a:spcPts val="2700"/>
              </a:lnSpc>
              <a:spcBef>
                <a:spcPts val="0"/>
              </a:spcBef>
              <a:buNone/>
            </a:pPr>
            <a:r>
              <a:rPr lang="en-US" altLang="zh-CN" sz="2000" b="1" dirty="0" smtClean="0">
                <a:solidFill>
                  <a:srgbClr val="FF0000"/>
                </a:solidFill>
                <a:latin typeface="宋体" pitchFamily="2" charset="-122"/>
                <a:ea typeface="宋体" pitchFamily="2" charset="-122"/>
                <a:cs typeface="宋体" pitchFamily="2" charset="-122"/>
                <a:sym typeface="+mn-ea"/>
              </a:rPr>
              <a:t>   </a:t>
            </a:r>
            <a:r>
              <a:rPr lang="en-US" altLang="zh-CN" sz="2000" b="1" dirty="0" smtClean="0">
                <a:latin typeface="宋体" pitchFamily="2" charset="-122"/>
                <a:ea typeface="宋体" pitchFamily="2" charset="-122"/>
                <a:cs typeface="宋体" pitchFamily="2" charset="-122"/>
                <a:sym typeface="+mn-ea"/>
              </a:rPr>
              <a:t> </a:t>
            </a:r>
            <a:r>
              <a:rPr lang="en-US" altLang="zh-CN" sz="2000" b="1" dirty="0" smtClean="0">
                <a:solidFill>
                  <a:srgbClr val="FF0000"/>
                </a:solidFill>
                <a:latin typeface="宋体" pitchFamily="2" charset="-122"/>
                <a:ea typeface="宋体" pitchFamily="2" charset="-122"/>
                <a:cs typeface="宋体" pitchFamily="2" charset="-122"/>
                <a:sym typeface="+mn-ea"/>
              </a:rPr>
              <a:t>云计算服务</a:t>
            </a:r>
            <a:r>
              <a:rPr lang="en-US" altLang="zh-CN" sz="2000" b="1" dirty="0" smtClean="0">
                <a:solidFill>
                  <a:schemeClr val="tx1"/>
                </a:solidFill>
                <a:latin typeface="宋体" pitchFamily="2" charset="-122"/>
                <a:ea typeface="宋体" pitchFamily="2" charset="-122"/>
                <a:cs typeface="宋体" pitchFamily="2" charset="-122"/>
                <a:sym typeface="+mn-ea"/>
              </a:rPr>
              <a:t> 具备以下特征：通过服务商的服务器实现；用户数量、存储空间等可动态伸缩；用户可按需获取各类服务并进行付费。如，付费的企业电子邮件、有云服务的财务软件和ERP软件等等，都属于云计算的概念。</a:t>
            </a:r>
            <a:endParaRPr lang="en-US" altLang="zh-CN" sz="2000" b="1" dirty="0" smtClean="0">
              <a:solidFill>
                <a:schemeClr val="tx1"/>
              </a:solidFill>
              <a:latin typeface="宋体" pitchFamily="2" charset="-122"/>
              <a:ea typeface="宋体" pitchFamily="2" charset="-122"/>
              <a:cs typeface="宋体" pitchFamily="2" charset="-122"/>
            </a:endParaRPr>
          </a:p>
          <a:p>
            <a:pPr marL="0" indent="0" algn="just" latinLnBrk="0">
              <a:lnSpc>
                <a:spcPts val="2700"/>
              </a:lnSpc>
              <a:spcBef>
                <a:spcPts val="0"/>
              </a:spcBef>
              <a:buNone/>
            </a:pPr>
            <a:r>
              <a:rPr lang="en-US" altLang="zh-CN" sz="2000" b="1" dirty="0" smtClean="0">
                <a:solidFill>
                  <a:schemeClr val="tx1"/>
                </a:solidFill>
                <a:latin typeface="宋体" pitchFamily="2" charset="-122"/>
                <a:ea typeface="宋体" pitchFamily="2" charset="-122"/>
                <a:cs typeface="宋体" pitchFamily="2" charset="-122"/>
                <a:sym typeface="+mn-ea"/>
              </a:rPr>
              <a:t>    </a:t>
            </a:r>
            <a:r>
              <a:rPr lang="en-US" altLang="zh-CN" sz="2000" b="1" dirty="0" smtClean="0">
                <a:solidFill>
                  <a:srgbClr val="FF0000"/>
                </a:solidFill>
                <a:latin typeface="宋体" pitchFamily="2" charset="-122"/>
                <a:ea typeface="宋体" pitchFamily="2" charset="-122"/>
                <a:cs typeface="宋体" pitchFamily="2" charset="-122"/>
                <a:sym typeface="+mn-ea"/>
              </a:rPr>
              <a:t>数据库服务</a:t>
            </a:r>
            <a:r>
              <a:rPr lang="en-US" altLang="zh-CN" sz="2000" b="1" dirty="0" smtClean="0">
                <a:latin typeface="宋体" pitchFamily="2" charset="-122"/>
                <a:ea typeface="宋体" pitchFamily="2" charset="-122"/>
                <a:cs typeface="宋体" pitchFamily="2" charset="-122"/>
                <a:sym typeface="+mn-ea"/>
              </a:rPr>
              <a:t>　</a:t>
            </a:r>
            <a:r>
              <a:rPr lang="en-US" altLang="zh-CN" sz="2000" b="1" dirty="0" smtClean="0">
                <a:solidFill>
                  <a:schemeClr val="tx1"/>
                </a:solidFill>
                <a:latin typeface="宋体" pitchFamily="2" charset="-122"/>
                <a:ea typeface="宋体" pitchFamily="2" charset="-122"/>
                <a:cs typeface="宋体" pitchFamily="2" charset="-122"/>
                <a:sym typeface="+mn-ea"/>
              </a:rPr>
              <a:t>是以传统数据库技术为基础，将数据库资源以标准服务的形式提供给一个或多个租户的服务能力。</a:t>
            </a:r>
            <a:endParaRPr lang="en-US" altLang="zh-CN" sz="2000" b="1" dirty="0" smtClean="0">
              <a:solidFill>
                <a:schemeClr val="tx1"/>
              </a:solidFill>
              <a:latin typeface="宋体" pitchFamily="2" charset="-122"/>
              <a:ea typeface="宋体" pitchFamily="2" charset="-122"/>
              <a:cs typeface="宋体" pitchFamily="2" charset="-122"/>
            </a:endParaRPr>
          </a:p>
          <a:p>
            <a:pPr marL="0" indent="0" algn="just" latinLnBrk="0">
              <a:lnSpc>
                <a:spcPts val="2700"/>
              </a:lnSpc>
              <a:spcBef>
                <a:spcPts val="0"/>
              </a:spcBef>
              <a:buNone/>
            </a:pPr>
            <a:r>
              <a:rPr lang="en-US" altLang="zh-CN" sz="2000" b="1" dirty="0" smtClean="0">
                <a:solidFill>
                  <a:schemeClr val="tx1"/>
                </a:solidFill>
                <a:latin typeface="宋体" pitchFamily="2" charset="-122"/>
                <a:ea typeface="宋体" pitchFamily="2" charset="-122"/>
                <a:cs typeface="宋体" pitchFamily="2" charset="-122"/>
                <a:sym typeface="+mn-ea"/>
              </a:rPr>
              <a:t>    </a:t>
            </a:r>
            <a:r>
              <a:rPr lang="en-US" altLang="zh-CN" sz="2000" b="1" dirty="0" smtClean="0">
                <a:solidFill>
                  <a:srgbClr val="FF0000"/>
                </a:solidFill>
                <a:latin typeface="宋体" pitchFamily="2" charset="-122"/>
                <a:ea typeface="宋体" pitchFamily="2" charset="-122"/>
                <a:cs typeface="宋体" pitchFamily="2" charset="-122"/>
                <a:sym typeface="+mn-ea"/>
              </a:rPr>
              <a:t>文件云储存</a:t>
            </a:r>
            <a:r>
              <a:rPr lang="en-US" altLang="zh-CN" sz="2000" b="1" dirty="0" smtClean="0">
                <a:solidFill>
                  <a:schemeClr val="tx1"/>
                </a:solidFill>
                <a:latin typeface="宋体" pitchFamily="2" charset="-122"/>
                <a:ea typeface="宋体" pitchFamily="2" charset="-122"/>
                <a:cs typeface="宋体" pitchFamily="2" charset="-122"/>
                <a:sym typeface="+mn-ea"/>
              </a:rPr>
              <a:t>  把</a:t>
            </a:r>
            <a:r>
              <a:rPr lang="zh-CN" altLang="en-US" sz="2000" b="1" dirty="0" smtClean="0">
                <a:solidFill>
                  <a:schemeClr val="tx1"/>
                </a:solidFill>
                <a:latin typeface="宋体" pitchFamily="2" charset="-122"/>
                <a:ea typeface="宋体" pitchFamily="2" charset="-122"/>
                <a:cs typeface="宋体" pitchFamily="2" charset="-122"/>
                <a:sym typeface="+mn-ea"/>
              </a:rPr>
              <a:t>各类文件</a:t>
            </a:r>
            <a:r>
              <a:rPr lang="en-US" altLang="zh-CN" sz="2000" b="1" dirty="0" smtClean="0">
                <a:solidFill>
                  <a:schemeClr val="tx1"/>
                </a:solidFill>
                <a:latin typeface="宋体" pitchFamily="2" charset="-122"/>
                <a:ea typeface="宋体" pitchFamily="2" charset="-122"/>
                <a:cs typeface="宋体" pitchFamily="2" charset="-122"/>
                <a:sym typeface="+mn-ea"/>
              </a:rPr>
              <a:t>存放在通常由第三方托管的虚拟服务器，而非专属的服务器上</a:t>
            </a:r>
            <a:r>
              <a:rPr lang="zh-CN" altLang="en-US" sz="2000" b="1" dirty="0" smtClean="0">
                <a:latin typeface="宋体" pitchFamily="2" charset="-122"/>
                <a:ea typeface="宋体" pitchFamily="2" charset="-122"/>
                <a:cs typeface="宋体" pitchFamily="2" charset="-122"/>
                <a:sym typeface="+mn-ea"/>
              </a:rPr>
              <a:t>。</a:t>
            </a:r>
            <a:r>
              <a:rPr lang="en-US" altLang="en-US" sz="2400" b="1" dirty="0" smtClean="0">
                <a:solidFill>
                  <a:schemeClr val="tx1"/>
                </a:solidFill>
                <a:latin typeface="宋体" pitchFamily="2" charset="-122"/>
                <a:ea typeface="宋体" pitchFamily="2" charset="-122"/>
                <a:cs typeface="宋体" pitchFamily="2" charset="-122"/>
                <a:sym typeface="+mn-ea"/>
              </a:rPr>
              <a:t>  </a:t>
            </a:r>
            <a:endParaRPr lang="en-US" altLang="en-US" sz="2400" b="1" dirty="0" smtClean="0">
              <a:solidFill>
                <a:schemeClr val="tx1"/>
              </a:solidFill>
              <a:latin typeface="宋体" pitchFamily="2" charset="-122"/>
              <a:ea typeface="宋体" pitchFamily="2" charset="-122"/>
              <a:cs typeface="宋体" pitchFamily="2" charset="-122"/>
              <a:sym typeface="+mn-ea"/>
            </a:endParaRPr>
          </a:p>
          <a:p>
            <a:pPr>
              <a:buNone/>
            </a:pPr>
            <a:r>
              <a:rPr lang="en-US" altLang="en-US" sz="2400" b="1" dirty="0" smtClean="0">
                <a:solidFill>
                  <a:schemeClr val="tx1"/>
                </a:solidFill>
                <a:cs typeface="Arial" panose="020B0604020202020204" pitchFamily="34" charset="0"/>
                <a:sym typeface="+mn-ea"/>
              </a:rPr>
              <a:t>      </a:t>
            </a:r>
            <a:endParaRPr lang="en-US" altLang="zh-CN" sz="2400" b="1" dirty="0" smtClean="0">
              <a:solidFill>
                <a:schemeClr val="tx1"/>
              </a:solidFill>
              <a:cs typeface="Arial" panose="020B0604020202020204" pitchFamily="34" charset="0"/>
              <a:sym typeface="+mn-ea"/>
            </a:endParaRPr>
          </a:p>
          <a:p>
            <a:pPr>
              <a:buNone/>
            </a:pPr>
            <a:r>
              <a:rPr lang="en-US" altLang="en-US" sz="2000" b="1" dirty="0" smtClean="0">
                <a:solidFill>
                  <a:schemeClr val="tx1"/>
                </a:solidFill>
                <a:cs typeface="Arial" panose="020B0604020202020204" pitchFamily="34" charset="0"/>
                <a:sym typeface="+mn-ea"/>
              </a:rPr>
              <a:t>     </a:t>
            </a:r>
            <a:endParaRPr lang="en-US" altLang="en-US" sz="2000" b="1" dirty="0" smtClean="0">
              <a:solidFill>
                <a:schemeClr val="tx1"/>
              </a:solidFill>
              <a:cs typeface="Arial" panose="020B0604020202020204" pitchFamily="34" charset="0"/>
              <a:sym typeface="+mn-ea"/>
            </a:endParaRPr>
          </a:p>
          <a:p>
            <a:pPr>
              <a:buNone/>
            </a:pP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0" y="1052830"/>
            <a:ext cx="9142730" cy="1903095"/>
          </a:xfrm>
          <a:prstGeom prst="rect">
            <a:avLst/>
          </a:prstGeom>
          <a:solidFill>
            <a:srgbClr val="0070C0"/>
          </a:solidFill>
        </p:spPr>
        <p:txBody>
          <a:bodyPr wrap="square">
            <a:noAutofit/>
          </a:bodyPr>
          <a:p>
            <a:pPr indent="57150" algn="just">
              <a:spcAft>
                <a:spcPts val="0"/>
              </a:spcAft>
            </a:pPr>
            <a:r>
              <a:rPr lang="en-US" altLang="zh-CN" sz="2000" b="1" kern="100" dirty="0" smtClean="0">
                <a:solidFill>
                  <a:schemeClr val="bg1"/>
                </a:solidFill>
                <a:effectLst/>
                <a:latin typeface="微软雅黑" panose="020B0604030504040204" charset="-122"/>
                <a:ea typeface="微软雅黑" panose="020B0604030504040204" charset="-122"/>
              </a:rPr>
              <a:t>12</a:t>
            </a:r>
            <a:r>
              <a:rPr lang="zh-CN" altLang="en-US" sz="2000" b="1" kern="100" dirty="0" smtClean="0">
                <a:solidFill>
                  <a:schemeClr val="bg1"/>
                </a:solidFill>
                <a:effectLst/>
                <a:latin typeface="微软雅黑" panose="020B0604030504040204" charset="-122"/>
                <a:ea typeface="微软雅黑" panose="020B0604030504040204" charset="-122"/>
              </a:rPr>
              <a:t>　</a:t>
            </a:r>
            <a:r>
              <a:rPr sz="2000" b="1" kern="100" dirty="0" smtClean="0">
                <a:solidFill>
                  <a:schemeClr val="bg1"/>
                </a:solidFill>
                <a:effectLst/>
                <a:latin typeface="微软雅黑" panose="020B0604030504040204" charset="-122"/>
                <a:ea typeface="微软雅黑" panose="020B0604030504040204" charset="-122"/>
              </a:rPr>
              <a:t>贵企业</a:t>
            </a:r>
            <a:r>
              <a:rPr lang="zh-CN" sz="2000" b="1" kern="100" dirty="0" smtClean="0">
                <a:solidFill>
                  <a:schemeClr val="bg1"/>
                </a:solidFill>
                <a:effectLst/>
                <a:latin typeface="微软雅黑" panose="020B0604030504040204" charset="-122"/>
                <a:ea typeface="微软雅黑" panose="020B0604030504040204" charset="-122"/>
              </a:rPr>
              <a:t>使用</a:t>
            </a:r>
            <a:r>
              <a:rPr sz="2000" b="1" kern="100" dirty="0" smtClean="0">
                <a:solidFill>
                  <a:schemeClr val="bg1"/>
                </a:solidFill>
                <a:effectLst/>
                <a:latin typeface="微软雅黑" panose="020B0604030504040204" charset="-122"/>
                <a:ea typeface="微软雅黑" panose="020B0604030504040204" charset="-122"/>
              </a:rPr>
              <a:t>以下哪些云计算服务（不包括免费服务）（可多选）？</a:t>
            </a:r>
            <a:endParaRPr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effectLst/>
                <a:latin typeface="微软雅黑" panose="020B0604030504040204" charset="-122"/>
                <a:ea typeface="微软雅黑" panose="020B0604030504040204" charset="-122"/>
              </a:rPr>
              <a:t>1 电子邮件□  2 办公软件□  3金融或财务软件□   4企业资源规划（ERP）软件□ 5 客户关系管理软件□   6安全软件，如：防病毒软件、网络访问控制软件□      </a:t>
            </a:r>
            <a:endParaRPr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effectLst/>
                <a:latin typeface="微软雅黑" panose="020B0604030504040204" charset="-122"/>
                <a:ea typeface="微软雅黑" panose="020B0604030504040204" charset="-122"/>
              </a:rPr>
              <a:t>7 数据库服务□  8 文件云存储服务□   9借助网络算力运行公司自有软件□</a:t>
            </a:r>
            <a:endParaRPr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sz="2000" b="1" kern="100" dirty="0" smtClean="0">
                <a:solidFill>
                  <a:schemeClr val="bg1"/>
                </a:solidFill>
                <a:effectLst/>
                <a:latin typeface="微软雅黑" panose="020B0604030504040204" charset="-122"/>
                <a:ea typeface="微软雅黑" panose="020B0604030504040204" charset="-122"/>
              </a:rPr>
              <a:t>10为应用程序开发、测试和部署提供环境，如：可复用软件模块、应用程序编程接口□ 11 其他</a:t>
            </a:r>
            <a:r>
              <a:rPr sz="2000" b="1" u="sng" kern="100" dirty="0" smtClean="0">
                <a:solidFill>
                  <a:schemeClr val="bg1"/>
                </a:solidFill>
                <a:effectLst/>
                <a:latin typeface="微软雅黑" panose="020B0604030504040204" charset="-122"/>
                <a:ea typeface="微软雅黑" panose="020B0604030504040204" charset="-122"/>
              </a:rPr>
              <a:t>          </a:t>
            </a:r>
            <a:r>
              <a:rPr sz="2000" b="1" kern="100" dirty="0" smtClean="0">
                <a:solidFill>
                  <a:schemeClr val="bg1"/>
                </a:solidFill>
                <a:effectLst/>
                <a:latin typeface="微软雅黑" panose="020B0604030504040204" charset="-122"/>
                <a:ea typeface="微软雅黑" panose="020B0604030504040204" charset="-122"/>
              </a:rPr>
              <a:t>□   12 无□</a:t>
            </a:r>
            <a:endParaRPr sz="2000" b="1" kern="100" dirty="0" smtClean="0">
              <a:solidFill>
                <a:schemeClr val="bg1"/>
              </a:solidFill>
              <a:effectLst/>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descr="109-1"/>
          <p:cNvPicPr>
            <a:picLocks noChangeAspect="true"/>
          </p:cNvPicPr>
          <p:nvPr/>
        </p:nvPicPr>
        <p:blipFill>
          <a:blip r:embed="rId1"/>
          <a:stretch>
            <a:fillRect/>
          </a:stretch>
        </p:blipFill>
        <p:spPr>
          <a:xfrm>
            <a:off x="755650" y="1109980"/>
            <a:ext cx="7672705" cy="5497195"/>
          </a:xfrm>
          <a:prstGeom prst="rect">
            <a:avLst/>
          </a:prstGeom>
        </p:spPr>
      </p:pic>
      <p:sp>
        <p:nvSpPr>
          <p:cNvPr id="10" name="标题 1"/>
          <p:cNvSpPr>
            <a:spLocks noGrp="true"/>
          </p:cNvSpPr>
          <p:nvPr>
            <p:ph type="title"/>
          </p:nvPr>
        </p:nvSpPr>
        <p:spPr>
          <a:xfrm>
            <a:off x="457200" y="549275"/>
            <a:ext cx="8229600" cy="560705"/>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rPr>
              <a:t>一、</a:t>
            </a:r>
            <a:r>
              <a:rPr lang="zh-CN" altLang="en-US" sz="3200" b="1" dirty="0">
                <a:solidFill>
                  <a:schemeClr val="tx1"/>
                </a:solidFill>
                <a:latin typeface="等线" panose="02010600030101010101" pitchFamily="2" charset="-122"/>
                <a:ea typeface="等线" panose="02010600030101010101" pitchFamily="2" charset="-122"/>
                <a:sym typeface="+mn-ea"/>
              </a:rPr>
              <a:t>新增内容及变化</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7" name="圆角矩形 6"/>
          <p:cNvSpPr/>
          <p:nvPr/>
        </p:nvSpPr>
        <p:spPr>
          <a:xfrm>
            <a:off x="1133475" y="2277110"/>
            <a:ext cx="1640205" cy="215900"/>
          </a:xfrm>
          <a:prstGeom prst="roundRect">
            <a:avLst/>
          </a:prstGeom>
          <a:ln w="19050">
            <a:solidFill>
              <a:srgbClr val="FF0000">
                <a:alpha val="99000"/>
              </a:srgbClr>
            </a:solidFill>
          </a:ln>
        </p:spPr>
        <p:txBody>
          <a:bodyPr wrap="square" rtlCol="0" anchor="ctr">
            <a:noAutofit/>
          </a:bodyPr>
          <a:lstStyle/>
          <a:p>
            <a:pPr marL="342900" indent="-342900" algn="just">
              <a:spcBef>
                <a:spcPts val="1200"/>
              </a:spcBef>
            </a:pPr>
            <a:endParaRPr lang="zh-CN" altLang="en-US" sz="2400" dirty="0">
              <a:solidFill>
                <a:schemeClr val="tx1"/>
              </a:solidFill>
              <a:latin typeface="黑体" panose="02010609060101010101" pitchFamily="49" charset="-122"/>
              <a:ea typeface="黑体" panose="02010609060101010101" pitchFamily="49" charset="-122"/>
              <a:cs typeface="Arial" panose="020B0604020202020204" pitchFamily="34" charset="0"/>
            </a:endParaRPr>
          </a:p>
        </p:txBody>
      </p:sp>
      <p:grpSp>
        <p:nvGrpSpPr>
          <p:cNvPr id="4" name="组合 3"/>
          <p:cNvGrpSpPr/>
          <p:nvPr/>
        </p:nvGrpSpPr>
        <p:grpSpPr>
          <a:xfrm>
            <a:off x="0" y="45085"/>
            <a:ext cx="9144000" cy="6812915"/>
            <a:chOff x="0" y="71"/>
            <a:chExt cx="14400" cy="10729"/>
          </a:xfrm>
        </p:grpSpPr>
        <p:grpSp>
          <p:nvGrpSpPr>
            <p:cNvPr id="3" name="组合 2"/>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2"/>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9" name="圆角矩形 8"/>
          <p:cNvSpPr/>
          <p:nvPr/>
        </p:nvSpPr>
        <p:spPr>
          <a:xfrm>
            <a:off x="5940425" y="2493010"/>
            <a:ext cx="2259330" cy="247015"/>
          </a:xfrm>
          <a:prstGeom prst="roundRect">
            <a:avLst/>
          </a:prstGeom>
          <a:ln w="19050">
            <a:solidFill>
              <a:srgbClr val="FF0000">
                <a:alpha val="99000"/>
              </a:srgbClr>
            </a:solidFill>
          </a:ln>
        </p:spPr>
        <p:txBody>
          <a:bodyPr wrap="square" rtlCol="0" anchor="ctr">
            <a:noAutofit/>
          </a:bodyPr>
          <a:p>
            <a:pPr marL="342900" indent="-342900" algn="just">
              <a:spcBef>
                <a:spcPts val="1200"/>
              </a:spcBef>
            </a:pPr>
            <a:endParaRPr lang="zh-CN" altLang="en-US" sz="2400" dirty="0">
              <a:solidFill>
                <a:schemeClr val="tx1"/>
              </a:solidFill>
              <a:latin typeface="黑体" panose="02010609060101010101" pitchFamily="49" charset="-122"/>
              <a:ea typeface="黑体" panose="02010609060101010101" pitchFamily="49" charset="-122"/>
              <a:cs typeface="Arial" panose="020B0604020202020204" pitchFamily="34" charset="0"/>
            </a:endParaRPr>
          </a:p>
        </p:txBody>
      </p:sp>
      <p:sp>
        <p:nvSpPr>
          <p:cNvPr id="15" name="圆角矩形 14"/>
          <p:cNvSpPr/>
          <p:nvPr/>
        </p:nvSpPr>
        <p:spPr>
          <a:xfrm>
            <a:off x="1188085" y="5369560"/>
            <a:ext cx="5639435" cy="1225550"/>
          </a:xfrm>
          <a:prstGeom prst="roundRect">
            <a:avLst/>
          </a:prstGeom>
          <a:ln w="19050">
            <a:solidFill>
              <a:srgbClr val="FF0000">
                <a:alpha val="99000"/>
              </a:srgbClr>
            </a:solidFill>
          </a:ln>
        </p:spPr>
        <p:txBody>
          <a:bodyPr wrap="square" rtlCol="0" anchor="ctr">
            <a:noAutofit/>
          </a:bodyPr>
          <a:p>
            <a:pPr marL="342900" indent="-342900" algn="just">
              <a:spcBef>
                <a:spcPts val="1200"/>
              </a:spcBef>
            </a:pPr>
            <a:endParaRPr lang="zh-CN" altLang="en-US" sz="2400" dirty="0">
              <a:solidFill>
                <a:schemeClr val="tx1"/>
              </a:solidFill>
              <a:latin typeface="黑体" panose="02010609060101010101" pitchFamily="49" charset="-122"/>
              <a:ea typeface="黑体" panose="02010609060101010101" pitchFamily="49" charset="-122"/>
              <a:cs typeface="Arial" panose="020B0604020202020204" pitchFamily="34" charset="0"/>
            </a:endParaRPr>
          </a:p>
        </p:txBody>
      </p:sp>
      <p:sp>
        <p:nvSpPr>
          <p:cNvPr id="11" name="圆角矩形 10"/>
          <p:cNvSpPr/>
          <p:nvPr/>
        </p:nvSpPr>
        <p:spPr>
          <a:xfrm>
            <a:off x="5796280" y="2853690"/>
            <a:ext cx="2589530" cy="292100"/>
          </a:xfrm>
          <a:prstGeom prst="roundRect">
            <a:avLst/>
          </a:prstGeom>
          <a:ln w="19050">
            <a:solidFill>
              <a:srgbClr val="FF0000">
                <a:alpha val="99000"/>
              </a:srgbClr>
            </a:solidFill>
          </a:ln>
        </p:spPr>
        <p:txBody>
          <a:bodyPr wrap="square" rtlCol="0" anchor="ctr">
            <a:noAutofit/>
          </a:bodyPr>
          <a:p>
            <a:pPr marL="342900" indent="-342900" algn="just">
              <a:spcBef>
                <a:spcPts val="1200"/>
              </a:spcBef>
            </a:pPr>
            <a:endParaRPr lang="zh-CN" altLang="en-US" sz="2400" dirty="0">
              <a:solidFill>
                <a:schemeClr val="tx1"/>
              </a:solidFill>
              <a:latin typeface="黑体" panose="02010609060101010101" pitchFamily="49" charset="-122"/>
              <a:ea typeface="黑体" panose="02010609060101010101" pitchFamily="49" charset="-122"/>
              <a:cs typeface="Arial" panose="020B0604020202020204" pitchFamily="34" charset="0"/>
            </a:endParaRPr>
          </a:p>
        </p:txBody>
      </p:sp>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0" y="695960"/>
            <a:ext cx="9001125" cy="46418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br>
            <a:endParaRPr lang="en-US" altLang="zh-CN"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endParaRPr>
          </a:p>
        </p:txBody>
      </p:sp>
      <p:sp>
        <p:nvSpPr>
          <p:cNvPr id="7" name="内容占位符 3"/>
          <p:cNvSpPr>
            <a:spLocks noGrp="true"/>
          </p:cNvSpPr>
          <p:nvPr>
            <p:ph idx="1"/>
          </p:nvPr>
        </p:nvSpPr>
        <p:spPr>
          <a:xfrm>
            <a:off x="105410" y="3448685"/>
            <a:ext cx="8961755" cy="4313555"/>
          </a:xfrm>
        </p:spPr>
        <p:txBody>
          <a:bodyPr/>
          <a:lstStyle/>
          <a:p>
            <a:pPr marL="0" indent="0" algn="just" latinLnBrk="0">
              <a:lnSpc>
                <a:spcPts val="2700"/>
              </a:lnSpc>
              <a:spcBef>
                <a:spcPts val="0"/>
              </a:spcBef>
              <a:buNone/>
            </a:pPr>
            <a:r>
              <a:rPr lang="zh-CN" altLang="en-US" sz="2400" b="1" dirty="0" smtClean="0">
                <a:latin typeface="微软雅黑" panose="020B0604030504040204" charset="-122"/>
                <a:ea typeface="微软雅黑" panose="020B0604030504040204" charset="-122"/>
                <a:sym typeface="+mn-ea"/>
              </a:rPr>
              <a:t>指标解释：</a:t>
            </a:r>
            <a:endParaRPr lang="en-US" sz="2400" b="1" dirty="0">
              <a:latin typeface="宋体" pitchFamily="2" charset="-122"/>
              <a:ea typeface="宋体" pitchFamily="2" charset="-122"/>
              <a:cs typeface="宋体" pitchFamily="2" charset="-122"/>
              <a:sym typeface="+mn-ea"/>
            </a:endParaRPr>
          </a:p>
          <a:p>
            <a:pPr marL="0" indent="0" algn="just" latinLnBrk="0">
              <a:lnSpc>
                <a:spcPts val="2700"/>
              </a:lnSpc>
              <a:spcBef>
                <a:spcPts val="0"/>
              </a:spcBef>
              <a:buNone/>
            </a:pPr>
            <a:r>
              <a:rPr lang="en-US" altLang="zh-CN" sz="2400" b="1" dirty="0" smtClean="0">
                <a:solidFill>
                  <a:srgbClr val="FF0000"/>
                </a:solidFill>
                <a:latin typeface="宋体" pitchFamily="2" charset="-122"/>
                <a:ea typeface="宋体" pitchFamily="2" charset="-122"/>
                <a:cs typeface="宋体" pitchFamily="2" charset="-122"/>
                <a:sym typeface="+mn-ea"/>
              </a:rPr>
              <a:t>   </a:t>
            </a:r>
            <a:r>
              <a:rPr lang="zh-CN" altLang="en-US" sz="2400" b="1" dirty="0" smtClean="0">
                <a:solidFill>
                  <a:srgbClr val="FF0000"/>
                </a:solidFill>
                <a:latin typeface="宋体" pitchFamily="2" charset="-122"/>
                <a:ea typeface="宋体" pitchFamily="2" charset="-122"/>
                <a:cs typeface="宋体" pitchFamily="2" charset="-122"/>
                <a:sym typeface="+mn-ea"/>
              </a:rPr>
              <a:t> 物联网技术</a:t>
            </a:r>
            <a:r>
              <a:rPr lang="zh-CN" altLang="en-US" sz="2400" b="1" dirty="0" smtClean="0">
                <a:latin typeface="宋体" pitchFamily="2" charset="-122"/>
                <a:ea typeface="宋体" pitchFamily="2" charset="-122"/>
                <a:cs typeface="宋体" pitchFamily="2" charset="-122"/>
                <a:sym typeface="+mn-ea"/>
              </a:rPr>
              <a:t> 指相互联通的设备或系统，通过收集交换各类数据，</a:t>
            </a:r>
            <a:r>
              <a:rPr lang="zh-CN" altLang="en-US" sz="2400" b="1" dirty="0" smtClean="0">
                <a:solidFill>
                  <a:srgbClr val="FF0000"/>
                </a:solidFill>
                <a:latin typeface="宋体" pitchFamily="2" charset="-122"/>
                <a:ea typeface="宋体" pitchFamily="2" charset="-122"/>
                <a:cs typeface="宋体" pitchFamily="2" charset="-122"/>
                <a:sym typeface="+mn-ea"/>
              </a:rPr>
              <a:t>借助互联网进行监控或远程控制</a:t>
            </a:r>
            <a:r>
              <a:rPr lang="zh-CN" altLang="en-US" sz="2400" b="1" dirty="0" smtClean="0">
                <a:latin typeface="宋体" pitchFamily="2" charset="-122"/>
                <a:ea typeface="宋体" pitchFamily="2" charset="-122"/>
                <a:cs typeface="宋体" pitchFamily="2" charset="-122"/>
                <a:sym typeface="+mn-ea"/>
              </a:rPr>
              <a:t>。如：智慧仪表、温度自动调节器、智慧路灯、智慧警报系统、智慧烟感器、智慧门锁以及智慧摄像头等；以及各类信息传感器和射频识别（RFID）设备等。</a:t>
            </a:r>
            <a:endParaRPr lang="zh-CN" altLang="en-US" sz="2400" b="1" dirty="0" smtClean="0">
              <a:latin typeface="宋体" pitchFamily="2" charset="-122"/>
              <a:ea typeface="宋体" pitchFamily="2" charset="-122"/>
              <a:cs typeface="宋体" pitchFamily="2" charset="-122"/>
            </a:endParaRPr>
          </a:p>
          <a:p>
            <a:pPr marL="0" indent="0" algn="just" latinLnBrk="0">
              <a:lnSpc>
                <a:spcPts val="2700"/>
              </a:lnSpc>
              <a:spcBef>
                <a:spcPts val="0"/>
              </a:spcBef>
              <a:buNone/>
            </a:pPr>
            <a:r>
              <a:rPr lang="en-US" altLang="zh-CN" sz="2400" b="1" dirty="0" smtClean="0">
                <a:latin typeface="宋体" pitchFamily="2" charset="-122"/>
                <a:ea typeface="宋体" pitchFamily="2" charset="-122"/>
                <a:cs typeface="宋体" pitchFamily="2" charset="-122"/>
                <a:sym typeface="+mn-ea"/>
              </a:rPr>
              <a:t>    </a:t>
            </a:r>
            <a:r>
              <a:rPr lang="zh-CN" altLang="en-US" sz="2400" b="1" dirty="0" smtClean="0">
                <a:latin typeface="宋体" pitchFamily="2" charset="-122"/>
                <a:ea typeface="宋体" pitchFamily="2" charset="-122"/>
                <a:cs typeface="宋体" pitchFamily="2" charset="-122"/>
                <a:sym typeface="+mn-ea"/>
              </a:rPr>
              <a:t>不包括不联网的运动、声音、温度、烟雾等常用传感器，无法通过网络进行监控或者远程控制的射频识别（RFID）设备。</a:t>
            </a:r>
            <a:endParaRPr lang="zh-CN" altLang="en-US" sz="2400" b="1" dirty="0" smtClean="0">
              <a:latin typeface="宋体" pitchFamily="2" charset="-122"/>
              <a:ea typeface="宋体" pitchFamily="2" charset="-122"/>
              <a:cs typeface="宋体" pitchFamily="2" charset="-122"/>
            </a:endParaRPr>
          </a:p>
          <a:p>
            <a:pPr>
              <a:buNone/>
            </a:pPr>
            <a:r>
              <a:rPr lang="en-US" altLang="en-US" sz="2400" b="1" dirty="0" smtClean="0">
                <a:solidFill>
                  <a:schemeClr val="tx1"/>
                </a:solidFill>
                <a:cs typeface="Arial" panose="020B0604020202020204" pitchFamily="34" charset="0"/>
                <a:sym typeface="+mn-ea"/>
              </a:rPr>
              <a:t>      </a:t>
            </a:r>
            <a:endParaRPr lang="en-US" altLang="zh-CN" sz="2400" b="1" dirty="0" smtClean="0">
              <a:solidFill>
                <a:schemeClr val="tx1"/>
              </a:solidFill>
              <a:cs typeface="Arial" panose="020B0604020202020204" pitchFamily="34" charset="0"/>
              <a:sym typeface="+mn-ea"/>
            </a:endParaRPr>
          </a:p>
          <a:p>
            <a:pPr>
              <a:buNone/>
            </a:pPr>
            <a:r>
              <a:rPr lang="en-US" altLang="en-US" sz="2000" b="1" dirty="0" smtClean="0">
                <a:solidFill>
                  <a:schemeClr val="tx1"/>
                </a:solidFill>
                <a:cs typeface="Arial" panose="020B0604020202020204" pitchFamily="34" charset="0"/>
                <a:sym typeface="+mn-ea"/>
              </a:rPr>
              <a:t>     </a:t>
            </a:r>
            <a:endParaRPr lang="en-US" altLang="en-US" sz="2000" b="1" dirty="0" smtClean="0">
              <a:solidFill>
                <a:schemeClr val="tx1"/>
              </a:solidFill>
              <a:cs typeface="Arial" panose="020B0604020202020204" pitchFamily="34" charset="0"/>
              <a:sym typeface="+mn-ea"/>
            </a:endParaRPr>
          </a:p>
          <a:p>
            <a:pPr>
              <a:buNone/>
            </a:pP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53975" y="1196975"/>
            <a:ext cx="9074150" cy="2214880"/>
          </a:xfrm>
          <a:prstGeom prst="rect">
            <a:avLst/>
          </a:prstGeom>
          <a:solidFill>
            <a:srgbClr val="0070C0"/>
          </a:solidFill>
        </p:spPr>
        <p:txBody>
          <a:bodyPr wrap="square">
            <a:spAutoFit/>
          </a:bodyPr>
          <a:p>
            <a:pPr indent="57150" algn="just">
              <a:spcAft>
                <a:spcPts val="0"/>
              </a:spcAft>
            </a:pPr>
            <a:r>
              <a:rPr lang="en-US" sz="2000" b="1" kern="100" dirty="0" smtClean="0">
                <a:solidFill>
                  <a:schemeClr val="bg1"/>
                </a:solidFill>
                <a:effectLst/>
                <a:latin typeface="微软雅黑" panose="020B0604030504040204" charset="-122"/>
                <a:ea typeface="微软雅黑" panose="020B0604030504040204" charset="-122"/>
              </a:rPr>
              <a:t>13 </a:t>
            </a:r>
            <a:r>
              <a:rPr sz="2000" b="1" kern="100" dirty="0" smtClean="0">
                <a:solidFill>
                  <a:schemeClr val="bg1"/>
                </a:solidFill>
                <a:effectLst/>
                <a:latin typeface="微软雅黑" panose="020B0604030504040204" charset="-122"/>
                <a:ea typeface="微软雅黑" panose="020B0604030504040204" charset="-122"/>
              </a:rPr>
              <a:t>贵企业在以下哪些方面使用物联网（通过互联网进行监控或者遥控的互联设备或者系统）（可多选）？</a:t>
            </a:r>
            <a:endParaRPr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400" b="1" kern="100" dirty="0" smtClean="0">
                <a:solidFill>
                  <a:schemeClr val="bg1"/>
                </a:solidFill>
                <a:effectLst/>
                <a:latin typeface="微软雅黑" panose="020B0604030504040204" charset="-122"/>
                <a:ea typeface="微软雅黑" panose="020B0604030504040204" charset="-122"/>
              </a:rPr>
              <a:t>1 能源消耗管理，如：使用智能计量器、智能温度计、智能路灯                                        □</a:t>
            </a:r>
            <a:endParaRPr lang="en-US" sz="14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400" b="1" kern="100" dirty="0" smtClean="0">
                <a:solidFill>
                  <a:schemeClr val="bg1"/>
                </a:solidFill>
                <a:effectLst/>
                <a:latin typeface="微软雅黑" panose="020B0604030504040204" charset="-122"/>
                <a:ea typeface="微软雅黑" panose="020B0604030504040204" charset="-122"/>
              </a:rPr>
              <a:t>2 营业场所的安全监控，如：使用智能报警系统、智能烟雾探测器、智能门锁、智能摄像头                □ </a:t>
            </a:r>
            <a:endParaRPr lang="en-US" sz="14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400" b="1" kern="100" dirty="0" smtClean="0">
                <a:solidFill>
                  <a:schemeClr val="bg1"/>
                </a:solidFill>
                <a:effectLst/>
                <a:latin typeface="微软雅黑" panose="020B0604030504040204" charset="-122"/>
                <a:ea typeface="微软雅黑" panose="020B0604030504040204" charset="-122"/>
              </a:rPr>
              <a:t>3 生产管理，如：通过互联网传递信息的各类传感器、FRID标签，用于监测生产流程或者促进生产自动化    □</a:t>
            </a:r>
            <a:endParaRPr lang="en-US" sz="14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400" b="1" kern="100" dirty="0" smtClean="0">
                <a:solidFill>
                  <a:schemeClr val="bg1"/>
                </a:solidFill>
                <a:effectLst/>
                <a:latin typeface="微软雅黑" panose="020B0604030504040204" charset="-122"/>
                <a:ea typeface="微软雅黑" panose="020B0604030504040204" charset="-122"/>
              </a:rPr>
              <a:t>4 物流管理，如：库房管理中使用的各类传感器、FRID标签，用以跟踪产品以及运输车辆                  □ </a:t>
            </a:r>
            <a:endParaRPr lang="en-US" sz="14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400" b="1" kern="100" dirty="0" smtClean="0">
                <a:solidFill>
                  <a:schemeClr val="bg1"/>
                </a:solidFill>
                <a:effectLst/>
                <a:latin typeface="微软雅黑" panose="020B0604030504040204" charset="-122"/>
                <a:ea typeface="微软雅黑" panose="020B0604030504040204" charset="-122"/>
              </a:rPr>
              <a:t>5 设备运转维护，如：通过互联网传递信息的各类传感器，用以监测机器或者车辆的运转情况              □</a:t>
            </a:r>
            <a:endParaRPr lang="en-US" sz="14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400" b="1" kern="100" dirty="0" smtClean="0">
                <a:solidFill>
                  <a:schemeClr val="bg1"/>
                </a:solidFill>
                <a:effectLst/>
                <a:latin typeface="微软雅黑" panose="020B0604030504040204" charset="-122"/>
                <a:ea typeface="微软雅黑" panose="020B0604030504040204" charset="-122"/>
              </a:rPr>
              <a:t>6 客户服务，如：使用智慧摄像头或者传感器，用以记录消费者行为以及提供个性化购物体验              □</a:t>
            </a:r>
            <a:endParaRPr lang="en-US" sz="14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400" b="1" kern="100" dirty="0" smtClean="0">
                <a:solidFill>
                  <a:schemeClr val="bg1"/>
                </a:solidFill>
                <a:effectLst/>
                <a:latin typeface="微软雅黑" panose="020B0604030504040204" charset="-122"/>
                <a:ea typeface="微软雅黑" panose="020B0604030504040204" charset="-122"/>
              </a:rPr>
              <a:t>7 其他</a:t>
            </a:r>
            <a:r>
              <a:rPr lang="en-US" sz="1400" b="1" u="sng" kern="100" dirty="0" smtClean="0">
                <a:solidFill>
                  <a:schemeClr val="bg1"/>
                </a:solidFill>
                <a:effectLst/>
                <a:latin typeface="微软雅黑" panose="020B0604030504040204" charset="-122"/>
                <a:ea typeface="微软雅黑" panose="020B0604030504040204" charset="-122"/>
              </a:rPr>
              <a:t>                </a:t>
            </a:r>
            <a:r>
              <a:rPr lang="en-US" sz="1400" b="1" kern="100" dirty="0" smtClean="0">
                <a:solidFill>
                  <a:schemeClr val="bg1"/>
                </a:solidFill>
                <a:effectLst/>
                <a:latin typeface="微软雅黑" panose="020B0604030504040204" charset="-122"/>
                <a:ea typeface="微软雅黑" panose="020B0604030504040204" charset="-122"/>
              </a:rPr>
              <a:t>           □                                             8 无            □</a:t>
            </a:r>
            <a:endParaRPr lang="en-US" sz="1400" b="1" kern="100" dirty="0" smtClean="0">
              <a:solidFill>
                <a:schemeClr val="bg1"/>
              </a:solidFill>
              <a:effectLst/>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683895" y="620395"/>
            <a:ext cx="8329930" cy="44577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endParaRPr lang="en-US" altLang="zh-CN"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endParaRPr>
          </a:p>
        </p:txBody>
      </p:sp>
      <p:sp>
        <p:nvSpPr>
          <p:cNvPr id="7" name="内容占位符 3"/>
          <p:cNvSpPr>
            <a:spLocks noGrp="true"/>
          </p:cNvSpPr>
          <p:nvPr>
            <p:ph idx="1"/>
          </p:nvPr>
        </p:nvSpPr>
        <p:spPr>
          <a:xfrm>
            <a:off x="43180" y="2348865"/>
            <a:ext cx="9128125" cy="4397375"/>
          </a:xfrm>
        </p:spPr>
        <p:txBody>
          <a:bodyPr/>
          <a:lstStyle/>
          <a:p>
            <a:pPr marL="0" algn="l" latinLnBrk="0">
              <a:lnSpc>
                <a:spcPts val="2700"/>
              </a:lnSpc>
              <a:spcBef>
                <a:spcPts val="0"/>
              </a:spcBef>
              <a:buNone/>
            </a:pPr>
            <a:r>
              <a:rPr lang="zh-CN" altLang="en-US" sz="2400" b="1" dirty="0" smtClean="0">
                <a:latin typeface="微软雅黑" panose="020B0604030504040204" charset="-122"/>
                <a:ea typeface="微软雅黑" panose="020B0604030504040204" charset="-122"/>
                <a:sym typeface="+mn-ea"/>
              </a:rPr>
              <a:t>指标解释：</a:t>
            </a:r>
            <a:endParaRPr lang="en-US" sz="2400" b="1" dirty="0">
              <a:latin typeface="宋体" pitchFamily="2" charset="-122"/>
              <a:ea typeface="宋体" pitchFamily="2" charset="-122"/>
              <a:cs typeface="宋体" pitchFamily="2" charset="-122"/>
              <a:sym typeface="+mn-ea"/>
            </a:endParaRPr>
          </a:p>
          <a:p>
            <a:pPr marL="0" algn="l" latinLnBrk="0">
              <a:lnSpc>
                <a:spcPts val="2700"/>
              </a:lnSpc>
              <a:spcBef>
                <a:spcPts val="0"/>
              </a:spcBef>
              <a:buNone/>
            </a:pPr>
            <a:r>
              <a:rPr lang="en-US" altLang="zh-CN" sz="2400" b="1" dirty="0" smtClean="0">
                <a:solidFill>
                  <a:schemeClr val="tx1"/>
                </a:solidFill>
                <a:effectLst>
                  <a:outerShdw blurRad="38100" dist="38100" dir="2700000" algn="tl">
                    <a:srgbClr val="000000">
                      <a:alpha val="43137"/>
                    </a:srgbClr>
                  </a:outerShdw>
                </a:effectLst>
                <a:latin typeface="宋体" pitchFamily="2" charset="-122"/>
                <a:ea typeface="宋体" pitchFamily="2" charset="-122"/>
                <a:cs typeface="宋体" pitchFamily="2" charset="-122"/>
                <a:sym typeface="+mn-ea"/>
              </a:rPr>
              <a:t>    </a:t>
            </a:r>
            <a:r>
              <a:rPr lang="zh-CN" altLang="en-US" sz="2400" b="1" dirty="0" smtClean="0">
                <a:solidFill>
                  <a:srgbClr val="FF0000"/>
                </a:solidFill>
                <a:latin typeface="宋体" pitchFamily="2" charset="-122"/>
                <a:ea typeface="宋体" pitchFamily="2" charset="-122"/>
                <a:cs typeface="宋体" pitchFamily="2" charset="-122"/>
                <a:sym typeface="+mn-ea"/>
              </a:rPr>
              <a:t>人工智能技术</a:t>
            </a:r>
            <a:r>
              <a:rPr lang="zh-CN" altLang="en-US" sz="2400" b="1" dirty="0" smtClean="0">
                <a:latin typeface="宋体" pitchFamily="2" charset="-122"/>
                <a:ea typeface="宋体" pitchFamily="2" charset="-122"/>
                <a:cs typeface="宋体" pitchFamily="2" charset="-122"/>
                <a:sym typeface="+mn-ea"/>
              </a:rPr>
              <a:t> 指通过文本挖掘、机器视觉、语音识别、自然语言处理、机器学习、深度学习等收集使用数据，进而实现预测、推荐、决策等目的。人工智能可完全基于软件，如基于自然语言处理技术的聊天机器人、数字虚拟助手， 基于机器视觉和语音识别技术的人脸识别系统，机器翻译软件，基于机器学习的数据分析等；也可与硬件设备相结合，如用于库房自动化管理或生产自动化组装的智能机器人，用于生产监控或处理包裹的智能无人机等。</a:t>
            </a:r>
            <a:r>
              <a:rPr lang="en-US" altLang="en-US" sz="2400" b="1" dirty="0" smtClean="0">
                <a:solidFill>
                  <a:schemeClr val="tx1"/>
                </a:solidFill>
                <a:latin typeface="宋体" pitchFamily="2" charset="-122"/>
                <a:ea typeface="宋体" pitchFamily="2" charset="-122"/>
                <a:cs typeface="宋体" pitchFamily="2" charset="-122"/>
                <a:sym typeface="+mn-ea"/>
              </a:rPr>
              <a:t>     </a:t>
            </a:r>
            <a:endParaRPr lang="en-US" altLang="en-US" sz="2400" b="1" dirty="0" smtClean="0">
              <a:solidFill>
                <a:schemeClr val="tx1"/>
              </a:solidFill>
              <a:latin typeface="宋体" pitchFamily="2" charset="-122"/>
              <a:ea typeface="宋体" pitchFamily="2" charset="-122"/>
              <a:cs typeface="宋体" pitchFamily="2" charset="-122"/>
              <a:sym typeface="+mn-ea"/>
            </a:endParaRPr>
          </a:p>
          <a:p>
            <a:pPr latinLnBrk="0">
              <a:lnSpc>
                <a:spcPts val="2700"/>
              </a:lnSpc>
              <a:spcBef>
                <a:spcPts val="0"/>
              </a:spcBef>
              <a:buNone/>
            </a:pPr>
            <a:r>
              <a:rPr lang="en-US" altLang="en-US" sz="2400" b="1" dirty="0" smtClean="0">
                <a:solidFill>
                  <a:schemeClr val="tx1"/>
                </a:solidFill>
                <a:latin typeface="宋体" pitchFamily="2" charset="-122"/>
                <a:ea typeface="宋体" pitchFamily="2" charset="-122"/>
                <a:cs typeface="宋体" pitchFamily="2" charset="-122"/>
                <a:sym typeface="+mn-ea"/>
              </a:rPr>
              <a:t>      </a:t>
            </a:r>
            <a:endParaRPr lang="en-US" altLang="en-US" sz="2400" b="1" dirty="0" smtClean="0">
              <a:solidFill>
                <a:schemeClr val="tx1"/>
              </a:solidFill>
              <a:latin typeface="宋体" pitchFamily="2" charset="-122"/>
              <a:ea typeface="宋体" pitchFamily="2" charset="-122"/>
              <a:cs typeface="宋体" pitchFamily="2" charset="-122"/>
              <a:sym typeface="+mn-ea"/>
            </a:endParaRPr>
          </a:p>
        </p:txBody>
      </p:sp>
      <p:grpSp>
        <p:nvGrpSpPr>
          <p:cNvPr id="4" name="组合 3"/>
          <p:cNvGrpSpPr/>
          <p:nvPr/>
        </p:nvGrpSpPr>
        <p:grpSpPr>
          <a:xfrm>
            <a:off x="0" y="45085"/>
            <a:ext cx="9144000" cy="6812915"/>
            <a:chOff x="0" y="71"/>
            <a:chExt cx="14400" cy="10729"/>
          </a:xfrm>
        </p:grpSpPr>
        <p:grpSp>
          <p:nvGrpSpPr>
            <p:cNvPr id="2" name="组合 1"/>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0" y="1125220"/>
            <a:ext cx="9108440" cy="1172210"/>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effectLst/>
                <a:latin typeface="微软雅黑" panose="020B0604030504040204" charset="-122"/>
                <a:ea typeface="微软雅黑" panose="020B0604030504040204" charset="-122"/>
              </a:rPr>
              <a:t>14 </a:t>
            </a:r>
            <a:r>
              <a:rPr sz="2000" b="1" kern="100" dirty="0" smtClean="0">
                <a:solidFill>
                  <a:schemeClr val="bg1"/>
                </a:solidFill>
                <a:effectLst/>
                <a:latin typeface="微软雅黑" panose="020B0604030504040204" charset="-122"/>
                <a:ea typeface="微软雅黑" panose="020B0604030504040204" charset="-122"/>
              </a:rPr>
              <a:t>贵企业使用以下哪些人工智能技术（可多选）？</a:t>
            </a:r>
            <a:endParaRPr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600" b="1" kern="100" dirty="0" smtClean="0">
                <a:solidFill>
                  <a:schemeClr val="bg1"/>
                </a:solidFill>
                <a:effectLst/>
                <a:latin typeface="微软雅黑" panose="020B0604030504040204" charset="-122"/>
                <a:ea typeface="微软雅黑" panose="020B0604030504040204" charset="-122"/>
              </a:rPr>
              <a:t>1 文本分析和挖掘□   2 语音识别□   3 文字或者语音生成□ 4 图像识别□   5 利用人工智能机器人开展的业务流程优化或者决策辅助技术□ 6 机器学习与数据挖掘□    7 无人驾驶技术，如智能机器人、自动驾驶、无人飞机□   8其他</a:t>
            </a:r>
            <a:r>
              <a:rPr lang="en-US" sz="1600" b="1" u="sng" kern="100" dirty="0" smtClean="0">
                <a:solidFill>
                  <a:schemeClr val="bg1"/>
                </a:solidFill>
                <a:effectLst/>
                <a:latin typeface="微软雅黑" panose="020B0604030504040204" charset="-122"/>
                <a:ea typeface="微软雅黑" panose="020B0604030504040204" charset="-122"/>
              </a:rPr>
              <a:t>        </a:t>
            </a:r>
            <a:r>
              <a:rPr lang="en-US" sz="1600" b="1" kern="100" dirty="0" smtClean="0">
                <a:solidFill>
                  <a:schemeClr val="bg1"/>
                </a:solidFill>
                <a:effectLst/>
                <a:latin typeface="微软雅黑" panose="020B0604030504040204" charset="-122"/>
                <a:ea typeface="微软雅黑" panose="020B0604030504040204" charset="-122"/>
              </a:rPr>
              <a:t>□       9  无□</a:t>
            </a:r>
            <a:endParaRPr lang="en-US" sz="1600" b="1" kern="100" dirty="0" smtClean="0">
              <a:solidFill>
                <a:schemeClr val="bg1"/>
              </a:solidFill>
              <a:effectLst/>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683895" y="549275"/>
            <a:ext cx="8329930" cy="54483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2800" b="1" dirty="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br>
            <a:endParaRPr lang="en-US" altLang="zh-CN" sz="2800" b="1" dirty="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35560" y="1196975"/>
            <a:ext cx="9049385" cy="3122295"/>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effectLst/>
                <a:latin typeface="微软雅黑" panose="020B0604030504040204" charset="-122"/>
                <a:ea typeface="微软雅黑" panose="020B0604030504040204" charset="-122"/>
              </a:rPr>
              <a:t>15 贵企业使用人工智能软件或者系统开展了以下哪些业务（可多选）？</a:t>
            </a:r>
            <a:endParaRPr lang="en-US"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600" b="1" kern="100" dirty="0" smtClean="0">
                <a:solidFill>
                  <a:schemeClr val="bg1"/>
                </a:solidFill>
                <a:effectLst/>
                <a:latin typeface="微软雅黑" panose="020B0604030504040204" charset="-122"/>
                <a:ea typeface="微软雅黑" panose="020B0604030504040204" charset="-122"/>
              </a:rPr>
              <a:t>  1 市场营销或者产品销售，如：智能客服，客户画像、最优定价、个性化推广、市场分析□</a:t>
            </a:r>
            <a:endParaRPr lang="en-US" sz="16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600" b="1" kern="100" dirty="0" smtClean="0">
                <a:solidFill>
                  <a:schemeClr val="bg1"/>
                </a:solidFill>
                <a:effectLst/>
                <a:latin typeface="微软雅黑" panose="020B0604030504040204" charset="-122"/>
                <a:ea typeface="微软雅黑" panose="020B0604030504040204" charset="-122"/>
              </a:rPr>
              <a:t>  2 生产流程管理，如：残次品自动筛选，自动化生产线，使用智能无人机进行生产监管和安全监测 □                                 </a:t>
            </a:r>
            <a:endParaRPr lang="en-US" sz="16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600" b="1" kern="100" dirty="0" smtClean="0">
                <a:solidFill>
                  <a:schemeClr val="bg1"/>
                </a:solidFill>
                <a:effectLst/>
                <a:latin typeface="微软雅黑" panose="020B0604030504040204" charset="-122"/>
                <a:ea typeface="微软雅黑" panose="020B0604030504040204" charset="-122"/>
              </a:rPr>
              <a:t>  3 企业办公管理，如：商业虚拟助手、用语音文本转换起草文件、机器翻译 □</a:t>
            </a:r>
            <a:endParaRPr lang="en-US" sz="16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600" b="1" kern="100" dirty="0" smtClean="0">
                <a:solidFill>
                  <a:schemeClr val="bg1"/>
                </a:solidFill>
                <a:effectLst/>
                <a:latin typeface="微软雅黑" panose="020B0604030504040204" charset="-122"/>
                <a:ea typeface="微软雅黑" panose="020B0604030504040204" charset="-122"/>
              </a:rPr>
              <a:t>  4企业决策管理，如：数据分析以及投资决策辅助、销售或者商业预测、风险管理 □</a:t>
            </a:r>
            <a:endParaRPr lang="en-US" sz="16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600" b="1" kern="100" dirty="0" smtClean="0">
                <a:solidFill>
                  <a:schemeClr val="bg1"/>
                </a:solidFill>
                <a:effectLst/>
                <a:latin typeface="微软雅黑" panose="020B0604030504040204" charset="-122"/>
                <a:ea typeface="微软雅黑" panose="020B0604030504040204" charset="-122"/>
              </a:rPr>
              <a:t>  5 物流管理，如：最优路线规划，机器人挑选打包服务，对包裹进行跟踪、分类，智能无人机投递□                                          </a:t>
            </a:r>
            <a:endParaRPr lang="en-US" sz="16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600" b="1" kern="100" dirty="0" smtClean="0">
                <a:solidFill>
                  <a:schemeClr val="bg1"/>
                </a:solidFill>
                <a:effectLst/>
                <a:latin typeface="微软雅黑" panose="020B0604030504040204" charset="-122"/>
                <a:ea typeface="微软雅黑" panose="020B0604030504040204" charset="-122"/>
              </a:rPr>
              <a:t>  6 信息网络安全防护，如：用户面部识别和授权、网络攻击识别和预防 □</a:t>
            </a:r>
            <a:endParaRPr lang="en-US" sz="16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600" b="1" kern="100" dirty="0" smtClean="0">
                <a:solidFill>
                  <a:schemeClr val="bg1"/>
                </a:solidFill>
                <a:effectLst/>
                <a:latin typeface="微软雅黑" panose="020B0604030504040204" charset="-122"/>
                <a:ea typeface="微软雅黑" panose="020B0604030504040204" charset="-122"/>
              </a:rPr>
              <a:t>  7人力资源管理，如：应聘者识别挑选、自动化聘用，员工分类和表现分析，用于人员管理的聊天机器人□ </a:t>
            </a:r>
            <a:endParaRPr lang="en-US" sz="16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600" b="1" kern="100" dirty="0" smtClean="0">
                <a:solidFill>
                  <a:schemeClr val="bg1"/>
                </a:solidFill>
                <a:effectLst/>
                <a:latin typeface="微软雅黑" panose="020B0604030504040204" charset="-122"/>
                <a:ea typeface="微软雅黑" panose="020B0604030504040204" charset="-122"/>
              </a:rPr>
              <a:t>8 其他 </a:t>
            </a:r>
            <a:r>
              <a:rPr lang="en-US" sz="1600" b="1" u="sng" kern="100" dirty="0" smtClean="0">
                <a:solidFill>
                  <a:schemeClr val="bg1"/>
                </a:solidFill>
                <a:effectLst/>
                <a:latin typeface="微软雅黑" panose="020B0604030504040204" charset="-122"/>
                <a:ea typeface="微软雅黑" panose="020B0604030504040204" charset="-122"/>
              </a:rPr>
              <a:t>          </a:t>
            </a:r>
            <a:r>
              <a:rPr lang="en-US" sz="1600" b="1" kern="100" dirty="0" smtClean="0">
                <a:solidFill>
                  <a:schemeClr val="bg1"/>
                </a:solidFill>
                <a:effectLst/>
                <a:latin typeface="微软雅黑" panose="020B0604030504040204" charset="-122"/>
                <a:ea typeface="微软雅黑" panose="020B0604030504040204" charset="-122"/>
              </a:rPr>
              <a:t>               □                9  无           □  </a:t>
            </a:r>
            <a:r>
              <a:rPr lang="en-US" sz="1400" b="1" kern="100" dirty="0" smtClean="0">
                <a:solidFill>
                  <a:schemeClr val="bg1"/>
                </a:solidFill>
                <a:effectLst/>
                <a:latin typeface="微软雅黑" panose="020B0604030504040204" charset="-122"/>
                <a:ea typeface="微软雅黑" panose="020B0604030504040204" charset="-122"/>
              </a:rPr>
              <a:t> </a:t>
            </a:r>
            <a:r>
              <a:rPr lang="en-US" sz="2000" b="1" kern="100" dirty="0" smtClean="0">
                <a:solidFill>
                  <a:schemeClr val="bg1"/>
                </a:solidFill>
                <a:effectLst/>
                <a:latin typeface="微软雅黑" panose="020B0604030504040204" charset="-122"/>
                <a:ea typeface="微软雅黑" panose="020B0604030504040204" charset="-122"/>
              </a:rPr>
              <a:t>          </a:t>
            </a:r>
            <a:endParaRPr lang="en-US" sz="2000" b="1" kern="100" dirty="0" smtClean="0">
              <a:solidFill>
                <a:schemeClr val="bg1"/>
              </a:solidFill>
              <a:effectLst/>
              <a:latin typeface="微软雅黑" panose="020B0604030504040204" charset="-122"/>
              <a:ea typeface="微软雅黑" panose="020B0604030504040204" charset="-122"/>
            </a:endParaRPr>
          </a:p>
        </p:txBody>
      </p:sp>
      <p:sp>
        <p:nvSpPr>
          <p:cNvPr id="9" name="矩形 8"/>
          <p:cNvSpPr/>
          <p:nvPr/>
        </p:nvSpPr>
        <p:spPr>
          <a:xfrm>
            <a:off x="53975" y="4412615"/>
            <a:ext cx="9031605" cy="1224915"/>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effectLst/>
                <a:latin typeface="微软雅黑" panose="020B0604030504040204" charset="-122"/>
                <a:ea typeface="微软雅黑" panose="020B0604030504040204" charset="-122"/>
              </a:rPr>
              <a:t>16  贵企业使用的人工智能软件或者系统是如何获取的（可多选）？</a:t>
            </a:r>
            <a:endParaRPr lang="en-US" sz="20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2000" b="1" kern="100" dirty="0" smtClean="0">
                <a:solidFill>
                  <a:schemeClr val="bg1"/>
                </a:solidFill>
                <a:effectLst/>
                <a:latin typeface="微软雅黑" panose="020B0604030504040204" charset="-122"/>
                <a:ea typeface="微软雅黑" panose="020B0604030504040204" charset="-122"/>
              </a:rPr>
              <a:t> </a:t>
            </a:r>
            <a:r>
              <a:rPr lang="en-US" sz="1600" b="1" kern="100" dirty="0" smtClean="0">
                <a:solidFill>
                  <a:schemeClr val="bg1"/>
                </a:solidFill>
                <a:effectLst/>
                <a:latin typeface="微软雅黑" panose="020B0604030504040204" charset="-122"/>
                <a:ea typeface="微软雅黑" panose="020B0604030504040204" charset="-122"/>
              </a:rPr>
              <a:t> 1 员工开发，包括母公司或者产业活动单位的员工□  2 经过员工修改过的商业软件或者系统□</a:t>
            </a:r>
            <a:endParaRPr lang="en-US" sz="16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600" b="1" kern="100" dirty="0" smtClean="0">
                <a:solidFill>
                  <a:schemeClr val="bg1"/>
                </a:solidFill>
                <a:effectLst/>
                <a:latin typeface="微软雅黑" panose="020B0604030504040204" charset="-122"/>
                <a:ea typeface="微软雅黑" panose="020B0604030504040204" charset="-122"/>
              </a:rPr>
              <a:t>  3 经过员工开发过的开源软件□  4 购买后直接使用的商业软件或者系统□</a:t>
            </a:r>
            <a:endParaRPr lang="en-US" sz="1600" b="1" kern="100" dirty="0" smtClean="0">
              <a:solidFill>
                <a:schemeClr val="bg1"/>
              </a:solidFill>
              <a:effectLst/>
              <a:latin typeface="微软雅黑" panose="020B0604030504040204" charset="-122"/>
              <a:ea typeface="微软雅黑" panose="020B0604030504040204" charset="-122"/>
            </a:endParaRPr>
          </a:p>
          <a:p>
            <a:pPr indent="57150" algn="just">
              <a:spcAft>
                <a:spcPts val="0"/>
              </a:spcAft>
            </a:pPr>
            <a:r>
              <a:rPr lang="en-US" sz="1600" b="1" kern="100" dirty="0" smtClean="0">
                <a:solidFill>
                  <a:schemeClr val="bg1"/>
                </a:solidFill>
                <a:effectLst/>
                <a:latin typeface="微软雅黑" panose="020B0604030504040204" charset="-122"/>
                <a:ea typeface="微软雅黑" panose="020B0604030504040204" charset="-122"/>
              </a:rPr>
              <a:t>  5 从外部采购的相关服务□  6 其他□7 无 □</a:t>
            </a:r>
            <a:endParaRPr lang="en-US" sz="1600" b="1" kern="100" dirty="0" smtClean="0">
              <a:solidFill>
                <a:schemeClr val="bg1"/>
              </a:solidFill>
              <a:effectLst/>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683895" y="621030"/>
            <a:ext cx="8329930" cy="44577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br>
              <a:rPr lang="en-US" altLang="zh-CN" sz="2800" b="1" dirty="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br>
            <a:endParaRPr lang="en-US" altLang="zh-CN" sz="2800" b="1" dirty="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endParaRPr>
          </a:p>
        </p:txBody>
      </p:sp>
      <p:sp>
        <p:nvSpPr>
          <p:cNvPr id="4" name="内容占位符 3"/>
          <p:cNvSpPr>
            <a:spLocks noGrp="true"/>
          </p:cNvSpPr>
          <p:nvPr>
            <p:ph idx="1"/>
          </p:nvPr>
        </p:nvSpPr>
        <p:spPr>
          <a:xfrm>
            <a:off x="601345" y="1845310"/>
            <a:ext cx="8318500" cy="4937125"/>
          </a:xfrm>
        </p:spPr>
        <p:txBody>
          <a:bodyPr/>
          <a:lstStyle/>
          <a:p>
            <a:pPr marL="0" indent="0" algn="just" latinLnBrk="0">
              <a:lnSpc>
                <a:spcPts val="2700"/>
              </a:lnSpc>
              <a:spcBef>
                <a:spcPts val="0"/>
              </a:spcBef>
              <a:buClrTx/>
              <a:buSzTx/>
              <a:buFontTx/>
              <a:buNone/>
            </a:pPr>
            <a:r>
              <a:rPr lang="zh-CN" altLang="en-US" sz="2400" b="1" dirty="0" smtClean="0">
                <a:latin typeface="微软雅黑" panose="020B0604030504040204" charset="-122"/>
                <a:ea typeface="微软雅黑" panose="020B0604030504040204" charset="-122"/>
                <a:cs typeface="宋体" pitchFamily="2" charset="-122"/>
                <a:sym typeface="+mn-ea"/>
              </a:rPr>
              <a:t>注意事项：</a:t>
            </a:r>
            <a:endParaRPr lang="zh-CN" altLang="en-US" sz="2400">
              <a:solidFill>
                <a:schemeClr val="tx2"/>
              </a:solidFill>
              <a:latin typeface="微软雅黑" panose="020B0604030504040204" charset="-122"/>
              <a:ea typeface="微软雅黑" panose="020B0604030504040204" charset="-122"/>
              <a:cs typeface="宋体" pitchFamily="2" charset="-122"/>
              <a:sym typeface="+mn-ea"/>
            </a:endParaRPr>
          </a:p>
          <a:p>
            <a:pPr marL="0" indent="0" algn="just" latinLnBrk="0">
              <a:lnSpc>
                <a:spcPts val="2700"/>
              </a:lnSpc>
              <a:spcBef>
                <a:spcPts val="0"/>
              </a:spcBef>
              <a:buClrTx/>
              <a:buSzTx/>
              <a:buFontTx/>
              <a:buNone/>
            </a:pPr>
            <a:r>
              <a:rPr lang="en-US" altLang="zh-CN" sz="2400" b="1" dirty="0" smtClean="0">
                <a:latin typeface="宋体" pitchFamily="2" charset="-122"/>
                <a:ea typeface="宋体" pitchFamily="2" charset="-122"/>
                <a:cs typeface="宋体" pitchFamily="2" charset="-122"/>
                <a:sym typeface="+mn-ea"/>
              </a:rPr>
              <a:t>  1.</a:t>
            </a:r>
            <a:r>
              <a:rPr lang="en-US" altLang="zh-CN" sz="2400" b="1" dirty="0" smtClean="0">
                <a:solidFill>
                  <a:srgbClr val="FF0000"/>
                </a:solidFill>
                <a:latin typeface="宋体" pitchFamily="2" charset="-122"/>
                <a:ea typeface="宋体" pitchFamily="2" charset="-122"/>
                <a:cs typeface="宋体" pitchFamily="2" charset="-122"/>
                <a:sym typeface="+mn-ea"/>
              </a:rPr>
              <a:t>14-16</a:t>
            </a:r>
            <a:r>
              <a:rPr lang="zh-CN" altLang="en-US" sz="2400" b="1" dirty="0" smtClean="0">
                <a:solidFill>
                  <a:srgbClr val="FF0000"/>
                </a:solidFill>
                <a:latin typeface="宋体" pitchFamily="2" charset="-122"/>
                <a:ea typeface="宋体" pitchFamily="2" charset="-122"/>
                <a:cs typeface="宋体" pitchFamily="2" charset="-122"/>
                <a:sym typeface="+mn-ea"/>
              </a:rPr>
              <a:t>题建议结合着填写</a:t>
            </a:r>
            <a:r>
              <a:rPr lang="zh-CN" altLang="en-US" sz="2400" b="1" dirty="0" smtClean="0">
                <a:latin typeface="宋体" pitchFamily="2" charset="-122"/>
                <a:ea typeface="宋体" pitchFamily="2" charset="-122"/>
                <a:cs typeface="宋体" pitchFamily="2" charset="-122"/>
                <a:sym typeface="+mn-ea"/>
              </a:rPr>
              <a:t>。</a:t>
            </a:r>
            <a:endParaRPr lang="zh-CN" altLang="en-US" sz="2400" b="1" dirty="0" smtClean="0">
              <a:latin typeface="宋体" pitchFamily="2" charset="-122"/>
              <a:ea typeface="宋体" pitchFamily="2" charset="-122"/>
              <a:cs typeface="宋体" pitchFamily="2" charset="-122"/>
            </a:endParaRPr>
          </a:p>
          <a:p>
            <a:pPr marL="0" indent="0" algn="just" latinLnBrk="0">
              <a:lnSpc>
                <a:spcPts val="2700"/>
              </a:lnSpc>
              <a:spcBef>
                <a:spcPts val="0"/>
              </a:spcBef>
              <a:buClrTx/>
              <a:buSzTx/>
              <a:buFontTx/>
              <a:buNone/>
            </a:pPr>
            <a:r>
              <a:rPr lang="en-US" altLang="zh-CN" sz="2400" b="1" dirty="0" smtClean="0">
                <a:latin typeface="宋体" pitchFamily="2" charset="-122"/>
                <a:ea typeface="宋体" pitchFamily="2" charset="-122"/>
                <a:cs typeface="宋体" pitchFamily="2" charset="-122"/>
                <a:sym typeface="+mn-ea"/>
              </a:rPr>
              <a:t>  </a:t>
            </a:r>
            <a:r>
              <a:rPr lang="zh-CN" altLang="en-US" sz="2400" b="1" dirty="0" smtClean="0">
                <a:latin typeface="宋体" pitchFamily="2" charset="-122"/>
                <a:ea typeface="宋体" pitchFamily="2" charset="-122"/>
                <a:cs typeface="宋体" pitchFamily="2" charset="-122"/>
                <a:sym typeface="+mn-ea"/>
              </a:rPr>
              <a:t>2.举例，常见的人工智能应用和技术的结合情况：</a:t>
            </a:r>
            <a:endParaRPr lang="zh-CN" altLang="en-US" sz="2400" b="1" dirty="0" smtClean="0">
              <a:latin typeface="宋体" pitchFamily="2" charset="-122"/>
              <a:ea typeface="宋体" pitchFamily="2" charset="-122"/>
              <a:cs typeface="宋体" pitchFamily="2" charset="-122"/>
              <a:sym typeface="+mn-ea"/>
            </a:endParaRPr>
          </a:p>
          <a:p>
            <a:pPr marL="0" indent="0" algn="just" latinLnBrk="0">
              <a:lnSpc>
                <a:spcPts val="2700"/>
              </a:lnSpc>
              <a:spcBef>
                <a:spcPts val="0"/>
              </a:spcBef>
              <a:buClrTx/>
              <a:buSzTx/>
              <a:buFontTx/>
              <a:buNone/>
            </a:pPr>
            <a:r>
              <a:rPr lang="en-US" altLang="zh-CN" sz="2400" b="1" dirty="0" smtClean="0">
                <a:latin typeface="宋体" pitchFamily="2" charset="-122"/>
                <a:ea typeface="宋体" pitchFamily="2" charset="-122"/>
                <a:cs typeface="宋体" pitchFamily="2" charset="-122"/>
                <a:sym typeface="+mn-ea"/>
              </a:rPr>
              <a:t>  </a:t>
            </a:r>
            <a:r>
              <a:rPr lang="zh-CN" altLang="en-US" sz="1600" dirty="0" smtClean="0">
                <a:latin typeface="宋体" pitchFamily="2" charset="-122"/>
                <a:ea typeface="宋体" pitchFamily="2" charset="-122"/>
                <a:cs typeface="宋体" pitchFamily="2" charset="-122"/>
                <a:sym typeface="+mn-ea"/>
              </a:rPr>
              <a:t>1、市场营销或产品销售：用户画像，如购物推荐、您可能感兴趣的视频        ——机器学习和数据挖掘</a:t>
            </a:r>
            <a:endParaRPr lang="zh-CN" altLang="en-US" sz="1600" dirty="0" smtClean="0">
              <a:latin typeface="宋体" pitchFamily="2" charset="-122"/>
              <a:ea typeface="宋体" pitchFamily="2" charset="-122"/>
              <a:cs typeface="宋体" pitchFamily="2" charset="-122"/>
            </a:endParaRPr>
          </a:p>
          <a:p>
            <a:pPr marL="0" indent="0" algn="just" latinLnBrk="0">
              <a:lnSpc>
                <a:spcPts val="2700"/>
              </a:lnSpc>
              <a:spcBef>
                <a:spcPts val="0"/>
              </a:spcBef>
              <a:buClrTx/>
              <a:buSzTx/>
              <a:buFontTx/>
              <a:buNone/>
            </a:pPr>
            <a:r>
              <a:rPr lang="en-US" altLang="zh-CN" sz="1600" dirty="0" smtClean="0">
                <a:latin typeface="宋体" pitchFamily="2" charset="-122"/>
                <a:ea typeface="宋体" pitchFamily="2" charset="-122"/>
                <a:cs typeface="宋体" pitchFamily="2" charset="-122"/>
                <a:sym typeface="+mn-ea"/>
              </a:rPr>
              <a:t>  </a:t>
            </a:r>
            <a:r>
              <a:rPr lang="zh-CN" altLang="en-US" sz="1600" dirty="0" smtClean="0">
                <a:latin typeface="宋体" pitchFamily="2" charset="-122"/>
                <a:ea typeface="宋体" pitchFamily="2" charset="-122"/>
                <a:cs typeface="宋体" pitchFamily="2" charset="-122"/>
                <a:sym typeface="+mn-ea"/>
              </a:rPr>
              <a:t>2、生产流程管理：产品质量监测、生产设备维护  ——机器学习和数据挖掘、图像识别</a:t>
            </a:r>
            <a:endParaRPr lang="zh-CN" altLang="en-US" sz="1600" dirty="0" smtClean="0">
              <a:latin typeface="宋体" pitchFamily="2" charset="-122"/>
              <a:ea typeface="宋体" pitchFamily="2" charset="-122"/>
              <a:cs typeface="宋体" pitchFamily="2" charset="-122"/>
              <a:sym typeface="+mn-ea"/>
            </a:endParaRPr>
          </a:p>
          <a:p>
            <a:pPr marL="0" indent="0" algn="just" latinLnBrk="0">
              <a:lnSpc>
                <a:spcPts val="2700"/>
              </a:lnSpc>
              <a:spcBef>
                <a:spcPts val="0"/>
              </a:spcBef>
              <a:buClrTx/>
              <a:buSzTx/>
              <a:buFontTx/>
              <a:buNone/>
            </a:pPr>
            <a:r>
              <a:rPr lang="en-US" altLang="zh-CN" sz="1600" dirty="0" smtClean="0">
                <a:latin typeface="宋体" pitchFamily="2" charset="-122"/>
                <a:ea typeface="宋体" pitchFamily="2" charset="-122"/>
                <a:cs typeface="宋体" pitchFamily="2" charset="-122"/>
                <a:sym typeface="+mn-ea"/>
              </a:rPr>
              <a:t>  </a:t>
            </a:r>
            <a:r>
              <a:rPr lang="zh-CN" altLang="en-US" sz="1600" dirty="0" smtClean="0">
                <a:latin typeface="宋体" pitchFamily="2" charset="-122"/>
                <a:ea typeface="宋体" pitchFamily="2" charset="-122"/>
                <a:cs typeface="宋体" pitchFamily="2" charset="-122"/>
                <a:sym typeface="+mn-ea"/>
              </a:rPr>
              <a:t>3-4、企业办公、决策管理：chatgpt、风控模块、翻译软件、语音助手     ——机器学习和数据挖掘、文本分析和挖掘、文字或者语音生成、利用人工智能机器人开展业务</a:t>
            </a:r>
            <a:endParaRPr lang="zh-CN" altLang="en-US" sz="1600" dirty="0" smtClean="0">
              <a:latin typeface="宋体" pitchFamily="2" charset="-122"/>
              <a:ea typeface="宋体" pitchFamily="2" charset="-122"/>
              <a:cs typeface="宋体" pitchFamily="2" charset="-122"/>
            </a:endParaRPr>
          </a:p>
          <a:p>
            <a:pPr marL="0" indent="0" algn="just" latinLnBrk="0">
              <a:lnSpc>
                <a:spcPts val="2700"/>
              </a:lnSpc>
              <a:spcBef>
                <a:spcPts val="0"/>
              </a:spcBef>
              <a:buClrTx/>
              <a:buSzTx/>
              <a:buFontTx/>
              <a:buNone/>
            </a:pPr>
            <a:r>
              <a:rPr lang="en-US" altLang="zh-CN" sz="1600" dirty="0" smtClean="0">
                <a:latin typeface="宋体" pitchFamily="2" charset="-122"/>
                <a:ea typeface="宋体" pitchFamily="2" charset="-122"/>
                <a:cs typeface="宋体" pitchFamily="2" charset="-122"/>
                <a:sym typeface="+mn-ea"/>
              </a:rPr>
              <a:t>  </a:t>
            </a:r>
            <a:r>
              <a:rPr lang="zh-CN" altLang="en-US" sz="1600" dirty="0" smtClean="0">
                <a:latin typeface="宋体" pitchFamily="2" charset="-122"/>
                <a:ea typeface="宋体" pitchFamily="2" charset="-122"/>
                <a:cs typeface="宋体" pitchFamily="2" charset="-122"/>
                <a:sym typeface="+mn-ea"/>
              </a:rPr>
              <a:t>5、物流管理：物流仓库选址、物流路线规划、生产物料自动配送   ——图像识别、无人驾驶、利用人工智能机器人开展业务流程优化</a:t>
            </a:r>
            <a:endParaRPr lang="zh-CN" altLang="en-US" sz="1600" dirty="0" smtClean="0">
              <a:latin typeface="宋体" pitchFamily="2" charset="-122"/>
              <a:ea typeface="宋体" pitchFamily="2" charset="-122"/>
              <a:cs typeface="宋体" pitchFamily="2" charset="-122"/>
            </a:endParaRPr>
          </a:p>
          <a:p>
            <a:pPr marL="0" indent="0" algn="just" latinLnBrk="0">
              <a:lnSpc>
                <a:spcPts val="2700"/>
              </a:lnSpc>
              <a:spcBef>
                <a:spcPts val="0"/>
              </a:spcBef>
              <a:buClrTx/>
              <a:buSzTx/>
              <a:buFontTx/>
              <a:buNone/>
            </a:pPr>
            <a:r>
              <a:rPr lang="en-US" altLang="zh-CN" sz="1600" dirty="0" smtClean="0">
                <a:latin typeface="宋体" pitchFamily="2" charset="-122"/>
                <a:ea typeface="宋体" pitchFamily="2" charset="-122"/>
                <a:cs typeface="宋体" pitchFamily="2" charset="-122"/>
                <a:sym typeface="+mn-ea"/>
              </a:rPr>
              <a:t>  </a:t>
            </a:r>
            <a:r>
              <a:rPr lang="zh-CN" altLang="en-US" sz="1600" dirty="0" smtClean="0">
                <a:latin typeface="宋体" pitchFamily="2" charset="-122"/>
                <a:ea typeface="宋体" pitchFamily="2" charset="-122"/>
                <a:cs typeface="宋体" pitchFamily="2" charset="-122"/>
                <a:sym typeface="+mn-ea"/>
              </a:rPr>
              <a:t>6、信息网络和安全防护：人脸识别、网络攻击识别   ——机器学习和数据挖掘、语音识别、图像识别</a:t>
            </a:r>
            <a:endParaRPr lang="zh-CN" altLang="en-US" sz="1600" dirty="0" smtClean="0">
              <a:latin typeface="宋体" pitchFamily="2" charset="-122"/>
              <a:ea typeface="宋体" pitchFamily="2" charset="-122"/>
              <a:cs typeface="宋体" pitchFamily="2" charset="-122"/>
            </a:endParaRPr>
          </a:p>
          <a:p>
            <a:pPr marL="0" indent="0" algn="just" latinLnBrk="0">
              <a:lnSpc>
                <a:spcPts val="2700"/>
              </a:lnSpc>
              <a:spcBef>
                <a:spcPts val="0"/>
              </a:spcBef>
              <a:buClrTx/>
              <a:buSzTx/>
              <a:buFontTx/>
              <a:buNone/>
            </a:pPr>
            <a:r>
              <a:rPr lang="en-US" altLang="zh-CN" sz="1600" dirty="0" smtClean="0">
                <a:latin typeface="宋体" pitchFamily="2" charset="-122"/>
                <a:ea typeface="宋体" pitchFamily="2" charset="-122"/>
                <a:cs typeface="宋体" pitchFamily="2" charset="-122"/>
                <a:sym typeface="+mn-ea"/>
              </a:rPr>
              <a:t>  </a:t>
            </a:r>
            <a:r>
              <a:rPr lang="zh-CN" altLang="en-US" sz="1600" dirty="0" smtClean="0">
                <a:latin typeface="宋体" pitchFamily="2" charset="-122"/>
                <a:ea typeface="宋体" pitchFamily="2" charset="-122"/>
                <a:cs typeface="宋体" pitchFamily="2" charset="-122"/>
                <a:sym typeface="+mn-ea"/>
              </a:rPr>
              <a:t>7、人力资源管理：简历筛选、员工打分    ——机器学习和数据挖掘、利用人工智能机器人开展业务流程优化、文本分析和挖掘、文字或者语音生成   </a:t>
            </a:r>
            <a:endParaRPr lang="zh-CN" altLang="en-US" sz="1600" b="1" dirty="0" smtClean="0">
              <a:latin typeface="宋体" pitchFamily="2" charset="-122"/>
              <a:ea typeface="宋体" pitchFamily="2" charset="-122"/>
              <a:cs typeface="宋体" pitchFamily="2" charset="-122"/>
              <a:sym typeface="+mn-ea"/>
            </a:endParaRPr>
          </a:p>
          <a:p>
            <a:pPr>
              <a:buNone/>
            </a:pPr>
            <a:r>
              <a:rPr lang="en-US" altLang="en-US" sz="2400" b="1" dirty="0" smtClean="0">
                <a:solidFill>
                  <a:schemeClr val="tx1"/>
                </a:solidFill>
                <a:cs typeface="Arial" panose="020B0604020202020204" pitchFamily="34" charset="0"/>
                <a:sym typeface="+mn-ea"/>
              </a:rPr>
              <a:t>      </a:t>
            </a:r>
            <a:endParaRPr lang="en-US" altLang="en-US" sz="2400" b="1" dirty="0" smtClean="0">
              <a:solidFill>
                <a:schemeClr val="tx1"/>
              </a:solidFill>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矩形 6"/>
          <p:cNvSpPr/>
          <p:nvPr/>
        </p:nvSpPr>
        <p:spPr>
          <a:xfrm>
            <a:off x="540385" y="1341120"/>
            <a:ext cx="8441055" cy="418465"/>
          </a:xfrm>
          <a:prstGeom prst="rect">
            <a:avLst/>
          </a:prstGeom>
          <a:solidFill>
            <a:srgbClr val="0070C0"/>
          </a:solidFill>
        </p:spPr>
        <p:txBody>
          <a:bodyPr wrap="square">
            <a:noAutofit/>
          </a:bodyPr>
          <a:p>
            <a:pPr indent="57150" algn="just">
              <a:spcAft>
                <a:spcPts val="0"/>
              </a:spcAft>
            </a:pPr>
            <a:r>
              <a:rPr lang="en-US" sz="2000" b="1" kern="100" dirty="0" smtClean="0">
                <a:solidFill>
                  <a:schemeClr val="bg1"/>
                </a:solidFill>
                <a:effectLst/>
                <a:latin typeface="微软雅黑" panose="020B0604030504040204" charset="-122"/>
                <a:ea typeface="微软雅黑" panose="020B0604030504040204" charset="-122"/>
              </a:rPr>
              <a:t>14-16</a:t>
            </a:r>
            <a:r>
              <a:rPr lang="zh-CN" altLang="en-US" sz="2000" b="1" kern="100" dirty="0" smtClean="0">
                <a:solidFill>
                  <a:schemeClr val="bg1"/>
                </a:solidFill>
                <a:effectLst/>
                <a:latin typeface="微软雅黑" panose="020B0604030504040204" charset="-122"/>
                <a:ea typeface="微软雅黑" panose="020B0604030504040204" charset="-122"/>
              </a:rPr>
              <a:t>题</a:t>
            </a:r>
            <a:r>
              <a:rPr lang="en-US" sz="2000" b="1" kern="100" dirty="0" smtClean="0">
                <a:solidFill>
                  <a:schemeClr val="bg1"/>
                </a:solidFill>
                <a:effectLst/>
                <a:latin typeface="微软雅黑" panose="020B0604030504040204" charset="-122"/>
                <a:ea typeface="微软雅黑" panose="020B0604030504040204" charset="-122"/>
              </a:rPr>
              <a:t> </a:t>
            </a:r>
            <a:r>
              <a:rPr sz="2000" b="1" kern="100" dirty="0" smtClean="0">
                <a:solidFill>
                  <a:schemeClr val="bg1"/>
                </a:solidFill>
                <a:effectLst/>
                <a:latin typeface="微软雅黑" panose="020B0604030504040204" charset="-122"/>
                <a:ea typeface="微软雅黑" panose="020B0604030504040204" charset="-122"/>
              </a:rPr>
              <a:t>企</a:t>
            </a:r>
            <a:r>
              <a:rPr lang="zh-CN" sz="2000" b="1" kern="100" dirty="0" smtClean="0">
                <a:solidFill>
                  <a:schemeClr val="bg1"/>
                </a:solidFill>
                <a:effectLst/>
                <a:latin typeface="微软雅黑" panose="020B0604030504040204" charset="-122"/>
                <a:ea typeface="微软雅黑" panose="020B0604030504040204" charset="-122"/>
              </a:rPr>
              <a:t>业使用</a:t>
            </a:r>
            <a:r>
              <a:rPr sz="2000" b="1" kern="100" dirty="0" smtClean="0">
                <a:solidFill>
                  <a:schemeClr val="bg1"/>
                </a:solidFill>
                <a:effectLst/>
                <a:latin typeface="微软雅黑" panose="020B0604030504040204" charset="-122"/>
                <a:ea typeface="微软雅黑" panose="020B0604030504040204" charset="-122"/>
              </a:rPr>
              <a:t>人工智能技术</a:t>
            </a:r>
            <a:r>
              <a:rPr lang="zh-CN" sz="2000" b="1" kern="100" dirty="0" smtClean="0">
                <a:solidFill>
                  <a:schemeClr val="bg1"/>
                </a:solidFill>
                <a:effectLst/>
                <a:latin typeface="微软雅黑" panose="020B0604030504040204" charset="-122"/>
                <a:ea typeface="微软雅黑" panose="020B0604030504040204" charset="-122"/>
              </a:rPr>
              <a:t>相关调查问题</a:t>
            </a:r>
            <a:endParaRPr lang="en-US" sz="1600" b="1" kern="100" dirty="0" smtClean="0">
              <a:solidFill>
                <a:schemeClr val="bg1"/>
              </a:solidFill>
              <a:effectLst/>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141605" y="2637155"/>
            <a:ext cx="8393430" cy="4838700"/>
          </a:xfrm>
        </p:spPr>
        <p:txBody>
          <a:bodyPr/>
          <a:lstStyle/>
          <a:p>
            <a:pPr marL="0" indent="0" algn="l">
              <a:buFont typeface="Wingdings" panose="05000000000000000000" pitchFamily="2" charset="2"/>
              <a:buNone/>
            </a:pPr>
            <a:r>
              <a:rPr lang="zh-CN" altLang="en-US" sz="2400" b="1" dirty="0" smtClean="0">
                <a:solidFill>
                  <a:schemeClr val="tx1"/>
                </a:solidFill>
                <a:effectLst/>
                <a:latin typeface="微软雅黑" panose="020B0604030504040204" charset="-122"/>
                <a:ea typeface="微软雅黑" panose="020B0604030504040204" charset="-122"/>
                <a:sym typeface="+mn-ea"/>
              </a:rPr>
              <a:t>指标解释：</a:t>
            </a:r>
            <a:endParaRPr lang="zh-CN" altLang="en-US" sz="2400" b="1" dirty="0" smtClean="0">
              <a:solidFill>
                <a:schemeClr val="tx1"/>
              </a:solidFill>
              <a:effectLst/>
              <a:latin typeface="微软雅黑" panose="020B0604030504040204" charset="-122"/>
              <a:ea typeface="微软雅黑" panose="020B0604030504040204" charset="-122"/>
              <a:sym typeface="+mn-ea"/>
            </a:endParaRPr>
          </a:p>
          <a:p>
            <a:pPr marL="0" indent="0" algn="l">
              <a:buFont typeface="Wingdings" panose="05000000000000000000" pitchFamily="2" charset="2"/>
              <a:buNone/>
            </a:pPr>
            <a:r>
              <a:rPr lang="zh-CN" altLang="en-US" sz="2400" b="1" dirty="0" smtClean="0">
                <a:solidFill>
                  <a:schemeClr val="tx1"/>
                </a:solidFill>
                <a:effectLst/>
                <a:latin typeface="微软雅黑" panose="020B0604030504040204" charset="-122"/>
                <a:ea typeface="微软雅黑" panose="020B0604030504040204" charset="-122"/>
                <a:sym typeface="+mn-ea"/>
              </a:rPr>
              <a:t> </a:t>
            </a:r>
            <a:r>
              <a:rPr lang="en-US" altLang="zh-CN" sz="2400" b="1" dirty="0" smtClean="0">
                <a:solidFill>
                  <a:schemeClr val="tx1"/>
                </a:solidFill>
                <a:effectLst/>
                <a:latin typeface="微软雅黑" panose="020B0604030504040204" charset="-122"/>
                <a:ea typeface="微软雅黑" panose="020B0604030504040204" charset="-122"/>
                <a:sym typeface="+mn-ea"/>
              </a:rPr>
              <a:t>     </a:t>
            </a:r>
            <a:r>
              <a:rPr lang="zh-CN" altLang="en-US" sz="2400" b="1" dirty="0">
                <a:solidFill>
                  <a:srgbClr val="FF0000"/>
                </a:solidFill>
                <a:latin typeface="宋体" pitchFamily="2" charset="-122"/>
                <a:ea typeface="宋体" pitchFamily="2" charset="-122"/>
                <a:sym typeface="+mn-ea"/>
              </a:rPr>
              <a:t>工业互联网</a:t>
            </a:r>
            <a:r>
              <a:rPr lang="zh-CN" altLang="en-US" sz="2400" b="1" dirty="0" smtClean="0">
                <a:solidFill>
                  <a:schemeClr val="tx1"/>
                </a:solidFill>
                <a:latin typeface="宋体" pitchFamily="2" charset="-122"/>
                <a:ea typeface="宋体" pitchFamily="2" charset="-122"/>
                <a:sym typeface="+mn-ea"/>
              </a:rPr>
              <a:t>　是</a:t>
            </a:r>
            <a:r>
              <a:rPr lang="zh-CN" altLang="en-US" sz="2400" b="1" dirty="0">
                <a:solidFill>
                  <a:schemeClr val="tx1"/>
                </a:solidFill>
                <a:latin typeface="宋体" pitchFamily="2" charset="-122"/>
                <a:ea typeface="宋体" pitchFamily="2" charset="-122"/>
                <a:sym typeface="+mn-ea"/>
              </a:rPr>
              <a:t>新一代信息技术与制造业深度融合的产物，是</a:t>
            </a:r>
            <a:r>
              <a:rPr lang="zh-CN" altLang="en-US" sz="2400" b="1" dirty="0" smtClean="0">
                <a:solidFill>
                  <a:schemeClr val="tx1"/>
                </a:solidFill>
                <a:latin typeface="宋体" pitchFamily="2" charset="-122"/>
                <a:ea typeface="宋体" pitchFamily="2" charset="-122"/>
                <a:sym typeface="+mn-ea"/>
              </a:rPr>
              <a:t>实现工业经济数字化、</a:t>
            </a:r>
            <a:r>
              <a:rPr lang="zh-CN" altLang="en-US" sz="2400" b="1" dirty="0">
                <a:solidFill>
                  <a:schemeClr val="tx1"/>
                </a:solidFill>
                <a:latin typeface="宋体" pitchFamily="2" charset="-122"/>
                <a:ea typeface="宋体" pitchFamily="2" charset="-122"/>
                <a:sym typeface="+mn-ea"/>
              </a:rPr>
              <a:t>网络化、智能化发展的重要基础设施，通过对人、机、物的全面互联，构建起全要素、全产业链、全</a:t>
            </a:r>
            <a:r>
              <a:rPr lang="zh-CN" altLang="en-US" sz="2400" b="1" dirty="0" smtClean="0">
                <a:solidFill>
                  <a:schemeClr val="tx1"/>
                </a:solidFill>
                <a:latin typeface="宋体" pitchFamily="2" charset="-122"/>
                <a:ea typeface="宋体" pitchFamily="2" charset="-122"/>
                <a:sym typeface="+mn-ea"/>
              </a:rPr>
              <a:t>价值链</a:t>
            </a:r>
            <a:r>
              <a:rPr lang="zh-CN" altLang="en-US" sz="2400" b="1" dirty="0">
                <a:solidFill>
                  <a:schemeClr val="tx1"/>
                </a:solidFill>
                <a:latin typeface="宋体" pitchFamily="2" charset="-122"/>
                <a:ea typeface="宋体" pitchFamily="2" charset="-122"/>
                <a:sym typeface="+mn-ea"/>
              </a:rPr>
              <a:t>全面连接的新型工业生产制造服务</a:t>
            </a:r>
            <a:r>
              <a:rPr lang="zh-CN" altLang="en-US" sz="2400" b="1" dirty="0" smtClean="0">
                <a:solidFill>
                  <a:schemeClr val="tx1"/>
                </a:solidFill>
                <a:latin typeface="宋体" pitchFamily="2" charset="-122"/>
                <a:ea typeface="宋体" pitchFamily="2" charset="-122"/>
                <a:sym typeface="+mn-ea"/>
              </a:rPr>
              <a:t>体系。是工业</a:t>
            </a:r>
            <a:r>
              <a:rPr lang="zh-CN" altLang="en-US" sz="2400" b="1" dirty="0">
                <a:solidFill>
                  <a:schemeClr val="tx1"/>
                </a:solidFill>
                <a:latin typeface="宋体" pitchFamily="2" charset="-122"/>
                <a:ea typeface="宋体" pitchFamily="2" charset="-122"/>
                <a:sym typeface="+mn-ea"/>
              </a:rPr>
              <a:t>经济转型升级的关键依托、重要途径、全新生态。</a:t>
            </a:r>
            <a:endParaRPr lang="en-US" altLang="zh-CN" sz="2400" b="1" dirty="0">
              <a:solidFill>
                <a:schemeClr val="tx1"/>
              </a:solidFill>
              <a:latin typeface="宋体" pitchFamily="2" charset="-122"/>
              <a:ea typeface="宋体" pitchFamily="2" charset="-122"/>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latin typeface="宋体" pitchFamily="2" charset="-122"/>
              <a:ea typeface="宋体" pitchFamily="2" charset="-122"/>
              <a:cs typeface="Arial" panose="020B0604020202020204" pitchFamily="34" charset="0"/>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17 </a:t>
            </a:r>
            <a:r>
              <a:rPr sz="2000" b="1" kern="100" dirty="0">
                <a:solidFill>
                  <a:schemeClr val="bg1"/>
                </a:solidFill>
                <a:latin typeface="微软雅黑" panose="020B0604030504040204" charset="-122"/>
                <a:ea typeface="微软雅黑" panose="020B0604030504040204" charset="-122"/>
              </a:rPr>
              <a:t>贵企业在生产经营中应用了哪些工业互联网模式（可多选）？</a:t>
            </a:r>
            <a:endParaRPr sz="2000" b="1" kern="100" dirty="0">
              <a:solidFill>
                <a:schemeClr val="bg1"/>
              </a:solidFill>
              <a:latin typeface="微软雅黑" panose="020B0604030504040204" charset="-122"/>
              <a:ea typeface="微软雅黑" panose="020B0604030504040204" charset="-122"/>
            </a:endParaRPr>
          </a:p>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1智能化制造□  2网络化协同□   3服务化延伸□</a:t>
            </a: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4个性化定制□ 5数字化管理□   6平台化设计□          7无□</a:t>
            </a:r>
            <a:endParaRPr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71755" y="2637155"/>
            <a:ext cx="8463280" cy="4838700"/>
          </a:xfrm>
        </p:spPr>
        <p:txBody>
          <a:bodyPr/>
          <a:lstStyle/>
          <a:p>
            <a:pPr marL="0" indent="0" algn="l">
              <a:buFont typeface="Wingdings" panose="05000000000000000000" pitchFamily="2" charset="2"/>
              <a:buNone/>
            </a:pPr>
            <a:r>
              <a:rPr lang="zh-CN" altLang="en-US" sz="2400" b="1" dirty="0" smtClean="0">
                <a:latin typeface="微软雅黑" panose="020B0604030504040204" charset="-122"/>
                <a:ea typeface="微软雅黑" panose="020B0604030504040204" charset="-122"/>
                <a:sym typeface="+mn-ea"/>
              </a:rPr>
              <a:t>指标解释：</a:t>
            </a:r>
            <a:endParaRPr lang="en-US" altLang="zh-CN" sz="2400" b="1" dirty="0" smtClean="0">
              <a:solidFill>
                <a:schemeClr val="tx1"/>
              </a:solidFill>
              <a:effectLst/>
              <a:latin typeface="微软雅黑" panose="020B0604030504040204" charset="-122"/>
              <a:ea typeface="微软雅黑" panose="020B0604030504040204" charset="-122"/>
              <a:sym typeface="+mn-ea"/>
            </a:endParaRPr>
          </a:p>
          <a:p>
            <a:pPr marL="0" indent="0" algn="l">
              <a:buFont typeface="Wingdings" panose="05000000000000000000" pitchFamily="2" charset="2"/>
              <a:buNone/>
            </a:pPr>
            <a:r>
              <a:rPr lang="en-US" altLang="zh-CN" sz="2400" b="1" dirty="0" smtClean="0">
                <a:solidFill>
                  <a:srgbClr val="FF0000"/>
                </a:solidFill>
                <a:latin typeface="宋体" pitchFamily="2" charset="-122"/>
                <a:ea typeface="宋体" pitchFamily="2" charset="-122"/>
                <a:sym typeface="+mn-ea"/>
              </a:rPr>
              <a:t>   </a:t>
            </a:r>
            <a:r>
              <a:rPr lang="zh-CN" altLang="en-US" sz="2400" b="1" dirty="0" smtClean="0">
                <a:solidFill>
                  <a:srgbClr val="FF0000"/>
                </a:solidFill>
                <a:latin typeface="宋体" pitchFamily="2" charset="-122"/>
                <a:ea typeface="宋体" pitchFamily="2" charset="-122"/>
                <a:sym typeface="+mn-ea"/>
              </a:rPr>
              <a:t>智能化制造　</a:t>
            </a:r>
            <a:r>
              <a:rPr lang="zh-CN" altLang="en-US" sz="2400" b="1" dirty="0" smtClean="0">
                <a:latin typeface="宋体" pitchFamily="2" charset="-122"/>
                <a:ea typeface="宋体" pitchFamily="2" charset="-122"/>
                <a:sym typeface="+mn-ea"/>
              </a:rPr>
              <a:t>指依托</a:t>
            </a:r>
            <a:r>
              <a:rPr lang="zh-CN" altLang="en-US" sz="2400" b="1" dirty="0">
                <a:latin typeface="宋体" pitchFamily="2" charset="-122"/>
                <a:ea typeface="宋体" pitchFamily="2" charset="-122"/>
                <a:sym typeface="+mn-ea"/>
              </a:rPr>
              <a:t>工业互联网推动感知设备、生产装置、控制系统与管理系统等广泛互联，通过数据分析、决策优化实现研发智能交互、生产智能管控</a:t>
            </a:r>
            <a:r>
              <a:rPr lang="zh-CN" altLang="en-US" sz="2400" b="1" dirty="0" smtClean="0">
                <a:latin typeface="宋体" pitchFamily="2" charset="-122"/>
                <a:ea typeface="宋体" pitchFamily="2" charset="-122"/>
                <a:sym typeface="+mn-ea"/>
              </a:rPr>
              <a:t>和运营智慧决策，打造高效率、高质量、零库存的生产模式（企业内部）。</a:t>
            </a:r>
            <a:endParaRPr lang="en-US" altLang="zh-CN" sz="2400" b="1" dirty="0" smtClean="0">
              <a:latin typeface="宋体" pitchFamily="2" charset="-122"/>
              <a:ea typeface="宋体" pitchFamily="2" charset="-122"/>
            </a:endParaRPr>
          </a:p>
          <a:p>
            <a:pPr marL="0" indent="0" algn="just" latinLnBrk="0">
              <a:lnSpc>
                <a:spcPts val="2700"/>
              </a:lnSpc>
              <a:spcBef>
                <a:spcPts val="0"/>
              </a:spcBef>
              <a:buNone/>
            </a:pPr>
            <a:r>
              <a:rPr lang="en-US" altLang="zh-CN" sz="2400" b="1" dirty="0" smtClean="0">
                <a:latin typeface="宋体" pitchFamily="2" charset="-122"/>
                <a:ea typeface="宋体" pitchFamily="2" charset="-122"/>
                <a:sym typeface="+mn-ea"/>
              </a:rPr>
              <a:t>  </a:t>
            </a:r>
            <a:r>
              <a:rPr lang="zh-CN" altLang="en-US" sz="2400" b="1" dirty="0" smtClean="0">
                <a:latin typeface="楷体_GB2312" panose="02010609030101010101" charset="-122"/>
                <a:ea typeface="楷体_GB2312" panose="02010609030101010101" charset="-122"/>
                <a:sym typeface="+mn-ea"/>
              </a:rPr>
              <a:t>比如，石化、钢铁、电子信息、家电等行业通过部署工业互联网，实现对生产过程、计划资源、关键设备等的全方位管控与优化，提升生产效率，降低生产成本。</a:t>
            </a:r>
            <a:endParaRPr lang="zh-CN" altLang="en-US" sz="2400" b="1" dirty="0">
              <a:latin typeface="楷体_GB2312" panose="02010609030101010101" charset="-122"/>
              <a:ea typeface="楷体_GB2312" panose="02010609030101010101" charset="-122"/>
            </a:endParaRPr>
          </a:p>
          <a:p>
            <a:pPr marL="342900" indent="-342900" algn="l">
              <a:spcBef>
                <a:spcPts val="600"/>
              </a:spcBef>
              <a:buFont typeface="Wingdings" panose="05000000000000000000" pitchFamily="2" charset="2"/>
              <a:buChar char="Ø"/>
            </a:pPr>
            <a:endParaRPr lang="en-US" altLang="zh-CN" sz="2400" b="1" dirty="0" smtClean="0">
              <a:solidFill>
                <a:schemeClr val="tx1"/>
              </a:solidFill>
              <a:latin typeface="楷体_GB2312" panose="02010609030101010101" charset="-122"/>
              <a:ea typeface="楷体_GB2312" panose="02010609030101010101" charset="-122"/>
              <a:cs typeface="Arial" panose="020B0604020202020204" pitchFamily="34" charset="0"/>
              <a:sym typeface="+mn-ea"/>
            </a:endParaRPr>
          </a:p>
        </p:txBody>
      </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17 </a:t>
            </a:r>
            <a:r>
              <a:rPr sz="2000" b="1" kern="100" dirty="0">
                <a:solidFill>
                  <a:schemeClr val="bg1"/>
                </a:solidFill>
                <a:latin typeface="微软雅黑" panose="020B0604030504040204" charset="-122"/>
                <a:ea typeface="微软雅黑" panose="020B0604030504040204" charset="-122"/>
              </a:rPr>
              <a:t>贵企业在生产经营中应用了哪些工业互联网模式（可多选）？</a:t>
            </a:r>
            <a:endParaRPr sz="2000" b="1" kern="100" dirty="0">
              <a:solidFill>
                <a:schemeClr val="bg1"/>
              </a:solidFill>
              <a:latin typeface="微软雅黑" panose="020B0604030504040204" charset="-122"/>
              <a:ea typeface="微软雅黑" panose="020B0604030504040204" charset="-122"/>
            </a:endParaRPr>
          </a:p>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1智能化制造□  2网络化协同□   3服务化延伸□</a:t>
            </a: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4个性化定制□ 5数字化管理□   6平台化设计□          7无□</a:t>
            </a:r>
            <a:endParaRPr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323850" y="2637155"/>
            <a:ext cx="8454390" cy="4838700"/>
          </a:xfrm>
        </p:spPr>
        <p:txBody>
          <a:bodyPr/>
          <a:lstStyle/>
          <a:p>
            <a:pPr marL="0" indent="0" algn="just" latinLnBrk="0">
              <a:lnSpc>
                <a:spcPts val="2700"/>
              </a:lnSpc>
              <a:buNone/>
            </a:pPr>
            <a:r>
              <a:rPr lang="zh-CN" altLang="en-US" sz="2400" b="1" dirty="0" smtClean="0">
                <a:latin typeface="微软雅黑" panose="020B0604030504040204" charset="-122"/>
                <a:ea typeface="微软雅黑" panose="020B0604030504040204" charset="-122"/>
                <a:sym typeface="+mn-ea"/>
              </a:rPr>
              <a:t>指标解释：</a:t>
            </a:r>
            <a:r>
              <a:rPr lang="zh-CN" altLang="en-US" sz="2400" b="1" dirty="0" smtClean="0">
                <a:solidFill>
                  <a:srgbClr val="FF0000"/>
                </a:solidFill>
                <a:latin typeface="宋体" pitchFamily="2" charset="-122"/>
                <a:ea typeface="宋体" pitchFamily="2" charset="-122"/>
                <a:sym typeface="+mn-ea"/>
              </a:rPr>
              <a:t>　</a:t>
            </a:r>
            <a:endParaRPr lang="zh-CN" altLang="en-US" sz="2400" b="1" dirty="0" smtClean="0">
              <a:solidFill>
                <a:srgbClr val="FF0000"/>
              </a:solidFill>
              <a:latin typeface="宋体" pitchFamily="2" charset="-122"/>
              <a:ea typeface="宋体" pitchFamily="2" charset="-122"/>
              <a:sym typeface="+mn-ea"/>
            </a:endParaRPr>
          </a:p>
          <a:p>
            <a:pPr marL="0" indent="0" algn="just" latinLnBrk="0">
              <a:lnSpc>
                <a:spcPts val="2700"/>
              </a:lnSpc>
              <a:buNone/>
            </a:pPr>
            <a:r>
              <a:rPr lang="en-US" altLang="zh-CN" sz="2400" b="1" dirty="0">
                <a:solidFill>
                  <a:srgbClr val="FF0000"/>
                </a:solidFill>
                <a:latin typeface="宋体" pitchFamily="2" charset="-122"/>
                <a:ea typeface="宋体" pitchFamily="2" charset="-122"/>
                <a:sym typeface="+mn-ea"/>
              </a:rPr>
              <a:t>   </a:t>
            </a:r>
            <a:r>
              <a:rPr lang="zh-CN" altLang="en-US" sz="2400" b="1" dirty="0">
                <a:solidFill>
                  <a:srgbClr val="FF0000"/>
                </a:solidFill>
                <a:latin typeface="宋体" pitchFamily="2" charset="-122"/>
                <a:ea typeface="宋体" pitchFamily="2" charset="-122"/>
                <a:sym typeface="+mn-ea"/>
              </a:rPr>
              <a:t>网络化协同</a:t>
            </a:r>
            <a:r>
              <a:rPr lang="en-US" altLang="zh-CN" sz="2400" b="1" dirty="0" smtClean="0">
                <a:effectLst/>
                <a:latin typeface="宋体" pitchFamily="2" charset="-122"/>
                <a:ea typeface="宋体" pitchFamily="2" charset="-122"/>
                <a:sym typeface="+mn-ea"/>
              </a:rPr>
              <a:t>　</a:t>
            </a:r>
            <a:r>
              <a:rPr lang="zh-CN" altLang="en-US" sz="2400" b="1" dirty="0">
                <a:latin typeface="宋体" pitchFamily="2" charset="-122"/>
                <a:ea typeface="宋体" pitchFamily="2" charset="-122"/>
                <a:sym typeface="+mn-ea"/>
              </a:rPr>
              <a:t>指通过工业互联网整合分布于不同企业、不同区域甚至是全球的设计、生产、供应链和销售等资源，构建资源灵活组织和高效调配能力，实现全产业链全价值链动态优化配置，提升产业链供应链创新</a:t>
            </a:r>
            <a:r>
              <a:rPr lang="zh-CN" altLang="en-US" sz="2400" b="1" dirty="0" smtClean="0">
                <a:latin typeface="宋体" pitchFamily="2" charset="-122"/>
                <a:ea typeface="宋体" pitchFamily="2" charset="-122"/>
                <a:sym typeface="+mn-ea"/>
              </a:rPr>
              <a:t>发展水平（企业之间）。</a:t>
            </a:r>
            <a:endParaRPr lang="en-US" altLang="zh-CN" sz="2400" b="1" dirty="0" smtClean="0">
              <a:latin typeface="宋体" pitchFamily="2" charset="-122"/>
              <a:ea typeface="宋体" pitchFamily="2" charset="-122"/>
            </a:endParaRPr>
          </a:p>
          <a:p>
            <a:pPr marL="0" indent="0" algn="just" latinLnBrk="0">
              <a:lnSpc>
                <a:spcPts val="2700"/>
              </a:lnSpc>
              <a:buNone/>
            </a:pPr>
            <a:r>
              <a:rPr lang="en-US" altLang="zh-CN" sz="2400" b="1" dirty="0" smtClean="0">
                <a:latin typeface="宋体" pitchFamily="2" charset="-122"/>
                <a:ea typeface="宋体" pitchFamily="2" charset="-122"/>
                <a:sym typeface="+mn-ea"/>
              </a:rPr>
              <a:t>  </a:t>
            </a:r>
            <a:r>
              <a:rPr lang="zh-CN" altLang="en-US" sz="2400" b="1" dirty="0" smtClean="0">
                <a:latin typeface="楷体_GB2312" panose="02010609030101010101" charset="-122"/>
                <a:ea typeface="楷体_GB2312" panose="02010609030101010101" charset="-122"/>
                <a:sym typeface="+mn-ea"/>
              </a:rPr>
              <a:t>比如</a:t>
            </a:r>
            <a:r>
              <a:rPr lang="zh-CN" altLang="en-US" sz="2400" b="1" dirty="0">
                <a:latin typeface="楷体_GB2312" panose="02010609030101010101" charset="-122"/>
                <a:ea typeface="楷体_GB2312" panose="02010609030101010101" charset="-122"/>
                <a:sym typeface="+mn-ea"/>
              </a:rPr>
              <a:t>，航空航天、汽车、船舶等行业借助工业互联网平台，将分布于全球的设计、制造和服务资源的有效整合，形成协同设计、众包众创、协同制造等一系列新模式、新业态，能够大幅度降低产品研发制造成本、缩短产品上市周期。</a:t>
            </a:r>
            <a:endParaRPr lang="zh-CN" altLang="en-US" sz="2400" b="1" dirty="0">
              <a:latin typeface="楷体_GB2312" panose="02010609030101010101" charset="-122"/>
              <a:ea typeface="楷体_GB2312" panose="02010609030101010101" charset="-122"/>
            </a:endParaRPr>
          </a:p>
          <a:p>
            <a:pPr marL="342900" indent="-342900" algn="l" latinLnBrk="0">
              <a:lnSpc>
                <a:spcPts val="2700"/>
              </a:lnSpc>
              <a:spcBef>
                <a:spcPts val="600"/>
              </a:spcBef>
              <a:buFont typeface="Wingdings" panose="05000000000000000000" pitchFamily="2" charset="2"/>
              <a:buChar char="Ø"/>
            </a:pPr>
            <a:endParaRPr lang="en-US" altLang="zh-CN" sz="2400" b="1" dirty="0" smtClean="0">
              <a:solidFill>
                <a:schemeClr val="tx1"/>
              </a:solidFill>
              <a:latin typeface="楷体_GB2312" panose="02010609030101010101" charset="-122"/>
              <a:ea typeface="楷体_GB2312" panose="02010609030101010101" charset="-122"/>
              <a:cs typeface="Arial" panose="020B0604020202020204" pitchFamily="34" charset="0"/>
              <a:sym typeface="+mn-ea"/>
            </a:endParaRPr>
          </a:p>
        </p:txBody>
      </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17 </a:t>
            </a:r>
            <a:r>
              <a:rPr sz="2000" b="1" kern="100" dirty="0">
                <a:solidFill>
                  <a:schemeClr val="bg1"/>
                </a:solidFill>
                <a:latin typeface="微软雅黑" panose="020B0604030504040204" charset="-122"/>
                <a:ea typeface="微软雅黑" panose="020B0604030504040204" charset="-122"/>
              </a:rPr>
              <a:t>贵企业在生产经营中应用了哪些工业互联网模式（可多选）？</a:t>
            </a:r>
            <a:endParaRPr sz="2000" b="1" kern="100" dirty="0">
              <a:solidFill>
                <a:schemeClr val="bg1"/>
              </a:solidFill>
              <a:latin typeface="微软雅黑" panose="020B0604030504040204" charset="-122"/>
              <a:ea typeface="微软雅黑" panose="020B0604030504040204" charset="-122"/>
            </a:endParaRPr>
          </a:p>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1智能化制造□  2网络化协同□   3服务化延伸□</a:t>
            </a: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4个性化定制□ 5数字化管理□   6平台化设计□          7无□</a:t>
            </a:r>
            <a:endParaRPr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71755" y="2637155"/>
            <a:ext cx="8706485" cy="4838700"/>
          </a:xfrm>
        </p:spPr>
        <p:txBody>
          <a:bodyPr/>
          <a:lstStyle/>
          <a:p>
            <a:pPr marL="0" indent="0" algn="just" latinLnBrk="0">
              <a:lnSpc>
                <a:spcPts val="2700"/>
              </a:lnSpc>
              <a:spcBef>
                <a:spcPts val="0"/>
              </a:spcBef>
              <a:buNone/>
            </a:pPr>
            <a:r>
              <a:rPr lang="zh-CN" altLang="en-US" sz="2400" b="1" dirty="0" smtClean="0">
                <a:latin typeface="微软雅黑" panose="020B0604030504040204" charset="-122"/>
                <a:ea typeface="微软雅黑" panose="020B0604030504040204" charset="-122"/>
                <a:sym typeface="+mn-ea"/>
              </a:rPr>
              <a:t>指标解释：</a:t>
            </a:r>
            <a:r>
              <a:rPr lang="en-US" altLang="zh-CN" sz="2400" b="1" dirty="0">
                <a:solidFill>
                  <a:schemeClr val="tx1"/>
                </a:solidFill>
                <a:effectLst>
                  <a:outerShdw blurRad="38100" dist="38100" dir="2700000" algn="tl">
                    <a:srgbClr val="000000">
                      <a:alpha val="43137"/>
                    </a:srgbClr>
                  </a:outerShdw>
                </a:effectLst>
                <a:latin typeface="宋体" pitchFamily="2" charset="-122"/>
                <a:ea typeface="宋体" pitchFamily="2" charset="-122"/>
                <a:sym typeface="+mn-ea"/>
              </a:rPr>
              <a:t>  </a:t>
            </a:r>
            <a:endParaRPr lang="en-US" altLang="zh-CN" sz="2400" b="1" dirty="0">
              <a:solidFill>
                <a:schemeClr val="tx1"/>
              </a:solidFill>
              <a:effectLst>
                <a:outerShdw blurRad="38100" dist="38100" dir="2700000" algn="tl">
                  <a:srgbClr val="000000">
                    <a:alpha val="43137"/>
                  </a:srgbClr>
                </a:outerShdw>
              </a:effectLst>
              <a:latin typeface="宋体" pitchFamily="2" charset="-122"/>
              <a:ea typeface="宋体" pitchFamily="2" charset="-122"/>
              <a:sym typeface="+mn-ea"/>
            </a:endParaRPr>
          </a:p>
          <a:p>
            <a:pPr marL="0" indent="0" algn="just" latinLnBrk="0">
              <a:lnSpc>
                <a:spcPts val="2700"/>
              </a:lnSpc>
              <a:spcBef>
                <a:spcPts val="0"/>
              </a:spcBef>
              <a:buNone/>
            </a:pPr>
            <a:r>
              <a:rPr lang="en-US" altLang="zh-CN" sz="2400" b="1" dirty="0">
                <a:solidFill>
                  <a:schemeClr val="tx1"/>
                </a:solidFill>
                <a:effectLst>
                  <a:outerShdw blurRad="38100" dist="38100" dir="2700000" algn="tl">
                    <a:srgbClr val="000000">
                      <a:alpha val="43137"/>
                    </a:srgbClr>
                  </a:outerShdw>
                </a:effectLst>
                <a:latin typeface="宋体" pitchFamily="2" charset="-122"/>
                <a:ea typeface="宋体" pitchFamily="2" charset="-122"/>
                <a:sym typeface="+mn-ea"/>
              </a:rPr>
              <a:t>   </a:t>
            </a:r>
            <a:r>
              <a:rPr lang="zh-CN" altLang="en-US" sz="2400" b="1" dirty="0">
                <a:solidFill>
                  <a:srgbClr val="FF0000"/>
                </a:solidFill>
                <a:latin typeface="宋体" pitchFamily="2" charset="-122"/>
                <a:ea typeface="宋体" pitchFamily="2" charset="-122"/>
                <a:sym typeface="+mn-ea"/>
              </a:rPr>
              <a:t>服务化延伸</a:t>
            </a:r>
            <a:r>
              <a:rPr lang="zh-CN" altLang="en-US" sz="2400" b="1" dirty="0">
                <a:solidFill>
                  <a:schemeClr val="tx1"/>
                </a:solidFill>
                <a:effectLst>
                  <a:outerShdw blurRad="38100" dist="38100" dir="2700000" algn="tl">
                    <a:srgbClr val="000000">
                      <a:alpha val="43137"/>
                    </a:srgbClr>
                  </a:outerShdw>
                </a:effectLst>
                <a:latin typeface="宋体" pitchFamily="2" charset="-122"/>
                <a:ea typeface="宋体" pitchFamily="2" charset="-122"/>
                <a:sym typeface="+mn-ea"/>
              </a:rPr>
              <a:t>　</a:t>
            </a:r>
            <a:r>
              <a:rPr lang="zh-CN" altLang="en-US" sz="2400" b="1" dirty="0">
                <a:latin typeface="宋体" pitchFamily="2" charset="-122"/>
                <a:ea typeface="宋体" pitchFamily="2" charset="-122"/>
                <a:sym typeface="+mn-ea"/>
              </a:rPr>
              <a:t>指依托工业互联网实现对智能产品装备的远程互联和数据分析，形成产品追溯、在线检测、远程运维、预测性维护等服务模式，基于产品数据跨界整合与价值挖掘，进一步实现服务延伸（</a:t>
            </a:r>
            <a:r>
              <a:rPr lang="zh-CN" altLang="en-US" sz="2400" b="1" dirty="0" smtClean="0">
                <a:latin typeface="宋体" pitchFamily="2" charset="-122"/>
                <a:ea typeface="宋体" pitchFamily="2" charset="-122"/>
                <a:sym typeface="+mn-ea"/>
              </a:rPr>
              <a:t>企业到用户</a:t>
            </a:r>
            <a:r>
              <a:rPr lang="zh-CN" altLang="en-US" sz="2400" b="1" dirty="0">
                <a:latin typeface="宋体" pitchFamily="2" charset="-122"/>
                <a:ea typeface="宋体" pitchFamily="2" charset="-122"/>
                <a:sym typeface="+mn-ea"/>
              </a:rPr>
              <a:t>）</a:t>
            </a:r>
            <a:r>
              <a:rPr lang="zh-CN" altLang="en-US" sz="2400" b="1" dirty="0" smtClean="0">
                <a:latin typeface="宋体" pitchFamily="2" charset="-122"/>
                <a:ea typeface="宋体" pitchFamily="2" charset="-122"/>
                <a:sym typeface="+mn-ea"/>
              </a:rPr>
              <a:t>。</a:t>
            </a:r>
            <a:endParaRPr lang="en-US" altLang="zh-CN" sz="2400" b="1" dirty="0" smtClean="0">
              <a:latin typeface="宋体" pitchFamily="2" charset="-122"/>
              <a:ea typeface="宋体" pitchFamily="2" charset="-122"/>
            </a:endParaRPr>
          </a:p>
          <a:p>
            <a:pPr marL="0" indent="0" algn="just" latinLnBrk="0">
              <a:lnSpc>
                <a:spcPts val="2700"/>
              </a:lnSpc>
              <a:spcBef>
                <a:spcPts val="0"/>
              </a:spcBef>
              <a:buNone/>
            </a:pPr>
            <a:r>
              <a:rPr lang="en-US" altLang="zh-CN" sz="2400" b="1" dirty="0">
                <a:latin typeface="宋体" pitchFamily="2" charset="-122"/>
                <a:ea typeface="宋体" pitchFamily="2" charset="-122"/>
                <a:sym typeface="+mn-ea"/>
              </a:rPr>
              <a:t>   </a:t>
            </a:r>
            <a:r>
              <a:rPr lang="zh-CN" altLang="en-US" sz="2400" b="1" dirty="0">
                <a:solidFill>
                  <a:schemeClr val="tx1"/>
                </a:solidFill>
                <a:latin typeface="楷体_GB2312" panose="02010609030101010101" charset="-122"/>
                <a:ea typeface="楷体_GB2312" panose="02010609030101010101" charset="-122"/>
                <a:sym typeface="+mn-ea"/>
              </a:rPr>
              <a:t>比如，</a:t>
            </a:r>
            <a:r>
              <a:rPr lang="zh-CN" altLang="en-US" sz="2400" b="1" dirty="0" smtClean="0">
                <a:solidFill>
                  <a:schemeClr val="tx1"/>
                </a:solidFill>
                <a:latin typeface="楷体_GB2312" panose="02010609030101010101" charset="-122"/>
                <a:ea typeface="楷体_GB2312" panose="02010609030101010101" charset="-122"/>
                <a:sym typeface="+mn-ea"/>
              </a:rPr>
              <a:t>工程</a:t>
            </a:r>
            <a:r>
              <a:rPr lang="zh-CN" altLang="en-US" sz="2400" b="1" dirty="0">
                <a:solidFill>
                  <a:schemeClr val="tx1"/>
                </a:solidFill>
                <a:latin typeface="楷体_GB2312" panose="02010609030101010101" charset="-122"/>
                <a:ea typeface="楷体_GB2312" panose="02010609030101010101" charset="-122"/>
                <a:sym typeface="+mn-ea"/>
              </a:rPr>
              <a:t>机械、电力设备、供水设备等装备制造行业通过基于工业互联网实时监控产品的运行状况，并开展远程运维、健康管理等的服务型制造新模式，推动企业实现服务化转型</a:t>
            </a:r>
            <a:r>
              <a:rPr lang="zh-CN" altLang="en-US" sz="2400" b="1" dirty="0" smtClean="0">
                <a:solidFill>
                  <a:schemeClr val="tx1"/>
                </a:solidFill>
                <a:latin typeface="楷体_GB2312" panose="02010609030101010101" charset="-122"/>
                <a:ea typeface="楷体_GB2312" panose="02010609030101010101" charset="-122"/>
                <a:sym typeface="+mn-ea"/>
              </a:rPr>
              <a:t>。</a:t>
            </a:r>
            <a:endParaRPr lang="zh-CN" altLang="en-US" sz="2400" b="1" dirty="0">
              <a:solidFill>
                <a:schemeClr val="tx1"/>
              </a:solidFill>
              <a:latin typeface="楷体_GB2312" panose="02010609030101010101" charset="-122"/>
              <a:ea typeface="楷体_GB2312" panose="02010609030101010101" charset="-122"/>
            </a:endParaRPr>
          </a:p>
          <a:p>
            <a:pPr marL="0" indent="0" algn="just" latinLnBrk="0">
              <a:lnSpc>
                <a:spcPts val="2700"/>
              </a:lnSpc>
              <a:buNone/>
            </a:pPr>
            <a:endParaRPr lang="zh-CN" altLang="en-US" sz="2400" b="1" dirty="0">
              <a:solidFill>
                <a:schemeClr val="tx1"/>
              </a:solidFill>
              <a:latin typeface="楷体_GB2312" panose="02010609030101010101" charset="-122"/>
              <a:ea typeface="楷体_GB2312" panose="02010609030101010101" charset="-122"/>
            </a:endParaRPr>
          </a:p>
          <a:p>
            <a:pPr marL="342900" indent="-342900" algn="l" latinLnBrk="0">
              <a:lnSpc>
                <a:spcPts val="2700"/>
              </a:lnSpc>
              <a:spcBef>
                <a:spcPts val="600"/>
              </a:spcBef>
              <a:buFont typeface="Wingdings" panose="05000000000000000000" pitchFamily="2" charset="2"/>
              <a:buChar char="Ø"/>
            </a:pPr>
            <a:endParaRPr lang="zh-CN" altLang="en-US" sz="2400" b="1" dirty="0" smtClean="0">
              <a:solidFill>
                <a:schemeClr val="tx1"/>
              </a:solidFill>
              <a:latin typeface="楷体_GB2312" panose="02010609030101010101" charset="-122"/>
              <a:ea typeface="楷体_GB2312" panose="02010609030101010101" charset="-122"/>
              <a:cs typeface="Arial" panose="020B0604020202020204" pitchFamily="34" charset="0"/>
              <a:sym typeface="+mn-ea"/>
            </a:endParaRPr>
          </a:p>
        </p:txBody>
      </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17 </a:t>
            </a:r>
            <a:r>
              <a:rPr sz="2000" b="1" kern="100" dirty="0">
                <a:solidFill>
                  <a:schemeClr val="bg1"/>
                </a:solidFill>
                <a:latin typeface="微软雅黑" panose="020B0604030504040204" charset="-122"/>
                <a:ea typeface="微软雅黑" panose="020B0604030504040204" charset="-122"/>
              </a:rPr>
              <a:t>贵企业在生产经营中应用了哪些工业互联网模式（可多选）？</a:t>
            </a:r>
            <a:endParaRPr sz="2000" b="1" kern="100" dirty="0">
              <a:solidFill>
                <a:schemeClr val="bg1"/>
              </a:solidFill>
              <a:latin typeface="微软雅黑" panose="020B0604030504040204" charset="-122"/>
              <a:ea typeface="微软雅黑" panose="020B0604030504040204" charset="-122"/>
            </a:endParaRPr>
          </a:p>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1智能化制造□  2网络化协同□   3服务化延伸□</a:t>
            </a: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4个性化定制□ 5数字化管理□   6平台化设计□          7无□</a:t>
            </a:r>
            <a:endParaRPr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71755" y="2637155"/>
            <a:ext cx="9009380" cy="4838700"/>
          </a:xfrm>
        </p:spPr>
        <p:txBody>
          <a:bodyPr/>
          <a:lstStyle/>
          <a:p>
            <a:pPr marL="0" indent="0" algn="just" latinLnBrk="0">
              <a:lnSpc>
                <a:spcPts val="2700"/>
              </a:lnSpc>
              <a:spcBef>
                <a:spcPts val="0"/>
              </a:spcBef>
              <a:buNone/>
            </a:pPr>
            <a:r>
              <a:rPr lang="zh-CN" altLang="en-US" sz="2400" b="1" dirty="0" smtClean="0">
                <a:latin typeface="微软雅黑" panose="020B0604030504040204" charset="-122"/>
                <a:ea typeface="微软雅黑" panose="020B0604030504040204" charset="-122"/>
                <a:sym typeface="+mn-ea"/>
              </a:rPr>
              <a:t>指标解释：</a:t>
            </a:r>
            <a:endParaRPr lang="zh-CN" altLang="en-US" sz="2400" b="1" dirty="0" smtClean="0">
              <a:latin typeface="微软雅黑" panose="020B0604030504040204" charset="-122"/>
              <a:ea typeface="微软雅黑" panose="020B0604030504040204" charset="-122"/>
              <a:sym typeface="+mn-ea"/>
            </a:endParaRPr>
          </a:p>
          <a:p>
            <a:pPr marL="0" indent="0" algn="just" latinLnBrk="0">
              <a:lnSpc>
                <a:spcPts val="2700"/>
              </a:lnSpc>
              <a:spcBef>
                <a:spcPts val="0"/>
              </a:spcBef>
              <a:buNone/>
            </a:pPr>
            <a:r>
              <a:rPr lang="en-US" altLang="zh-CN" sz="2400" b="1" dirty="0">
                <a:solidFill>
                  <a:srgbClr val="FF0000"/>
                </a:solidFill>
                <a:latin typeface="微软雅黑" panose="020B0604030504040204" charset="-122"/>
                <a:ea typeface="微软雅黑" panose="020B0604030504040204" charset="-122"/>
                <a:sym typeface="+mn-ea"/>
              </a:rPr>
              <a:t>      </a:t>
            </a:r>
            <a:r>
              <a:rPr lang="zh-CN" altLang="en-US" sz="2400" b="1" dirty="0">
                <a:solidFill>
                  <a:srgbClr val="FF0000"/>
                </a:solidFill>
                <a:latin typeface="宋体" pitchFamily="2" charset="-122"/>
                <a:ea typeface="宋体" pitchFamily="2" charset="-122"/>
                <a:cs typeface="宋体" pitchFamily="2" charset="-122"/>
                <a:sym typeface="+mn-ea"/>
              </a:rPr>
              <a:t>个性化定制</a:t>
            </a:r>
            <a:r>
              <a:rPr lang="zh-CN" altLang="en-US" sz="2400" b="1" dirty="0">
                <a:solidFill>
                  <a:schemeClr val="tx1"/>
                </a:solidFill>
                <a:latin typeface="宋体" pitchFamily="2" charset="-122"/>
                <a:ea typeface="宋体" pitchFamily="2" charset="-122"/>
                <a:cs typeface="宋体" pitchFamily="2" charset="-122"/>
                <a:sym typeface="+mn-ea"/>
              </a:rPr>
              <a:t>　指依托工业互联网推动企业与用户的深度交互，精准挖掘分析用户需求，实现低成本条件下的大规模个性定制</a:t>
            </a:r>
            <a:r>
              <a:rPr lang="zh-CN" altLang="en-US" sz="2400" b="1" dirty="0" smtClean="0">
                <a:solidFill>
                  <a:schemeClr val="tx1"/>
                </a:solidFill>
                <a:latin typeface="宋体" pitchFamily="2" charset="-122"/>
                <a:ea typeface="宋体" pitchFamily="2" charset="-122"/>
                <a:cs typeface="宋体" pitchFamily="2" charset="-122"/>
                <a:sym typeface="+mn-ea"/>
              </a:rPr>
              <a:t>方案（用户</a:t>
            </a:r>
            <a:r>
              <a:rPr lang="zh-CN" altLang="en-US" sz="2400" b="1" dirty="0">
                <a:solidFill>
                  <a:schemeClr val="tx1"/>
                </a:solidFill>
                <a:latin typeface="宋体" pitchFamily="2" charset="-122"/>
                <a:ea typeface="宋体" pitchFamily="2" charset="-122"/>
                <a:cs typeface="宋体" pitchFamily="2" charset="-122"/>
                <a:sym typeface="+mn-ea"/>
              </a:rPr>
              <a:t>到</a:t>
            </a:r>
            <a:r>
              <a:rPr lang="zh-CN" altLang="en-US" sz="2400" b="1" dirty="0" smtClean="0">
                <a:solidFill>
                  <a:schemeClr val="tx1"/>
                </a:solidFill>
                <a:latin typeface="宋体" pitchFamily="2" charset="-122"/>
                <a:ea typeface="宋体" pitchFamily="2" charset="-122"/>
                <a:cs typeface="宋体" pitchFamily="2" charset="-122"/>
                <a:sym typeface="+mn-ea"/>
              </a:rPr>
              <a:t>企业）。</a:t>
            </a:r>
            <a:endParaRPr lang="en-US" altLang="zh-CN" sz="2400" b="1" dirty="0" smtClean="0">
              <a:solidFill>
                <a:schemeClr val="tx1"/>
              </a:solidFill>
              <a:latin typeface="宋体" pitchFamily="2" charset="-122"/>
              <a:ea typeface="宋体" pitchFamily="2" charset="-122"/>
              <a:cs typeface="宋体" pitchFamily="2" charset="-122"/>
            </a:endParaRPr>
          </a:p>
          <a:p>
            <a:pPr marL="0" indent="0" algn="just" latinLnBrk="0">
              <a:lnSpc>
                <a:spcPts val="2700"/>
              </a:lnSpc>
              <a:spcBef>
                <a:spcPts val="0"/>
              </a:spcBef>
              <a:buNone/>
            </a:pPr>
            <a:r>
              <a:rPr lang="en-US" altLang="zh-CN" sz="2400" b="1" dirty="0" smtClean="0">
                <a:solidFill>
                  <a:schemeClr val="tx1"/>
                </a:solidFill>
                <a:latin typeface="宋体" pitchFamily="2" charset="-122"/>
                <a:ea typeface="宋体" pitchFamily="2" charset="-122"/>
                <a:cs typeface="宋体" pitchFamily="2" charset="-122"/>
                <a:sym typeface="+mn-ea"/>
              </a:rPr>
              <a:t>    </a:t>
            </a:r>
            <a:r>
              <a:rPr lang="zh-CN" altLang="en-US" sz="2400" b="1" dirty="0" smtClean="0">
                <a:solidFill>
                  <a:schemeClr val="tx1"/>
                </a:solidFill>
                <a:latin typeface="楷体_GB2312" panose="02010609030101010101" charset="-122"/>
                <a:ea typeface="楷体_GB2312" panose="02010609030101010101" charset="-122"/>
                <a:cs typeface="宋体" pitchFamily="2" charset="-122"/>
                <a:sym typeface="+mn-ea"/>
              </a:rPr>
              <a:t>比如，家电</a:t>
            </a:r>
            <a:r>
              <a:rPr lang="zh-CN" altLang="en-US" sz="2400" b="1" dirty="0">
                <a:solidFill>
                  <a:schemeClr val="tx1"/>
                </a:solidFill>
                <a:latin typeface="楷体_GB2312" panose="02010609030101010101" charset="-122"/>
                <a:ea typeface="楷体_GB2312" panose="02010609030101010101" charset="-122"/>
                <a:cs typeface="宋体" pitchFamily="2" charset="-122"/>
                <a:sym typeface="+mn-ea"/>
              </a:rPr>
              <a:t>、服装、家具等行业通过工业互联网实现用户与企业产品定制服务平台的有效对接，通过灵活组织设计、制造资源与生产流程，实现低成本条件下的大规模定制，推动用户与企业的深度交互</a:t>
            </a:r>
            <a:r>
              <a:rPr lang="zh-CN" altLang="en-US" sz="2400" b="1" dirty="0" smtClean="0">
                <a:solidFill>
                  <a:schemeClr val="tx1"/>
                </a:solidFill>
                <a:latin typeface="楷体_GB2312" panose="02010609030101010101" charset="-122"/>
                <a:ea typeface="楷体_GB2312" panose="02010609030101010101" charset="-122"/>
                <a:cs typeface="宋体" pitchFamily="2" charset="-122"/>
                <a:sym typeface="+mn-ea"/>
              </a:rPr>
              <a:t>。</a:t>
            </a:r>
            <a:endParaRPr lang="zh-CN" altLang="en-US" sz="2400" b="1" dirty="0">
              <a:solidFill>
                <a:schemeClr val="tx1"/>
              </a:solidFill>
              <a:latin typeface="楷体_GB2312" panose="02010609030101010101" charset="-122"/>
              <a:ea typeface="楷体_GB2312" panose="02010609030101010101" charset="-122"/>
              <a:cs typeface="宋体" pitchFamily="2" charset="-122"/>
            </a:endParaRPr>
          </a:p>
          <a:p>
            <a:pPr marL="0" indent="0" algn="just" latinLnBrk="0">
              <a:lnSpc>
                <a:spcPts val="2700"/>
              </a:lnSpc>
              <a:spcBef>
                <a:spcPts val="0"/>
              </a:spcBef>
              <a:buNone/>
            </a:pPr>
            <a:endParaRPr lang="zh-CN" altLang="en-US" sz="2400" b="1" dirty="0">
              <a:latin typeface="宋体" pitchFamily="2" charset="-122"/>
              <a:ea typeface="宋体" pitchFamily="2" charset="-122"/>
            </a:endParaRPr>
          </a:p>
          <a:p>
            <a:pPr marL="0" indent="0" algn="just" latinLnBrk="0">
              <a:lnSpc>
                <a:spcPts val="2700"/>
              </a:lnSpc>
              <a:buNone/>
            </a:pPr>
            <a:endParaRPr lang="zh-CN" altLang="en-US" sz="2400" b="1" dirty="0">
              <a:latin typeface="宋体" pitchFamily="2" charset="-122"/>
              <a:ea typeface="宋体" pitchFamily="2" charset="-122"/>
            </a:endParaRPr>
          </a:p>
          <a:p>
            <a:pPr marL="342900" indent="-342900" algn="l" latinLnBrk="0">
              <a:lnSpc>
                <a:spcPts val="2700"/>
              </a:lnSpc>
              <a:spcBef>
                <a:spcPts val="600"/>
              </a:spcBef>
              <a:buFont typeface="Wingdings" panose="05000000000000000000" pitchFamily="2" charset="2"/>
              <a:buChar char="Ø"/>
            </a:pPr>
            <a:endParaRPr lang="en-US" altLang="zh-CN" sz="2400" b="1" dirty="0" smtClean="0">
              <a:solidFill>
                <a:schemeClr val="tx1"/>
              </a:solidFill>
              <a:latin typeface="宋体" pitchFamily="2" charset="-122"/>
              <a:ea typeface="宋体" pitchFamily="2" charset="-122"/>
              <a:cs typeface="Arial" panose="020B0604020202020204" pitchFamily="34" charset="0"/>
              <a:sym typeface="+mn-ea"/>
            </a:endParaRPr>
          </a:p>
        </p:txBody>
      </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17 </a:t>
            </a:r>
            <a:r>
              <a:rPr sz="2000" b="1" kern="100" dirty="0">
                <a:solidFill>
                  <a:schemeClr val="bg1"/>
                </a:solidFill>
                <a:latin typeface="微软雅黑" panose="020B0604030504040204" charset="-122"/>
                <a:ea typeface="微软雅黑" panose="020B0604030504040204" charset="-122"/>
              </a:rPr>
              <a:t>贵企业在生产经营中应用了哪些工业互联网模式（可多选）？</a:t>
            </a:r>
            <a:endParaRPr sz="2000" b="1" kern="100" dirty="0">
              <a:solidFill>
                <a:schemeClr val="bg1"/>
              </a:solidFill>
              <a:latin typeface="微软雅黑" panose="020B0604030504040204" charset="-122"/>
              <a:ea typeface="微软雅黑" panose="020B0604030504040204" charset="-122"/>
            </a:endParaRPr>
          </a:p>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1智能化制造□  2网络化协同□   3服务化延伸□</a:t>
            </a: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4个性化定制□ 5数字化管理□   6平台化设计□          7无□</a:t>
            </a:r>
            <a:endParaRPr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81355"/>
            <a:ext cx="8229600" cy="469265"/>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4" name="内容占位符 3"/>
          <p:cNvSpPr>
            <a:spLocks noGrp="true"/>
          </p:cNvSpPr>
          <p:nvPr>
            <p:ph idx="1"/>
          </p:nvPr>
        </p:nvSpPr>
        <p:spPr>
          <a:xfrm>
            <a:off x="83185" y="2637155"/>
            <a:ext cx="9009380" cy="4838700"/>
          </a:xfrm>
        </p:spPr>
        <p:txBody>
          <a:bodyPr/>
          <a:lstStyle/>
          <a:p>
            <a:pPr marL="0" indent="0" algn="just" latinLnBrk="0">
              <a:lnSpc>
                <a:spcPts val="2700"/>
              </a:lnSpc>
              <a:spcBef>
                <a:spcPts val="0"/>
              </a:spcBef>
              <a:buNone/>
            </a:pPr>
            <a:r>
              <a:rPr lang="zh-CN" altLang="en-US" sz="2400" b="1" dirty="0" smtClean="0">
                <a:latin typeface="微软雅黑" panose="020B0604030504040204" charset="-122"/>
                <a:ea typeface="微软雅黑" panose="020B0604030504040204" charset="-122"/>
                <a:sym typeface="+mn-ea"/>
              </a:rPr>
              <a:t>指标解释：</a:t>
            </a:r>
            <a:endParaRPr lang="zh-CN" altLang="en-US" sz="2400" b="1" dirty="0" smtClean="0">
              <a:latin typeface="微软雅黑" panose="020B0604030504040204" charset="-122"/>
              <a:ea typeface="微软雅黑" panose="020B0604030504040204" charset="-122"/>
              <a:sym typeface="+mn-ea"/>
            </a:endParaRPr>
          </a:p>
          <a:p>
            <a:pPr marL="0" indent="0" algn="just" latinLnBrk="0">
              <a:lnSpc>
                <a:spcPts val="2700"/>
              </a:lnSpc>
              <a:spcBef>
                <a:spcPts val="0"/>
              </a:spcBef>
              <a:buNone/>
            </a:pPr>
            <a:r>
              <a:rPr lang="en-US" altLang="zh-CN" sz="2400" b="1" dirty="0">
                <a:solidFill>
                  <a:srgbClr val="FF0000"/>
                </a:solidFill>
                <a:latin typeface="微软雅黑" panose="020B0604030504040204" charset="-122"/>
                <a:ea typeface="微软雅黑" panose="020B0604030504040204" charset="-122"/>
                <a:sym typeface="+mn-ea"/>
              </a:rPr>
              <a:t> </a:t>
            </a:r>
            <a:r>
              <a:rPr lang="en-US" altLang="zh-CN" sz="2400" b="1" dirty="0">
                <a:solidFill>
                  <a:schemeClr val="tx1"/>
                </a:solidFill>
                <a:latin typeface="宋体" pitchFamily="2" charset="-122"/>
                <a:ea typeface="宋体" pitchFamily="2" charset="-122"/>
                <a:cs typeface="宋体" pitchFamily="2" charset="-122"/>
                <a:sym typeface="+mn-ea"/>
              </a:rPr>
              <a:t>  </a:t>
            </a:r>
            <a:r>
              <a:rPr lang="zh-CN" altLang="en-US" sz="2400" b="1" dirty="0">
                <a:solidFill>
                  <a:srgbClr val="FF0000"/>
                </a:solidFill>
                <a:latin typeface="宋体" pitchFamily="2" charset="-122"/>
                <a:ea typeface="宋体" pitchFamily="2" charset="-122"/>
                <a:cs typeface="宋体" pitchFamily="2" charset="-122"/>
                <a:sym typeface="+mn-ea"/>
              </a:rPr>
              <a:t>数字化管理</a:t>
            </a:r>
            <a:r>
              <a:rPr lang="zh-CN" altLang="en-US" sz="2400" b="1" dirty="0">
                <a:solidFill>
                  <a:schemeClr val="tx1"/>
                </a:solidFill>
                <a:latin typeface="宋体" pitchFamily="2" charset="-122"/>
                <a:ea typeface="宋体" pitchFamily="2" charset="-122"/>
                <a:cs typeface="宋体" pitchFamily="2" charset="-122"/>
                <a:sym typeface="+mn-ea"/>
              </a:rPr>
              <a:t>　指利用工业互联网打通内部各管理环节，打造数据驱动、敏捷高效的经营管理体系，推进可视化管理模式普及，开展动态市场响应、资源配置优化、智能战略决策等新模式应用</a:t>
            </a:r>
            <a:r>
              <a:rPr lang="zh-CN" altLang="en-US" sz="2400" b="1" dirty="0" smtClean="0">
                <a:solidFill>
                  <a:schemeClr val="tx1"/>
                </a:solidFill>
                <a:latin typeface="宋体" pitchFamily="2" charset="-122"/>
                <a:ea typeface="宋体" pitchFamily="2" charset="-122"/>
                <a:cs typeface="宋体" pitchFamily="2" charset="-122"/>
                <a:sym typeface="+mn-ea"/>
              </a:rPr>
              <a:t>探索（战略决策）。</a:t>
            </a:r>
            <a:endParaRPr lang="zh-CN" altLang="en-US" sz="2400" b="1" dirty="0" smtClean="0">
              <a:solidFill>
                <a:schemeClr val="tx1"/>
              </a:solidFill>
              <a:latin typeface="宋体" pitchFamily="2" charset="-122"/>
              <a:ea typeface="宋体" pitchFamily="2" charset="-122"/>
              <a:cs typeface="宋体" pitchFamily="2" charset="-122"/>
            </a:endParaRPr>
          </a:p>
          <a:p>
            <a:pPr marL="0" indent="0" algn="just" latinLnBrk="0">
              <a:lnSpc>
                <a:spcPts val="2700"/>
              </a:lnSpc>
              <a:spcBef>
                <a:spcPts val="0"/>
              </a:spcBef>
              <a:buNone/>
            </a:pPr>
            <a:r>
              <a:rPr lang="en-US" altLang="zh-CN" sz="2400" b="1" dirty="0" smtClean="0">
                <a:solidFill>
                  <a:schemeClr val="tx1"/>
                </a:solidFill>
                <a:latin typeface="宋体" pitchFamily="2" charset="-122"/>
                <a:ea typeface="宋体" pitchFamily="2" charset="-122"/>
                <a:cs typeface="宋体" pitchFamily="2" charset="-122"/>
                <a:sym typeface="+mn-ea"/>
              </a:rPr>
              <a:t>  </a:t>
            </a:r>
            <a:r>
              <a:rPr lang="zh-CN" altLang="en-US" sz="2400" b="1" dirty="0" smtClean="0">
                <a:solidFill>
                  <a:srgbClr val="FF0000"/>
                </a:solidFill>
                <a:latin typeface="宋体" pitchFamily="2" charset="-122"/>
                <a:ea typeface="宋体" pitchFamily="2" charset="-122"/>
                <a:cs typeface="宋体" pitchFamily="2" charset="-122"/>
                <a:sym typeface="+mn-ea"/>
              </a:rPr>
              <a:t>平台化设计</a:t>
            </a:r>
            <a:r>
              <a:rPr lang="zh-CN" altLang="en-US" sz="2400" b="1" dirty="0" smtClean="0">
                <a:solidFill>
                  <a:schemeClr val="tx1"/>
                </a:solidFill>
                <a:latin typeface="宋体" pitchFamily="2" charset="-122"/>
                <a:ea typeface="宋体" pitchFamily="2" charset="-122"/>
                <a:cs typeface="宋体" pitchFamily="2" charset="-122"/>
                <a:sym typeface="+mn-ea"/>
              </a:rPr>
              <a:t>  指通过汇聚人员、算法、模型、任务等设计资源，着力实现云化协同、共享资源、实时交互等，提升大中小企业协同研发设计效率和质量，降低中小企业研发设计成本，推动数字交付等新型设计成果产出。</a:t>
            </a:r>
            <a:r>
              <a:rPr lang="en-US" altLang="zh-CN" sz="2400" b="1" dirty="0" smtClean="0">
                <a:solidFill>
                  <a:schemeClr val="tx1"/>
                </a:solidFill>
                <a:latin typeface="宋体" pitchFamily="2" charset="-122"/>
                <a:ea typeface="宋体" pitchFamily="2" charset="-122"/>
                <a:cs typeface="宋体" pitchFamily="2" charset="-122"/>
                <a:sym typeface="+mn-ea"/>
              </a:rPr>
              <a:t>  </a:t>
            </a:r>
            <a:endParaRPr lang="zh-CN" altLang="en-US" sz="2400" b="1" dirty="0">
              <a:solidFill>
                <a:schemeClr val="tx1"/>
              </a:solidFill>
              <a:latin typeface="宋体" pitchFamily="2" charset="-122"/>
              <a:ea typeface="宋体" pitchFamily="2" charset="-122"/>
              <a:cs typeface="宋体" pitchFamily="2" charset="-122"/>
            </a:endParaRPr>
          </a:p>
          <a:p>
            <a:pPr marL="0" indent="0" algn="just" latinLnBrk="0">
              <a:lnSpc>
                <a:spcPts val="2700"/>
              </a:lnSpc>
              <a:spcBef>
                <a:spcPts val="0"/>
              </a:spcBef>
              <a:buNone/>
            </a:pPr>
            <a:endParaRPr lang="zh-CN" altLang="en-US" sz="2400" b="1" dirty="0">
              <a:latin typeface="宋体" pitchFamily="2" charset="-122"/>
              <a:ea typeface="宋体" pitchFamily="2" charset="-122"/>
            </a:endParaRPr>
          </a:p>
          <a:p>
            <a:pPr marL="0" indent="0" algn="just" latinLnBrk="0">
              <a:lnSpc>
                <a:spcPts val="2700"/>
              </a:lnSpc>
              <a:buNone/>
            </a:pPr>
            <a:endParaRPr lang="zh-CN" altLang="en-US" sz="2400" b="1" dirty="0">
              <a:latin typeface="宋体" pitchFamily="2" charset="-122"/>
              <a:ea typeface="宋体" pitchFamily="2" charset="-122"/>
            </a:endParaRPr>
          </a:p>
          <a:p>
            <a:pPr marL="342900" indent="-342900" algn="l" latinLnBrk="0">
              <a:lnSpc>
                <a:spcPts val="2700"/>
              </a:lnSpc>
              <a:spcBef>
                <a:spcPts val="600"/>
              </a:spcBef>
              <a:buFont typeface="Wingdings" panose="05000000000000000000" pitchFamily="2" charset="2"/>
              <a:buChar char="Ø"/>
            </a:pPr>
            <a:endParaRPr lang="en-US" altLang="zh-CN" sz="2400" b="1" dirty="0" smtClean="0">
              <a:solidFill>
                <a:schemeClr val="tx1"/>
              </a:solidFill>
              <a:latin typeface="宋体" pitchFamily="2" charset="-122"/>
              <a:ea typeface="宋体" pitchFamily="2" charset="-122"/>
              <a:cs typeface="Arial" panose="020B0604020202020204" pitchFamily="34" charset="0"/>
              <a:sym typeface="+mn-ea"/>
            </a:endParaRPr>
          </a:p>
        </p:txBody>
      </p:sp>
      <p:sp>
        <p:nvSpPr>
          <p:cNvPr id="10" name="矩形 9"/>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17 </a:t>
            </a:r>
            <a:r>
              <a:rPr sz="2000" b="1" kern="100" dirty="0">
                <a:solidFill>
                  <a:schemeClr val="bg1"/>
                </a:solidFill>
                <a:latin typeface="微软雅黑" panose="020B0604030504040204" charset="-122"/>
                <a:ea typeface="微软雅黑" panose="020B0604030504040204" charset="-122"/>
              </a:rPr>
              <a:t>贵企业在生产经营中应用了哪些工业互联网模式（可多选）？</a:t>
            </a:r>
            <a:endParaRPr sz="2000" b="1" kern="100" dirty="0">
              <a:solidFill>
                <a:schemeClr val="bg1"/>
              </a:solidFill>
              <a:latin typeface="微软雅黑" panose="020B0604030504040204" charset="-122"/>
              <a:ea typeface="微软雅黑" panose="020B0604030504040204" charset="-122"/>
            </a:endParaRPr>
          </a:p>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1智能化制造□  2网络化协同□   3服务化延伸□</a:t>
            </a: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4个性化定制□ 5数字化管理□   6平台化设计□          7无□</a:t>
            </a:r>
            <a:endParaRPr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36195" y="598805"/>
            <a:ext cx="9107170" cy="6089650"/>
            <a:chOff x="57" y="943"/>
            <a:chExt cx="14342" cy="9590"/>
          </a:xfrm>
        </p:grpSpPr>
        <p:pic>
          <p:nvPicPr>
            <p:cNvPr id="3" name="图片 2" descr="109-2"/>
            <p:cNvPicPr>
              <a:picLocks noChangeAspect="true"/>
            </p:cNvPicPr>
            <p:nvPr/>
          </p:nvPicPr>
          <p:blipFill>
            <a:blip r:embed="rId1"/>
            <a:stretch>
              <a:fillRect/>
            </a:stretch>
          </p:blipFill>
          <p:spPr>
            <a:xfrm>
              <a:off x="57" y="943"/>
              <a:ext cx="7282" cy="9591"/>
            </a:xfrm>
            <a:prstGeom prst="rect">
              <a:avLst/>
            </a:prstGeom>
          </p:spPr>
        </p:pic>
        <p:pic>
          <p:nvPicPr>
            <p:cNvPr id="4" name="图片 3" descr="109-3"/>
            <p:cNvPicPr>
              <a:picLocks noChangeAspect="true"/>
            </p:cNvPicPr>
            <p:nvPr/>
          </p:nvPicPr>
          <p:blipFill>
            <a:blip r:embed="rId2"/>
            <a:stretch>
              <a:fillRect/>
            </a:stretch>
          </p:blipFill>
          <p:spPr>
            <a:xfrm>
              <a:off x="7273" y="2112"/>
              <a:ext cx="7127" cy="8345"/>
            </a:xfrm>
            <a:prstGeom prst="rect">
              <a:avLst/>
            </a:prstGeom>
          </p:spPr>
        </p:pic>
      </p:grpSp>
      <p:sp>
        <p:nvSpPr>
          <p:cNvPr id="10" name="标题 1"/>
          <p:cNvSpPr>
            <a:spLocks noGrp="true"/>
          </p:cNvSpPr>
          <p:nvPr>
            <p:ph type="title"/>
          </p:nvPr>
        </p:nvSpPr>
        <p:spPr>
          <a:xfrm>
            <a:off x="520700" y="600075"/>
            <a:ext cx="8229600" cy="543560"/>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sym typeface="+mn-ea"/>
              </a:rPr>
              <a:t>二、填报范围及对象</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6" name="直接连接符 5"/>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3"/>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grpSp>
        <p:nvGrpSpPr>
          <p:cNvPr id="15" name="组合 5"/>
          <p:cNvGrpSpPr/>
          <p:nvPr/>
        </p:nvGrpSpPr>
        <p:grpSpPr>
          <a:xfrm>
            <a:off x="467995" y="1170940"/>
            <a:ext cx="8356600" cy="4956663"/>
            <a:chOff x="10071" y="6319"/>
            <a:chExt cx="2809" cy="1359"/>
          </a:xfrm>
        </p:grpSpPr>
        <p:sp>
          <p:nvSpPr>
            <p:cNvPr id="16" name="圆角矩形标注 15"/>
            <p:cNvSpPr/>
            <p:nvPr/>
          </p:nvSpPr>
          <p:spPr>
            <a:xfrm>
              <a:off x="10071" y="6319"/>
              <a:ext cx="2809" cy="1359"/>
            </a:xfrm>
            <a:prstGeom prst="wedgeRoundRectCallout">
              <a:avLst>
                <a:gd name="adj1" fmla="val -38215"/>
                <a:gd name="adj2" fmla="val 57937"/>
                <a:gd name="adj3" fmla="val 16667"/>
              </a:avLst>
            </a:prstGeom>
            <a:solidFill>
              <a:schemeClr val="accent5">
                <a:lumMod val="60000"/>
                <a:lumOff val="40000"/>
              </a:schemeClr>
            </a:solidFill>
            <a:ln w="12700" cmpd="sng">
              <a:solidFill>
                <a:srgbClr val="00B0F0"/>
              </a:solidFill>
              <a:prstDash val="solid"/>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false" compatLnSpc="true"/>
            <a:p>
              <a:pPr marL="0" marR="0" indent="0" algn="ctr" defTabSz="914400" rtl="0" eaLnBrk="1" fontAlgn="base" latinLnBrk="0" hangingPunct="1">
                <a:lnSpc>
                  <a:spcPct val="100000"/>
                </a:lnSpc>
                <a:spcBef>
                  <a:spcPct val="0"/>
                </a:spcBef>
                <a:spcAft>
                  <a:spcPct val="0"/>
                </a:spcAft>
                <a:buClrTx/>
                <a:buSzTx/>
                <a:buFontTx/>
                <a:buNone/>
              </a:pPr>
              <a:endParaRPr kumimoji="1" lang="zh-CN" altLang="en-US" sz="3200" b="1" i="0" u="none" strike="noStrike" cap="none" normalizeH="0" baseline="0">
                <a:ln>
                  <a:noFill/>
                </a:ln>
                <a:solidFill>
                  <a:srgbClr val="FFFF66"/>
                </a:solidFill>
                <a:effectLst/>
                <a:latin typeface="Times New Roman" panose="02020603050405020304" pitchFamily="18" charset="0"/>
                <a:ea typeface="宋体" pitchFamily="2" charset="-122"/>
              </a:endParaRPr>
            </a:p>
          </p:txBody>
        </p:sp>
        <p:sp>
          <p:nvSpPr>
            <p:cNvPr id="17" name="文本框 16"/>
            <p:cNvSpPr txBox="true"/>
            <p:nvPr/>
          </p:nvSpPr>
          <p:spPr>
            <a:xfrm>
              <a:off x="10171" y="6382"/>
              <a:ext cx="2644" cy="717"/>
            </a:xfrm>
            <a:prstGeom prst="rect">
              <a:avLst/>
            </a:prstGeom>
            <a:noFill/>
          </p:spPr>
          <p:txBody>
            <a:bodyPr wrap="square" rtlCol="0">
              <a:spAutoFit/>
            </a:bodyPr>
            <a:p>
              <a:pPr marL="0" indent="0" algn="just" eaLnBrk="1" latinLnBrk="0" hangingPunct="1">
                <a:lnSpc>
                  <a:spcPct val="120000"/>
                </a:lnSpc>
                <a:spcAft>
                  <a:spcPts val="1200"/>
                </a:spcAft>
                <a:buFont typeface="Wingdings" panose="05000000000000000000" pitchFamily="2" charset="2"/>
                <a:buChar char="Ø"/>
              </a:pPr>
              <a:r>
                <a:rPr lang="en-US" altLang="zh-CN" sz="2000" b="1" kern="0" dirty="0">
                  <a:solidFill>
                    <a:schemeClr val="tx1"/>
                  </a:solidFill>
                  <a:latin typeface="+mn-ea"/>
                  <a:ea typeface="+mn-ea"/>
                  <a:cs typeface="+mn-ea"/>
                  <a:sym typeface="+mn-ea"/>
                </a:rPr>
                <a:t>109</a:t>
              </a:r>
              <a:r>
                <a:rPr lang="zh-CN" altLang="en-US" sz="2000" b="1" kern="0" dirty="0">
                  <a:solidFill>
                    <a:schemeClr val="tx1"/>
                  </a:solidFill>
                  <a:latin typeface="+mn-ea"/>
                  <a:ea typeface="+mn-ea"/>
                  <a:cs typeface="+mn-ea"/>
                  <a:sym typeface="+mn-ea"/>
                </a:rPr>
                <a:t>填报</a:t>
              </a:r>
              <a:r>
                <a:rPr lang="zh-CN" altLang="zh-CN" sz="2000" b="1" kern="0" dirty="0">
                  <a:solidFill>
                    <a:schemeClr val="tx1"/>
                  </a:solidFill>
                  <a:latin typeface="+mn-ea"/>
                  <a:ea typeface="+mn-ea"/>
                  <a:cs typeface="+mn-ea"/>
                  <a:sym typeface="+mn-ea"/>
                </a:rPr>
                <a:t>范围及对象</a:t>
              </a:r>
              <a:r>
                <a:rPr lang="zh-CN" altLang="zh-CN" sz="2000" b="1" kern="0" dirty="0" smtClean="0">
                  <a:solidFill>
                    <a:schemeClr val="tx1"/>
                  </a:solidFill>
                  <a:latin typeface="+mn-ea"/>
                  <a:ea typeface="+mn-ea"/>
                  <a:cs typeface="+mn-ea"/>
                  <a:sym typeface="+mn-ea"/>
                </a:rPr>
                <a:t>：</a:t>
              </a:r>
              <a:r>
                <a:rPr sz="2000" b="1" dirty="0">
                  <a:solidFill>
                    <a:schemeClr val="tx1"/>
                  </a:solidFill>
                  <a:uFillTx/>
                  <a:latin typeface="+中文正文" charset="0"/>
                  <a:ea typeface="+mn-ea"/>
                  <a:cs typeface="+mn-ea"/>
                  <a:sym typeface="+mn-ea"/>
                </a:rPr>
                <a:t>辖区内规模以上工业、有资质的建筑业、</a:t>
              </a:r>
              <a:r>
                <a:rPr sz="2000" b="1" dirty="0">
                  <a:solidFill>
                    <a:srgbClr val="FF0000"/>
                  </a:solidFill>
                  <a:latin typeface="+mn-ea"/>
                  <a:ea typeface="+mn-ea"/>
                  <a:cs typeface="+mn-ea"/>
                  <a:sym typeface="+mn-ea"/>
                </a:rPr>
                <a:t>限额以上批发和零售业、限额以上住宿和餐饮业、</a:t>
              </a:r>
              <a:r>
                <a:rPr sz="2000" b="1" dirty="0">
                  <a:solidFill>
                    <a:schemeClr val="tx1"/>
                  </a:solidFill>
                  <a:uFillTx/>
                  <a:latin typeface="+中文正文" charset="0"/>
                  <a:ea typeface="+mn-ea"/>
                  <a:cs typeface="+mn-ea"/>
                  <a:sym typeface="+mn-ea"/>
                </a:rPr>
                <a:t>有开发经营活动的房地产开发经营业、规模以上服务业法人单位。</a:t>
              </a:r>
              <a:endParaRPr sz="2000" b="1" dirty="0">
                <a:solidFill>
                  <a:schemeClr val="tx1"/>
                </a:solidFill>
                <a:uFillTx/>
                <a:latin typeface="+中文正文" charset="0"/>
                <a:ea typeface="+mn-ea"/>
                <a:cs typeface="+mn-ea"/>
                <a:sym typeface="+mn-ea"/>
              </a:endParaRPr>
            </a:p>
            <a:p>
              <a:pPr marL="0" indent="0" algn="just" eaLnBrk="1" latinLnBrk="0" hangingPunct="1">
                <a:lnSpc>
                  <a:spcPct val="120000"/>
                </a:lnSpc>
                <a:spcAft>
                  <a:spcPts val="1200"/>
                </a:spcAft>
                <a:buFont typeface="Wingdings" panose="05000000000000000000" pitchFamily="2" charset="2"/>
                <a:buChar char="Ø"/>
              </a:pPr>
              <a:r>
                <a:rPr lang="zh-CN" altLang="en-US" sz="2000" b="1" dirty="0" smtClean="0">
                  <a:solidFill>
                    <a:srgbClr val="5353D5"/>
                  </a:solidFill>
                  <a:latin typeface="+mn-ea"/>
                  <a:ea typeface="+mn-ea"/>
                  <a:cs typeface="+mn-ea"/>
                </a:rPr>
                <a:t>填报</a:t>
              </a:r>
              <a:r>
                <a:rPr lang="zh-CN" altLang="en-US" sz="2000" b="1" dirty="0">
                  <a:solidFill>
                    <a:srgbClr val="5353D5"/>
                  </a:solidFill>
                  <a:latin typeface="+mn-ea"/>
                  <a:ea typeface="+mn-ea"/>
                  <a:cs typeface="+mn-ea"/>
                </a:rPr>
                <a:t>时点为</a:t>
              </a:r>
              <a:r>
                <a:rPr lang="en-US" altLang="zh-CN" sz="2000" b="1" dirty="0" smtClean="0">
                  <a:solidFill>
                    <a:srgbClr val="FF0000"/>
                  </a:solidFill>
                  <a:latin typeface="+mn-ea"/>
                  <a:ea typeface="+mn-ea"/>
                  <a:cs typeface="+mn-ea"/>
                </a:rPr>
                <a:t>2024</a:t>
              </a:r>
              <a:r>
                <a:rPr lang="zh-CN" altLang="en-US" sz="2000" b="1" dirty="0" smtClean="0">
                  <a:solidFill>
                    <a:srgbClr val="FF0000"/>
                  </a:solidFill>
                  <a:latin typeface="+mn-ea"/>
                  <a:ea typeface="+mn-ea"/>
                  <a:cs typeface="+mn-ea"/>
                </a:rPr>
                <a:t>年</a:t>
              </a:r>
              <a:r>
                <a:rPr lang="en-US" altLang="zh-CN" sz="2000" b="1" dirty="0">
                  <a:solidFill>
                    <a:srgbClr val="FF0000"/>
                  </a:solidFill>
                  <a:latin typeface="+mn-ea"/>
                  <a:ea typeface="+mn-ea"/>
                  <a:cs typeface="+mn-ea"/>
                </a:rPr>
                <a:t>12</a:t>
              </a:r>
              <a:r>
                <a:rPr lang="zh-CN" altLang="en-US" sz="2000" b="1" dirty="0">
                  <a:solidFill>
                    <a:srgbClr val="FF0000"/>
                  </a:solidFill>
                  <a:latin typeface="+mn-ea"/>
                  <a:ea typeface="+mn-ea"/>
                  <a:cs typeface="+mn-ea"/>
                </a:rPr>
                <a:t>月</a:t>
              </a:r>
              <a:r>
                <a:rPr lang="en-US" altLang="zh-CN" sz="2000" b="1" dirty="0">
                  <a:solidFill>
                    <a:srgbClr val="FF0000"/>
                  </a:solidFill>
                  <a:latin typeface="+mn-ea"/>
                  <a:ea typeface="+mn-ea"/>
                  <a:cs typeface="+mn-ea"/>
                </a:rPr>
                <a:t>31</a:t>
              </a:r>
              <a:r>
                <a:rPr lang="zh-CN" altLang="en-US" sz="2000" b="1" dirty="0">
                  <a:solidFill>
                    <a:srgbClr val="FF0000"/>
                  </a:solidFill>
                  <a:latin typeface="+mn-ea"/>
                  <a:ea typeface="+mn-ea"/>
                  <a:cs typeface="+mn-ea"/>
                </a:rPr>
                <a:t>日</a:t>
              </a:r>
              <a:r>
                <a:rPr lang="zh-CN" altLang="en-US" sz="2000" b="1" dirty="0">
                  <a:solidFill>
                    <a:srgbClr val="5353D5"/>
                  </a:solidFill>
                  <a:latin typeface="+mn-ea"/>
                  <a:ea typeface="+mn-ea"/>
                  <a:cs typeface="+mn-ea"/>
                </a:rPr>
                <a:t>，时期指标</a:t>
              </a:r>
              <a:r>
                <a:rPr lang="zh-CN" altLang="en-US" sz="2000" b="1" dirty="0">
                  <a:solidFill>
                    <a:srgbClr val="FF0000"/>
                  </a:solidFill>
                  <a:latin typeface="+mn-ea"/>
                  <a:ea typeface="+mn-ea"/>
                  <a:cs typeface="+mn-ea"/>
                </a:rPr>
                <a:t>填报</a:t>
              </a:r>
              <a:r>
                <a:rPr lang="en-US" altLang="zh-CN" sz="2000" b="1" dirty="0" smtClean="0">
                  <a:solidFill>
                    <a:srgbClr val="FF0000"/>
                  </a:solidFill>
                  <a:latin typeface="+mn-ea"/>
                  <a:ea typeface="+mn-ea"/>
                  <a:cs typeface="+mn-ea"/>
                </a:rPr>
                <a:t>2024</a:t>
              </a:r>
              <a:r>
                <a:rPr lang="zh-CN" altLang="en-US" sz="2000" b="1" dirty="0" smtClean="0">
                  <a:solidFill>
                    <a:srgbClr val="FF0000"/>
                  </a:solidFill>
                  <a:latin typeface="+mn-ea"/>
                  <a:ea typeface="+mn-ea"/>
                  <a:cs typeface="+mn-ea"/>
                </a:rPr>
                <a:t>年</a:t>
              </a:r>
              <a:r>
                <a:rPr lang="en-US" altLang="zh-CN" sz="2000" b="1" dirty="0">
                  <a:solidFill>
                    <a:srgbClr val="FF0000"/>
                  </a:solidFill>
                  <a:latin typeface="+mn-ea"/>
                  <a:ea typeface="+mn-ea"/>
                  <a:cs typeface="+mn-ea"/>
                </a:rPr>
                <a:t>1</a:t>
              </a:r>
              <a:r>
                <a:rPr lang="zh-CN" altLang="en-US" sz="2000" b="1" dirty="0">
                  <a:solidFill>
                    <a:srgbClr val="FF0000"/>
                  </a:solidFill>
                  <a:latin typeface="+mn-ea"/>
                  <a:ea typeface="+mn-ea"/>
                  <a:cs typeface="+mn-ea"/>
                </a:rPr>
                <a:t>月</a:t>
              </a:r>
              <a:r>
                <a:rPr lang="en-US" altLang="zh-CN" sz="2000" b="1" dirty="0">
                  <a:solidFill>
                    <a:srgbClr val="FF0000"/>
                  </a:solidFill>
                  <a:latin typeface="+mn-ea"/>
                  <a:ea typeface="+mn-ea"/>
                  <a:cs typeface="+mn-ea"/>
                </a:rPr>
                <a:t>1</a:t>
              </a:r>
              <a:r>
                <a:rPr lang="zh-CN" altLang="en-US" sz="2000" b="1" dirty="0">
                  <a:solidFill>
                    <a:srgbClr val="FF0000"/>
                  </a:solidFill>
                  <a:latin typeface="+mn-ea"/>
                  <a:ea typeface="+mn-ea"/>
                  <a:cs typeface="+mn-ea"/>
                </a:rPr>
                <a:t>日</a:t>
              </a:r>
              <a:r>
                <a:rPr lang="en-US" altLang="zh-CN" sz="2000" b="1" dirty="0">
                  <a:solidFill>
                    <a:srgbClr val="FF0000"/>
                  </a:solidFill>
                  <a:latin typeface="+mn-ea"/>
                  <a:ea typeface="+mn-ea"/>
                  <a:cs typeface="+mn-ea"/>
                </a:rPr>
                <a:t>-12</a:t>
              </a:r>
              <a:r>
                <a:rPr lang="zh-CN" altLang="en-US" sz="2000" b="1" dirty="0">
                  <a:solidFill>
                    <a:srgbClr val="FF0000"/>
                  </a:solidFill>
                  <a:latin typeface="+mn-ea"/>
                  <a:ea typeface="+mn-ea"/>
                  <a:cs typeface="+mn-ea"/>
                </a:rPr>
                <a:t>月</a:t>
              </a:r>
              <a:r>
                <a:rPr lang="en-US" altLang="zh-CN" sz="2000" b="1" dirty="0">
                  <a:solidFill>
                    <a:srgbClr val="FF0000"/>
                  </a:solidFill>
                  <a:latin typeface="+mn-ea"/>
                  <a:ea typeface="+mn-ea"/>
                  <a:cs typeface="+mn-ea"/>
                </a:rPr>
                <a:t>31</a:t>
              </a:r>
              <a:r>
                <a:rPr lang="zh-CN" altLang="en-US" sz="2000" b="1" dirty="0">
                  <a:solidFill>
                    <a:srgbClr val="FF0000"/>
                  </a:solidFill>
                  <a:latin typeface="+mn-ea"/>
                  <a:ea typeface="+mn-ea"/>
                  <a:cs typeface="+mn-ea"/>
                </a:rPr>
                <a:t>日数据</a:t>
              </a:r>
              <a:r>
                <a:rPr lang="zh-CN" altLang="en-US" sz="2000" b="1" dirty="0">
                  <a:solidFill>
                    <a:srgbClr val="5353D5"/>
                  </a:solidFill>
                  <a:latin typeface="+mn-ea"/>
                  <a:ea typeface="+mn-ea"/>
                  <a:cs typeface="+mn-ea"/>
                </a:rPr>
                <a:t>。</a:t>
              </a:r>
              <a:endParaRPr lang="zh-CN" altLang="en-US" sz="2000" b="1" dirty="0">
                <a:solidFill>
                  <a:srgbClr val="5353D5"/>
                </a:solidFill>
                <a:latin typeface="+mn-ea"/>
                <a:ea typeface="+mn-ea"/>
                <a:cs typeface="+mn-ea"/>
              </a:endParaRPr>
            </a:p>
            <a:p>
              <a:pPr marL="0" indent="0" algn="just" eaLnBrk="1" latinLnBrk="0" hangingPunct="1">
                <a:lnSpc>
                  <a:spcPct val="120000"/>
                </a:lnSpc>
                <a:spcAft>
                  <a:spcPts val="1200"/>
                </a:spcAft>
                <a:buFont typeface="Wingdings" panose="05000000000000000000" pitchFamily="2" charset="2"/>
                <a:buChar char="Ø"/>
              </a:pPr>
              <a:r>
                <a:rPr lang="zh-CN" altLang="en-US" sz="2000" b="1" dirty="0">
                  <a:solidFill>
                    <a:schemeClr val="tx1"/>
                  </a:solidFill>
                  <a:latin typeface="+mn-ea"/>
                  <a:ea typeface="+mn-ea"/>
                  <a:cs typeface="+mn-ea"/>
                </a:rPr>
                <a:t>报送时间和方式：调查单位</a:t>
              </a:r>
              <a:r>
                <a:rPr lang="en-US" altLang="zh-CN" sz="2000" b="1" dirty="0">
                  <a:solidFill>
                    <a:srgbClr val="5353D5"/>
                  </a:solidFill>
                  <a:latin typeface="+mn-ea"/>
                  <a:ea typeface="+mn-ea"/>
                  <a:cs typeface="+mn-ea"/>
                </a:rPr>
                <a:t>2025年3月10日24时前</a:t>
              </a:r>
              <a:r>
                <a:rPr lang="zh-CN" altLang="en-US" sz="2000" b="1" dirty="0">
                  <a:solidFill>
                    <a:schemeClr val="tx1"/>
                  </a:solidFill>
                  <a:latin typeface="+mn-ea"/>
                  <a:ea typeface="+mn-ea"/>
                  <a:cs typeface="+mn-ea"/>
                </a:rPr>
                <a:t>网上填报</a:t>
              </a:r>
              <a:r>
                <a:rPr lang="zh-CN" altLang="en-US" sz="2000" b="1" dirty="0" smtClean="0">
                  <a:solidFill>
                    <a:schemeClr val="tx1"/>
                  </a:solidFill>
                  <a:latin typeface="+mn-ea"/>
                  <a:ea typeface="+mn-ea"/>
                  <a:cs typeface="+mn-ea"/>
                </a:rPr>
                <a:t>。</a:t>
              </a:r>
              <a:endParaRPr lang="zh-CN" altLang="en-US" sz="2000" dirty="0">
                <a:solidFill>
                  <a:schemeClr val="tx1"/>
                </a:solidFill>
                <a:latin typeface="+mn-ea"/>
                <a:ea typeface="+mn-ea"/>
                <a:cs typeface="+mn-ea"/>
              </a:endParaRPr>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bg>
      <p:bgPr>
        <a:blipFill rotWithShape="true">
          <a:blip r:embed="rId1"/>
          <a:stretch>
            <a:fillRect/>
          </a:stretch>
        </a:blipFill>
        <a:effectLst/>
      </p:bgPr>
    </p:bg>
    <p:spTree>
      <p:nvGrpSpPr>
        <p:cNvPr id="1" name=""/>
        <p:cNvGrpSpPr/>
        <p:nvPr/>
      </p:nvGrpSpPr>
      <p:grpSpPr>
        <a:xfrm>
          <a:off x="0" y="0"/>
          <a:ext cx="0" cy="0"/>
          <a:chOff x="0" y="0"/>
          <a:chExt cx="0" cy="0"/>
        </a:xfrm>
      </p:grpSpPr>
      <p:sp>
        <p:nvSpPr>
          <p:cNvPr id="10" name="标题 9"/>
          <p:cNvSpPr>
            <a:spLocks noGrp="true"/>
          </p:cNvSpPr>
          <p:nvPr>
            <p:ph type="title"/>
          </p:nvPr>
        </p:nvSpPr>
        <p:spPr>
          <a:xfrm>
            <a:off x="470535" y="549275"/>
            <a:ext cx="8229600" cy="469265"/>
          </a:xfrm>
        </p:spPr>
        <p:txBody>
          <a:bodyPr/>
          <a:p>
            <a:pPr algn="r"/>
            <a:r>
              <a:rPr lang="zh-CN" altLang="en-US" sz="3200" b="1" dirty="0" smtClean="0">
                <a:solidFill>
                  <a:schemeClr val="tx1"/>
                </a:solidFill>
                <a:latin typeface="等线" panose="02010600030101010101" pitchFamily="2" charset="-122"/>
                <a:ea typeface="等线" panose="02010600030101010101" pitchFamily="2" charset="-122"/>
                <a:sym typeface="+mn-ea"/>
              </a:rPr>
              <a:t>四、指标解释及说明</a:t>
            </a:r>
            <a:br>
              <a:rPr lang="zh-CN" altLang="en-US" sz="3200" b="1" dirty="0" smtClean="0">
                <a:solidFill>
                  <a:schemeClr val="tx1"/>
                </a:solidFill>
                <a:latin typeface="等线" panose="02010600030101010101" pitchFamily="2" charset="-122"/>
                <a:ea typeface="等线" panose="02010600030101010101" pitchFamily="2" charset="-122"/>
                <a:sym typeface="+mn-ea"/>
              </a:rPr>
            </a:br>
            <a:r>
              <a:rPr lang="zh-CN" altLang="en-US" sz="2800" b="1"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微软雅黑" panose="020B0604030504040204" charset="-122"/>
              </a:rPr>
              <a:t> </a:t>
            </a:r>
            <a:br>
              <a:rPr lang="en-US" altLang="zh-CN" sz="3200"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rPr>
            </a:br>
            <a:endParaRPr lang="en-US" altLang="zh-CN" sz="3200" b="1" dirty="0">
              <a:solidFill>
                <a:schemeClr val="tx1"/>
              </a:solidFill>
              <a:effectLst>
                <a:outerShdw blurRad="38100" dist="38100" dir="2700000" algn="tl">
                  <a:srgbClr val="000000">
                    <a:alpha val="43137"/>
                  </a:srgbClr>
                </a:outerShdw>
              </a:effectLst>
              <a:latin typeface="等线 Light" panose="02010600030101010101" pitchFamily="2" charset="-122"/>
              <a:ea typeface="等线 Light" panose="02010600030101010101" pitchFamily="2" charset="-122"/>
              <a:sym typeface="+mn-ea"/>
            </a:endParaRPr>
          </a:p>
        </p:txBody>
      </p:sp>
      <p:sp>
        <p:nvSpPr>
          <p:cNvPr id="11" name="内容占位符 10"/>
          <p:cNvSpPr>
            <a:spLocks noGrp="true"/>
          </p:cNvSpPr>
          <p:nvPr>
            <p:ph idx="1"/>
          </p:nvPr>
        </p:nvSpPr>
        <p:spPr>
          <a:xfrm>
            <a:off x="71755" y="2637155"/>
            <a:ext cx="8938260" cy="4838700"/>
          </a:xfrm>
        </p:spPr>
        <p:txBody>
          <a:bodyPr/>
          <a:p>
            <a:pPr marL="0" indent="0" algn="just">
              <a:lnSpc>
                <a:spcPct val="130000"/>
              </a:lnSpc>
              <a:spcAft>
                <a:spcPts val="0"/>
              </a:spcAft>
              <a:buNone/>
              <a:tabLst>
                <a:tab pos="457200" algn="l"/>
              </a:tabLst>
            </a:pPr>
            <a:r>
              <a:rPr lang="zh-CN" altLang="en-US" sz="2400" b="1" dirty="0" smtClean="0">
                <a:latin typeface="微软雅黑" panose="020B0604030504040204" charset="-122"/>
                <a:ea typeface="微软雅黑" panose="020B0604030504040204" charset="-122"/>
                <a:sym typeface="+mn-ea"/>
              </a:rPr>
              <a:t>注意事项：</a:t>
            </a:r>
            <a:endParaRPr lang="en-US" altLang="zh-CN" sz="2400" b="1" dirty="0">
              <a:latin typeface="微软雅黑" panose="020B0604030504040204" charset="-122"/>
              <a:ea typeface="微软雅黑" panose="020B0604030504040204" charset="-122"/>
              <a:sym typeface="+mn-ea"/>
            </a:endParaRPr>
          </a:p>
          <a:p>
            <a:pPr marL="0" indent="0" algn="just">
              <a:lnSpc>
                <a:spcPct val="130000"/>
              </a:lnSpc>
              <a:spcAft>
                <a:spcPts val="0"/>
              </a:spcAft>
              <a:buNone/>
              <a:tabLst>
                <a:tab pos="457200" algn="l"/>
              </a:tabLst>
            </a:pPr>
            <a:r>
              <a:rPr lang="en-US" altLang="zh-CN" sz="2400" b="1" dirty="0">
                <a:latin typeface="宋体" pitchFamily="2" charset="-122"/>
                <a:ea typeface="宋体" pitchFamily="2" charset="-122"/>
                <a:cs typeface="宋体" pitchFamily="2" charset="-122"/>
                <a:sym typeface="+mn-ea"/>
              </a:rPr>
              <a:t>  17</a:t>
            </a:r>
            <a:r>
              <a:rPr lang="zh-CN" altLang="en-US" sz="2400" b="1" dirty="0">
                <a:latin typeface="宋体" pitchFamily="2" charset="-122"/>
                <a:ea typeface="宋体" pitchFamily="2" charset="-122"/>
                <a:cs typeface="宋体" pitchFamily="2" charset="-122"/>
                <a:sym typeface="+mn-ea"/>
              </a:rPr>
              <a:t>题是所有行业企业都要填选</a:t>
            </a:r>
            <a:r>
              <a:rPr lang="zh-CN" altLang="zh-CN" sz="2400" b="1" dirty="0" smtClean="0">
                <a:latin typeface="宋体" pitchFamily="2" charset="-122"/>
                <a:ea typeface="宋体" pitchFamily="2" charset="-122"/>
                <a:cs typeface="宋体" pitchFamily="2" charset="-122"/>
                <a:sym typeface="+mn-ea"/>
              </a:rPr>
              <a:t>。选项</a:t>
            </a:r>
            <a:r>
              <a:rPr lang="zh-CN" altLang="zh-CN" sz="2400" b="1" dirty="0">
                <a:latin typeface="宋体" pitchFamily="2" charset="-122"/>
                <a:ea typeface="宋体" pitchFamily="2" charset="-122"/>
                <a:cs typeface="宋体" pitchFamily="2" charset="-122"/>
                <a:sym typeface="+mn-ea"/>
              </a:rPr>
              <a:t>之间并不存在互斥关系</a:t>
            </a:r>
            <a:r>
              <a:rPr lang="zh-CN" altLang="zh-CN" sz="2400" b="1" dirty="0" smtClean="0">
                <a:latin typeface="宋体" pitchFamily="2" charset="-122"/>
                <a:ea typeface="宋体" pitchFamily="2" charset="-122"/>
                <a:cs typeface="宋体" pitchFamily="2" charset="-122"/>
                <a:sym typeface="+mn-ea"/>
              </a:rPr>
              <a:t>，只要</a:t>
            </a:r>
            <a:r>
              <a:rPr lang="zh-CN" altLang="zh-CN" sz="2400" b="1" dirty="0">
                <a:latin typeface="宋体" pitchFamily="2" charset="-122"/>
                <a:ea typeface="宋体" pitchFamily="2" charset="-122"/>
                <a:cs typeface="宋体" pitchFamily="2" charset="-122"/>
                <a:sym typeface="+mn-ea"/>
              </a:rPr>
              <a:t>企业的生产活动涉及</a:t>
            </a:r>
            <a:r>
              <a:rPr lang="zh-CN" altLang="zh-CN" sz="2400" b="1" dirty="0" smtClean="0">
                <a:latin typeface="宋体" pitchFamily="2" charset="-122"/>
                <a:ea typeface="宋体" pitchFamily="2" charset="-122"/>
                <a:cs typeface="宋体" pitchFamily="2" charset="-122"/>
                <a:sym typeface="+mn-ea"/>
              </a:rPr>
              <a:t>这些方面</a:t>
            </a:r>
            <a:r>
              <a:rPr lang="zh-CN" altLang="zh-CN" sz="2400" b="1" dirty="0">
                <a:latin typeface="宋体" pitchFamily="2" charset="-122"/>
                <a:ea typeface="宋体" pitchFamily="2" charset="-122"/>
                <a:cs typeface="宋体" pitchFamily="2" charset="-122"/>
                <a:sym typeface="+mn-ea"/>
              </a:rPr>
              <a:t>，就可以选择。</a:t>
            </a:r>
            <a:r>
              <a:rPr lang="zh-CN" altLang="zh-CN" sz="2400" b="1" dirty="0" smtClean="0">
                <a:latin typeface="宋体" pitchFamily="2" charset="-122"/>
                <a:ea typeface="宋体" pitchFamily="2" charset="-122"/>
                <a:cs typeface="宋体" pitchFamily="2" charset="-122"/>
                <a:sym typeface="+mn-ea"/>
              </a:rPr>
              <a:t>比如个性化</a:t>
            </a:r>
            <a:r>
              <a:rPr lang="zh-CN" altLang="en-US" sz="2400" b="1" dirty="0" smtClean="0">
                <a:latin typeface="宋体" pitchFamily="2" charset="-122"/>
                <a:ea typeface="宋体" pitchFamily="2" charset="-122"/>
                <a:cs typeface="宋体" pitchFamily="2" charset="-122"/>
                <a:sym typeface="+mn-ea"/>
              </a:rPr>
              <a:t>定制</a:t>
            </a:r>
            <a:r>
              <a:rPr lang="zh-CN" altLang="zh-CN" sz="2400" b="1" dirty="0" smtClean="0">
                <a:latin typeface="宋体" pitchFamily="2" charset="-122"/>
                <a:ea typeface="宋体" pitchFamily="2" charset="-122"/>
                <a:cs typeface="宋体" pitchFamily="2" charset="-122"/>
                <a:sym typeface="+mn-ea"/>
              </a:rPr>
              <a:t>、网络</a:t>
            </a:r>
            <a:r>
              <a:rPr lang="zh-CN" altLang="en-US" sz="2400" b="1" dirty="0" smtClean="0">
                <a:latin typeface="宋体" pitchFamily="2" charset="-122"/>
                <a:ea typeface="宋体" pitchFamily="2" charset="-122"/>
                <a:cs typeface="宋体" pitchFamily="2" charset="-122"/>
                <a:sym typeface="+mn-ea"/>
              </a:rPr>
              <a:t>化</a:t>
            </a:r>
            <a:r>
              <a:rPr lang="zh-CN" altLang="zh-CN" sz="2400" b="1" dirty="0" smtClean="0">
                <a:latin typeface="宋体" pitchFamily="2" charset="-122"/>
                <a:ea typeface="宋体" pitchFamily="2" charset="-122"/>
                <a:cs typeface="宋体" pitchFamily="2" charset="-122"/>
                <a:sym typeface="+mn-ea"/>
              </a:rPr>
              <a:t>协同基本上</a:t>
            </a:r>
            <a:r>
              <a:rPr lang="zh-CN" altLang="en-US" sz="2400" b="1" dirty="0" smtClean="0">
                <a:latin typeface="宋体" pitchFamily="2" charset="-122"/>
                <a:ea typeface="宋体" pitchFamily="2" charset="-122"/>
                <a:cs typeface="宋体" pitchFamily="2" charset="-122"/>
                <a:sym typeface="+mn-ea"/>
              </a:rPr>
              <a:t>都</a:t>
            </a:r>
            <a:r>
              <a:rPr lang="zh-CN" altLang="zh-CN" sz="2400" b="1" dirty="0" smtClean="0">
                <a:latin typeface="宋体" pitchFamily="2" charset="-122"/>
                <a:ea typeface="宋体" pitchFamily="2" charset="-122"/>
                <a:cs typeface="宋体" pitchFamily="2" charset="-122"/>
                <a:sym typeface="+mn-ea"/>
              </a:rPr>
              <a:t>能</a:t>
            </a:r>
            <a:r>
              <a:rPr lang="zh-CN" altLang="zh-CN" sz="2400" b="1" dirty="0">
                <a:latin typeface="宋体" pitchFamily="2" charset="-122"/>
                <a:ea typeface="宋体" pitchFamily="2" charset="-122"/>
                <a:cs typeface="宋体" pitchFamily="2" charset="-122"/>
                <a:sym typeface="+mn-ea"/>
              </a:rPr>
              <a:t>实现生产过程自动控制，自动优化调度生产线，在线追踪产品生产过程</a:t>
            </a:r>
            <a:r>
              <a:rPr lang="zh-CN" altLang="zh-CN" sz="2400" b="1" dirty="0" smtClean="0">
                <a:latin typeface="宋体" pitchFamily="2" charset="-122"/>
                <a:ea typeface="宋体" pitchFamily="2" charset="-122"/>
                <a:cs typeface="宋体" pitchFamily="2" charset="-122"/>
                <a:sym typeface="+mn-ea"/>
              </a:rPr>
              <a:t>。</a:t>
            </a:r>
            <a:endParaRPr lang="zh-CN" altLang="en-US" sz="2400" b="1" dirty="0">
              <a:latin typeface="宋体" pitchFamily="2" charset="-122"/>
              <a:ea typeface="宋体" pitchFamily="2" charset="-122"/>
              <a:cs typeface="宋体" pitchFamily="2" charset="-122"/>
            </a:endParaRPr>
          </a:p>
          <a:p>
            <a:pPr marL="0" indent="0" algn="just" latinLnBrk="0">
              <a:lnSpc>
                <a:spcPts val="2700"/>
              </a:lnSpc>
              <a:buNone/>
            </a:pPr>
            <a:endParaRPr lang="zh-CN" altLang="en-US" sz="2400" b="1" dirty="0">
              <a:latin typeface="宋体" pitchFamily="2" charset="-122"/>
              <a:ea typeface="宋体" pitchFamily="2" charset="-122"/>
            </a:endParaRPr>
          </a:p>
          <a:p>
            <a:pPr marL="342900" indent="-342900" algn="l" latinLnBrk="0">
              <a:lnSpc>
                <a:spcPts val="2700"/>
              </a:lnSpc>
              <a:spcBef>
                <a:spcPts val="600"/>
              </a:spcBef>
              <a:buFont typeface="Wingdings" panose="05000000000000000000" pitchFamily="2" charset="2"/>
              <a:buChar char="Ø"/>
            </a:pPr>
            <a:endParaRPr lang="en-US" altLang="zh-CN" sz="2400" b="1" dirty="0" smtClean="0">
              <a:solidFill>
                <a:schemeClr val="tx1"/>
              </a:solidFill>
              <a:latin typeface="宋体" pitchFamily="2" charset="-122"/>
              <a:ea typeface="宋体" pitchFamily="2" charset="-122"/>
              <a:cs typeface="Arial" panose="020B0604020202020204" pitchFamily="34" charset="0"/>
              <a:sym typeface="+mn-ea"/>
            </a:endParaRPr>
          </a:p>
        </p:txBody>
      </p:sp>
      <p:sp>
        <p:nvSpPr>
          <p:cNvPr id="13" name="矩形 12"/>
          <p:cNvSpPr/>
          <p:nvPr/>
        </p:nvSpPr>
        <p:spPr>
          <a:xfrm>
            <a:off x="49530" y="1150620"/>
            <a:ext cx="9070975" cy="1473200"/>
          </a:xfrm>
          <a:prstGeom prst="rect">
            <a:avLst/>
          </a:prstGeom>
          <a:solidFill>
            <a:srgbClr val="0070C0"/>
          </a:solidFill>
        </p:spPr>
        <p:txBody>
          <a:bodyPr wrap="square">
            <a:noAutofit/>
          </a:bodyPr>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17 </a:t>
            </a:r>
            <a:r>
              <a:rPr sz="2000" b="1" kern="100" dirty="0">
                <a:solidFill>
                  <a:schemeClr val="bg1"/>
                </a:solidFill>
                <a:latin typeface="微软雅黑" panose="020B0604030504040204" charset="-122"/>
                <a:ea typeface="微软雅黑" panose="020B0604030504040204" charset="-122"/>
              </a:rPr>
              <a:t>贵企业在生产经营中应用了哪些工业互联网模式（可多选）？</a:t>
            </a:r>
            <a:endParaRPr sz="2000" b="1" kern="100" dirty="0">
              <a:solidFill>
                <a:schemeClr val="bg1"/>
              </a:solidFill>
              <a:latin typeface="微软雅黑" panose="020B0604030504040204" charset="-122"/>
              <a:ea typeface="微软雅黑" panose="020B0604030504040204" charset="-122"/>
            </a:endParaRPr>
          </a:p>
          <a:p>
            <a:pPr indent="57150" algn="just">
              <a:lnSpc>
                <a:spcPct val="150000"/>
              </a:lnSpc>
              <a:spcAft>
                <a:spcPts val="0"/>
              </a:spcAft>
            </a:pP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1智能化制造□  2网络化协同□   3服务化延伸□</a:t>
            </a:r>
            <a:r>
              <a:rPr lang="en-US" sz="2000" b="1" kern="100" dirty="0">
                <a:solidFill>
                  <a:schemeClr val="bg1"/>
                </a:solidFill>
                <a:latin typeface="微软雅黑" panose="020B0604030504040204" charset="-122"/>
                <a:ea typeface="微软雅黑" panose="020B0604030504040204" charset="-122"/>
              </a:rPr>
              <a:t> </a:t>
            </a:r>
            <a:r>
              <a:rPr sz="2000" b="1" kern="100" dirty="0">
                <a:solidFill>
                  <a:schemeClr val="bg1"/>
                </a:solidFill>
                <a:latin typeface="微软雅黑" panose="020B0604030504040204" charset="-122"/>
                <a:ea typeface="微软雅黑" panose="020B0604030504040204" charset="-122"/>
              </a:rPr>
              <a:t>4个性化定制□ 5数字化管理□   6平台化设计□          7无□</a:t>
            </a:r>
            <a:endParaRPr sz="2000" b="1" kern="100" dirty="0">
              <a:solidFill>
                <a:schemeClr val="bg1"/>
              </a:solidFill>
              <a:latin typeface="微软雅黑" panose="020B0604030504040204" charset="-122"/>
              <a:ea typeface="微软雅黑" panose="020B0604030504040204" charset="-122"/>
            </a:endParaRPr>
          </a:p>
        </p:txBody>
      </p:sp>
    </p:spTree>
  </p:cSld>
  <p:clrMapOvr>
    <a:masterClrMapping/>
  </p:clrMapOvr>
  <p:transition spd="slow"/>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true"/>
          </p:cNvSpPr>
          <p:nvPr>
            <p:ph type="title"/>
          </p:nvPr>
        </p:nvSpPr>
        <p:spPr>
          <a:xfrm>
            <a:off x="395605" y="603250"/>
            <a:ext cx="8229600" cy="599440"/>
          </a:xfrm>
        </p:spPr>
        <p:txBody>
          <a:bodyPr/>
          <a:lstStyle/>
          <a:p>
            <a:pPr algn="r"/>
            <a:r>
              <a:rPr lang="zh-CN" altLang="en-US" sz="3200" b="1" dirty="0" smtClean="0">
                <a:solidFill>
                  <a:schemeClr val="tx1"/>
                </a:solidFill>
                <a:latin typeface="等线" panose="02010600030101010101" pitchFamily="2" charset="-122"/>
                <a:ea typeface="等线" panose="02010600030101010101" pitchFamily="2" charset="-122"/>
                <a:sym typeface="+mn-ea"/>
              </a:rPr>
              <a:t>五、需要注意的问题</a:t>
            </a:r>
            <a:endParaRPr lang="zh-CN" altLang="en-US" sz="3200" b="1" dirty="0" smtClean="0">
              <a:solidFill>
                <a:schemeClr val="tx1"/>
              </a:solidFill>
              <a:effectLst>
                <a:outerShdw blurRad="38100" dist="38100" dir="2700000" algn="tl">
                  <a:srgbClr val="000000">
                    <a:alpha val="43137"/>
                  </a:srgbClr>
                </a:outerShdw>
              </a:effectLst>
              <a:latin typeface="等线" panose="02010600030101010101" pitchFamily="2" charset="-122"/>
              <a:ea typeface="等线" panose="02010600030101010101" pitchFamily="2" charset="-122"/>
              <a:sym typeface="+mn-ea"/>
            </a:endParaRPr>
          </a:p>
        </p:txBody>
      </p:sp>
      <p:sp>
        <p:nvSpPr>
          <p:cNvPr id="4" name="内容占位符 3"/>
          <p:cNvSpPr>
            <a:spLocks noGrp="true"/>
          </p:cNvSpPr>
          <p:nvPr>
            <p:ph idx="1"/>
          </p:nvPr>
        </p:nvSpPr>
        <p:spPr>
          <a:xfrm>
            <a:off x="1043940" y="1485265"/>
            <a:ext cx="7653655" cy="4838700"/>
          </a:xfrm>
        </p:spPr>
        <p:txBody>
          <a:bodyPr/>
          <a:lstStyle/>
          <a:p>
            <a:pPr marL="342900" indent="-342900" algn="l">
              <a:lnSpc>
                <a:spcPct val="120000"/>
              </a:lnSpc>
              <a:spcBef>
                <a:spcPts val="600"/>
              </a:spcBef>
              <a:buFont typeface="Wingdings" panose="05000000000000000000" pitchFamily="2" charset="2"/>
              <a:buChar char="Ø"/>
            </a:pPr>
            <a:r>
              <a:rPr lang="zh-CN" altLang="en-US" sz="2800" b="1" dirty="0" smtClean="0">
                <a:solidFill>
                  <a:schemeClr val="tx1"/>
                </a:solidFill>
                <a:latin typeface="Times New Roman" panose="02020603050405020304"/>
                <a:cs typeface="Arial" panose="020B0604020202020204" pitchFamily="34" charset="0"/>
                <a:sym typeface="+mn-ea"/>
              </a:rPr>
              <a:t>计算机数量是</a:t>
            </a:r>
            <a:r>
              <a:rPr lang="zh-CN" altLang="en-US" sz="2800" b="1" dirty="0" smtClean="0">
                <a:solidFill>
                  <a:srgbClr val="FF0000"/>
                </a:solidFill>
                <a:latin typeface="Times New Roman" panose="02020603050405020304"/>
                <a:cs typeface="Arial" panose="020B0604020202020204" pitchFamily="34" charset="0"/>
                <a:sym typeface="+mn-ea"/>
              </a:rPr>
              <a:t>时点数</a:t>
            </a:r>
            <a:r>
              <a:rPr lang="zh-CN" altLang="en-US" sz="2800" b="1" dirty="0" smtClean="0">
                <a:solidFill>
                  <a:schemeClr val="tx1"/>
                </a:solidFill>
                <a:latin typeface="Times New Roman" panose="02020603050405020304"/>
                <a:cs typeface="Arial" panose="020B0604020202020204" pitchFamily="34" charset="0"/>
                <a:sym typeface="+mn-ea"/>
              </a:rPr>
              <a:t>，信息技术人员是</a:t>
            </a:r>
            <a:r>
              <a:rPr lang="zh-CN" altLang="en-US" sz="2800" b="1" dirty="0" smtClean="0">
                <a:solidFill>
                  <a:srgbClr val="FF0000"/>
                </a:solidFill>
                <a:latin typeface="Times New Roman" panose="02020603050405020304"/>
                <a:cs typeface="Arial" panose="020B0604020202020204" pitchFamily="34" charset="0"/>
                <a:sym typeface="+mn-ea"/>
              </a:rPr>
              <a:t>平均数</a:t>
            </a:r>
            <a:r>
              <a:rPr lang="zh-CN" altLang="en-US" sz="2800" b="1" dirty="0" smtClean="0">
                <a:solidFill>
                  <a:schemeClr val="tx1"/>
                </a:solidFill>
                <a:latin typeface="Times New Roman" panose="02020603050405020304"/>
                <a:cs typeface="Arial" panose="020B0604020202020204" pitchFamily="34" charset="0"/>
                <a:sym typeface="+mn-ea"/>
              </a:rPr>
              <a:t>，信息化投入是</a:t>
            </a:r>
            <a:r>
              <a:rPr lang="zh-CN" altLang="en-US" sz="2800" b="1" dirty="0" smtClean="0">
                <a:solidFill>
                  <a:srgbClr val="FF0000"/>
                </a:solidFill>
                <a:latin typeface="Times New Roman" panose="02020603050405020304"/>
                <a:cs typeface="Arial" panose="020B0604020202020204" pitchFamily="34" charset="0"/>
                <a:sym typeface="+mn-ea"/>
              </a:rPr>
              <a:t>全年累计数</a:t>
            </a:r>
            <a:r>
              <a:rPr lang="zh-CN" altLang="en-US" sz="2800" b="1" dirty="0" smtClean="0">
                <a:solidFill>
                  <a:schemeClr val="tx1"/>
                </a:solidFill>
                <a:latin typeface="Times New Roman" panose="02020603050405020304"/>
                <a:cs typeface="Arial" panose="020B0604020202020204" pitchFamily="34" charset="0"/>
                <a:sym typeface="+mn-ea"/>
              </a:rPr>
              <a:t>。</a:t>
            </a:r>
            <a:endParaRPr lang="zh-CN" altLang="en-US" sz="2800" b="1" dirty="0" smtClean="0">
              <a:solidFill>
                <a:schemeClr val="tx1"/>
              </a:solidFill>
              <a:latin typeface="Times New Roman" panose="02020603050405020304"/>
              <a:cs typeface="Arial" panose="020B0604020202020204" pitchFamily="34" charset="0"/>
              <a:sym typeface="+mn-ea"/>
            </a:endParaRPr>
          </a:p>
          <a:p>
            <a:pPr marL="342900" indent="-342900" algn="l">
              <a:lnSpc>
                <a:spcPct val="120000"/>
              </a:lnSpc>
              <a:spcBef>
                <a:spcPts val="600"/>
              </a:spcBef>
              <a:buFont typeface="Wingdings" panose="05000000000000000000" pitchFamily="2" charset="2"/>
              <a:buChar char="Ø"/>
            </a:pPr>
            <a:r>
              <a:rPr lang="zh-CN" altLang="en-US" sz="2800" b="1" dirty="0" smtClean="0">
                <a:solidFill>
                  <a:schemeClr val="tx1"/>
                </a:solidFill>
                <a:latin typeface="Times New Roman" panose="02020603050405020304"/>
                <a:cs typeface="Arial" panose="020B0604020202020204" pitchFamily="34" charset="0"/>
                <a:sym typeface="+mn-ea"/>
              </a:rPr>
              <a:t>价值量单位为</a:t>
            </a:r>
            <a:r>
              <a:rPr lang="zh-CN" altLang="en-US" sz="2800" b="1" dirty="0" smtClean="0">
                <a:solidFill>
                  <a:srgbClr val="FF0000"/>
                </a:solidFill>
                <a:latin typeface="Times New Roman" panose="02020603050405020304"/>
                <a:cs typeface="Arial" panose="020B0604020202020204" pitchFamily="34" charset="0"/>
                <a:sym typeface="+mn-ea"/>
              </a:rPr>
              <a:t>千元</a:t>
            </a:r>
            <a:r>
              <a:rPr lang="zh-CN" altLang="en-US" sz="2800" b="1" dirty="0" smtClean="0">
                <a:solidFill>
                  <a:schemeClr val="tx1"/>
                </a:solidFill>
                <a:latin typeface="Times New Roman" panose="02020603050405020304"/>
                <a:cs typeface="Arial" panose="020B0604020202020204" pitchFamily="34" charset="0"/>
                <a:sym typeface="+mn-ea"/>
              </a:rPr>
              <a:t>。</a:t>
            </a:r>
            <a:endParaRPr lang="zh-CN" altLang="en-US" sz="2800" b="1" dirty="0" smtClean="0">
              <a:solidFill>
                <a:schemeClr val="tx1"/>
              </a:solidFill>
              <a:latin typeface="Times New Roman" panose="02020603050405020304"/>
              <a:cs typeface="Arial" panose="020B0604020202020204" pitchFamily="34" charset="0"/>
              <a:sym typeface="+mn-ea"/>
            </a:endParaRPr>
          </a:p>
          <a:p>
            <a:pPr marL="0" indent="0" algn="l">
              <a:lnSpc>
                <a:spcPct val="120000"/>
              </a:lnSpc>
              <a:spcBef>
                <a:spcPts val="600"/>
              </a:spcBef>
              <a:buFont typeface="Wingdings" panose="05000000000000000000" pitchFamily="2" charset="2"/>
              <a:buNone/>
            </a:pPr>
            <a:endParaRPr lang="zh-CN" altLang="en-US" sz="2800" b="1" dirty="0" smtClean="0">
              <a:solidFill>
                <a:schemeClr val="tx1"/>
              </a:solidFill>
              <a:latin typeface="Times New Roman" panose="02020603050405020304"/>
              <a:cs typeface="Arial" panose="020B0604020202020204" pitchFamily="34" charset="0"/>
              <a:sym typeface="+mn-ea"/>
            </a:endParaRPr>
          </a:p>
        </p:txBody>
      </p:sp>
    </p:spTree>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图片 6"/>
          <p:cNvPicPr>
            <a:picLocks noChangeAspect="true"/>
          </p:cNvPicPr>
          <p:nvPr/>
        </p:nvPicPr>
        <p:blipFill>
          <a:blip r:embed="rId1" cstate="print"/>
          <a:stretch>
            <a:fillRect/>
          </a:stretch>
        </p:blipFill>
        <p:spPr>
          <a:xfrm>
            <a:off x="4744641" y="4757738"/>
            <a:ext cx="4399359" cy="1243013"/>
          </a:xfrm>
          <a:prstGeom prst="rect">
            <a:avLst/>
          </a:prstGeom>
          <a:noFill/>
          <a:ln w="9525">
            <a:noFill/>
          </a:ln>
        </p:spPr>
      </p:pic>
      <p:sp>
        <p:nvSpPr>
          <p:cNvPr id="16388" name="文本框 62"/>
          <p:cNvSpPr txBox="true"/>
          <p:nvPr/>
        </p:nvSpPr>
        <p:spPr>
          <a:xfrm>
            <a:off x="3563938" y="2565400"/>
            <a:ext cx="2243455" cy="852805"/>
          </a:xfrm>
          <a:prstGeom prst="rect">
            <a:avLst/>
          </a:prstGeom>
          <a:noFill/>
          <a:ln w="9525">
            <a:noFill/>
          </a:ln>
        </p:spPr>
        <p:txBody>
          <a:bodyPr wrap="none" anchor="t" anchorCtr="false">
            <a:spAutoFit/>
          </a:bodyPr>
          <a:lstStyle/>
          <a:p>
            <a:r>
              <a:rPr lang="zh-CN" altLang="en-US" sz="4950" b="1" dirty="0">
                <a:solidFill>
                  <a:srgbClr val="4B649F"/>
                </a:solidFill>
                <a:latin typeface="Arial" panose="020B0604020202020204" pitchFamily="34" charset="0"/>
                <a:ea typeface="微软雅黑" panose="020B0604030504040204" charset="-122"/>
              </a:rPr>
              <a:t>谢谢！ </a:t>
            </a:r>
            <a:endParaRPr lang="zh-CN" altLang="en-US" sz="4950" b="1" dirty="0">
              <a:solidFill>
                <a:srgbClr val="4B649F"/>
              </a:solidFill>
              <a:latin typeface="Arial" panose="020B0604020202020204" pitchFamily="34" charset="0"/>
              <a:ea typeface="微软雅黑" panose="020B0604030504040204" charset="-122"/>
            </a:endParaRPr>
          </a:p>
        </p:txBody>
      </p:sp>
      <p:sp>
        <p:nvSpPr>
          <p:cNvPr id="1069" name="矩形 1068"/>
          <p:cNvSpPr/>
          <p:nvPr/>
        </p:nvSpPr>
        <p:spPr>
          <a:xfrm>
            <a:off x="8179594" y="4035029"/>
            <a:ext cx="357188" cy="357188"/>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7978379" y="3863579"/>
            <a:ext cx="355997" cy="355997"/>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8" name="矩形 117"/>
          <p:cNvSpPr/>
          <p:nvPr/>
        </p:nvSpPr>
        <p:spPr>
          <a:xfrm>
            <a:off x="946547" y="2466975"/>
            <a:ext cx="355997" cy="355997"/>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1095375" y="2646760"/>
            <a:ext cx="355997" cy="355997"/>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cxnSp>
        <p:nvCxnSpPr>
          <p:cNvPr id="5" name="直接连接符 4"/>
          <p:cNvCxnSpPr/>
          <p:nvPr/>
        </p:nvCxnSpPr>
        <p:spPr>
          <a:xfrm>
            <a:off x="-19050" y="694690"/>
            <a:ext cx="890524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67586" name="标题 1"/>
          <p:cNvSpPr>
            <a:spLocks noGrp="true"/>
          </p:cNvSpPr>
          <p:nvPr/>
        </p:nvSpPr>
        <p:spPr>
          <a:xfrm>
            <a:off x="611188" y="4077177"/>
            <a:ext cx="7772400" cy="1893098"/>
          </a:xfrm>
          <a:prstGeom prst="rect">
            <a:avLst/>
          </a:prstGeom>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lvl1pPr algn="ctr" rtl="0" eaLnBrk="0" fontAlgn="base" hangingPunct="0">
              <a:spcBef>
                <a:spcPct val="0"/>
              </a:spcBef>
              <a:spcAft>
                <a:spcPct val="0"/>
              </a:spcAft>
              <a:defRPr kumimoji="1" sz="44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itchFamily="2" charset="-122"/>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宋体" pitchFamily="2" charset="-122"/>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宋体" pitchFamily="2" charset="-122"/>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宋体" pitchFamily="2" charset="-122"/>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宋体" pitchFamily="2" charset="-122"/>
              </a:defRPr>
            </a:lvl9pPr>
          </a:lstStyle>
          <a:p>
            <a:pPr algn="ctr" eaLnBrk="1" hangingPunct="1"/>
            <a:r>
              <a:rPr lang="zh-CN" altLang="en-US" sz="4000" b="1" dirty="0" smtClean="0">
                <a:ln w="11430"/>
                <a:solidFill>
                  <a:srgbClr val="FF0000"/>
                </a:solidFill>
              </a:rPr>
              <a:t>★最终解释以制度</a:t>
            </a:r>
            <a:br>
              <a:rPr lang="en-US" altLang="zh-CN" sz="4000" b="1" smtClean="0">
                <a:ln w="11430"/>
                <a:solidFill>
                  <a:srgbClr val="FF0000"/>
                </a:solidFill>
              </a:rPr>
            </a:br>
            <a:r>
              <a:rPr lang="en-US" altLang="zh-CN" sz="4000" b="1" smtClean="0">
                <a:ln w="11430"/>
                <a:solidFill>
                  <a:srgbClr val="FF0000"/>
                </a:solidFill>
              </a:rPr>
              <a:t>电</a:t>
            </a:r>
            <a:r>
              <a:rPr lang="zh-CN" altLang="en-US" sz="4000" b="1" smtClean="0">
                <a:ln w="11430"/>
                <a:solidFill>
                  <a:srgbClr val="FF0000"/>
                </a:solidFill>
              </a:rPr>
              <a:t>子版</a:t>
            </a:r>
            <a:r>
              <a:rPr lang="zh-CN" altLang="en-US" sz="4000" b="1" dirty="0" smtClean="0">
                <a:ln w="11430"/>
                <a:solidFill>
                  <a:srgbClr val="FF0000"/>
                </a:solidFill>
              </a:rPr>
              <a:t>为准</a:t>
            </a:r>
            <a:endParaRPr lang="zh-CN" altLang="en-US" sz="4000" b="1" dirty="0" smtClean="0">
              <a:ln w="11430"/>
              <a:solidFill>
                <a:srgbClr val="FF0000"/>
              </a:solidFill>
            </a:endParaRPr>
          </a:p>
        </p:txBody>
      </p:sp>
    </p:spTree>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7200" y="549275"/>
            <a:ext cx="8229600" cy="571500"/>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sym typeface="+mn-ea"/>
              </a:rPr>
              <a:t>三、填报方式及要求</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4" name="内容占位符 3"/>
          <p:cNvSpPr>
            <a:spLocks noGrp="true"/>
          </p:cNvSpPr>
          <p:nvPr>
            <p:ph idx="1"/>
          </p:nvPr>
        </p:nvSpPr>
        <p:spPr>
          <a:xfrm>
            <a:off x="1033145" y="1287780"/>
            <a:ext cx="7653655" cy="4838700"/>
          </a:xfrm>
        </p:spPr>
        <p:txBody>
          <a:bodyPr/>
          <a:lstStyle/>
          <a:p>
            <a:pPr marL="0" indent="0" algn="just" defTabSz="914400" eaLnBrk="1" hangingPunct="1">
              <a:spcBef>
                <a:spcPts val="1200"/>
              </a:spcBef>
              <a:buNone/>
            </a:pPr>
            <a:r>
              <a:rPr lang="zh-CN" altLang="en-US" sz="2400" b="1" kern="1200" dirty="0">
                <a:solidFill>
                  <a:schemeClr val="tx1"/>
                </a:solidFill>
                <a:latin typeface="黑体" panose="02010609060101010101" pitchFamily="49" charset="-122"/>
                <a:ea typeface="黑体" panose="02010609060101010101" pitchFamily="49" charset="-122"/>
                <a:cs typeface="Arial" panose="020B0604020202020204" pitchFamily="34" charset="0"/>
                <a:sym typeface="+mn-ea"/>
              </a:rPr>
              <a:t>（一）填报口径</a:t>
            </a:r>
            <a:endParaRPr lang="en-US" altLang="zh-CN" sz="2400" b="1" dirty="0">
              <a:solidFill>
                <a:schemeClr val="tx1"/>
              </a:solidFill>
              <a:latin typeface="黑体" panose="02010609060101010101" pitchFamily="49" charset="-122"/>
              <a:ea typeface="黑体" panose="02010609060101010101" pitchFamily="49" charset="-122"/>
              <a:cs typeface="Arial" panose="020B0604020202020204" pitchFamily="34" charset="0"/>
            </a:endParaRPr>
          </a:p>
          <a:p>
            <a:pPr algn="just" defTabSz="914400" eaLnBrk="1" hangingPunct="1">
              <a:spcBef>
                <a:spcPts val="1200"/>
              </a:spcBef>
              <a:buFont typeface="Wingdings" panose="05000000000000000000" pitchFamily="2" charset="2"/>
              <a:buChar char="Ø"/>
            </a:pPr>
            <a:r>
              <a:rPr lang="zh-CN" altLang="en-US" sz="2400" b="1" kern="1200" dirty="0">
                <a:solidFill>
                  <a:schemeClr val="tx1"/>
                </a:solidFill>
                <a:latin typeface="+mn-ea"/>
                <a:sym typeface="+mn-ea"/>
              </a:rPr>
              <a:t>以</a:t>
            </a:r>
            <a:r>
              <a:rPr lang="zh-CN" altLang="en-US" sz="2400" b="1" kern="1200" dirty="0">
                <a:solidFill>
                  <a:srgbClr val="FF0000"/>
                </a:solidFill>
                <a:latin typeface="+mn-ea"/>
                <a:sym typeface="+mn-ea"/>
              </a:rPr>
              <a:t>法人单位</a:t>
            </a:r>
            <a:r>
              <a:rPr lang="zh-CN" altLang="en-US" sz="2400" b="1" kern="1200" dirty="0">
                <a:solidFill>
                  <a:schemeClr val="tx1"/>
                </a:solidFill>
                <a:latin typeface="+mn-ea"/>
                <a:sym typeface="+mn-ea"/>
              </a:rPr>
              <a:t>的口径填报数据为主，</a:t>
            </a:r>
            <a:r>
              <a:rPr lang="zh-CN" altLang="en-US" sz="2400" b="1" kern="1200" dirty="0">
                <a:solidFill>
                  <a:srgbClr val="FF0000"/>
                </a:solidFill>
                <a:latin typeface="+mn-ea"/>
                <a:sym typeface="+mn-ea"/>
              </a:rPr>
              <a:t>包括</a:t>
            </a:r>
            <a:r>
              <a:rPr lang="zh-CN" altLang="en-US" sz="2400" b="1" kern="1200" dirty="0">
                <a:solidFill>
                  <a:schemeClr val="tx1"/>
                </a:solidFill>
                <a:latin typeface="+mn-ea"/>
                <a:sym typeface="+mn-ea"/>
              </a:rPr>
              <a:t>下属产业活动单位数据。</a:t>
            </a:r>
            <a:endParaRPr lang="zh-CN" altLang="en-US" sz="2400" b="1" kern="1200" dirty="0">
              <a:solidFill>
                <a:schemeClr val="tx1"/>
              </a:solidFill>
              <a:latin typeface="+mn-ea"/>
              <a:sym typeface="+mn-ea"/>
            </a:endParaRPr>
          </a:p>
          <a:p>
            <a:pPr algn="just" defTabSz="914400" eaLnBrk="1" hangingPunct="1">
              <a:spcBef>
                <a:spcPts val="1200"/>
              </a:spcBef>
              <a:buFont typeface="Arial" panose="020B0604020202020204" pitchFamily="34" charset="0"/>
              <a:buChar char="•"/>
            </a:pPr>
            <a:r>
              <a:rPr lang="zh-CN" altLang="en-US" sz="2400" b="1" kern="1200" dirty="0">
                <a:solidFill>
                  <a:srgbClr val="FF0000"/>
                </a:solidFill>
                <a:latin typeface="+mn-ea"/>
                <a:sym typeface="+mn-ea"/>
              </a:rPr>
              <a:t>不包括</a:t>
            </a:r>
            <a:r>
              <a:rPr lang="zh-CN" altLang="en-US" sz="2400" b="1" kern="1200" dirty="0">
                <a:solidFill>
                  <a:schemeClr val="tx1"/>
                </a:solidFill>
                <a:latin typeface="+mn-ea"/>
                <a:sym typeface="+mn-ea"/>
              </a:rPr>
              <a:t>上级法人或下属法人单位及集团内其他法人单位数据。</a:t>
            </a:r>
            <a:endParaRPr lang="zh-CN" altLang="en-US" sz="2400" b="1" kern="1200" dirty="0">
              <a:solidFill>
                <a:schemeClr val="tx1"/>
              </a:solidFill>
              <a:latin typeface="+mn-ea"/>
              <a:sym typeface="+mn-ea"/>
            </a:endParaRPr>
          </a:p>
          <a:p>
            <a:pPr algn="just" defTabSz="914400" eaLnBrk="1" hangingPunct="1">
              <a:spcBef>
                <a:spcPts val="1200"/>
              </a:spcBef>
              <a:buFont typeface="Arial" panose="020B0604020202020204" pitchFamily="34" charset="0"/>
              <a:buChar char="•"/>
            </a:pPr>
            <a:r>
              <a:rPr lang="zh-CN" altLang="en-US" sz="2400" b="1" kern="1200" dirty="0">
                <a:solidFill>
                  <a:srgbClr val="FF0000"/>
                </a:solidFill>
                <a:latin typeface="+mn-ea"/>
                <a:sym typeface="+mn-ea"/>
              </a:rPr>
              <a:t>也就是包含分公司，不含子公司，也不含集团内其他法人单位</a:t>
            </a:r>
            <a:r>
              <a:rPr lang="zh-CN" altLang="en-US" sz="2400" b="1" kern="1200" dirty="0" smtClean="0">
                <a:solidFill>
                  <a:srgbClr val="FF0000"/>
                </a:solidFill>
                <a:latin typeface="+mn-ea"/>
                <a:sym typeface="+mn-ea"/>
              </a:rPr>
              <a:t>。</a:t>
            </a:r>
            <a:endParaRPr lang="zh-CN" altLang="en-US" sz="2400" b="1" kern="1200" dirty="0" smtClean="0">
              <a:solidFill>
                <a:srgbClr val="FF0000"/>
              </a:solidFill>
              <a:latin typeface="+mn-ea"/>
              <a:sym typeface="+mn-ea"/>
            </a:endParaRPr>
          </a:p>
        </p:txBody>
      </p:sp>
      <p:grpSp>
        <p:nvGrpSpPr>
          <p:cNvPr id="2" name="组合 1"/>
          <p:cNvGrpSpPr/>
          <p:nvPr/>
        </p:nvGrpSpPr>
        <p:grpSpPr>
          <a:xfrm>
            <a:off x="0" y="40640"/>
            <a:ext cx="9164321" cy="6817360"/>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6565" y="621030"/>
            <a:ext cx="8229600" cy="568960"/>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sym typeface="+mn-ea"/>
              </a:rPr>
              <a:t>三、填报方式及要求</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4" name="内容占位符 3"/>
          <p:cNvSpPr>
            <a:spLocks noGrp="true"/>
          </p:cNvSpPr>
          <p:nvPr>
            <p:ph idx="1"/>
          </p:nvPr>
        </p:nvSpPr>
        <p:spPr>
          <a:xfrm>
            <a:off x="1033145" y="1287780"/>
            <a:ext cx="7653655" cy="4838700"/>
          </a:xfrm>
        </p:spPr>
        <p:txBody>
          <a:bodyPr/>
          <a:lstStyle/>
          <a:p>
            <a:pPr marL="0" lvl="0" indent="0" algn="just">
              <a:spcBef>
                <a:spcPts val="1200"/>
              </a:spcBef>
              <a:buNone/>
            </a:pPr>
            <a:r>
              <a:rPr lang="zh-CN" altLang="en-US" sz="2400" b="1" dirty="0">
                <a:solidFill>
                  <a:schemeClr val="tx1"/>
                </a:solidFill>
                <a:latin typeface="黑体" panose="02010609060101010101" pitchFamily="49" charset="-122"/>
                <a:ea typeface="黑体" panose="02010609060101010101" pitchFamily="49" charset="-122"/>
                <a:cs typeface="Arial" panose="020B0604020202020204" pitchFamily="34" charset="0"/>
                <a:sym typeface="+mn-ea"/>
              </a:rPr>
              <a:t>（二）填报方法</a:t>
            </a:r>
            <a:endParaRPr lang="en-US" altLang="zh-CN" sz="2400" b="1" dirty="0">
              <a:solidFill>
                <a:schemeClr val="tx1"/>
              </a:solidFill>
              <a:latin typeface="黑体" panose="02010609060101010101" pitchFamily="49" charset="-122"/>
              <a:ea typeface="黑体" panose="02010609060101010101" pitchFamily="49" charset="-122"/>
              <a:cs typeface="Arial" panose="020B0604020202020204" pitchFamily="34" charset="0"/>
            </a:endParaRPr>
          </a:p>
          <a:p>
            <a:pPr marL="342900" lvl="0" indent="-342900" algn="just">
              <a:spcBef>
                <a:spcPts val="1200"/>
              </a:spcBef>
              <a:buFont typeface="Wingdings" panose="05000000000000000000" pitchFamily="2" charset="2"/>
              <a:buChar char="Ø"/>
            </a:pPr>
            <a:r>
              <a:rPr lang="en-US" altLang="zh-CN" sz="2400" b="1" dirty="0">
                <a:solidFill>
                  <a:schemeClr val="tx1"/>
                </a:solidFill>
                <a:latin typeface="+mn-ea"/>
                <a:cs typeface="Arial" panose="020B0604020202020204" pitchFamily="34" charset="0"/>
                <a:sym typeface="+mn-ea"/>
              </a:rPr>
              <a:t>1.</a:t>
            </a:r>
            <a:r>
              <a:rPr lang="zh-CN" altLang="en-US" sz="2400" b="1" dirty="0">
                <a:solidFill>
                  <a:schemeClr val="tx1"/>
                </a:solidFill>
                <a:latin typeface="+mn-ea"/>
                <a:cs typeface="Arial" panose="020B0604020202020204" pitchFamily="34" charset="0"/>
                <a:sym typeface="+mn-ea"/>
              </a:rPr>
              <a:t>除自动跳转指标外，所有题目都要填写。</a:t>
            </a:r>
            <a:endParaRPr lang="en-US" altLang="zh-CN" sz="2400" b="1" dirty="0">
              <a:solidFill>
                <a:schemeClr val="tx1"/>
              </a:solidFill>
              <a:latin typeface="+mn-ea"/>
              <a:ea typeface="+mn-ea"/>
              <a:cs typeface="Arial" panose="020B0604020202020204" pitchFamily="34" charset="0"/>
            </a:endParaRPr>
          </a:p>
          <a:p>
            <a:pPr marL="342900" lvl="0" indent="-342900" algn="just">
              <a:spcBef>
                <a:spcPts val="1200"/>
              </a:spcBef>
              <a:buFont typeface="Wingdings" panose="05000000000000000000" pitchFamily="2" charset="2"/>
              <a:buChar char="Ø"/>
            </a:pPr>
            <a:r>
              <a:rPr lang="en-US" altLang="zh-CN" sz="2400" b="1" dirty="0">
                <a:solidFill>
                  <a:schemeClr val="tx1"/>
                </a:solidFill>
                <a:latin typeface="+mn-ea"/>
                <a:cs typeface="Arial" panose="020B0604020202020204" pitchFamily="34" charset="0"/>
                <a:sym typeface="+mn-ea"/>
              </a:rPr>
              <a:t>2.</a:t>
            </a:r>
            <a:r>
              <a:rPr lang="zh-CN" altLang="en-US" sz="2400" b="1" dirty="0">
                <a:solidFill>
                  <a:schemeClr val="tx1"/>
                </a:solidFill>
                <a:latin typeface="+mn-ea"/>
                <a:cs typeface="Arial" panose="020B0604020202020204" pitchFamily="34" charset="0"/>
                <a:sym typeface="+mn-ea"/>
              </a:rPr>
              <a:t>选择题，点选对应选项；</a:t>
            </a:r>
            <a:endParaRPr lang="en-US" altLang="zh-CN" sz="2400" b="1" dirty="0">
              <a:solidFill>
                <a:schemeClr val="tx1"/>
              </a:solidFill>
              <a:latin typeface="+mn-ea"/>
              <a:ea typeface="+mn-ea"/>
              <a:cs typeface="Arial" panose="020B0604020202020204" pitchFamily="34" charset="0"/>
            </a:endParaRPr>
          </a:p>
          <a:p>
            <a:pPr lvl="0" algn="just">
              <a:spcBef>
                <a:spcPts val="1200"/>
              </a:spcBef>
              <a:buFont typeface="Wingdings" panose="05000000000000000000" pitchFamily="2" charset="2"/>
              <a:buChar char="Ø"/>
            </a:pPr>
            <a:r>
              <a:rPr lang="en-US" altLang="zh-CN" sz="2400" b="1" dirty="0">
                <a:solidFill>
                  <a:schemeClr val="tx1"/>
                </a:solidFill>
                <a:latin typeface="+mn-ea"/>
                <a:cs typeface="Arial" panose="020B0604020202020204" pitchFamily="34" charset="0"/>
                <a:sym typeface="+mn-ea"/>
              </a:rPr>
              <a:t>3.</a:t>
            </a:r>
            <a:r>
              <a:rPr sz="2400" b="1" dirty="0">
                <a:solidFill>
                  <a:schemeClr val="tx1"/>
                </a:solidFill>
                <a:latin typeface="+mn-ea"/>
                <a:sym typeface="+mn-ea"/>
              </a:rPr>
              <a:t>价值量指标均以人民币“</a:t>
            </a:r>
            <a:r>
              <a:rPr lang="zh-CN" sz="2400" b="1" dirty="0">
                <a:solidFill>
                  <a:srgbClr val="FF0000"/>
                </a:solidFill>
                <a:latin typeface="+mn-ea"/>
                <a:sym typeface="+mn-ea"/>
              </a:rPr>
              <a:t>千</a:t>
            </a:r>
            <a:r>
              <a:rPr sz="2400" b="1" dirty="0">
                <a:solidFill>
                  <a:srgbClr val="FF0000"/>
                </a:solidFill>
                <a:latin typeface="+mn-ea"/>
                <a:sym typeface="+mn-ea"/>
              </a:rPr>
              <a:t>元</a:t>
            </a:r>
            <a:r>
              <a:rPr sz="2400" b="1" dirty="0">
                <a:solidFill>
                  <a:schemeClr val="tx1"/>
                </a:solidFill>
                <a:latin typeface="+mn-ea"/>
                <a:sym typeface="+mn-ea"/>
              </a:rPr>
              <a:t>”为计量单位；凡企业以外币形式计算的价值量指标，均以</a:t>
            </a:r>
            <a:r>
              <a:rPr sz="2400" b="1" dirty="0">
                <a:solidFill>
                  <a:srgbClr val="FF0000"/>
                </a:solidFill>
                <a:latin typeface="+mn-ea"/>
                <a:sym typeface="+mn-ea"/>
              </a:rPr>
              <a:t>20</a:t>
            </a:r>
            <a:r>
              <a:rPr lang="en-US" sz="2400" b="1" dirty="0" smtClean="0">
                <a:solidFill>
                  <a:srgbClr val="FF0000"/>
                </a:solidFill>
                <a:latin typeface="+mn-ea"/>
                <a:sym typeface="+mn-ea"/>
              </a:rPr>
              <a:t>24</a:t>
            </a:r>
            <a:r>
              <a:rPr sz="2400" b="1" dirty="0" smtClean="0">
                <a:solidFill>
                  <a:srgbClr val="FF0000"/>
                </a:solidFill>
                <a:latin typeface="+mn-ea"/>
                <a:sym typeface="+mn-ea"/>
              </a:rPr>
              <a:t>年</a:t>
            </a:r>
            <a:r>
              <a:rPr sz="2400" b="1" dirty="0">
                <a:solidFill>
                  <a:srgbClr val="FF0000"/>
                </a:solidFill>
                <a:latin typeface="+mn-ea"/>
                <a:sym typeface="+mn-ea"/>
              </a:rPr>
              <a:t>12月31日汇率</a:t>
            </a:r>
            <a:r>
              <a:rPr sz="2400" b="1" dirty="0">
                <a:solidFill>
                  <a:schemeClr val="tx1"/>
                </a:solidFill>
                <a:latin typeface="+mn-ea"/>
                <a:sym typeface="+mn-ea"/>
              </a:rPr>
              <a:t>折合成人民币填写</a:t>
            </a:r>
            <a:r>
              <a:rPr lang="zh-CN" altLang="en-US" sz="2400" b="1" dirty="0">
                <a:solidFill>
                  <a:schemeClr val="tx1"/>
                </a:solidFill>
                <a:latin typeface="+mn-ea"/>
                <a:sym typeface="+mn-ea"/>
              </a:rPr>
              <a:t>。</a:t>
            </a:r>
            <a:endParaRPr lang="en-US" altLang="zh-CN" sz="2400" b="1" dirty="0">
              <a:solidFill>
                <a:schemeClr val="tx1"/>
              </a:solidFill>
              <a:latin typeface="+mn-ea"/>
              <a:ea typeface="+mn-ea"/>
            </a:endParaRPr>
          </a:p>
          <a:p>
            <a:pPr marL="0" lvl="0" indent="0" algn="just">
              <a:spcBef>
                <a:spcPts val="1200"/>
              </a:spcBef>
              <a:buNone/>
            </a:pPr>
            <a:endParaRPr lang="en-US" altLang="zh-CN" sz="2400" b="1" dirty="0">
              <a:solidFill>
                <a:schemeClr val="tx1"/>
              </a:solidFill>
              <a:latin typeface="+mn-ea"/>
              <a:ea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67995" y="621030"/>
            <a:ext cx="8229600" cy="554990"/>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sym typeface="+mn-ea"/>
              </a:rPr>
              <a:t>三、填报方式及要求</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4" name="内容占位符 3"/>
          <p:cNvSpPr>
            <a:spLocks noGrp="true"/>
          </p:cNvSpPr>
          <p:nvPr>
            <p:ph idx="1"/>
          </p:nvPr>
        </p:nvSpPr>
        <p:spPr>
          <a:xfrm>
            <a:off x="1033145" y="1287780"/>
            <a:ext cx="7653655" cy="5069205"/>
          </a:xfrm>
        </p:spPr>
        <p:txBody>
          <a:bodyPr/>
          <a:lstStyle/>
          <a:p>
            <a:pPr marL="0" lvl="0" indent="0" algn="just">
              <a:spcBef>
                <a:spcPts val="1200"/>
              </a:spcBef>
              <a:buNone/>
            </a:pPr>
            <a:r>
              <a:rPr lang="zh-CN" altLang="en-US" sz="2400" b="1" dirty="0">
                <a:solidFill>
                  <a:schemeClr val="tx1"/>
                </a:solidFill>
                <a:latin typeface="黑体" panose="02010609060101010101" pitchFamily="49" charset="-122"/>
                <a:ea typeface="黑体" panose="02010609060101010101" pitchFamily="49" charset="-122"/>
                <a:cs typeface="Arial" panose="020B0604020202020204" pitchFamily="34" charset="0"/>
                <a:sym typeface="+mn-ea"/>
              </a:rPr>
              <a:t>（三）填报要求</a:t>
            </a:r>
            <a:endParaRPr lang="en-US" altLang="zh-CN" sz="2400" b="1" dirty="0">
              <a:solidFill>
                <a:schemeClr val="tx1"/>
              </a:solidFill>
              <a:latin typeface="黑体" panose="02010609060101010101" pitchFamily="49" charset="-122"/>
              <a:ea typeface="黑体" panose="02010609060101010101" pitchFamily="49" charset="-122"/>
              <a:cs typeface="Arial" panose="020B0604020202020204" pitchFamily="34" charset="0"/>
            </a:endParaRPr>
          </a:p>
          <a:p>
            <a:pPr algn="just">
              <a:spcBef>
                <a:spcPts val="1200"/>
              </a:spcBef>
              <a:buFont typeface="Wingdings" panose="05000000000000000000" pitchFamily="2" charset="2"/>
              <a:buChar char="Ø"/>
            </a:pPr>
            <a:r>
              <a:rPr lang="zh-CN" altLang="en-US" sz="2400" b="1" dirty="0">
                <a:latin typeface="+mn-ea"/>
                <a:sym typeface="+mn-ea"/>
              </a:rPr>
              <a:t>触发审核规则，要核实情况。与实际情况相符的且触发核实性说明的数据，需根据审核提示填写具体明确的澄清说明，不能简单地写“情况属实”“查实无误”等。</a:t>
            </a:r>
            <a:endParaRPr lang="en-US" altLang="zh-CN" sz="2400" b="1" dirty="0">
              <a:solidFill>
                <a:schemeClr val="tx1"/>
              </a:solidFill>
              <a:latin typeface="+mn-ea"/>
              <a:ea typeface="+mn-ea"/>
            </a:endParaRPr>
          </a:p>
          <a:p>
            <a:pPr algn="just">
              <a:spcBef>
                <a:spcPts val="1200"/>
              </a:spcBef>
              <a:buFont typeface="Wingdings" panose="05000000000000000000" pitchFamily="2" charset="2"/>
              <a:buChar char="Ø"/>
            </a:pPr>
            <a:endParaRPr lang="zh-CN" altLang="en-US" sz="2400" b="1" dirty="0" smtClean="0">
              <a:solidFill>
                <a:schemeClr val="tx1"/>
              </a:solidFill>
              <a:latin typeface="+mn-ea"/>
              <a:sym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true"/>
          </p:cNvSpPr>
          <p:nvPr>
            <p:ph type="title"/>
          </p:nvPr>
        </p:nvSpPr>
        <p:spPr>
          <a:xfrm>
            <a:off x="456565" y="621030"/>
            <a:ext cx="8229600" cy="570230"/>
          </a:xfrm>
        </p:spPr>
        <p:txBody>
          <a:bodyPr/>
          <a:lstStyle/>
          <a:p>
            <a:pPr algn="r"/>
            <a:r>
              <a:rPr lang="zh-CN" altLang="en-US" sz="3200" b="1" dirty="0">
                <a:solidFill>
                  <a:schemeClr val="tx1"/>
                </a:solidFill>
                <a:latin typeface="等线" panose="02010600030101010101" pitchFamily="2" charset="-122"/>
                <a:ea typeface="等线" panose="02010600030101010101" pitchFamily="2" charset="-122"/>
                <a:sym typeface="+mn-ea"/>
              </a:rPr>
              <a:t>三、填报方式及要求</a:t>
            </a:r>
            <a:endParaRPr lang="zh-CN" altLang="en-US" sz="3200" b="1" dirty="0">
              <a:solidFill>
                <a:schemeClr val="tx1"/>
              </a:solidFill>
              <a:latin typeface="等线" panose="02010600030101010101" pitchFamily="2" charset="-122"/>
              <a:ea typeface="等线" panose="02010600030101010101" pitchFamily="2" charset="-122"/>
              <a:sym typeface="+mn-ea"/>
            </a:endParaRPr>
          </a:p>
        </p:txBody>
      </p:sp>
      <p:sp>
        <p:nvSpPr>
          <p:cNvPr id="4" name="内容占位符 3"/>
          <p:cNvSpPr>
            <a:spLocks noGrp="true"/>
          </p:cNvSpPr>
          <p:nvPr>
            <p:ph idx="1"/>
          </p:nvPr>
        </p:nvSpPr>
        <p:spPr>
          <a:xfrm>
            <a:off x="767080" y="1254125"/>
            <a:ext cx="7507605" cy="4872355"/>
          </a:xfrm>
        </p:spPr>
        <p:txBody>
          <a:bodyPr/>
          <a:lstStyle/>
          <a:p>
            <a:pPr marL="0" lvl="0" indent="0" algn="just">
              <a:spcBef>
                <a:spcPts val="1200"/>
              </a:spcBef>
              <a:buFont typeface="Wingdings" panose="05000000000000000000" pitchFamily="2" charset="2"/>
              <a:buNone/>
            </a:pPr>
            <a:r>
              <a:rPr lang="zh-CN" altLang="en-US" sz="2400" b="1" dirty="0">
                <a:solidFill>
                  <a:schemeClr val="tx1"/>
                </a:solidFill>
                <a:latin typeface="黑体" panose="02010609060101010101" pitchFamily="49" charset="-122"/>
                <a:ea typeface="黑体" panose="02010609060101010101" pitchFamily="49" charset="-122"/>
                <a:cs typeface="Arial" panose="020B0604020202020204" pitchFamily="34" charset="0"/>
                <a:sym typeface="+mn-ea"/>
              </a:rPr>
              <a:t>（四）填报顺序</a:t>
            </a:r>
            <a:endParaRPr lang="en-US" altLang="zh-CN" sz="2400" b="1" dirty="0">
              <a:solidFill>
                <a:schemeClr val="tx1"/>
              </a:solidFill>
              <a:latin typeface="黑体" panose="02010609060101010101" pitchFamily="49" charset="-122"/>
              <a:ea typeface="黑体" panose="02010609060101010101" pitchFamily="49" charset="-122"/>
              <a:cs typeface="Arial" panose="020B0604020202020204" pitchFamily="34" charset="0"/>
            </a:endParaRPr>
          </a:p>
          <a:p>
            <a:pPr marL="342900" indent="-342900" algn="just">
              <a:spcBef>
                <a:spcPts val="1200"/>
              </a:spcBef>
              <a:buFont typeface="Wingdings" panose="05000000000000000000" pitchFamily="2" charset="2"/>
              <a:buChar char="Ø"/>
            </a:pPr>
            <a:r>
              <a:rPr lang="zh-CN" altLang="en-US" sz="2400" b="1" dirty="0">
                <a:latin typeface="+mn-ea"/>
                <a:sym typeface="+mn-ea"/>
              </a:rPr>
              <a:t>本表与</a:t>
            </a:r>
            <a:r>
              <a:rPr lang="zh-CN" altLang="en-US" sz="2400" b="1" dirty="0">
                <a:solidFill>
                  <a:schemeClr val="accent6"/>
                </a:solidFill>
                <a:latin typeface="+mn-ea"/>
                <a:sym typeface="+mn-ea"/>
              </a:rPr>
              <a:t>财务状况（</a:t>
            </a:r>
            <a:r>
              <a:rPr lang="en-US" altLang="zh-CN" sz="2400" b="1" dirty="0">
                <a:solidFill>
                  <a:schemeClr val="accent6"/>
                </a:solidFill>
                <a:latin typeface="+mn-ea"/>
                <a:sym typeface="+mn-ea"/>
              </a:rPr>
              <a:t>103</a:t>
            </a:r>
            <a:r>
              <a:rPr lang="zh-CN" altLang="en-US" sz="2400" b="1" dirty="0">
                <a:solidFill>
                  <a:schemeClr val="accent6"/>
                </a:solidFill>
                <a:latin typeface="+mn-ea"/>
                <a:sym typeface="+mn-ea"/>
              </a:rPr>
              <a:t>表）</a:t>
            </a:r>
            <a:r>
              <a:rPr lang="zh-CN" altLang="en-US" sz="2400" b="1" dirty="0">
                <a:latin typeface="+mn-ea"/>
                <a:sym typeface="+mn-ea"/>
              </a:rPr>
              <a:t>和</a:t>
            </a:r>
            <a:r>
              <a:rPr lang="zh-CN" altLang="en-US" sz="2400" b="1" dirty="0">
                <a:solidFill>
                  <a:schemeClr val="accent6"/>
                </a:solidFill>
                <a:latin typeface="+mn-ea"/>
                <a:sym typeface="+mn-ea"/>
              </a:rPr>
              <a:t>从业人员及工资总额（</a:t>
            </a:r>
            <a:r>
              <a:rPr lang="en-US" altLang="zh-CN" sz="2400" b="1" dirty="0">
                <a:solidFill>
                  <a:schemeClr val="accent6"/>
                </a:solidFill>
                <a:latin typeface="+mn-ea"/>
                <a:sym typeface="+mn-ea"/>
              </a:rPr>
              <a:t>102</a:t>
            </a:r>
            <a:r>
              <a:rPr lang="zh-CN" altLang="en-US" sz="2400" b="1" dirty="0">
                <a:solidFill>
                  <a:schemeClr val="accent6"/>
                </a:solidFill>
                <a:latin typeface="+mn-ea"/>
                <a:sym typeface="+mn-ea"/>
              </a:rPr>
              <a:t>表）</a:t>
            </a:r>
            <a:r>
              <a:rPr lang="zh-CN" altLang="en-US" sz="2400" b="1" dirty="0">
                <a:latin typeface="+mn-ea"/>
                <a:sym typeface="+mn-ea"/>
              </a:rPr>
              <a:t>，</a:t>
            </a:r>
            <a:r>
              <a:rPr lang="zh-CN" altLang="en-US" sz="2400" b="1" dirty="0">
                <a:solidFill>
                  <a:schemeClr val="accent6"/>
                </a:solidFill>
                <a:latin typeface="+mn-ea"/>
                <a:sym typeface="+mn-ea"/>
              </a:rPr>
              <a:t>限额以上批发和零售业经营情况（</a:t>
            </a:r>
            <a:r>
              <a:rPr lang="en-US" altLang="zh-CN" sz="2400" b="1" dirty="0">
                <a:solidFill>
                  <a:schemeClr val="accent6"/>
                </a:solidFill>
                <a:latin typeface="+mn-ea"/>
                <a:sym typeface="+mn-ea"/>
              </a:rPr>
              <a:t>E104</a:t>
            </a:r>
            <a:r>
              <a:rPr lang="zh-CN" altLang="en-US" sz="2400" b="1" dirty="0">
                <a:solidFill>
                  <a:schemeClr val="accent6"/>
                </a:solidFill>
                <a:latin typeface="+mn-ea"/>
                <a:sym typeface="+mn-ea"/>
              </a:rPr>
              <a:t>表）和限额以上住宿和餐饮业经营情况（</a:t>
            </a:r>
            <a:r>
              <a:rPr lang="en-US" altLang="zh-CN" sz="2400" b="1" dirty="0">
                <a:solidFill>
                  <a:schemeClr val="accent6"/>
                </a:solidFill>
                <a:latin typeface="+mn-ea"/>
                <a:sym typeface="+mn-ea"/>
              </a:rPr>
              <a:t>S104</a:t>
            </a:r>
            <a:r>
              <a:rPr lang="zh-CN" altLang="en-US" sz="2400" b="1" dirty="0">
                <a:solidFill>
                  <a:schemeClr val="accent6"/>
                </a:solidFill>
                <a:latin typeface="+mn-ea"/>
                <a:sym typeface="+mn-ea"/>
              </a:rPr>
              <a:t>表）</a:t>
            </a:r>
            <a:r>
              <a:rPr lang="zh-CN" altLang="en-US" sz="2400" b="1" dirty="0">
                <a:latin typeface="+mn-ea"/>
                <a:sym typeface="+mn-ea"/>
              </a:rPr>
              <a:t>中部分指标之间有</a:t>
            </a:r>
            <a:r>
              <a:rPr lang="zh-CN" altLang="en-US" sz="2400" b="1" dirty="0">
                <a:solidFill>
                  <a:srgbClr val="FF0000"/>
                </a:solidFill>
                <a:latin typeface="+mn-ea"/>
                <a:sym typeface="+mn-ea"/>
              </a:rPr>
              <a:t>跨表审核</a:t>
            </a:r>
            <a:r>
              <a:rPr lang="zh-CN" altLang="en-US" sz="2400" b="1" dirty="0">
                <a:latin typeface="+mn-ea"/>
                <a:sym typeface="+mn-ea"/>
              </a:rPr>
              <a:t>，需在上述报表</a:t>
            </a:r>
            <a:r>
              <a:rPr lang="zh-CN" altLang="en-US" sz="2400" b="1" dirty="0">
                <a:solidFill>
                  <a:srgbClr val="FF0000"/>
                </a:solidFill>
                <a:latin typeface="+mn-ea"/>
                <a:sym typeface="+mn-ea"/>
              </a:rPr>
              <a:t>之后填报本表</a:t>
            </a:r>
            <a:r>
              <a:rPr lang="zh-CN" altLang="en-US" sz="2400" b="1" dirty="0">
                <a:latin typeface="+mn-ea"/>
                <a:sym typeface="+mn-ea"/>
              </a:rPr>
              <a:t>。</a:t>
            </a:r>
            <a:endParaRPr lang="zh-CN" altLang="en-US" sz="2400" b="1" dirty="0">
              <a:latin typeface="+mn-ea"/>
            </a:endParaRPr>
          </a:p>
          <a:p>
            <a:pPr marL="342900" indent="-342900" algn="just">
              <a:spcBef>
                <a:spcPts val="1200"/>
              </a:spcBef>
              <a:buFont typeface="Wingdings" panose="05000000000000000000" pitchFamily="2" charset="2"/>
              <a:buChar char="Ø"/>
            </a:pPr>
            <a:endParaRPr lang="zh-CN" altLang="en-US" sz="2400" b="1" dirty="0">
              <a:solidFill>
                <a:schemeClr val="tx1"/>
              </a:solidFill>
              <a:latin typeface="+mn-ea"/>
              <a:ea typeface="+mn-ea"/>
            </a:endParaRPr>
          </a:p>
          <a:p>
            <a:pPr marL="0" lvl="0" indent="0" algn="just">
              <a:spcBef>
                <a:spcPts val="1200"/>
              </a:spcBef>
              <a:buFont typeface="Wingdings" panose="05000000000000000000" pitchFamily="2" charset="2"/>
              <a:buNone/>
            </a:pPr>
            <a:endParaRPr lang="zh-CN" altLang="en-US" sz="2400" b="1" dirty="0">
              <a:solidFill>
                <a:schemeClr val="tx1"/>
              </a:solidFill>
              <a:latin typeface="+mn-ea"/>
              <a:ea typeface="+mn-ea"/>
            </a:endParaRPr>
          </a:p>
        </p:txBody>
      </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8" name="直接连接符 7"/>
              <p:cNvCxnSpPr/>
              <p:nvPr/>
            </p:nvCxnSpPr>
            <p:spPr>
              <a:xfrm>
                <a:off x="0" y="1098"/>
                <a:ext cx="176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true"/>
              </p:cNvPicPr>
              <p:nvPr/>
            </p:nvPicPr>
            <p:blipFill>
              <a:blip r:embed="rId1"/>
              <a:stretch>
                <a:fillRect/>
              </a:stretch>
            </p:blipFill>
            <p:spPr>
              <a:xfrm>
                <a:off x="13560" y="0"/>
                <a:ext cx="5640" cy="1585"/>
              </a:xfrm>
              <a:prstGeom prst="rect">
                <a:avLst/>
              </a:prstGeom>
              <a:noFill/>
              <a:ln w="9525">
                <a:noFill/>
              </a:ln>
            </p:spPr>
          </p:pic>
        </p:grpSp>
        <p:sp>
          <p:nvSpPr>
            <p:cNvPr id="25" name="矩形 24"/>
            <p:cNvSpPr/>
            <p:nvPr/>
          </p:nvSpPr>
          <p:spPr>
            <a:xfrm flipV="true">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制度培训2">
  <a:themeElements>
    <a:clrScheme name="制度培训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制度培训2">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marL="342900" lvl="0" indent="-342900" algn="just">
          <a:spcBef>
            <a:spcPts val="1200"/>
          </a:spcBef>
          <a:defRPr lang="zh-CN" altLang="en-US" sz="2400" dirty="0">
            <a:solidFill>
              <a:schemeClr val="tx1"/>
            </a:solidFill>
            <a:latin typeface="黑体" panose="02010609060101010101" pitchFamily="49" charset="-122"/>
            <a:ea typeface="黑体" panose="02010609060101010101" pitchFamily="49" charset="-122"/>
            <a:cs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spPr>
      <a:bodyPr vert="horz" wrap="none" lIns="91440" tIns="45720" rIns="91440" bIns="45720" numCol="1" anchor="ctr" anchorCtr="false" compatLnSpc="true"/>
      <a:lstStyle>
        <a:defPPr marL="0" marR="0" indent="0" algn="ctr" defTabSz="914400" rtl="0" eaLnBrk="1" fontAlgn="base" latinLnBrk="0" hangingPunct="1">
          <a:lnSpc>
            <a:spcPct val="100000"/>
          </a:lnSpc>
          <a:spcBef>
            <a:spcPct val="0"/>
          </a:spcBef>
          <a:spcAft>
            <a:spcPct val="0"/>
          </a:spcAft>
          <a:buClrTx/>
          <a:buSzTx/>
          <a:buFontTx/>
          <a:buNone/>
          <a:defRPr kumimoji="1" lang="zh-CN" altLang="en-US" sz="3200" b="1" i="0" u="none" strike="noStrike" cap="none" normalizeH="0" baseline="0" smtClean="0">
            <a:ln>
              <a:noFill/>
            </a:ln>
            <a:solidFill>
              <a:srgbClr val="FFFF66"/>
            </a:solidFill>
            <a:effectLst/>
            <a:latin typeface="Times New Roman" panose="02020603050405020304" pitchFamily="18" charset="0"/>
            <a:ea typeface="宋体" pitchFamily="2" charset="-122"/>
          </a:defRPr>
        </a:defPPr>
      </a:lstStyle>
    </a:lnDef>
  </a:objectDefaults>
  <a:extraClrSchemeLst>
    <a:extraClrScheme>
      <a:clrScheme name="制度培训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制度培训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制度培训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制度培训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制度培训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制度培训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制度培训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制度培训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制度培训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0</TotalTime>
  <Words>13325</Words>
  <Application>WPS 演示</Application>
  <PresentationFormat>全屏显示(4:3)</PresentationFormat>
  <Paragraphs>570</Paragraphs>
  <Slides>52</Slides>
  <Notes>71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52</vt:i4>
      </vt:variant>
    </vt:vector>
  </HeadingPairs>
  <TitlesOfParts>
    <vt:vector size="73" baseType="lpstr">
      <vt:lpstr>Arial</vt:lpstr>
      <vt:lpstr>宋体</vt:lpstr>
      <vt:lpstr>Wingdings</vt:lpstr>
      <vt:lpstr>Times New Roman</vt:lpstr>
      <vt:lpstr>方正书宋_GBK</vt:lpstr>
      <vt:lpstr>黑体</vt:lpstr>
      <vt:lpstr>方正小标宋简体</vt:lpstr>
      <vt:lpstr>微软雅黑</vt:lpstr>
      <vt:lpstr>华文楷体</vt:lpstr>
      <vt:lpstr>方正楷体_GBK</vt:lpstr>
      <vt:lpstr>等线</vt:lpstr>
      <vt:lpstr>Arial Unicode MS</vt:lpstr>
      <vt:lpstr>Wingdings</vt:lpstr>
      <vt:lpstr>+中文正文</vt:lpstr>
      <vt:lpstr>等线 Light</vt:lpstr>
      <vt:lpstr>楷体</vt:lpstr>
      <vt:lpstr>楷体_GB2312</vt:lpstr>
      <vt:lpstr>Times New Roman</vt:lpstr>
      <vt:lpstr>宋体</vt:lpstr>
      <vt:lpstr>仿宋_GB2312</vt:lpstr>
      <vt:lpstr>制度培训2</vt:lpstr>
      <vt:lpstr>PowerPoint 演示文稿</vt:lpstr>
      <vt:lpstr>主要内容</vt:lpstr>
      <vt:lpstr>一、新增内容及变化</vt:lpstr>
      <vt:lpstr>一、新增内容及变化</vt:lpstr>
      <vt:lpstr>二、填报范围及对象</vt:lpstr>
      <vt:lpstr>三、填报方式及要求</vt:lpstr>
      <vt:lpstr>三、填报方式及要求</vt:lpstr>
      <vt:lpstr>三、填报方式及要求</vt:lpstr>
      <vt:lpstr>三、填报方式及要求</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四、指标解释及说明   </vt:lpstr>
      <vt:lpstr>五、需要注意的问题</vt:lpstr>
      <vt:lpstr>PowerPoint 演示文稿</vt:lpstr>
    </vt:vector>
  </TitlesOfParts>
  <Company>nbs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企业信息化情况表培训资料</dc:title>
  <dc:creator>毕新华</dc:creator>
  <cp:lastModifiedBy>uos</cp:lastModifiedBy>
  <cp:revision>2962</cp:revision>
  <dcterms:created xsi:type="dcterms:W3CDTF">2024-12-30T01:56:44Z</dcterms:created>
  <dcterms:modified xsi:type="dcterms:W3CDTF">2024-12-30T01:56:44Z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2052-11.8.2.9831</vt:lpwstr>
  </property>
  <property fmtid="{D5CDD505-2E9C-101B-9397-08002B2CF9AE}" pid="3" name="ICV">
    <vt:lpwstr>566AB6DF729C452EBC79DD96FF6386C8</vt:lpwstr>
  </property>
</Properties>
</file>