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dp" ContentType="image/vnd.ms-photo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handoutMasterIdLst>
    <p:handoutMasterId r:id="rId83"/>
  </p:handoutMasterIdLst>
  <p:sldIdLst>
    <p:sldId id="994" r:id="rId4"/>
    <p:sldId id="362" r:id="rId6"/>
    <p:sldId id="363" r:id="rId7"/>
    <p:sldId id="1127" r:id="rId8"/>
    <p:sldId id="369" r:id="rId9"/>
    <p:sldId id="938" r:id="rId10"/>
    <p:sldId id="1053" r:id="rId11"/>
    <p:sldId id="1210" r:id="rId12"/>
    <p:sldId id="468" r:id="rId13"/>
    <p:sldId id="878" r:id="rId14"/>
    <p:sldId id="880" r:id="rId15"/>
    <p:sldId id="1058" r:id="rId16"/>
    <p:sldId id="1059" r:id="rId17"/>
    <p:sldId id="881" r:id="rId18"/>
    <p:sldId id="882" r:id="rId19"/>
    <p:sldId id="606" r:id="rId20"/>
    <p:sldId id="1128" r:id="rId21"/>
    <p:sldId id="374" r:id="rId22"/>
    <p:sldId id="375" r:id="rId23"/>
    <p:sldId id="377" r:id="rId24"/>
    <p:sldId id="378" r:id="rId25"/>
    <p:sldId id="1423" r:id="rId26"/>
    <p:sldId id="1424" r:id="rId27"/>
    <p:sldId id="756" r:id="rId28"/>
    <p:sldId id="379" r:id="rId29"/>
    <p:sldId id="1369" r:id="rId30"/>
    <p:sldId id="541" r:id="rId31"/>
    <p:sldId id="1129" r:id="rId32"/>
    <p:sldId id="463" r:id="rId33"/>
    <p:sldId id="1373" r:id="rId34"/>
    <p:sldId id="739" r:id="rId35"/>
    <p:sldId id="381" r:id="rId36"/>
    <p:sldId id="1055" r:id="rId37"/>
    <p:sldId id="1056" r:id="rId38"/>
    <p:sldId id="1427" r:id="rId39"/>
    <p:sldId id="383" r:id="rId40"/>
    <p:sldId id="1426" r:id="rId41"/>
    <p:sldId id="1371" r:id="rId42"/>
    <p:sldId id="1372" r:id="rId43"/>
    <p:sldId id="384" r:id="rId44"/>
    <p:sldId id="786" r:id="rId45"/>
    <p:sldId id="1130" r:id="rId46"/>
    <p:sldId id="740" r:id="rId47"/>
    <p:sldId id="1131" r:id="rId48"/>
    <p:sldId id="787" r:id="rId49"/>
    <p:sldId id="1060" r:id="rId50"/>
    <p:sldId id="1202" r:id="rId51"/>
    <p:sldId id="1057" r:id="rId52"/>
    <p:sldId id="788" r:id="rId53"/>
    <p:sldId id="1203" r:id="rId54"/>
    <p:sldId id="789" r:id="rId55"/>
    <p:sldId id="1205" r:id="rId56"/>
    <p:sldId id="1278" r:id="rId57"/>
    <p:sldId id="1279" r:id="rId58"/>
    <p:sldId id="1063" r:id="rId59"/>
    <p:sldId id="1209" r:id="rId60"/>
    <p:sldId id="757" r:id="rId61"/>
    <p:sldId id="1071" r:id="rId62"/>
    <p:sldId id="816" r:id="rId63"/>
    <p:sldId id="1311" r:id="rId64"/>
    <p:sldId id="1206" r:id="rId65"/>
    <p:sldId id="747" r:id="rId66"/>
    <p:sldId id="885" r:id="rId67"/>
    <p:sldId id="748" r:id="rId68"/>
    <p:sldId id="1207" r:id="rId69"/>
    <p:sldId id="1338" r:id="rId70"/>
    <p:sldId id="1358" r:id="rId71"/>
    <p:sldId id="1359" r:id="rId72"/>
    <p:sldId id="1357" r:id="rId73"/>
    <p:sldId id="1364" r:id="rId74"/>
    <p:sldId id="824" r:id="rId75"/>
    <p:sldId id="1374" r:id="rId76"/>
    <p:sldId id="1118" r:id="rId77"/>
    <p:sldId id="886" r:id="rId78"/>
    <p:sldId id="1375" r:id="rId79"/>
    <p:sldId id="1376" r:id="rId80"/>
    <p:sldId id="1377" r:id="rId81"/>
    <p:sldId id="1366" r:id="rId82"/>
  </p:sldIdLst>
  <p:sldSz cx="9144000" cy="5144135" type="screen16x9"/>
  <p:notesSz cx="9144000" cy="6858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用户" initials="W" lastIdx="2" clrIdx="0"/>
  <p:cmAuthor id="2" name="作者" initials="A" lastIdx="0" clrIdx="1"/>
  <p:cmAuthor id="3" name="黄旭" initials="t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FE5"/>
    <a:srgbClr val="FFDBC5"/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ä¸­åº¦æ ·å¼ 2 - å¼ºè°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ä¸­åº¦æ ·å¼ 2 - å¼ºè°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æ æ ·å¼ï¼ç½æ ¼å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750" autoAdjust="0"/>
  </p:normalViewPr>
  <p:slideViewPr>
    <p:cSldViewPr showGuides="1">
      <p:cViewPr varScale="1">
        <p:scale>
          <a:sx n="53" d="100"/>
          <a:sy n="53" d="100"/>
        </p:scale>
        <p:origin x="-96" y="-336"/>
      </p:cViewPr>
      <p:guideLst>
        <p:guide orient="horz" pos="1590"/>
        <p:guide pos="27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26"/>
    </p:cViewPr>
  </p:sorterViewPr>
  <p:notesViewPr>
    <p:cSldViewPr>
      <p:cViewPr varScale="1">
        <p:scale>
          <a:sx n="79" d="100"/>
          <a:sy n="79" d="100"/>
        </p:scale>
        <p:origin x="-3042" y="-102"/>
      </p:cViewPr>
      <p:guideLst>
        <p:guide orient="horz" pos="2119"/>
        <p:guide pos="276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7" Type="http://schemas.openxmlformats.org/officeDocument/2006/relationships/commentAuthors" Target="commentAuthors.xml"/><Relationship Id="rId86" Type="http://schemas.openxmlformats.org/officeDocument/2006/relationships/tableStyles" Target="tableStyles.xml"/><Relationship Id="rId85" Type="http://schemas.openxmlformats.org/officeDocument/2006/relationships/viewProps" Target="viewProps.xml"/><Relationship Id="rId84" Type="http://schemas.openxmlformats.org/officeDocument/2006/relationships/presProps" Target="presProps.xml"/><Relationship Id="rId83" Type="http://schemas.openxmlformats.org/officeDocument/2006/relationships/handoutMaster" Target="handoutMasters/handoutMaster1.xml"/><Relationship Id="rId82" Type="http://schemas.openxmlformats.org/officeDocument/2006/relationships/slide" Target="slides/slide78.xml"/><Relationship Id="rId81" Type="http://schemas.openxmlformats.org/officeDocument/2006/relationships/slide" Target="slides/slide77.xml"/><Relationship Id="rId80" Type="http://schemas.openxmlformats.org/officeDocument/2006/relationships/slide" Target="slides/slide76.xml"/><Relationship Id="rId8" Type="http://schemas.openxmlformats.org/officeDocument/2006/relationships/slide" Target="slides/slide4.xml"/><Relationship Id="rId79" Type="http://schemas.openxmlformats.org/officeDocument/2006/relationships/slide" Target="slides/slide75.xml"/><Relationship Id="rId78" Type="http://schemas.openxmlformats.org/officeDocument/2006/relationships/slide" Target="slides/slide74.xml"/><Relationship Id="rId77" Type="http://schemas.openxmlformats.org/officeDocument/2006/relationships/slide" Target="slides/slide73.xml"/><Relationship Id="rId76" Type="http://schemas.openxmlformats.org/officeDocument/2006/relationships/slide" Target="slides/slide72.xml"/><Relationship Id="rId75" Type="http://schemas.openxmlformats.org/officeDocument/2006/relationships/slide" Target="slides/slide71.xml"/><Relationship Id="rId74" Type="http://schemas.openxmlformats.org/officeDocument/2006/relationships/slide" Target="slides/slide70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3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9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D7902EA4-24E6-4173-9A39-591C065F15D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true" noRot="true" noChangeAspect="true"/>
          </p:cNvSpPr>
          <p:nvPr>
            <p:ph type="sldImg" idx="2"/>
          </p:nvPr>
        </p:nvSpPr>
        <p:spPr>
          <a:xfrm>
            <a:off x="2286400" y="514350"/>
            <a:ext cx="45712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true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F86D4B1F-A000-4E8A-BEA2-E19F1F998B2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true" noRot="true" noChangeAspect="true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true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84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85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203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204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210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211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216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217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216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217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221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222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228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229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234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235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240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241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71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72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84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85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659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680825" y="554831"/>
            <a:ext cx="3704035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660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r>
              <a:rPr lang="zh-CN" altLang="en-US" kern="0">
                <a:latin typeface="黑体" panose="02010609060101010101" pitchFamily="2" charset="-122"/>
              </a:rPr>
              <a:t>审核说明须按照审核错误的具体内容，经过理解、分析后，进行有针对性的解释。</a:t>
            </a:r>
            <a:endParaRPr lang="en-US" altLang="zh-CN" kern="0">
              <a:latin typeface="黑体" panose="02010609060101010101" pitchFamily="2" charset="-122"/>
            </a:endParaRPr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84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85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84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85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149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50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84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85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111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12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r>
              <a:rPr lang="zh-CN" altLang="en-US"/>
              <a:t>住宿和餐饮业的统计报表均以</a:t>
            </a:r>
            <a:r>
              <a:rPr lang="en-US" altLang="zh-CN"/>
              <a:t>S</a:t>
            </a:r>
            <a:r>
              <a:rPr lang="zh-CN" altLang="en-US"/>
              <a:t>开头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"/>
          <p:cNvSpPr>
            <a:spLocks noGrp="true"/>
          </p:cNvSpPr>
          <p:nvPr>
            <p:ph type="sldNum" idx="5"/>
          </p:nvPr>
        </p:nvSpPr>
        <p:spPr>
          <a:xfrm>
            <a:off x="5132917" y="7033022"/>
            <a:ext cx="3928533" cy="37028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5552" tIns="47776" rIns="95552" bIns="47776" anchor="b" anchorCtr="false"/>
          <a:lstStyle/>
          <a:p>
            <a:pPr algn="r" defTabSz="955675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panose="020F0502020204030204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panose="020F0502020204030204" charset="0"/>
            </a:endParaRPr>
          </a:p>
        </p:txBody>
      </p:sp>
      <p:sp>
        <p:nvSpPr>
          <p:cNvPr id="131" name="对象"/>
          <p:cNvSpPr>
            <a:spLocks noGrp="true" noRot="true" noChangeAspect="true"/>
          </p:cNvSpPr>
          <p:nvPr>
            <p:ph type="sldImg"/>
          </p:nvPr>
        </p:nvSpPr>
        <p:spPr>
          <a:xfrm>
            <a:off x="2064182" y="554831"/>
            <a:ext cx="4937321" cy="27777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32" name="文本框"/>
          <p:cNvSpPr>
            <a:spLocks noGrp="true"/>
          </p:cNvSpPr>
          <p:nvPr>
            <p:ph type="body" idx="1"/>
          </p:nvPr>
        </p:nvSpPr>
        <p:spPr>
          <a:xfrm>
            <a:off x="905933" y="3517106"/>
            <a:ext cx="7251700" cy="33325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ctrTitle" hasCustomPrompt="true"/>
          </p:nvPr>
        </p:nvSpPr>
        <p:spPr>
          <a:xfrm>
            <a:off x="1143000" y="992395"/>
            <a:ext cx="6858000" cy="1640538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3375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true"/>
          </p:cNvSpPr>
          <p:nvPr>
            <p:ph type="subTitle" idx="1" hasCustomPrompt="true"/>
          </p:nvPr>
        </p:nvSpPr>
        <p:spPr>
          <a:xfrm>
            <a:off x="1143000" y="2702001"/>
            <a:ext cx="6858000" cy="1242039"/>
          </a:xfrm>
        </p:spPr>
        <p:txBody>
          <a:bodyPr>
            <a:normAutofit/>
          </a:bodyPr>
          <a:lstStyle>
            <a:lvl1pPr marL="0" indent="0" algn="ctr">
              <a:buNone/>
              <a:defRPr sz="1015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8035" indent="0" algn="ctr">
              <a:buNone/>
              <a:defRPr sz="9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true"/>
          </p:cNvSpPr>
          <p:nvPr>
            <p:ph type="title" orient="vert"/>
          </p:nvPr>
        </p:nvSpPr>
        <p:spPr>
          <a:xfrm>
            <a:off x="7368363" y="273892"/>
            <a:ext cx="1146987" cy="4359641"/>
          </a:xfrm>
        </p:spPr>
        <p:txBody>
          <a:bodyPr vert="eaVert">
            <a:normAutofit/>
          </a:bodyPr>
          <a:lstStyle>
            <a:lvl1pPr>
              <a:defRPr sz="202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true"/>
          </p:cNvSpPr>
          <p:nvPr>
            <p:ph type="body" orient="vert" idx="1"/>
          </p:nvPr>
        </p:nvSpPr>
        <p:spPr>
          <a:xfrm>
            <a:off x="628650" y="273892"/>
            <a:ext cx="6659969" cy="4359641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true"/>
          </p:cNvSpPr>
          <p:nvPr>
            <p:ph sz="quarter" idx="13"/>
          </p:nvPr>
        </p:nvSpPr>
        <p:spPr>
          <a:xfrm>
            <a:off x="628650" y="413730"/>
            <a:ext cx="7886700" cy="416995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485775" y="193868"/>
            <a:ext cx="7886700" cy="994346"/>
          </a:xfrm>
        </p:spPr>
        <p:txBody>
          <a:bodyPr anchor="ctr" anchorCtr="false">
            <a:normAutofit/>
          </a:bodyPr>
          <a:lstStyle>
            <a:lvl1pPr>
              <a:defRPr sz="135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>
          <a:xfrm>
            <a:off x="485775" y="1369458"/>
            <a:ext cx="7886700" cy="3264074"/>
          </a:xfrm>
        </p:spPr>
        <p:txBody>
          <a:bodyPr>
            <a:normAutofit/>
          </a:bodyPr>
          <a:lstStyle>
            <a:lvl1pPr>
              <a:defRPr sz="112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015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623888" y="2813830"/>
            <a:ext cx="5491163" cy="608624"/>
          </a:xfrm>
        </p:spPr>
        <p:txBody>
          <a:bodyPr anchor="b">
            <a:normAutofit/>
          </a:bodyPr>
          <a:lstStyle>
            <a:lvl1pPr>
              <a:defRPr sz="22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623888" y="3458126"/>
            <a:ext cx="5491163" cy="485751"/>
          </a:xfrm>
        </p:spPr>
        <p:txBody>
          <a:bodyPr>
            <a:normAutofit/>
          </a:bodyPr>
          <a:lstStyle>
            <a:lvl1pPr marL="0" indent="0">
              <a:buNone/>
              <a:defRPr sz="1015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80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485775" y="193868"/>
            <a:ext cx="7886700" cy="994346"/>
          </a:xfrm>
        </p:spPr>
        <p:txBody>
          <a:bodyPr>
            <a:normAutofit/>
          </a:bodyPr>
          <a:lstStyle>
            <a:lvl1pPr>
              <a:defRPr sz="135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true"/>
          </p:cNvSpPr>
          <p:nvPr>
            <p:ph sz="half" idx="1"/>
          </p:nvPr>
        </p:nvSpPr>
        <p:spPr>
          <a:xfrm>
            <a:off x="485775" y="1369458"/>
            <a:ext cx="3886200" cy="326407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12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015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4486275" y="1369458"/>
            <a:ext cx="3886200" cy="326407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125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015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629841" y="1308950"/>
            <a:ext cx="3868340" cy="61804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8035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629841" y="1962050"/>
            <a:ext cx="3868340" cy="268100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true"/>
          </p:cNvSpPr>
          <p:nvPr>
            <p:ph type="body" sz="quarter" idx="3"/>
          </p:nvPr>
        </p:nvSpPr>
        <p:spPr>
          <a:xfrm>
            <a:off x="4629150" y="1308950"/>
            <a:ext cx="3887391" cy="61804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8035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true"/>
          </p:cNvSpPr>
          <p:nvPr>
            <p:ph sz="quarter" idx="4"/>
          </p:nvPr>
        </p:nvSpPr>
        <p:spPr>
          <a:xfrm>
            <a:off x="4629150" y="1962050"/>
            <a:ext cx="3887391" cy="268100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628650" y="2075027"/>
            <a:ext cx="7886700" cy="994346"/>
          </a:xfrm>
        </p:spPr>
        <p:txBody>
          <a:bodyPr>
            <a:normAutofit/>
          </a:bodyPr>
          <a:lstStyle>
            <a:lvl1pPr algn="ctr">
              <a:defRPr sz="27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 hasCustomPrompt="true"/>
          </p:nvPr>
        </p:nvSpPr>
        <p:spPr>
          <a:xfrm>
            <a:off x="485060" y="95267"/>
            <a:ext cx="3123900" cy="1200360"/>
          </a:xfrm>
        </p:spPr>
        <p:txBody>
          <a:bodyPr anchor="ctr" anchorCtr="false">
            <a:normAutofit/>
          </a:bodyPr>
          <a:lstStyle>
            <a:lvl1pPr>
              <a:defRPr sz="135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true" noChangeAspect="true"/>
          </p:cNvSpPr>
          <p:nvPr>
            <p:ph type="pic" idx="1"/>
          </p:nvPr>
        </p:nvSpPr>
        <p:spPr>
          <a:xfrm>
            <a:off x="3888000" y="574866"/>
            <a:ext cx="4363031" cy="3821503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8035" indent="0">
              <a:buNone/>
              <a:defRPr sz="1125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true"/>
          </p:cNvSpPr>
          <p:nvPr>
            <p:ph type="body" sz="half" idx="2"/>
          </p:nvPr>
        </p:nvSpPr>
        <p:spPr>
          <a:xfrm>
            <a:off x="488870" y="1543320"/>
            <a:ext cx="3123900" cy="2859191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8035" indent="0">
              <a:buNone/>
              <a:defRPr sz="565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0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false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true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628650" y="1369458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2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true"/>
          </p:cNvSpPr>
          <p:nvPr>
            <p:ph type="title"/>
          </p:nvPr>
        </p:nvSpPr>
        <p:spPr>
          <a:xfrm>
            <a:off x="628650" y="273878"/>
            <a:ext cx="7886700" cy="994295"/>
          </a:xfrm>
          <a:prstGeom prst="rect">
            <a:avLst/>
          </a:prstGeom>
          <a:noFill/>
          <a:ln w="9525">
            <a:noFill/>
          </a:ln>
        </p:spPr>
        <p:txBody>
          <a:bodyPr anchor="ctr" anchorCtr="false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true"/>
          </p:cNvSpPr>
          <p:nvPr>
            <p:ph type="body"/>
          </p:nvPr>
        </p:nvSpPr>
        <p:spPr>
          <a:xfrm>
            <a:off x="628650" y="1369388"/>
            <a:ext cx="7886700" cy="3263906"/>
          </a:xfrm>
          <a:prstGeom prst="rect">
            <a:avLst/>
          </a:prstGeom>
          <a:noFill/>
          <a:ln w="9525">
            <a:noFill/>
          </a:ln>
        </p:spPr>
        <p:txBody>
          <a:bodyPr anchor="t" anchorCtr="false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628650" y="4767851"/>
            <a:ext cx="2057400" cy="2738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34DBC0E-06DF-4452-B21C-13EF073AF063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3028950" y="4767851"/>
            <a:ext cx="3086100" cy="2738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60403050404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6457950" y="4767851"/>
            <a:ext cx="2057400" cy="2738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362963-EB39-4484-8798-F24902B1C5C8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604030504040204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5.xml"/><Relationship Id="rId4" Type="http://schemas.microsoft.com/office/2007/relationships/hdphoto" Target="../media/image15.wdp"/><Relationship Id="rId3" Type="http://schemas.openxmlformats.org/officeDocument/2006/relationships/image" Target="../media/image14.png"/><Relationship Id="rId2" Type="http://schemas.openxmlformats.org/officeDocument/2006/relationships/tags" Target="../tags/tag7.xml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5.xml"/><Relationship Id="rId4" Type="http://schemas.microsoft.com/office/2007/relationships/hdphoto" Target="../media/image15.wdp"/><Relationship Id="rId3" Type="http://schemas.openxmlformats.org/officeDocument/2006/relationships/image" Target="../media/image14.png"/><Relationship Id="rId2" Type="http://schemas.openxmlformats.org/officeDocument/2006/relationships/tags" Target="../tags/tag8.xml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9.xml"/><Relationship Id="rId1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slide" Target="sl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hyperlink" Target="&#35843;&#26597;&#21333;&#20301;&#22914;&#20309;&#21028;&#23450;&#33258;&#24049;&#30340;&#38144;&#21806;&#34892;&#20026;&#23646;&#20110;&#25209;&#21457;&#36824;&#26159;&#38646;&#21806;&#65311;.docx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7.xml"/><Relationship Id="rId1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5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17.png"/></Relationships>
</file>

<file path=ppt/slides/_rels/slide5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8.png"/><Relationship Id="rId2" Type="http://schemas.openxmlformats.org/officeDocument/2006/relationships/oleObject" Target="../embeddings/oleObject2.bin"/><Relationship Id="rId1" Type="http://schemas.openxmlformats.org/officeDocument/2006/relationships/image" Target="../media/image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6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1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3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4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7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3.xml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3.xml"/><Relationship Id="rId4" Type="http://schemas.microsoft.com/office/2007/relationships/hdphoto" Target="../media/image6.wdp"/><Relationship Id="rId3" Type="http://schemas.openxmlformats.org/officeDocument/2006/relationships/image" Target="../media/image5.png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62"/>
          <p:cNvSpPr/>
          <p:nvPr/>
        </p:nvSpPr>
        <p:spPr bwMode="auto">
          <a:xfrm>
            <a:off x="751046" y="2181066"/>
            <a:ext cx="7434739" cy="714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t" anchorCtr="false">
            <a:spAutoFit/>
          </a:bodyPr>
          <a:lstStyle/>
          <a:p>
            <a:pPr marL="342900" lvl="0" indent="-342900" algn="ctr">
              <a:spcBef>
                <a:spcPct val="50000"/>
              </a:spcBef>
              <a:buClrTx/>
              <a:buSzTx/>
              <a:buFontTx/>
            </a:pPr>
            <a:r>
              <a:rPr lang="zh-CN" altLang="en-US" sz="4050" b="1">
                <a:solidFill>
                  <a:srgbClr val="336699"/>
                </a:solidFill>
                <a:latin typeface="微软雅黑" panose="020B0604030504040204" charset="-122"/>
                <a:ea typeface="微软雅黑" panose="020B0604030504040204" charset="-122"/>
                <a:sym typeface="+mn-ea"/>
              </a:rPr>
              <a:t>批发和零售业主要经营情况</a:t>
            </a:r>
            <a:endParaRPr lang="zh-CN" altLang="en-US" sz="4050" b="1">
              <a:solidFill>
                <a:srgbClr val="336699"/>
              </a:solidFill>
              <a:latin typeface="微软雅黑" panose="020B0604030504040204" charset="-122"/>
              <a:ea typeface="微软雅黑" panose="020B0604030504040204" charset="-122"/>
              <a:sym typeface="+mn-ea"/>
            </a:endParaRPr>
          </a:p>
        </p:txBody>
      </p:sp>
      <p:pic>
        <p:nvPicPr>
          <p:cNvPr id="6146" name="图片 6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4758929" y="3900805"/>
            <a:ext cx="4399359" cy="1243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" name="任意多边形 47"/>
          <p:cNvSpPr/>
          <p:nvPr/>
        </p:nvSpPr>
        <p:spPr>
          <a:xfrm rot="5400000">
            <a:off x="4054673" y="-3584377"/>
            <a:ext cx="685800" cy="8802291"/>
          </a:xfrm>
          <a:custGeom>
            <a:avLst/>
            <a:gdLst>
              <a:gd name="connsiteX0" fmla="*/ 0 w 990604"/>
              <a:gd name="connsiteY0" fmla="*/ 5956738 h 5956738"/>
              <a:gd name="connsiteX1" fmla="*/ 0 w 990604"/>
              <a:gd name="connsiteY1" fmla="*/ 317938 h 5956738"/>
              <a:gd name="connsiteX2" fmla="*/ 6 w 990604"/>
              <a:gd name="connsiteY2" fmla="*/ 317938 h 5956738"/>
              <a:gd name="connsiteX3" fmla="*/ 495305 w 990604"/>
              <a:gd name="connsiteY3" fmla="*/ 0 h 5956738"/>
              <a:gd name="connsiteX4" fmla="*/ 990604 w 990604"/>
              <a:gd name="connsiteY4" fmla="*/ 317938 h 5956738"/>
              <a:gd name="connsiteX5" fmla="*/ 990601 w 990604"/>
              <a:gd name="connsiteY5" fmla="*/ 317938 h 5956738"/>
              <a:gd name="connsiteX6" fmla="*/ 990601 w 990604"/>
              <a:gd name="connsiteY6" fmla="*/ 5956738 h 5956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604" h="5956738">
                <a:moveTo>
                  <a:pt x="0" y="5956738"/>
                </a:moveTo>
                <a:lnTo>
                  <a:pt x="0" y="317938"/>
                </a:lnTo>
                <a:lnTo>
                  <a:pt x="6" y="317938"/>
                </a:lnTo>
                <a:lnTo>
                  <a:pt x="495305" y="0"/>
                </a:lnTo>
                <a:lnTo>
                  <a:pt x="990604" y="317938"/>
                </a:lnTo>
                <a:lnTo>
                  <a:pt x="990601" y="317938"/>
                </a:lnTo>
                <a:lnTo>
                  <a:pt x="990601" y="5956738"/>
                </a:lnTo>
                <a:close/>
              </a:path>
            </a:pathLst>
          </a:cu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69" name="矩形 1068"/>
          <p:cNvSpPr/>
          <p:nvPr/>
        </p:nvSpPr>
        <p:spPr>
          <a:xfrm>
            <a:off x="8039100" y="3056652"/>
            <a:ext cx="357188" cy="357188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7880747" y="2878059"/>
            <a:ext cx="355997" cy="355997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635556" y="1674813"/>
            <a:ext cx="355997" cy="355997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802244" y="1847454"/>
            <a:ext cx="355997" cy="355997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53" name="Text Box 3"/>
          <p:cNvSpPr/>
          <p:nvPr/>
        </p:nvSpPr>
        <p:spPr>
          <a:xfrm>
            <a:off x="2221469" y="3695780"/>
            <a:ext cx="4351734" cy="321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false">
            <a:spAutoFit/>
          </a:bodyPr>
          <a:lstStyle/>
          <a:p>
            <a:pPr marL="342900" indent="-342900" algn="ctr">
              <a:spcBef>
                <a:spcPct val="50000"/>
              </a:spcBef>
              <a:buClrTx/>
              <a:buFontTx/>
            </a:pPr>
            <a:endParaRPr lang="zh-CN" altLang="en-US" sz="1500" dirty="0">
              <a:solidFill>
                <a:srgbClr val="336699"/>
              </a:solidFill>
              <a:latin typeface="微软雅黑" panose="020B0604030504040204" charset="-122"/>
              <a:ea typeface="微软雅黑" panose="020B0604030504040204" charset="-122"/>
              <a:sym typeface="微软雅黑" panose="020B0604030504040204" charset="-122"/>
            </a:endParaRPr>
          </a:p>
        </p:txBody>
      </p:sp>
      <p:sp>
        <p:nvSpPr>
          <p:cNvPr id="2054" name="文本框 62"/>
          <p:cNvSpPr txBox="true"/>
          <p:nvPr/>
        </p:nvSpPr>
        <p:spPr>
          <a:xfrm>
            <a:off x="146209" y="646113"/>
            <a:ext cx="8153876" cy="5295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R="0" algn="r" defTabSz="914400">
              <a:buClrTx/>
              <a:buSzTx/>
              <a:buFontTx/>
              <a:buNone/>
            </a:pPr>
            <a:r>
              <a:rPr lang="en-US" altLang="zh-CN" sz="2850">
                <a:ln w="952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方正小标宋简体" panose="02000000000000000000" charset="-122"/>
                <a:ea typeface="方正小标宋简体" panose="02000000000000000000" charset="-122"/>
                <a:cs typeface="方正小标宋简体" panose="02000000000000000000" charset="-122"/>
                <a:sym typeface="+mn-ea"/>
              </a:rPr>
              <a:t>2024</a:t>
            </a:r>
            <a:r>
              <a:rPr lang="zh-CN" altLang="en-US" sz="2850">
                <a:ln w="952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方正小标宋简体" panose="02000000000000000000" charset="-122"/>
                <a:ea typeface="方正小标宋简体" panose="02000000000000000000" charset="-122"/>
                <a:cs typeface="方正小标宋简体" panose="02000000000000000000" charset="-122"/>
                <a:sym typeface="+mn-ea"/>
              </a:rPr>
              <a:t>年统计年报和</a:t>
            </a:r>
            <a:r>
              <a:rPr lang="en-US" altLang="zh-CN" sz="2850">
                <a:ln w="952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方正小标宋简体" panose="02000000000000000000" charset="-122"/>
                <a:ea typeface="方正小标宋简体" panose="02000000000000000000" charset="-122"/>
                <a:cs typeface="方正小标宋简体" panose="02000000000000000000" charset="-122"/>
                <a:sym typeface="+mn-ea"/>
              </a:rPr>
              <a:t>2025</a:t>
            </a:r>
            <a:r>
              <a:rPr lang="zh-CN" altLang="en-US" sz="2850">
                <a:ln w="952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方正小标宋简体" panose="02000000000000000000" charset="-122"/>
                <a:ea typeface="方正小标宋简体" panose="02000000000000000000" charset="-122"/>
                <a:cs typeface="方正小标宋简体" panose="02000000000000000000" charset="-122"/>
                <a:sym typeface="+mn-ea"/>
              </a:rPr>
              <a:t>年定期统计报表制度培训</a:t>
            </a:r>
            <a:endParaRPr kumimoji="0" lang="zh-CN" altLang="en-US" sz="2850" kern="1200" cap="none" spc="0" normalizeH="0" baseline="0" noProof="1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微软雅黑" panose="020B0604030504040204" charset="-122"/>
              <a:ea typeface="微软雅黑" panose="020B0604030504040204" charset="-122"/>
              <a:cs typeface="+mn-cs"/>
              <a:sym typeface="+mn-ea"/>
            </a:endParaRPr>
          </a:p>
        </p:txBody>
      </p:sp>
      <p:sp>
        <p:nvSpPr>
          <p:cNvPr id="3" name="Text Box 3"/>
          <p:cNvSpPr/>
          <p:nvPr>
            <p:custDataLst>
              <p:tags r:id="rId2"/>
            </p:custDataLst>
          </p:nvPr>
        </p:nvSpPr>
        <p:spPr bwMode="auto">
          <a:xfrm>
            <a:off x="103346" y="3605054"/>
            <a:ext cx="8805386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t" anchorCtr="false">
            <a:spAutoFit/>
          </a:bodyPr>
          <a:lstStyle/>
          <a:p>
            <a:pPr marL="342900" lvl="0" indent="-342900" algn="ctr">
              <a:spcBef>
                <a:spcPct val="50000"/>
              </a:spcBef>
              <a:buClrTx/>
              <a:buSzTx/>
              <a:buFontTx/>
            </a:pPr>
            <a:r>
              <a:rPr lang="zh-CN" altLang="en-US" sz="1800">
                <a:solidFill>
                  <a:srgbClr val="336699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微软雅黑" panose="020B0604030504040204" charset="-122"/>
              </a:rPr>
              <a:t>丰台区统计局</a:t>
            </a:r>
            <a:r>
              <a:rPr lang="zh-CN" sz="1800">
                <a:solidFill>
                  <a:srgbClr val="336699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微软雅黑" panose="020B0604030504040204" charset="-122"/>
              </a:rPr>
              <a:t>商调队</a:t>
            </a:r>
            <a:endParaRPr lang="zh-CN" sz="1800">
              <a:solidFill>
                <a:srgbClr val="336699"/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微软雅黑" panose="020B0604030504040204" charset="-122"/>
            </a:endParaRPr>
          </a:p>
          <a:p>
            <a:pPr marL="342900" lvl="0" indent="-342900" algn="ctr">
              <a:spcBef>
                <a:spcPct val="50000"/>
              </a:spcBef>
              <a:buClrTx/>
              <a:buSzTx/>
              <a:buFontTx/>
            </a:pPr>
            <a:r>
              <a:rPr lang="zh-CN" altLang="en-US" sz="1800">
                <a:solidFill>
                  <a:srgbClr val="336699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微软雅黑" panose="020B0604030504040204" charset="-122"/>
              </a:rPr>
              <a:t>202</a:t>
            </a:r>
            <a:r>
              <a:rPr lang="en-US" altLang="zh-CN" sz="1800">
                <a:solidFill>
                  <a:srgbClr val="336699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微软雅黑" panose="020B0604030504040204" charset="-122"/>
              </a:rPr>
              <a:t>4</a:t>
            </a:r>
            <a:r>
              <a:rPr lang="zh-CN" altLang="en-US" sz="1800">
                <a:solidFill>
                  <a:srgbClr val="336699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微软雅黑" panose="020B0604030504040204" charset="-122"/>
              </a:rPr>
              <a:t>年</a:t>
            </a:r>
            <a:r>
              <a:rPr lang="en-US" altLang="zh-CN" sz="1800">
                <a:solidFill>
                  <a:srgbClr val="336699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微软雅黑" panose="020B0604030504040204" charset="-122"/>
              </a:rPr>
              <a:t>12</a:t>
            </a:r>
            <a:r>
              <a:rPr lang="zh-CN" altLang="en-US" sz="1800">
                <a:solidFill>
                  <a:srgbClr val="336699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微软雅黑" panose="020B0604030504040204" charset="-122"/>
              </a:rPr>
              <a:t>月</a:t>
            </a:r>
            <a:endParaRPr lang="zh-CN" altLang="en-US" sz="1800">
              <a:solidFill>
                <a:srgbClr val="336699"/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微软雅黑" panose="020B060403050404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true"/>
          <p:nvPr/>
        </p:nvSpPr>
        <p:spPr>
          <a:xfrm>
            <a:off x="809625" y="1523365"/>
            <a:ext cx="7233920" cy="18611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ts val="4600"/>
              </a:lnSpc>
            </a:pPr>
            <a:r>
              <a:rPr lang="en-US" altLang="zh-CN" sz="2400">
                <a:latin typeface="华文中宋" panose="02010600040101010101" pitchFamily="2" charset="-122"/>
                <a:ea typeface="华文中宋" panose="02010600040101010101" pitchFamily="2" charset="-122"/>
              </a:rPr>
              <a:t>      </a:t>
            </a:r>
            <a:r>
              <a:rPr 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  <a:t>辖区内规模以上工业、有资质的建筑业、</a:t>
            </a:r>
            <a:r>
              <a:rPr lang="zh-CN" sz="200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限额以上批发和零售业</a:t>
            </a:r>
            <a:r>
              <a:rPr 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  <a:t>、限额以上住宿和餐饮业、有开发经营活动的房地产开发经营业、规模以上服务业</a:t>
            </a:r>
            <a:r>
              <a:rPr lang="zh-CN" sz="200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法人单位</a:t>
            </a:r>
            <a:r>
              <a:rPr 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zh-CN" altLang="en-US" sz="200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8" name="文本框"/>
          <p:cNvSpPr>
            <a:spLocks noGrp="true"/>
          </p:cNvSpPr>
          <p:nvPr/>
        </p:nvSpPr>
        <p:spPr>
          <a:xfrm>
            <a:off x="1270" y="-120650"/>
            <a:ext cx="4611370" cy="8572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rtlCol="0" anchor="ctr" anchorCtr="false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二、主营及相关报表介绍</a:t>
            </a:r>
            <a:endParaRPr lang="zh-CN" altLang="en-US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672465" y="829310"/>
            <a:ext cx="723836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主营相关报表之一：</a:t>
            </a:r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《一套表调查</a:t>
            </a:r>
            <a:r>
              <a:rPr lang="en-US" altLang="zh-CN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单位</a:t>
            </a:r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基本</a:t>
            </a:r>
            <a:r>
              <a:rPr lang="en-US" altLang="zh-CN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情况</a:t>
            </a:r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》（101-1表）</a:t>
            </a:r>
            <a:endParaRPr lang="zh-CN" altLang="en-US" sz="2000" b="1" dirty="0">
              <a:solidFill>
                <a:srgbClr val="FFC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true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279525" y="1669415"/>
            <a:ext cx="6734810" cy="1236980"/>
          </a:xfrm>
          <a:prstGeom prst="rect">
            <a:avLst/>
          </a:prstGeom>
        </p:spPr>
      </p:pic>
      <p:sp>
        <p:nvSpPr>
          <p:cNvPr id="2" name="文本框 1"/>
          <p:cNvSpPr txBox="true"/>
          <p:nvPr/>
        </p:nvSpPr>
        <p:spPr>
          <a:xfrm>
            <a:off x="2087445" y="357726"/>
            <a:ext cx="527685" cy="1066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《</a:t>
            </a:r>
            <a:r>
              <a:rPr lang="en-US" altLang="zh-CN" sz="1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调查单位基本情况</a:t>
            </a:r>
            <a:r>
              <a:rPr lang="zh-CN" altLang="en-US" sz="1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》</a:t>
            </a:r>
            <a:r>
              <a:rPr lang="zh-CN" altLang="en-US" sz="1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</a:t>
            </a:r>
            <a:r>
              <a:rPr lang="en-US" altLang="zh-CN" sz="1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601</a:t>
            </a:r>
            <a:r>
              <a:rPr lang="zh-CN" altLang="en-US" sz="1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表）涉及批零行业细分的指标</a:t>
            </a:r>
            <a:endParaRPr lang="zh-CN" altLang="en-US" sz="100" b="1" dirty="0">
              <a:solidFill>
                <a:srgbClr val="FFC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5" name="右箭头标注 4"/>
          <p:cNvSpPr/>
          <p:nvPr/>
        </p:nvSpPr>
        <p:spPr>
          <a:xfrm>
            <a:off x="800982" y="2028039"/>
            <a:ext cx="478715" cy="68592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/>
              <a:t>分地区</a:t>
            </a:r>
            <a:endParaRPr lang="zh-CN" altLang="en-US" sz="1200"/>
          </a:p>
        </p:txBody>
      </p:sp>
      <p:sp>
        <p:nvSpPr>
          <p:cNvPr id="13" name="文本框 12"/>
          <p:cNvSpPr txBox="true"/>
          <p:nvPr/>
        </p:nvSpPr>
        <p:spPr>
          <a:xfrm>
            <a:off x="102870" y="736600"/>
            <a:ext cx="728345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《</a:t>
            </a:r>
            <a:r>
              <a:rPr lang="en-US" altLang="zh-CN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调查单位基本情况</a:t>
            </a:r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》</a:t>
            </a:r>
            <a:r>
              <a:rPr lang="en-US" altLang="zh-CN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（101-1表）涉及批零行业细分的指标</a:t>
            </a:r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：</a:t>
            </a:r>
            <a:endParaRPr lang="zh-CN" altLang="en-US" sz="2000" b="1" dirty="0">
              <a:solidFill>
                <a:schemeClr val="accent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8" name="文本框 7"/>
          <p:cNvSpPr txBox="true"/>
          <p:nvPr/>
        </p:nvSpPr>
        <p:spPr>
          <a:xfrm>
            <a:off x="1106805" y="3566795"/>
            <a:ext cx="586867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填写</a:t>
            </a:r>
            <a:r>
              <a:rPr lang="zh-CN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经营所在地！具体精确到门牌号</a:t>
            </a:r>
            <a:endParaRPr lang="zh-CN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68" name="文本框"/>
          <p:cNvSpPr>
            <a:spLocks noGrp="true"/>
          </p:cNvSpPr>
          <p:nvPr/>
        </p:nvSpPr>
        <p:spPr>
          <a:xfrm>
            <a:off x="1270" y="-120650"/>
            <a:ext cx="4611370" cy="8572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rtlCol="0" anchor="ctr" anchorCtr="false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二、主营及相关报表介绍</a:t>
            </a:r>
            <a:endParaRPr lang="zh-CN" altLang="en-US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true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91665" y="1564005"/>
            <a:ext cx="6374130" cy="1074420"/>
          </a:xfrm>
          <a:prstGeom prst="rect">
            <a:avLst/>
          </a:prstGeom>
        </p:spPr>
      </p:pic>
      <p:sp>
        <p:nvSpPr>
          <p:cNvPr id="2" name="文本框 1"/>
          <p:cNvSpPr txBox="true"/>
          <p:nvPr/>
        </p:nvSpPr>
        <p:spPr>
          <a:xfrm>
            <a:off x="2087445" y="357726"/>
            <a:ext cx="527685" cy="1066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《</a:t>
            </a:r>
            <a:r>
              <a:rPr lang="en-US" altLang="zh-CN" sz="1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调查单位基本情况</a:t>
            </a:r>
            <a:r>
              <a:rPr lang="zh-CN" altLang="en-US" sz="1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》</a:t>
            </a:r>
            <a:r>
              <a:rPr lang="zh-CN" altLang="en-US" sz="1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</a:t>
            </a:r>
            <a:r>
              <a:rPr lang="en-US" altLang="zh-CN" sz="1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601</a:t>
            </a:r>
            <a:r>
              <a:rPr lang="zh-CN" altLang="en-US" sz="1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表）涉及批零行业细分的指标</a:t>
            </a:r>
            <a:endParaRPr lang="zh-CN" altLang="en-US" sz="100" b="1" dirty="0">
              <a:solidFill>
                <a:srgbClr val="FFC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6" name="右箭头标注 5"/>
          <p:cNvSpPr/>
          <p:nvPr/>
        </p:nvSpPr>
        <p:spPr>
          <a:xfrm>
            <a:off x="1375025" y="1654699"/>
            <a:ext cx="444895" cy="892649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/>
              <a:t>分小行业</a:t>
            </a:r>
            <a:endParaRPr lang="zh-CN" altLang="en-US" sz="1200"/>
          </a:p>
        </p:txBody>
      </p:sp>
      <p:sp>
        <p:nvSpPr>
          <p:cNvPr id="8" name="文本框 7"/>
          <p:cNvSpPr txBox="true"/>
          <p:nvPr/>
        </p:nvSpPr>
        <p:spPr>
          <a:xfrm>
            <a:off x="1278255" y="3072765"/>
            <a:ext cx="723455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1.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主要业务活动写主要的三个，按占营业收入份额由大到小填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12" name="文本框 11"/>
          <p:cNvSpPr txBox="true"/>
          <p:nvPr/>
        </p:nvSpPr>
        <p:spPr>
          <a:xfrm>
            <a:off x="1278459" y="3679826"/>
            <a:ext cx="6753117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2.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动词</a:t>
            </a:r>
            <a:r>
              <a:rPr lang="en-US" altLang="zh-CN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+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名词，“批发</a:t>
            </a:r>
            <a:r>
              <a:rPr lang="en-US" altLang="zh-CN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+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商品名称”或“零售</a:t>
            </a:r>
            <a:r>
              <a:rPr lang="en-US" altLang="zh-CN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+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商品名称”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14" name="文本框 13"/>
          <p:cNvSpPr txBox="true"/>
          <p:nvPr/>
        </p:nvSpPr>
        <p:spPr>
          <a:xfrm>
            <a:off x="1278255" y="4286885"/>
            <a:ext cx="76441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3.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实际情况、业务活动和行业代码要匹配（行业代码统计机构赋）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68" name="文本框"/>
          <p:cNvSpPr>
            <a:spLocks noGrp="true"/>
          </p:cNvSpPr>
          <p:nvPr/>
        </p:nvSpPr>
        <p:spPr>
          <a:xfrm>
            <a:off x="1270" y="-120650"/>
            <a:ext cx="4611370" cy="8572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rtlCol="0" anchor="ctr" anchorCtr="false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二、主营及相关报表介绍</a:t>
            </a:r>
            <a:endParaRPr lang="zh-CN" altLang="en-US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102870" y="736600"/>
            <a:ext cx="728345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《</a:t>
            </a:r>
            <a:r>
              <a:rPr lang="en-US" altLang="zh-CN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调查单位基本情况</a:t>
            </a:r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》</a:t>
            </a:r>
            <a:r>
              <a:rPr lang="en-US" altLang="zh-CN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（101-1表）涉及批零行业细分的指标</a:t>
            </a:r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：</a:t>
            </a:r>
            <a:endParaRPr lang="zh-CN" altLang="en-US" sz="2000" b="1" dirty="0">
              <a:solidFill>
                <a:schemeClr val="accent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true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218565" y="1612265"/>
            <a:ext cx="6993255" cy="1422400"/>
          </a:xfrm>
          <a:prstGeom prst="rect">
            <a:avLst/>
          </a:prstGeom>
        </p:spPr>
      </p:pic>
      <p:sp>
        <p:nvSpPr>
          <p:cNvPr id="2" name="文本框 1"/>
          <p:cNvSpPr txBox="true"/>
          <p:nvPr/>
        </p:nvSpPr>
        <p:spPr>
          <a:xfrm>
            <a:off x="2087445" y="357726"/>
            <a:ext cx="527685" cy="1066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1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《</a:t>
            </a:r>
            <a:r>
              <a:rPr lang="en-US" altLang="zh-CN" sz="1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调查单位基本情况</a:t>
            </a:r>
            <a:r>
              <a:rPr lang="zh-CN" altLang="en-US" sz="1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》</a:t>
            </a:r>
            <a:r>
              <a:rPr lang="zh-CN" altLang="en-US" sz="1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</a:t>
            </a:r>
            <a:r>
              <a:rPr lang="en-US" altLang="zh-CN" sz="1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601</a:t>
            </a:r>
            <a:r>
              <a:rPr lang="zh-CN" altLang="en-US" sz="1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表）涉及批零行业细分的指标</a:t>
            </a:r>
            <a:endParaRPr lang="zh-CN" altLang="en-US" sz="100" b="1" dirty="0">
              <a:solidFill>
                <a:srgbClr val="FFC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7" name="右箭头标注 6"/>
          <p:cNvSpPr/>
          <p:nvPr/>
        </p:nvSpPr>
        <p:spPr>
          <a:xfrm>
            <a:off x="648112" y="1810669"/>
            <a:ext cx="455375" cy="102602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/>
              <a:t>分零售业态</a:t>
            </a:r>
            <a:endParaRPr lang="zh-CN" altLang="en-US" sz="1200"/>
          </a:p>
        </p:txBody>
      </p:sp>
      <p:sp>
        <p:nvSpPr>
          <p:cNvPr id="12" name="文本框 11"/>
          <p:cNvSpPr txBox="true"/>
          <p:nvPr/>
        </p:nvSpPr>
        <p:spPr>
          <a:xfrm>
            <a:off x="975995" y="3034665"/>
            <a:ext cx="8191500" cy="18935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l">
              <a:lnSpc>
                <a:spcPts val="4600"/>
              </a:lnSpc>
            </a:pP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1.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仅限零售行业填报</a:t>
            </a:r>
            <a:r>
              <a:rPr lang="en-US" altLang="zh-CN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,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即行业代码为“</a:t>
            </a:r>
            <a:r>
              <a:rPr lang="en-US" altLang="zh-CN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52XX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”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  <a:p>
            <a:pPr algn="l">
              <a:lnSpc>
                <a:spcPts val="4600"/>
              </a:lnSpc>
            </a:pP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2.</a:t>
            </a:r>
            <a:r>
              <a:rPr lang="zh-CN" altLang="zh-CN" sz="20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有三个填三个，要按实现零售额由大到小填报，不能重复、不能跳格</a:t>
            </a:r>
            <a:endParaRPr lang="en-US" altLang="zh-CN" sz="2000" dirty="0">
              <a:solidFill>
                <a:schemeClr val="accent6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algn="l">
              <a:lnSpc>
                <a:spcPts val="4600"/>
              </a:lnSpc>
            </a:pP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3.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零售业态和行业代码要匹配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  <a:p>
            <a:pPr algn="l">
              <a:lnSpc>
                <a:spcPts val="4600"/>
              </a:lnSpc>
            </a:pP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68" name="文本框"/>
          <p:cNvSpPr>
            <a:spLocks noGrp="true"/>
          </p:cNvSpPr>
          <p:nvPr/>
        </p:nvSpPr>
        <p:spPr>
          <a:xfrm>
            <a:off x="1270" y="-120650"/>
            <a:ext cx="4611370" cy="8572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rtlCol="0" anchor="ctr" anchorCtr="false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二、主营及相关报表介绍</a:t>
            </a:r>
            <a:endParaRPr lang="zh-CN" altLang="en-US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102870" y="736600"/>
            <a:ext cx="728345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《</a:t>
            </a:r>
            <a:r>
              <a:rPr lang="en-US" altLang="zh-CN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调查单位基本情况</a:t>
            </a:r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》</a:t>
            </a:r>
            <a:r>
              <a:rPr lang="en-US" altLang="zh-CN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（101-1表）涉及批零行业细分的指标</a:t>
            </a:r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：</a:t>
            </a:r>
            <a:endParaRPr lang="zh-CN" altLang="en-US" sz="2000" b="1" dirty="0">
              <a:solidFill>
                <a:schemeClr val="accent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true"/>
          <p:nvPr/>
        </p:nvSpPr>
        <p:spPr>
          <a:xfrm>
            <a:off x="829310" y="716280"/>
            <a:ext cx="798004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主营相关报表之二：</a:t>
            </a:r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《</a:t>
            </a:r>
            <a:r>
              <a:rPr lang="en-US" altLang="zh-CN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企业组织结构调查表</a:t>
            </a:r>
            <a:r>
              <a:rPr lang="zh-CN" altLang="en-US" sz="2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》</a:t>
            </a:r>
            <a:r>
              <a:rPr lang="zh-CN" altLang="en-US" sz="20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</a:t>
            </a:r>
            <a:r>
              <a:rPr lang="en-US" altLang="zh-CN" sz="20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108</a:t>
            </a:r>
            <a:r>
              <a:rPr lang="zh-CN" altLang="en-US" sz="20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表）</a:t>
            </a:r>
            <a:endParaRPr lang="zh-CN" altLang="en-US" sz="2000" b="1" dirty="0">
              <a:solidFill>
                <a:srgbClr val="FFC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100" name="文本框 99"/>
          <p:cNvSpPr txBox="true"/>
          <p:nvPr/>
        </p:nvSpPr>
        <p:spPr>
          <a:xfrm>
            <a:off x="1249680" y="1466850"/>
            <a:ext cx="6386195" cy="18611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just">
              <a:lnSpc>
                <a:spcPts val="4600"/>
              </a:lnSpc>
            </a:pPr>
            <a:r>
              <a:rPr lang="en-US" altLang="zh-CN" sz="2400">
                <a:latin typeface="华文中宋" panose="02010600040101010101" pitchFamily="2" charset="-122"/>
                <a:ea typeface="华文中宋" panose="02010600040101010101" pitchFamily="2" charset="-122"/>
              </a:rPr>
              <a:t>     </a:t>
            </a:r>
            <a:r>
              <a:rPr lang="zh-CN" altLang="en-US" sz="2400">
                <a:latin typeface="华文中宋" panose="02010600040101010101" pitchFamily="2" charset="-122"/>
                <a:ea typeface="华文中宋" panose="02010600040101010101" pitchFamily="2" charset="-122"/>
              </a:rPr>
              <a:t>填报范围：</a:t>
            </a:r>
            <a:r>
              <a:rPr lang="en-US" altLang="zh-CN" sz="2000" b="1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sz="2000" b="1">
                <a:latin typeface="华文中宋" panose="02010600040101010101" pitchFamily="2" charset="-122"/>
                <a:ea typeface="华文中宋" panose="02010600040101010101" pitchFamily="2" charset="-122"/>
              </a:rPr>
              <a:t>01</a:t>
            </a:r>
            <a:r>
              <a:rPr lang="en-US" altLang="zh-CN" sz="2000" b="1">
                <a:latin typeface="华文中宋" panose="02010600040101010101" pitchFamily="2" charset="-122"/>
                <a:ea typeface="华文中宋" panose="02010600040101010101" pitchFamily="2" charset="-122"/>
              </a:rPr>
              <a:t>-1</a:t>
            </a:r>
            <a:r>
              <a:rPr lang="zh-CN" sz="2000" b="1">
                <a:latin typeface="华文中宋" panose="02010600040101010101" pitchFamily="2" charset="-122"/>
                <a:ea typeface="华文中宋" panose="02010600040101010101" pitchFamily="2" charset="-122"/>
              </a:rPr>
              <a:t>表中212栏“本法人单位是否有下属产业活动单位（分支机构、派出机构、分公司、分部、分厂、分店等）”选“</a:t>
            </a:r>
            <a:r>
              <a:rPr lang="zh-CN" sz="2000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1.是</a:t>
            </a:r>
            <a:r>
              <a:rPr lang="zh-CN" sz="2000" b="1">
                <a:latin typeface="华文中宋" panose="02010600040101010101" pitchFamily="2" charset="-122"/>
                <a:ea typeface="华文中宋" panose="02010600040101010101" pitchFamily="2" charset="-122"/>
              </a:rPr>
              <a:t>”的法人单位。</a:t>
            </a:r>
            <a:endParaRPr lang="zh-CN" sz="2000" b="1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true"/>
          </p:cNvPicPr>
          <p:nvPr/>
        </p:nvPicPr>
        <p:blipFill>
          <a:blip r:embed="rId1"/>
          <a:srcRect t="4401"/>
          <a:stretch>
            <a:fillRect/>
          </a:stretch>
        </p:blipFill>
        <p:spPr>
          <a:xfrm>
            <a:off x="731520" y="3713480"/>
            <a:ext cx="7680960" cy="689610"/>
          </a:xfrm>
          <a:prstGeom prst="rect">
            <a:avLst/>
          </a:prstGeom>
        </p:spPr>
      </p:pic>
      <p:sp>
        <p:nvSpPr>
          <p:cNvPr id="68" name="文本框"/>
          <p:cNvSpPr>
            <a:spLocks noGrp="true"/>
          </p:cNvSpPr>
          <p:nvPr/>
        </p:nvSpPr>
        <p:spPr>
          <a:xfrm>
            <a:off x="1270" y="-120650"/>
            <a:ext cx="4611370" cy="8572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rtlCol="0" anchor="ctr" anchorCtr="false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二、主营及相关报表介绍</a:t>
            </a:r>
            <a:endParaRPr lang="zh-CN" altLang="en-US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902335" y="180975"/>
            <a:ext cx="7338695" cy="478282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813425" y="568960"/>
            <a:ext cx="2204720" cy="262890"/>
          </a:xfrm>
          <a:prstGeom prst="rect">
            <a:avLst/>
          </a:prstGeom>
          <a:solidFill>
            <a:schemeClr val="bg1">
              <a:alpha val="0"/>
            </a:schemeClr>
          </a:solidFill>
          <a:ln w="28575">
            <a:solidFill>
              <a:srgbClr val="FF0000"/>
            </a:solidFill>
          </a:ln>
        </p:spPr>
        <p:txBody>
          <a:bodyPr wrap="square" anchor="ctr" anchorCtr="false">
            <a:noAutofit/>
          </a:bodyPr>
          <a:p>
            <a:pPr algn="ctr"/>
            <a:endParaRPr lang="zh-CN" altLang="en-US" sz="21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63315" y="1764030"/>
            <a:ext cx="381000" cy="2858135"/>
          </a:xfrm>
          <a:prstGeom prst="rect">
            <a:avLst/>
          </a:prstGeom>
          <a:solidFill>
            <a:schemeClr val="bg1">
              <a:alpha val="0"/>
            </a:schemeClr>
          </a:solidFill>
          <a:ln w="28575">
            <a:solidFill>
              <a:srgbClr val="FF0000"/>
            </a:solidFill>
          </a:ln>
        </p:spPr>
        <p:txBody>
          <a:bodyPr wrap="square" anchor="ctr" anchorCtr="false">
            <a:noAutofit/>
          </a:bodyPr>
          <a:p>
            <a:pPr algn="ctr"/>
            <a:endParaRPr lang="zh-CN" altLang="en-US" sz="21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5" name="文本框 4"/>
          <p:cNvSpPr txBox="true"/>
          <p:nvPr/>
        </p:nvSpPr>
        <p:spPr>
          <a:xfrm>
            <a:off x="3600667" y="2992850"/>
            <a:ext cx="1086993" cy="77594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越</a:t>
            </a:r>
            <a:endParaRPr lang="zh-CN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r>
              <a:rPr 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具</a:t>
            </a:r>
            <a:endParaRPr lang="zh-CN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r>
              <a:rPr 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体</a:t>
            </a:r>
            <a:endParaRPr lang="zh-CN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r>
              <a:rPr 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越</a:t>
            </a:r>
            <a:endParaRPr lang="zh-CN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r>
              <a:rPr 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好</a:t>
            </a:r>
            <a:endParaRPr lang="zh-CN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29885" y="1764030"/>
            <a:ext cx="608330" cy="2857500"/>
          </a:xfrm>
          <a:prstGeom prst="rect">
            <a:avLst/>
          </a:prstGeom>
          <a:solidFill>
            <a:schemeClr val="bg1">
              <a:alpha val="0"/>
            </a:schemeClr>
          </a:solidFill>
          <a:ln w="28575">
            <a:solidFill>
              <a:srgbClr val="FF0000"/>
            </a:solidFill>
          </a:ln>
        </p:spPr>
        <p:txBody>
          <a:bodyPr wrap="square" anchor="ctr" anchorCtr="false">
            <a:noAutofit/>
          </a:bodyPr>
          <a:p>
            <a:pPr algn="ctr"/>
            <a:endParaRPr lang="zh-CN" altLang="en-US" sz="21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56070" y="1764030"/>
            <a:ext cx="581025" cy="2858135"/>
          </a:xfrm>
          <a:prstGeom prst="rect">
            <a:avLst/>
          </a:prstGeom>
          <a:solidFill>
            <a:schemeClr val="bg1">
              <a:alpha val="0"/>
            </a:schemeClr>
          </a:solidFill>
          <a:ln w="28575">
            <a:solidFill>
              <a:srgbClr val="FF0000"/>
            </a:solidFill>
          </a:ln>
        </p:spPr>
        <p:txBody>
          <a:bodyPr wrap="square" anchor="ctr" anchorCtr="false">
            <a:noAutofit/>
          </a:bodyPr>
          <a:p>
            <a:pPr algn="ctr"/>
            <a:endParaRPr lang="zh-CN" altLang="en-US" sz="21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矩形"/>
          <p:cNvSpPr/>
          <p:nvPr/>
        </p:nvSpPr>
        <p:spPr>
          <a:xfrm>
            <a:off x="1176020" y="880110"/>
            <a:ext cx="6649720" cy="10426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algn="just">
              <a:lnSpc>
                <a:spcPts val="3800"/>
              </a:lnSpc>
            </a:pPr>
            <a:r>
              <a:rPr lang="en-US" altLang="zh-CN" sz="24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     </a:t>
            </a: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财务资料结合销售业务资料</a:t>
            </a:r>
            <a:r>
              <a:rPr lang="zh-CN" altLang="en-US" sz="24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（科目余额表、增值税纳税申报表、销售业务系统、销售流水等）</a:t>
            </a:r>
            <a:endParaRPr lang="zh-CN" altLang="en-US" sz="2400" b="1" i="0" u="none" strike="noStrike" kern="1200" cap="none" spc="0" baseline="0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1869996" y="2087032"/>
            <a:ext cx="5029603" cy="2527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不一致情况：</a:t>
            </a:r>
            <a:endParaRPr lang="en-US" altLang="zh-CN" sz="21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3800"/>
              </a:lnSpc>
              <a:buNone/>
            </a:pPr>
            <a:r>
              <a:rPr lang="en-US" altLang="zh-CN" sz="1800" b="1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sz="1800" b="1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新收入准则</a:t>
            </a:r>
            <a:endParaRPr lang="en-US" altLang="zh-CN" sz="18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3800"/>
              </a:lnSpc>
              <a:buNone/>
            </a:pPr>
            <a:r>
              <a:rPr lang="en-US" altLang="zh-CN" sz="1800" b="1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lang="zh-CN" altLang="en-US" sz="1800" b="1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定报主营表早于财务表，确认收入有时间差</a:t>
            </a:r>
            <a:endParaRPr lang="en-US" altLang="zh-CN" sz="18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3800"/>
              </a:lnSpc>
              <a:buNone/>
            </a:pPr>
            <a:r>
              <a:rPr lang="en-US" altLang="zh-CN" sz="1800" b="1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3.</a:t>
            </a:r>
            <a:r>
              <a:rPr lang="zh-CN" altLang="en-US" sz="1800" b="1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有其他业务收入无法计入商品销售额</a:t>
            </a:r>
            <a:endParaRPr lang="en-US" altLang="zh-CN" sz="18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3800"/>
              </a:lnSpc>
              <a:buNone/>
            </a:pPr>
            <a:r>
              <a:rPr lang="en-US" altLang="zh-CN" sz="1800" b="1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4.</a:t>
            </a:r>
            <a:r>
              <a:rPr lang="zh-CN" altLang="en-US" sz="1800" b="1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其他特殊情况，</a:t>
            </a:r>
            <a:r>
              <a:rPr lang="zh-CN" altLang="en-US" sz="1800" b="1" dirty="0" smtClean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如净额法、退货</a:t>
            </a:r>
            <a:r>
              <a:rPr lang="zh-CN" altLang="en-US" sz="1800" b="1" dirty="0">
                <a:solidFill>
                  <a:schemeClr val="tx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</a:t>
            </a:r>
            <a:endParaRPr lang="en-US" altLang="zh-CN" sz="18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8" name="文本框"/>
          <p:cNvSpPr>
            <a:spLocks noGrp="true"/>
          </p:cNvSpPr>
          <p:nvPr/>
        </p:nvSpPr>
        <p:spPr>
          <a:xfrm>
            <a:off x="603885" y="-103505"/>
            <a:ext cx="5528945" cy="8572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rtlCol="0" anchor="ctr" anchorCtr="false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二、主营及相关报表介绍</a:t>
            </a:r>
            <a:r>
              <a:rPr lang="en-US" altLang="zh-CN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——</a:t>
            </a: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报表依据</a:t>
            </a:r>
            <a:endParaRPr lang="zh-CN" altLang="en-US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圆角矩形"/>
          <p:cNvSpPr/>
          <p:nvPr/>
        </p:nvSpPr>
        <p:spPr>
          <a:xfrm>
            <a:off x="2589263" y="2816321"/>
            <a:ext cx="4375121" cy="540638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74" name="圆角矩形"/>
          <p:cNvSpPr/>
          <p:nvPr/>
        </p:nvSpPr>
        <p:spPr>
          <a:xfrm>
            <a:off x="2610698" y="2047042"/>
            <a:ext cx="4375121" cy="540636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75" name="矩形">
            <a:hlinkClick r:id=""/>
          </p:cNvPr>
          <p:cNvSpPr/>
          <p:nvPr/>
        </p:nvSpPr>
        <p:spPr>
          <a:xfrm>
            <a:off x="2544011" y="2816321"/>
            <a:ext cx="4423946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三、重点指标及注意事项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76" name="矩形"/>
          <p:cNvSpPr/>
          <p:nvPr/>
        </p:nvSpPr>
        <p:spPr>
          <a:xfrm>
            <a:off x="2781781" y="2047120"/>
            <a:ext cx="4062171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</a:t>
            </a:r>
            <a:r>
              <a:rPr lang="zh-CN" altLang="en-US" sz="2700" b="1" dirty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主营及相关报表介绍</a:t>
            </a:r>
            <a:endParaRPr lang="zh-CN" altLang="en-US" sz="2700" b="1" i="0" u="none" strike="noStrike" kern="1200" cap="none" spc="0" baseline="0" dirty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79" name="圆角矩形"/>
          <p:cNvSpPr/>
          <p:nvPr/>
        </p:nvSpPr>
        <p:spPr>
          <a:xfrm>
            <a:off x="2589263" y="1217032"/>
            <a:ext cx="4375121" cy="540638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80" name="矩形"/>
          <p:cNvSpPr/>
          <p:nvPr/>
        </p:nvSpPr>
        <p:spPr>
          <a:xfrm>
            <a:off x="2791705" y="1196788"/>
            <a:ext cx="3293845" cy="8991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 dirty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</a:t>
            </a:r>
            <a:r>
              <a:rPr lang="zh-CN" altLang="en-US" sz="2700" b="1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统计原则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700" b="1" i="0" u="none" strike="noStrike" kern="1200" cap="none" spc="0" baseline="0" dirty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82" name="圆角矩形"/>
          <p:cNvSpPr/>
          <p:nvPr/>
        </p:nvSpPr>
        <p:spPr>
          <a:xfrm>
            <a:off x="2608316" y="3607034"/>
            <a:ext cx="4375121" cy="546591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83" name="矩形">
            <a:hlinkClick r:id=""/>
          </p:cNvPr>
          <p:cNvSpPr/>
          <p:nvPr/>
        </p:nvSpPr>
        <p:spPr>
          <a:xfrm>
            <a:off x="2594026" y="3607034"/>
            <a:ext cx="4250084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  </a:t>
            </a: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四、平台操作及填报要求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2" name="矩形">
            <a:hlinkClick r:id=""/>
          </p:cNvPr>
          <p:cNvSpPr/>
          <p:nvPr/>
        </p:nvSpPr>
        <p:spPr>
          <a:xfrm>
            <a:off x="2541471" y="2816321"/>
            <a:ext cx="4423946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三、重点指标及注意事项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3" name="矩形"/>
          <p:cNvSpPr/>
          <p:nvPr/>
        </p:nvSpPr>
        <p:spPr>
          <a:xfrm>
            <a:off x="2789165" y="1196788"/>
            <a:ext cx="3293845" cy="8991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 dirty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</a:t>
            </a:r>
            <a:r>
              <a:rPr lang="zh-CN" altLang="en-US" sz="2700" b="1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统计原则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700" b="1" i="0" u="none" strike="noStrike" kern="1200" cap="none" spc="0" baseline="0" dirty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4" name="矩形">
            <a:hlinkClick r:id=""/>
          </p:cNvPr>
          <p:cNvSpPr/>
          <p:nvPr/>
        </p:nvSpPr>
        <p:spPr>
          <a:xfrm>
            <a:off x="2595296" y="3607034"/>
            <a:ext cx="4250084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  </a:t>
            </a: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四、平台操作及填报要求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5" name="矩形">
            <a:hlinkClick r:id=""/>
          </p:cNvPr>
          <p:cNvSpPr/>
          <p:nvPr/>
        </p:nvSpPr>
        <p:spPr>
          <a:xfrm>
            <a:off x="2541471" y="2816321"/>
            <a:ext cx="4423946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三、重点指标及注意事项</a:t>
            </a:r>
            <a:endParaRPr lang="zh-CN" altLang="en-US" sz="2700" b="1" i="0" u="none" strike="noStrike" kern="1200" cap="none" spc="0" baseline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6" name="矩形"/>
          <p:cNvSpPr/>
          <p:nvPr/>
        </p:nvSpPr>
        <p:spPr>
          <a:xfrm>
            <a:off x="2789165" y="1196788"/>
            <a:ext cx="3293845" cy="8991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 dirty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</a:t>
            </a:r>
            <a:r>
              <a:rPr lang="zh-CN" altLang="en-US" sz="2700" b="1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统计原则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700" b="1" i="0" u="none" strike="noStrike" kern="1200" cap="none" spc="0" baseline="0" dirty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7" name="文本框"/>
          <p:cNvSpPr txBox="true">
            <a:spLocks noGrp="true"/>
          </p:cNvSpPr>
          <p:nvPr>
            <p:custDataLst>
              <p:tags r:id="rId1"/>
            </p:custDataLst>
          </p:nvPr>
        </p:nvSpPr>
        <p:spPr>
          <a:xfrm>
            <a:off x="2517775" y="14605"/>
            <a:ext cx="3839210" cy="58356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false">
            <a:spAutoFit/>
            <a:scene3d>
              <a:camera prst="orthographicFront"/>
              <a:lightRig rig="threePt" dir="t"/>
            </a:scene3d>
          </a:bodyPr>
          <a:lstStyle>
            <a:lvl1pPr algn="ctr" defTabSz="914400" eaLnBrk="0" fontAlgn="base" hangingPunct="0">
              <a:spcBef>
                <a:spcPts val="0"/>
              </a:spcBef>
              <a:spcAft>
                <a:spcPts val="0"/>
              </a:spcAft>
              <a:buNone/>
              <a:defRPr sz="4400">
                <a:solidFill>
                  <a:schemeClr val="tx2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defRPr>
            </a:lvl1pPr>
          </a:lstStyle>
          <a:p>
            <a:pPr lvl="0" algn="ctr" eaLnBrk="1" hangingPunct="1">
              <a:buClrTx/>
              <a:buSzTx/>
              <a:buFontTx/>
            </a:pPr>
            <a:r>
              <a:rPr lang="zh-CN" altLang="en-US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目</a:t>
            </a:r>
            <a:r>
              <a:rPr lang="en-US" altLang="zh-CN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  </a:t>
            </a:r>
            <a:r>
              <a:rPr lang="zh-CN" altLang="en-US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录</a:t>
            </a:r>
            <a:endParaRPr lang="zh-CN" altLang="en-US" sz="3200" b="1" dirty="0">
              <a:solidFill>
                <a:srgbClr val="4B649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true"/>
          </p:cNvPicPr>
          <p:nvPr/>
        </p:nvPicPr>
        <p:blipFill>
          <a:blip r:embed="rId1"/>
          <a:srcRect r="3665"/>
          <a:stretch>
            <a:fillRect/>
          </a:stretch>
        </p:blipFill>
        <p:spPr>
          <a:xfrm>
            <a:off x="2762885" y="149225"/>
            <a:ext cx="6359525" cy="48964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054090" y="2165985"/>
            <a:ext cx="447040" cy="245173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68" name="文本框"/>
          <p:cNvSpPr>
            <a:spLocks noGrp="true"/>
          </p:cNvSpPr>
          <p:nvPr/>
        </p:nvSpPr>
        <p:spPr>
          <a:xfrm>
            <a:off x="603885" y="-103505"/>
            <a:ext cx="5528945" cy="8572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rtlCol="0" anchor="ctr" anchorCtr="false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三、重点指标及注意事项</a:t>
            </a:r>
            <a:endParaRPr lang="zh-CN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3" name="矩形"/>
          <p:cNvSpPr/>
          <p:nvPr/>
        </p:nvSpPr>
        <p:spPr>
          <a:xfrm>
            <a:off x="229235" y="1188085"/>
            <a:ext cx="3249930" cy="239966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false">
            <a:spAutoFit/>
            <a:scene3d>
              <a:camera prst="orthographicFront"/>
              <a:lightRig rig="threePt" dir="t"/>
            </a:scene3d>
          </a:bodyPr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 dirty="0">
                <a:solidFill>
                  <a:srgbClr val="336699"/>
                </a:solidFill>
                <a:latin typeface="微软雅黑" panose="020B0604030504040204" charset="-122"/>
              </a:rPr>
              <a:t>年报（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604030504040204" charset="-122"/>
                <a:sym typeface="+mn-ea"/>
              </a:rPr>
              <a:t>E1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604030504040204" charset="-122"/>
                <a:sym typeface="+mn-ea"/>
              </a:rPr>
              <a:t>04-1</a:t>
            </a:r>
            <a:r>
              <a:rPr lang="zh-CN" altLang="en-US" sz="2800" b="1" dirty="0">
                <a:solidFill>
                  <a:srgbClr val="336699"/>
                </a:solidFill>
                <a:latin typeface="微软雅黑" panose="020B0604030504040204" charset="-122"/>
                <a:sym typeface="+mn-ea"/>
              </a:rPr>
              <a:t>）</a:t>
            </a:r>
            <a:endParaRPr lang="zh-CN" altLang="en-US" sz="2800" b="1" dirty="0">
              <a:solidFill>
                <a:srgbClr val="336699"/>
              </a:solidFill>
              <a:latin typeface="微软雅黑" panose="020B0604030504040204" charset="-122"/>
              <a:sym typeface="+mn-ea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cap="none" spc="0" baseline="0" dirty="0">
                <a:solidFill>
                  <a:srgbClr val="36363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①主表：</a:t>
            </a:r>
            <a:r>
              <a:rPr lang="en-US" altLang="zh-CN" sz="2400" b="1" i="0" u="none" strike="noStrike" cap="none" spc="0" baseline="0" dirty="0">
                <a:solidFill>
                  <a:srgbClr val="36363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13</a:t>
            </a:r>
            <a:r>
              <a:rPr lang="zh-CN" altLang="en-US" sz="2400" b="1" i="0" u="none" strike="noStrike" cap="none" spc="0" baseline="0" dirty="0">
                <a:solidFill>
                  <a:srgbClr val="36363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个指标</a:t>
            </a:r>
            <a:endParaRPr lang="zh-CN" altLang="en-US" sz="2400" b="1" i="0" u="none" strike="noStrike" cap="none" spc="0" baseline="0" dirty="0">
              <a:solidFill>
                <a:srgbClr val="363636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cap="none" spc="0" baseline="0" dirty="0">
                <a:solidFill>
                  <a:srgbClr val="36363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②</a:t>
            </a:r>
            <a:r>
              <a:rPr lang="zh-CN" altLang="en-US" sz="2400" b="1" i="0" u="none" strike="noStrike" cap="none" spc="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全表含增值税！</a:t>
            </a:r>
            <a:endParaRPr lang="zh-CN" altLang="en-US" sz="2400" b="1" i="0" u="none" strike="noStrike" cap="none" spc="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cap="none" spc="0" baseline="0" dirty="0">
                <a:solidFill>
                  <a:srgbClr val="363636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③单位：</a:t>
            </a:r>
            <a:r>
              <a:rPr lang="zh-CN" altLang="en-US" sz="2400" b="1" i="0" u="none" strike="noStrike" cap="none" spc="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千元！</a:t>
            </a:r>
            <a:endParaRPr lang="zh-CN" altLang="en-US" sz="2400" b="1" i="0" u="none" strike="noStrike" cap="none" spc="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561975"/>
            <a:ext cx="4741545" cy="4469765"/>
          </a:xfrm>
          <a:prstGeom prst="rect">
            <a:avLst/>
          </a:prstGeom>
        </p:spPr>
      </p:pic>
      <p:sp>
        <p:nvSpPr>
          <p:cNvPr id="205" name="文本框"/>
          <p:cNvSpPr>
            <a:spLocks noGrp="true"/>
          </p:cNvSpPr>
          <p:nvPr>
            <p:ph type="body" idx="4294967295"/>
          </p:nvPr>
        </p:nvSpPr>
        <p:spPr>
          <a:xfrm>
            <a:off x="4115435" y="2714625"/>
            <a:ext cx="4467860" cy="10128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normAutofit/>
          </a:bodyPr>
          <a:lstStyle/>
          <a:p>
            <a:pPr marL="342900" indent="-342900" algn="l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b="1" i="0" u="none" strike="noStrike" kern="0" cap="none" spc="0" baseline="0" dirty="0"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    </a:t>
            </a:r>
            <a:r>
              <a:rPr lang="en-US" altLang="zh-CN" sz="2100" b="1" i="0" u="none" strike="noStrike" kern="0" cap="none" spc="0" baseline="0" dirty="0"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  </a:t>
            </a:r>
            <a:endParaRPr lang="zh-CN" altLang="en-US" sz="2100" b="0" i="0" u="none" strike="noStrike" kern="0" cap="none" spc="0" baseline="0" dirty="0"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206" name="矩形"/>
          <p:cNvSpPr/>
          <p:nvPr/>
        </p:nvSpPr>
        <p:spPr>
          <a:xfrm>
            <a:off x="771143" y="91556"/>
            <a:ext cx="51835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1—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商品销售额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指标解释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50" y="1988820"/>
            <a:ext cx="1045210" cy="28765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0"/>
          </a:p>
        </p:txBody>
      </p:sp>
      <p:sp>
        <p:nvSpPr>
          <p:cNvPr id="3" name="文本框 2"/>
          <p:cNvSpPr txBox="true"/>
          <p:nvPr/>
        </p:nvSpPr>
        <p:spPr>
          <a:xfrm>
            <a:off x="4678680" y="782955"/>
            <a:ext cx="4392295" cy="39103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 algn="just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1</a:t>
            </a:r>
            <a:r>
              <a:rPr lang="zh-CN" altLang="en-US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、</a:t>
            </a:r>
            <a:r>
              <a:rPr lang="en-US" altLang="zh-CN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商品销售额</a:t>
            </a:r>
            <a:r>
              <a:rPr lang="zh-CN" altLang="en-US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（</a:t>
            </a:r>
            <a:r>
              <a:rPr lang="zh-CN" altLang="en-US" kern="0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含增值税</a:t>
            </a:r>
            <a:r>
              <a:rPr lang="zh-CN" altLang="en-US" kern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）</a:t>
            </a:r>
            <a:r>
              <a:rPr lang="zh-CN" altLang="en-US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：</a:t>
            </a:r>
            <a:r>
              <a:rPr lang="en-US" altLang="zh-CN" kern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指出售给本单位以外的单位和个人的商品金额，以及</a:t>
            </a:r>
            <a:r>
              <a:rPr lang="en-US" altLang="zh-CN" kern="0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出售给本单位且开具增值税发票</a:t>
            </a:r>
            <a:r>
              <a:rPr lang="en-US" altLang="zh-CN" kern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的商品金额。</a:t>
            </a:r>
            <a:endParaRPr lang="en-US" altLang="zh-CN" kern="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  <a:p>
            <a:pPr marL="342900" indent="-342900" algn="just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endParaRPr lang="en-US" altLang="zh-CN" kern="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  <a:p>
            <a:pPr marL="342900" indent="-342900" algn="just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charset="0"/>
              <a:buChar char="l"/>
            </a:pPr>
            <a:r>
              <a:rPr lang="en-US" altLang="zh-CN" kern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 </a:t>
            </a:r>
            <a:r>
              <a:rPr lang="zh-CN" altLang="en-US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可以理解为本</a:t>
            </a:r>
            <a:r>
              <a:rPr lang="zh-CN" altLang="en-US" u="sng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单位</a:t>
            </a:r>
            <a:r>
              <a:rPr lang="zh-CN" altLang="en-US" u="sng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所属全部批零产业活动单位</a:t>
            </a:r>
            <a:r>
              <a:rPr lang="zh-CN" altLang="en-US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实现的含税实物商品销售额。（不同税率分别进行计算再加和）</a:t>
            </a:r>
            <a:endParaRPr lang="zh-CN" altLang="en-US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  <a:p>
            <a:pPr marL="342900" indent="-342900" algn="just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charset="0"/>
              <a:buChar char="l"/>
            </a:pPr>
            <a:endParaRPr lang="zh-CN" altLang="en-US" kern="10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  <a:p>
            <a:pPr marL="342900" indent="-342900" algn="just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charset="0"/>
              <a:buChar char="l"/>
            </a:pPr>
            <a:r>
              <a:rPr lang="zh-CN" altLang="en-US" kern="10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单位</a:t>
            </a:r>
            <a:r>
              <a:rPr lang="en-US" altLang="zh-CN" kern="10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:</a:t>
            </a:r>
            <a:r>
              <a:rPr lang="zh-CN" altLang="en-US" kern="100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千元</a:t>
            </a:r>
            <a:endParaRPr lang="zh-CN" altLang="en-US" kern="100" dirty="0">
              <a:solidFill>
                <a:schemeClr val="tx1"/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文本框"/>
          <p:cNvSpPr>
            <a:spLocks noGrp="true"/>
          </p:cNvSpPr>
          <p:nvPr>
            <p:ph type="title" idx="4294967295"/>
          </p:nvPr>
        </p:nvSpPr>
        <p:spPr>
          <a:xfrm>
            <a:off x="2270868" y="-83706"/>
            <a:ext cx="4419198" cy="8574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ctr" anchorCtr="false"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基本概念</a:t>
            </a:r>
            <a:endParaRPr lang="zh-CN" altLang="en-US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69" name="矩形"/>
          <p:cNvSpPr/>
          <p:nvPr/>
        </p:nvSpPr>
        <p:spPr>
          <a:xfrm>
            <a:off x="591675" y="1402794"/>
            <a:ext cx="4675209" cy="438226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/>
          <a:lstStyle/>
          <a:p>
            <a:pPr marL="342900" indent="-342900" algn="l" ea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2400" b="0" i="0" u="none" strike="noStrike" kern="1200" cap="none" spc="0" baseline="0" dirty="0">
                <a:solidFill>
                  <a:schemeClr val="tx2"/>
                </a:solidFill>
                <a:latin typeface="方正小标宋_GBK" panose="03000509000000000000" charset="-122"/>
                <a:ea typeface="方正小标宋_GBK" panose="03000509000000000000" charset="-122"/>
                <a:cs typeface="Times New Roman" panose="02020603050405020304" charset="0"/>
              </a:rPr>
              <a:t>限额以上</a:t>
            </a:r>
            <a:endParaRPr lang="zh-CN" altLang="en-US" sz="2400" b="0" i="0" u="none" strike="noStrike" kern="1200" cap="none" spc="0" baseline="0" dirty="0">
              <a:solidFill>
                <a:schemeClr val="tx2"/>
              </a:solidFill>
              <a:latin typeface="方正小标宋_GBK" panose="03000509000000000000" charset="-122"/>
              <a:ea typeface="方正小标宋_GBK" panose="03000509000000000000" charset="-122"/>
              <a:cs typeface="Times New Roman" panose="02020603050405020304" charset="0"/>
            </a:endParaRPr>
          </a:p>
        </p:txBody>
      </p:sp>
      <p:graphicFrame>
        <p:nvGraphicFramePr>
          <p:cNvPr id="3" name="表格 2"/>
          <p:cNvGraphicFramePr>
            <a:graphicFrameLocks noGrp="true"/>
          </p:cNvGraphicFramePr>
          <p:nvPr/>
        </p:nvGraphicFramePr>
        <p:xfrm>
          <a:off x="1030605" y="2042160"/>
          <a:ext cx="7232015" cy="1824990"/>
        </p:xfrm>
        <a:graphic>
          <a:graphicData uri="http://schemas.openxmlformats.org/drawingml/2006/table">
            <a:tbl>
              <a:tblPr/>
              <a:tblGrid>
                <a:gridCol w="1939925"/>
                <a:gridCol w="2880995"/>
                <a:gridCol w="2411095"/>
              </a:tblGrid>
              <a:tr h="60706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0" i="0" u="none" strike="noStrike" dirty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行业类别</a:t>
                      </a:r>
                      <a:endParaRPr lang="zh-CN" altLang="en-US" sz="2000" b="0" i="0" u="none" strike="noStrike" dirty="0">
                        <a:ln w="22225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7144" marR="7144" marT="7144" marB="0" anchor="ctr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0" i="0" u="none" strike="noStrike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统计指标名称</a:t>
                      </a:r>
                      <a:endParaRPr lang="zh-CN" altLang="en-US" sz="2000" b="0" i="0" u="none" strike="noStrike">
                        <a:ln w="22225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7144" marR="7144" marT="7144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0" i="0" u="none" strike="noStrike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限额标准</a:t>
                      </a:r>
                      <a:endParaRPr lang="zh-CN" altLang="en-US" sz="2000" b="0" i="0" u="none" strike="noStrike">
                        <a:ln w="22225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7144" marR="7144" marT="7144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546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批发业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7144" marR="7144" marT="7144" marB="0" anchor="ctr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年主营业务收入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7144" marR="7144" marT="7144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2000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万元及以上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7144" marR="7144" marT="7144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246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零售业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7144" marR="7144" marT="7144" marB="0" anchor="ctr">
                    <a:lnL>
                      <a:noFill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年主营业务收入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7144" marR="7144" marT="7144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500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itchFamily="2" charset="-122"/>
                          <a:ea typeface="宋体" pitchFamily="2" charset="-122"/>
                        </a:rPr>
                        <a:t>万元及以上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7144" marR="7144" marT="7144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矩形"/>
          <p:cNvSpPr/>
          <p:nvPr/>
        </p:nvSpPr>
        <p:spPr>
          <a:xfrm>
            <a:off x="917575" y="1179195"/>
            <a:ext cx="7912100" cy="372173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342900" indent="-342900" algn="just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（1）购货退回的商品；</a:t>
            </a:r>
            <a:endParaRPr sz="1800" i="0" u="none" strike="noStrike" cap="none" spc="0" baseline="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80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（2）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未通过买卖行为付出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的商品数量，如：通过转移、借出、归还、赠送等行为付出的商品数量；</a:t>
            </a:r>
            <a:endParaRPr sz="1800" i="0" u="none" strike="noStrike" cap="none" spc="0" baseline="0" dirty="0">
              <a:solidFill>
                <a:schemeClr val="tx1"/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80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（3）</a:t>
            </a:r>
            <a:r>
              <a:rPr sz="1800" i="0" u="none" strike="noStrike" cap="none" spc="0" baseline="0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促销返券所销售的</a:t>
            </a: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、不计入营业收入的商品；</a:t>
            </a:r>
            <a:endParaRPr sz="1800" i="0" u="none" strike="noStrike" cap="none" spc="0" baseline="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80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（4）</a:t>
            </a: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经本单位介绍，由买卖双方直接结算，本单位只收取手续费的业务；</a:t>
            </a:r>
            <a:endParaRPr sz="1800" i="0" u="none" strike="noStrike" cap="none" spc="0" baseline="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80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（5）</a:t>
            </a: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未发生所有权转移的商品</a:t>
            </a:r>
            <a:r>
              <a:rPr sz="1800" i="0" u="none" strike="noStrike" cap="none" spc="0" baseline="0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预付卡销售</a:t>
            </a: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，如加油卡；</a:t>
            </a:r>
            <a:endParaRPr sz="1800" i="0" u="none" strike="noStrike" cap="none" spc="0" baseline="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80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（6）</a:t>
            </a:r>
            <a:r>
              <a:rPr sz="1800" i="0" u="none" strike="noStrike" cap="none" spc="0" baseline="0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汽车维修</a:t>
            </a: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、</a:t>
            </a:r>
            <a:r>
              <a:rPr sz="1800" i="0" u="none" strike="noStrike" cap="none" spc="0" baseline="0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电话卡销售</a:t>
            </a: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等服务性经济活动；</a:t>
            </a:r>
            <a:endParaRPr sz="1800" i="0" u="none" strike="noStrike" cap="none" spc="0" baseline="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（7）商品损耗和损失；</a:t>
            </a:r>
            <a:endParaRPr sz="1800" i="0" u="none" strike="noStrike" cap="none" spc="0" baseline="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（8）出售本单位自用的</a:t>
            </a:r>
            <a:r>
              <a:rPr lang="zh-CN"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固定资产</a:t>
            </a: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；</a:t>
            </a:r>
            <a:endParaRPr sz="1800" i="0" u="none" strike="noStrike" cap="none" spc="0" baseline="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（9）期货交易商品；</a:t>
            </a:r>
            <a:endParaRPr sz="1800" i="0" u="none" strike="noStrike" cap="none" spc="0" baseline="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800" i="0" u="none" strike="noStrike" cap="none" spc="0" baseline="0" dirty="0"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（10）自来水供应企业、电力企业、天然气供应企业提供的水、电、气。</a:t>
            </a:r>
            <a:endParaRPr sz="1800" i="0" u="none" strike="noStrike" cap="none" spc="0" baseline="0" dirty="0"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215" name="圆角矩形"/>
          <p:cNvSpPr/>
          <p:nvPr/>
        </p:nvSpPr>
        <p:spPr>
          <a:xfrm>
            <a:off x="1083361" y="758617"/>
            <a:ext cx="1486636" cy="420126"/>
          </a:xfrm>
          <a:prstGeom prst="roundRect">
            <a:avLst>
              <a:gd name="adj" fmla="val 0"/>
            </a:avLst>
          </a:prstGeom>
          <a:noFill/>
          <a:ln w="38100" cap="flat" cmpd="sng">
            <a:noFill/>
            <a:prstDash val="solid"/>
            <a:round/>
          </a:ln>
        </p:spPr>
        <p:txBody>
          <a:bodyPr vert="horz" wrap="none" lIns="68591" tIns="34295" rIns="68591" bIns="34295" anchor="ctr" anchorCtr="false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250" b="1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商品销售额不包括：</a:t>
            </a:r>
            <a:endParaRPr lang="zh-CN" altLang="en-US" sz="2250" b="1" dirty="0">
              <a:solidFill>
                <a:srgbClr val="FF0000"/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206" name="矩形"/>
          <p:cNvSpPr/>
          <p:nvPr/>
        </p:nvSpPr>
        <p:spPr>
          <a:xfrm>
            <a:off x="771143" y="99811"/>
            <a:ext cx="51835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1—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商品销售额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指标范围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true"/>
          </p:cNvSpPr>
          <p:nvPr/>
        </p:nvSpPr>
        <p:spPr bwMode="auto">
          <a:xfrm>
            <a:off x="1979295" y="1222058"/>
            <a:ext cx="6158865" cy="2330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1" tIns="34295" rIns="68591" bIns="34295" numCol="1" anchor="ctr" anchorCtr="false" compatLnSpc="true">
            <a:spAutoFit/>
          </a:bodyPr>
          <a:lstStyle/>
          <a:p>
            <a:pPr algn="l"/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1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、关于产业活动单位之间</a:t>
            </a:r>
            <a:r>
              <a:rPr lang="zh-CN" altLang="en-US" sz="21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宋体" pitchFamily="2" charset="-122"/>
                <a:sym typeface="+mn-ea"/>
              </a:rPr>
              <a:t>商品交易统计办法</a:t>
            </a:r>
            <a:endParaRPr lang="zh-CN" altLang="en-US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l"/>
            <a:endParaRPr lang="zh-CN" altLang="en-US" sz="21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宋体" pitchFamily="2" charset="-122"/>
              <a:sym typeface="+mn-ea"/>
            </a:endParaRPr>
          </a:p>
          <a:p>
            <a:pPr algn="l"/>
            <a:r>
              <a:rPr lang="en-US" altLang="zh-CN" sz="21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宋体" pitchFamily="2" charset="-122"/>
                <a:sym typeface="+mn-ea"/>
              </a:rPr>
              <a:t>2</a:t>
            </a:r>
            <a:r>
              <a:rPr lang="zh-CN" altLang="en-US" sz="21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宋体" pitchFamily="2" charset="-122"/>
                <a:sym typeface="+mn-ea"/>
              </a:rPr>
              <a:t>、关于兼有服务性行为的批发和零售业企业</a:t>
            </a:r>
            <a:endParaRPr lang="zh-CN" altLang="en-US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l"/>
            <a:endParaRPr lang="zh-CN" altLang="en-US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l"/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3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、新收入准则下联营经营模式的百货等零售企业</a:t>
            </a:r>
            <a:endParaRPr lang="zh-CN" altLang="en-US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  <a:p>
            <a:pPr algn="l"/>
            <a:endParaRPr lang="zh-CN" altLang="en-US" sz="21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21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21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、关于商品退货行为的数据处理办法</a:t>
            </a:r>
            <a:endParaRPr lang="zh-CN" altLang="en-US" sz="2100" b="1" kern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87445" y="3552343"/>
            <a:ext cx="3049962" cy="32194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15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以往年度</a:t>
            </a:r>
            <a:r>
              <a:rPr lang="en-US" altLang="zh-CN" sz="15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/</a:t>
            </a:r>
            <a:r>
              <a:rPr lang="zh-CN" altLang="en-US" sz="15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本年非本月</a:t>
            </a:r>
            <a:r>
              <a:rPr lang="en-US" altLang="zh-CN" sz="15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/</a:t>
            </a:r>
            <a:r>
              <a:rPr lang="zh-CN" altLang="en-US" sz="15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本年本月</a:t>
            </a:r>
            <a:endParaRPr lang="zh-CN" altLang="en-US" sz="15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06" name="矩形"/>
          <p:cNvSpPr/>
          <p:nvPr/>
        </p:nvSpPr>
        <p:spPr>
          <a:xfrm>
            <a:off x="771143" y="91556"/>
            <a:ext cx="60979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1—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商品销售额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若干问题的说明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/>
          <p:cNvCxnSpPr/>
          <p:nvPr/>
        </p:nvCxnSpPr>
        <p:spPr>
          <a:xfrm>
            <a:off x="0" y="562531"/>
            <a:ext cx="8382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6064811" y="992526"/>
            <a:ext cx="1637208" cy="419601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charset="-122"/>
                <a:sym typeface="Arial" panose="020B0604020202020204" pitchFamily="34" charset="0"/>
              </a:rPr>
              <a:t>普查数据处理系统</a:t>
            </a:r>
            <a:endParaRPr lang="zh-CN" altLang="en-US" sz="100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图片 13"/>
          <p:cNvPicPr>
            <a:picLocks noChangeAspect="true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false"/>
              </a:ext>
            </a:extLst>
          </a:blip>
          <a:stretch>
            <a:fillRect/>
          </a:stretch>
        </p:blipFill>
        <p:spPr>
          <a:xfrm>
            <a:off x="0" y="318"/>
            <a:ext cx="562928" cy="562451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矩形 8"/>
          <p:cNvSpPr/>
          <p:nvPr/>
        </p:nvSpPr>
        <p:spPr>
          <a:xfrm>
            <a:off x="1223486" y="1207453"/>
            <a:ext cx="6626543" cy="1883093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 anchor="ctr" anchorCtr="false">
            <a:noAutofit/>
          </a:bodyPr>
          <a:p>
            <a:r>
              <a:rPr lang="en-US" altLang="zh-CN" sz="21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     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某法人单位，其下属的批发和零售业</a:t>
            </a:r>
            <a:r>
              <a:rPr 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分公司</a:t>
            </a:r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A售给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了</a:t>
            </a:r>
            <a:r>
              <a:rPr 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分公司</a:t>
            </a:r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B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华为手机</a:t>
            </a:r>
            <a:r>
              <a:rPr 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，能够开具增值税发票，并按照货款缴纳销项税</a:t>
            </a:r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。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其后，</a:t>
            </a:r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B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又销售给了消费者</a:t>
            </a:r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，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那么</a:t>
            </a:r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A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销售给</a:t>
            </a:r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B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被法人单位计批发额，</a:t>
            </a:r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B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销售给消费者计零售额，同样一件商品在流转中被两次计入商品销售额！</a:t>
            </a:r>
            <a:endParaRPr lang="zh-CN" altLang="en-US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15" name="文本框 14"/>
          <p:cNvSpPr txBox="true"/>
          <p:nvPr/>
        </p:nvSpPr>
        <p:spPr>
          <a:xfrm>
            <a:off x="1223486" y="3544094"/>
            <a:ext cx="7494270" cy="574358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lvl="1" algn="l">
              <a:lnSpc>
                <a:spcPts val="46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执法检查每年都有因此出错，数量不多，但数额极大！</a:t>
            </a:r>
            <a:endParaRPr lang="zh-CN" altLang="en-US" sz="24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16" name="文本框 15"/>
          <p:cNvSpPr txBox="true"/>
          <p:nvPr/>
        </p:nvSpPr>
        <p:spPr>
          <a:xfrm>
            <a:off x="1223486" y="4111758"/>
            <a:ext cx="6826568" cy="574358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lvl="1" algn="l">
              <a:lnSpc>
                <a:spcPts val="46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这种单位一般利润表上的收入比税表上的少很多！</a:t>
            </a:r>
            <a:endParaRPr lang="zh-CN" altLang="en-US" sz="24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206" name="矩形"/>
          <p:cNvSpPr/>
          <p:nvPr/>
        </p:nvSpPr>
        <p:spPr>
          <a:xfrm>
            <a:off x="771143" y="91556"/>
            <a:ext cx="76219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6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1—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商品销售额</a:t>
            </a:r>
            <a:r>
              <a:rPr lang="en-US" altLang="zh-CN" sz="2400">
                <a:solidFill>
                  <a:schemeClr val="accent6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产业活动单位之间商品交易</a:t>
            </a:r>
            <a:endParaRPr lang="zh-CN" altLang="en-US" sz="2400">
              <a:solidFill>
                <a:schemeClr val="accent6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true"/>
      <p:bldP spid="15" grpId="0"/>
      <p:bldP spid="15" grpId="1"/>
      <p:bldP spid="16" grpId="0"/>
      <p:bldP spid="1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/>
          <p:cNvCxnSpPr/>
          <p:nvPr/>
        </p:nvCxnSpPr>
        <p:spPr>
          <a:xfrm>
            <a:off x="0" y="562531"/>
            <a:ext cx="8382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6064811" y="992526"/>
            <a:ext cx="1637208" cy="419601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charset="-122"/>
                <a:sym typeface="Arial" panose="020B0604020202020204" pitchFamily="34" charset="0"/>
              </a:rPr>
              <a:t>普查数据处理系统</a:t>
            </a:r>
            <a:endParaRPr lang="zh-CN" altLang="en-US" sz="100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图片 13"/>
          <p:cNvPicPr>
            <a:picLocks noChangeAspect="true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false"/>
              </a:ext>
            </a:extLst>
          </a:blip>
          <a:stretch>
            <a:fillRect/>
          </a:stretch>
        </p:blipFill>
        <p:spPr>
          <a:xfrm>
            <a:off x="0" y="318"/>
            <a:ext cx="562928" cy="562451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矩形 8"/>
          <p:cNvSpPr/>
          <p:nvPr/>
        </p:nvSpPr>
        <p:spPr>
          <a:xfrm>
            <a:off x="1223486" y="1207453"/>
            <a:ext cx="6626543" cy="1883093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 anchor="ctr" anchorCtr="false">
            <a:noAutofit/>
          </a:bodyPr>
          <a:p>
            <a:r>
              <a:rPr lang="en-US" altLang="zh-CN" sz="21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     </a:t>
            </a:r>
            <a:r>
              <a:rPr 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商品销售额：仅指商品的销售（商品销售额）</a:t>
            </a:r>
            <a:endParaRPr lang="zh-CN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endParaRPr lang="zh-CN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     </a:t>
            </a:r>
            <a:r>
              <a:rPr 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服务性行为：连商品都不算（服务营业额）</a:t>
            </a:r>
            <a:endParaRPr lang="zh-CN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endParaRPr lang="zh-CN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     </a:t>
            </a:r>
            <a:r>
              <a:rPr lang="zh-CN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要分劈填报！</a:t>
            </a:r>
            <a:endParaRPr lang="zh-CN" sz="21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15" name="文本框 14"/>
          <p:cNvSpPr txBox="true"/>
          <p:nvPr/>
        </p:nvSpPr>
        <p:spPr>
          <a:xfrm>
            <a:off x="1223486" y="3544094"/>
            <a:ext cx="7494270" cy="574358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lvl="1" algn="l">
              <a:lnSpc>
                <a:spcPts val="46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执法检查每年都有因此出错，数量不多，但数额极大！</a:t>
            </a:r>
            <a:endParaRPr lang="zh-CN" altLang="en-US" sz="24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16" name="文本框 15"/>
          <p:cNvSpPr txBox="true"/>
          <p:nvPr/>
        </p:nvSpPr>
        <p:spPr>
          <a:xfrm>
            <a:off x="1223486" y="4111758"/>
            <a:ext cx="6826568" cy="574358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lvl="1" algn="l">
              <a:lnSpc>
                <a:spcPts val="4600"/>
              </a:lnSpc>
              <a:spcAft>
                <a:spcPts val="0"/>
              </a:spcAft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这种单位一般利润表上的收入比税表上的少很多！</a:t>
            </a:r>
            <a:endParaRPr lang="zh-CN" altLang="en-US" sz="24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206" name="矩形"/>
          <p:cNvSpPr/>
          <p:nvPr/>
        </p:nvSpPr>
        <p:spPr>
          <a:xfrm>
            <a:off x="771143" y="91556"/>
            <a:ext cx="60979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6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1—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商品销售额</a:t>
            </a:r>
            <a:r>
              <a:rPr lang="en-US" altLang="zh-CN" sz="2400">
                <a:solidFill>
                  <a:schemeClr val="accent6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兼有服务性行为</a:t>
            </a:r>
            <a:endParaRPr lang="zh-CN" altLang="en-US" sz="2400">
              <a:solidFill>
                <a:schemeClr val="accent6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true"/>
      <p:bldP spid="15" grpId="0"/>
      <p:bldP spid="15" grpId="1"/>
      <p:bldP spid="16" grpId="0"/>
      <p:bldP spid="16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矩形"/>
          <p:cNvSpPr/>
          <p:nvPr/>
        </p:nvSpPr>
        <p:spPr>
          <a:xfrm>
            <a:off x="12065" y="983615"/>
            <a:ext cx="8949055" cy="28384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457200" lvl="1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CN" altLang="en-US" sz="2000" b="1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情况</a:t>
            </a:r>
            <a:r>
              <a:rPr lang="en-US" altLang="zh-CN" sz="2000" b="1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1</a:t>
            </a:r>
            <a:r>
              <a:rPr lang="zh-CN" altLang="en-US" sz="2000" b="1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：</a:t>
            </a:r>
            <a:r>
              <a:rPr lang="zh-CN" altLang="en-US" sz="2000" b="1" i="0" u="none" strike="noStrike" kern="1200" cap="none" spc="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非本年度的销售退货</a:t>
            </a:r>
            <a:r>
              <a:rPr lang="zh-CN" altLang="en-US" sz="1600" b="1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（如报</a:t>
            </a:r>
            <a:r>
              <a:rPr lang="en-US" altLang="zh-CN" sz="1600" b="1" i="0" u="none" strike="noStrike" kern="1200" cap="none" spc="0" baseline="0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2025</a:t>
            </a:r>
            <a:r>
              <a:rPr lang="zh-CN" altLang="en-US" sz="1600" b="1" i="0" u="none" strike="noStrike" kern="1200" cap="none" spc="0" baseline="0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年</a:t>
            </a:r>
            <a:r>
              <a:rPr lang="en-US" altLang="zh-CN" sz="1600" b="1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3</a:t>
            </a:r>
            <a:r>
              <a:rPr lang="zh-CN" altLang="en-US" sz="1600" b="1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月月报，</a:t>
            </a:r>
            <a:r>
              <a:rPr lang="en-US" altLang="zh-CN" sz="1600" b="1" i="0" u="none" strike="noStrike" kern="1200" cap="none" spc="0" baseline="0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2024</a:t>
            </a:r>
            <a:r>
              <a:rPr lang="zh-CN" altLang="en-US" sz="1600" b="1" i="0" u="none" strike="noStrike" kern="1200" cap="none" spc="0" baseline="0" dirty="0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年</a:t>
            </a:r>
            <a:r>
              <a:rPr lang="zh-CN" altLang="en-US" sz="1600" b="1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销售的商品退货）</a:t>
            </a:r>
            <a:endParaRPr lang="zh-CN" altLang="en-US" sz="2000" b="1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  <a:p>
            <a:pPr marL="457200" lvl="1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CN" altLang="en-US" sz="2000" b="1" i="0" u="none" strike="noStrike" kern="1200" cap="none" spc="0" baseline="0" dirty="0">
                <a:solidFill>
                  <a:schemeClr val="tx2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     </a:t>
            </a:r>
            <a:r>
              <a:rPr lang="zh-CN" altLang="en-US" sz="2000" b="1" i="0" u="none" strike="noStrike" kern="1200" cap="none" spc="0" baseline="0" dirty="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 </a:t>
            </a:r>
            <a:r>
              <a:rPr lang="en-US" altLang="zh-CN" sz="2000" b="1" i="0" u="none" strike="noStrike" kern="1200" cap="none" spc="0" baseline="0" dirty="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 </a:t>
            </a:r>
            <a:r>
              <a:rPr lang="zh-CN" altLang="en-US" sz="2000" b="1" i="0" u="none" strike="noStrike" kern="1200" cap="none" spc="0" baseline="0" dirty="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处理方法：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销售额不作调整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,</a:t>
            </a:r>
            <a:r>
              <a:rPr lang="zh-CN" altLang="en-US" sz="2000" b="1" i="0" u="none" strike="noStrike" kern="1200" cap="none" spc="0" baseline="0" dirty="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财务账中收入可以冲抵</a:t>
            </a:r>
            <a:endParaRPr lang="zh-CN" altLang="en-US" sz="2000" b="1" i="0" u="none" strike="noStrike" kern="1200" cap="none" spc="0" baseline="0" dirty="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  <a:p>
            <a:pPr marL="457200" lvl="1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US" altLang="zh-CN" sz="2000" b="1" i="0" u="none" strike="noStrike" kern="1200" cap="none" spc="0" baseline="0" dirty="0">
              <a:solidFill>
                <a:schemeClr val="accent5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  <a:p>
            <a:pPr marL="457200" lvl="1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情况</a:t>
            </a:r>
            <a:r>
              <a:rPr lang="en-US" altLang="zh-CN" sz="20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：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本年销售的非本月的退货</a:t>
            </a:r>
            <a:r>
              <a:rPr lang="zh-CN" altLang="en-US" sz="1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（如报</a:t>
            </a:r>
            <a:r>
              <a:rPr lang="en-US" altLang="zh-CN" sz="1600" b="1" dirty="0" smtClean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2025</a:t>
            </a:r>
            <a:r>
              <a:rPr lang="zh-CN" altLang="en-US" sz="1600" b="1" dirty="0" smtClean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年</a:t>
            </a:r>
            <a:r>
              <a:rPr lang="en-US" altLang="en-US" sz="1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1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月月报时，</a:t>
            </a:r>
            <a:r>
              <a:rPr lang="en-US" altLang="zh-CN" sz="1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1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月销售的商品退货）</a:t>
            </a:r>
            <a:endParaRPr lang="zh-CN" altLang="en-US" sz="2000" b="1" dirty="0"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  <a:p>
            <a:pPr marL="457200" lvl="1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CN" altLang="en-US" sz="2000" b="1" i="0" u="none" strike="noStrike" kern="1200" cap="none" spc="0" baseline="0" dirty="0">
                <a:solidFill>
                  <a:schemeClr val="tx2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      </a:t>
            </a:r>
            <a:r>
              <a:rPr lang="en-US" altLang="zh-CN" sz="2000" b="1" i="0" u="none" strike="noStrike" kern="1200" cap="none" spc="0" baseline="0" dirty="0">
                <a:solidFill>
                  <a:schemeClr val="tx2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 </a:t>
            </a:r>
            <a:r>
              <a:rPr lang="zh-CN" altLang="en-US" sz="2000" b="1" i="0" u="none" strike="noStrike" kern="1200" cap="none" spc="0" baseline="0" dirty="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处理方法：调整在累计数，不调整在本月，会出现</a:t>
            </a:r>
            <a:r>
              <a:rPr lang="en-US" altLang="zh-CN" sz="2000" b="1" i="0" u="none" strike="noStrike" kern="1200" cap="none" spc="0" baseline="0" dirty="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B</a:t>
            </a:r>
            <a:r>
              <a:rPr lang="zh-CN" altLang="en-US" sz="2000" b="1" i="0" u="none" strike="noStrike" kern="1200" cap="none" spc="0" baseline="0" dirty="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类强制性错误，联系统计所降级写说明即可。</a:t>
            </a:r>
            <a:endParaRPr lang="zh-CN" altLang="en-US" sz="2000" b="1" i="0" u="none" strike="noStrike" kern="1200" cap="none" spc="0" baseline="0" dirty="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  <a:p>
            <a:pPr marL="457200" lvl="1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US" altLang="zh-CN" sz="2000" b="1" i="0" u="none" strike="noStrike" kern="1200" cap="none" spc="0" baseline="0" dirty="0">
              <a:solidFill>
                <a:schemeClr val="accent5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  <a:p>
            <a:pPr marL="457200" lvl="1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情况</a:t>
            </a:r>
            <a:r>
              <a:rPr lang="en-US" altLang="zh-CN" sz="20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：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本年本月销售的商品退货</a:t>
            </a:r>
            <a:r>
              <a:rPr lang="zh-CN" altLang="en-US" sz="1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（如报</a:t>
            </a:r>
            <a:r>
              <a:rPr lang="en-US" altLang="zh-CN" sz="1600" b="1" dirty="0" smtClean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2025</a:t>
            </a:r>
            <a:r>
              <a:rPr lang="zh-CN" altLang="en-US" sz="1600" b="1" dirty="0" smtClean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年</a:t>
            </a:r>
            <a:r>
              <a:rPr lang="en-US" altLang="en-US" sz="1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1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月月报时，</a:t>
            </a:r>
            <a:r>
              <a:rPr lang="en-US" altLang="zh-CN" sz="1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1600" b="1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月销售并退货）</a:t>
            </a:r>
            <a:endParaRPr lang="zh-CN" altLang="en-US" sz="2000" b="1" dirty="0"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  <a:p>
            <a:pPr marL="457200" lvl="1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zh-CN" altLang="en-US" sz="2000" b="1" i="0" u="none" strike="noStrike" kern="1200" cap="none" spc="0" baseline="0" dirty="0">
                <a:solidFill>
                  <a:schemeClr val="tx2"/>
                </a:solidFill>
                <a:latin typeface="隶书" panose="02010509060101010101" pitchFamily="49" charset="-122"/>
                <a:ea typeface="隶书" panose="02010509060101010101" pitchFamily="49" charset="-122"/>
                <a:cs typeface="隶书" panose="02010509060101010101" pitchFamily="49" charset="-122"/>
              </a:rPr>
              <a:t>    </a:t>
            </a:r>
            <a:r>
              <a:rPr lang="en-US" altLang="zh-CN" sz="2000" b="1" i="0" u="none" strike="noStrike" kern="1200" cap="none" spc="0" baseline="0" dirty="0">
                <a:solidFill>
                  <a:schemeClr val="tx2"/>
                </a:solidFill>
                <a:latin typeface="隶书" panose="02010509060101010101" pitchFamily="49" charset="-122"/>
                <a:ea typeface="隶书" panose="02010509060101010101" pitchFamily="49" charset="-122"/>
                <a:cs typeface="隶书" panose="02010509060101010101" pitchFamily="49" charset="-122"/>
              </a:rPr>
              <a:t>   </a:t>
            </a:r>
            <a:r>
              <a:rPr lang="zh-CN" altLang="en-US" sz="2000" b="1" i="0" u="none" strike="noStrike" kern="1200" cap="none" spc="0" baseline="0" dirty="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隶书" panose="02010509060101010101" pitchFamily="49" charset="-122"/>
              </a:rPr>
              <a:t>处理方法：</a:t>
            </a:r>
            <a:r>
              <a:rPr lang="zh-CN" sz="2000" b="1" i="0" u="none" strike="noStrike" kern="1200" cap="none" spc="0" baseline="0" dirty="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隶书" panose="02010509060101010101" pitchFamily="49" charset="-122"/>
              </a:rPr>
              <a:t>调整本月数，相当于这部分本月没销售</a:t>
            </a:r>
            <a:endParaRPr lang="zh-CN" sz="2000" b="1" i="0" u="none" strike="noStrike" kern="1200" cap="none" spc="0" baseline="0" dirty="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隶书" panose="02010509060101010101" pitchFamily="49" charset="-122"/>
            </a:endParaRPr>
          </a:p>
        </p:txBody>
      </p:sp>
      <p:sp>
        <p:nvSpPr>
          <p:cNvPr id="206" name="矩形"/>
          <p:cNvSpPr/>
          <p:nvPr/>
        </p:nvSpPr>
        <p:spPr>
          <a:xfrm>
            <a:off x="771143" y="91556"/>
            <a:ext cx="67075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1—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商品销售额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退货的数据处理方法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文本框"/>
          <p:cNvSpPr>
            <a:spLocks noGrp="true"/>
          </p:cNvSpPr>
          <p:nvPr>
            <p:ph type="body" idx="4294967295"/>
          </p:nvPr>
        </p:nvSpPr>
        <p:spPr>
          <a:xfrm>
            <a:off x="801370" y="1188085"/>
            <a:ext cx="6925945" cy="285178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/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endParaRPr lang="en-US" altLang="zh-CN" b="0" i="0" u="none" strike="noStrike" kern="0" cap="none" spc="0" baseline="0" dirty="0">
              <a:solidFill>
                <a:schemeClr val="tx2"/>
              </a:solidFill>
              <a:cs typeface="Times New Roman" panose="02020603050405020304" charset="0"/>
            </a:endParaRPr>
          </a:p>
          <a:p>
            <a:pPr marL="342900" indent="-342900" algn="l">
              <a:lnSpc>
                <a:spcPts val="48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2700" b="0" i="0" u="none" strike="noStrike" kern="0" cap="none" spc="0" baseline="0" dirty="0">
                <a:solidFill>
                  <a:srgbClr val="FFFFFF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    </a:t>
            </a:r>
            <a:endParaRPr lang="en-US" altLang="zh-CN" sz="2400" b="1" i="0" u="none" strike="noStrike" kern="0" cap="none" spc="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true"/>
          <p:nvPr/>
        </p:nvSpPr>
        <p:spPr>
          <a:xfrm>
            <a:off x="906780" y="528955"/>
            <a:ext cx="790257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eaLnBrk="1" latinLnBrk="0" hangingPunct="1">
              <a:lnSpc>
                <a:spcPct val="150000"/>
              </a:lnSpc>
            </a:pPr>
            <a:r>
              <a:rPr lang="en-US" altLang="zh-CN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1</a:t>
            </a:r>
            <a:r>
              <a:rPr lang="zh-CN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altLang="en-US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漏统增值税</a:t>
            </a:r>
            <a:r>
              <a:rPr lang="en-US" altLang="zh-CN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21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50000"/>
              </a:lnSpc>
            </a:pPr>
            <a:r>
              <a:rPr lang="en-US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2</a:t>
            </a:r>
            <a:r>
              <a:rPr lang="zh-CN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、将服务性金额统计在内</a:t>
            </a:r>
            <a:r>
              <a:rPr lang="en-US" altLang="zh-CN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21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50000"/>
              </a:lnSpc>
            </a:pPr>
            <a:r>
              <a:rPr lang="en-US" altLang="zh-CN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3</a:t>
            </a:r>
            <a:r>
              <a:rPr lang="zh-CN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altLang="en-US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漏统批零业分公司销售给其他分公司的开票销售额</a:t>
            </a:r>
            <a:r>
              <a:rPr lang="en-US" altLang="zh-CN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zh-CN" altLang="en-US" sz="21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 eaLnBrk="1" latinLnBrk="0" hangingPunct="1">
              <a:lnSpc>
                <a:spcPct val="150000"/>
              </a:lnSpc>
            </a:pPr>
            <a:r>
              <a:rPr lang="en-US" altLang="zh-CN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4</a:t>
            </a:r>
            <a:r>
              <a:rPr lang="zh-CN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、漏统了独立核算的</a:t>
            </a:r>
            <a:r>
              <a:rPr lang="zh-CN" altLang="en-US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批零业</a:t>
            </a:r>
            <a:r>
              <a:rPr lang="zh-CN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产业活动单位数据</a:t>
            </a:r>
            <a:r>
              <a:rPr lang="en-US" altLang="zh-CN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</a:t>
            </a:r>
            <a:r>
              <a:rPr lang="en-US" altLang="zh-CN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zh-CN" altLang="en-US" sz="2100" dirty="0"/>
          </a:p>
          <a:p>
            <a:pPr algn="just" eaLnBrk="1" latinLnBrk="0" hangingPunct="1">
              <a:lnSpc>
                <a:spcPct val="150000"/>
              </a:lnSpc>
            </a:pPr>
            <a:r>
              <a:rPr lang="en-US" altLang="zh-CN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5</a:t>
            </a:r>
            <a:r>
              <a:rPr lang="zh-CN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en-US" altLang="zh-CN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2024</a:t>
            </a:r>
            <a:r>
              <a:rPr lang="zh-CN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年销售的商品</a:t>
            </a:r>
            <a:r>
              <a:rPr lang="en-US" altLang="zh-CN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2025</a:t>
            </a:r>
            <a:r>
              <a:rPr lang="zh-CN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年退回，填表人按照财务账中商品销</a:t>
            </a:r>
            <a:r>
              <a:rPr lang="en-US" altLang="zh-CN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 </a:t>
            </a:r>
            <a:r>
              <a:rPr lang="zh-CN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售额扣减这部分退货金额的余额填报主营报表中的商品销售额</a:t>
            </a:r>
            <a:r>
              <a:rPr lang="en-US" altLang="zh-CN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zh-CN" altLang="en-US" sz="2100" dirty="0"/>
          </a:p>
          <a:p>
            <a:pPr algn="just" eaLnBrk="1" latinLnBrk="0" hangingPunct="1">
              <a:lnSpc>
                <a:spcPct val="150000"/>
              </a:lnSpc>
            </a:pPr>
            <a:r>
              <a:rPr lang="en-US" altLang="zh-CN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6</a:t>
            </a:r>
            <a:r>
              <a:rPr lang="zh-CN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、多统了子公司的销售数据</a:t>
            </a:r>
            <a:r>
              <a:rPr lang="en-US" altLang="zh-CN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21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 eaLnBrk="1" latinLnBrk="0" hangingPunct="1">
              <a:lnSpc>
                <a:spcPct val="150000"/>
              </a:lnSpc>
            </a:pPr>
            <a:r>
              <a:rPr lang="en-US" altLang="zh-CN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7</a:t>
            </a:r>
            <a:r>
              <a:rPr lang="zh-CN" altLang="en-US" sz="21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、多统了返券消费的销售额</a:t>
            </a:r>
            <a:r>
              <a:rPr lang="en-US" altLang="zh-CN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zh-CN" altLang="en-US" sz="2100"/>
          </a:p>
        </p:txBody>
      </p:sp>
      <p:sp>
        <p:nvSpPr>
          <p:cNvPr id="3" name="矩形"/>
          <p:cNvSpPr/>
          <p:nvPr/>
        </p:nvSpPr>
        <p:spPr>
          <a:xfrm>
            <a:off x="771143" y="91556"/>
            <a:ext cx="54883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1—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商品销售额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易错点汇总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5986637" y="643017"/>
            <a:ext cx="2014786" cy="566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5691746" y="1387265"/>
            <a:ext cx="1228058" cy="314740"/>
          </a:xfrm>
          <a:prstGeom prst="rect">
            <a:avLst/>
          </a:prstGeom>
          <a:noFill/>
        </p:spPr>
        <p:txBody>
          <a:bodyPr wrap="square" lIns="51441" tIns="25720" rIns="51441" bIns="2572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charset="-122"/>
                <a:sym typeface="Arial" panose="020B0604020202020204" pitchFamily="34" charset="0"/>
              </a:rPr>
              <a:t>普查数据处理系统</a:t>
            </a:r>
            <a:endParaRPr lang="zh-CN" altLang="en-US" sz="100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2812415" y="810895"/>
            <a:ext cx="420878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关于汽车销售企业常见填报错误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963295" y="1326515"/>
            <a:ext cx="7396480" cy="378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、能够细分出来的维修工时费是不应该含在商品销售额中的。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en-US" alt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</a:t>
            </a:r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若无法分劈，要看财务账的科目属性。若与配件销售收入均在维修类科目下，二者应全部从商品销售额中剔除，若在配件收入</a:t>
            </a:r>
            <a:r>
              <a: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/</a:t>
            </a:r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配件销售收入等科目下，二者应全部计入商品销售额。</a:t>
            </a:r>
            <a:endParaRPr lang="zh-CN" altLang="en-US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endParaRPr lang="zh-CN" altLang="en-US" sz="20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/>
            <a:r>
              <a:rPr lang="en-US" alt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2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、非主营业务收入下的销售收入不应漏统</a:t>
            </a:r>
            <a:endParaRPr lang="en-US" altLang="zh-CN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    </a:t>
            </a:r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比如各类维修、保险、保养，或者其他业务收入下面的配件销售收入、装饰材料等</a:t>
            </a:r>
            <a:endParaRPr lang="en-US" altLang="zh-CN" sz="20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/>
            <a:endParaRPr lang="en-US" altLang="zh-CN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en-US" alt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3.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关于二手车销售</a:t>
            </a:r>
            <a:endParaRPr lang="en-US" altLang="zh-CN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  </a:t>
            </a:r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二手车销售，注意是真正的销售还是中介服务！</a:t>
            </a:r>
            <a:endParaRPr lang="en-US" altLang="zh-CN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endParaRPr lang="en-US" altLang="zh-CN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矩形"/>
          <p:cNvSpPr/>
          <p:nvPr/>
        </p:nvSpPr>
        <p:spPr>
          <a:xfrm>
            <a:off x="771143" y="91556"/>
            <a:ext cx="64027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1—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商品销售额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车企填报注意事项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561975"/>
            <a:ext cx="4741545" cy="4426585"/>
          </a:xfrm>
          <a:prstGeom prst="rect">
            <a:avLst/>
          </a:prstGeom>
        </p:spPr>
      </p:pic>
      <p:sp>
        <p:nvSpPr>
          <p:cNvPr id="3" name="矩形"/>
          <p:cNvSpPr/>
          <p:nvPr/>
        </p:nvSpPr>
        <p:spPr>
          <a:xfrm>
            <a:off x="771143" y="91556"/>
            <a:ext cx="42691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批发额、零售额</a:t>
            </a:r>
            <a:endParaRPr lang="zh-CN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6695" y="2766695"/>
            <a:ext cx="692785" cy="3219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5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6695" y="3303270"/>
            <a:ext cx="692785" cy="3219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5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流程图: 可选过程 3"/>
          <p:cNvSpPr/>
          <p:nvPr>
            <p:custDataLst>
              <p:tags r:id="rId2"/>
            </p:custDataLst>
          </p:nvPr>
        </p:nvSpPr>
        <p:spPr>
          <a:xfrm>
            <a:off x="5405755" y="1857375"/>
            <a:ext cx="2846705" cy="1618615"/>
          </a:xfrm>
          <a:prstGeom prst="flowChartAlternateProcess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280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商品销售额</a:t>
            </a:r>
            <a:endParaRPr lang="zh-CN" sz="2800">
              <a:solidFill>
                <a:srgbClr val="FF0000"/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  <a:p>
            <a:pPr algn="ctr"/>
            <a:r>
              <a:rPr lang="en-US" altLang="zh-CN" sz="280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= </a:t>
            </a:r>
            <a:endParaRPr lang="en-US" altLang="zh-CN" sz="2800">
              <a:solidFill>
                <a:srgbClr val="FF0000"/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  <a:p>
            <a:pPr algn="ctr"/>
            <a:r>
              <a:rPr lang="zh-CN" sz="2800" smtClean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批发额</a:t>
            </a:r>
            <a:r>
              <a:rPr lang="en-US" altLang="zh-CN" sz="2800" smtClean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+ </a:t>
            </a:r>
            <a:r>
              <a:rPr lang="zh-CN" sz="2800" smtClean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零售额</a:t>
            </a:r>
            <a:r>
              <a:rPr lang="en-US" altLang="zh-CN" sz="2800" smtClean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 </a:t>
            </a:r>
            <a:endParaRPr lang="en-US" altLang="zh-CN" sz="2800" smtClean="0">
              <a:solidFill>
                <a:srgbClr val="FF0000"/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528955"/>
            <a:ext cx="4741545" cy="4426585"/>
          </a:xfrm>
          <a:prstGeom prst="rect">
            <a:avLst/>
          </a:prstGeom>
        </p:spPr>
      </p:pic>
      <p:sp>
        <p:nvSpPr>
          <p:cNvPr id="3" name="矩形"/>
          <p:cNvSpPr/>
          <p:nvPr/>
        </p:nvSpPr>
        <p:spPr>
          <a:xfrm>
            <a:off x="771143" y="91556"/>
            <a:ext cx="57931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指标解释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6695" y="2766695"/>
            <a:ext cx="692785" cy="3219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5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6695" y="3303270"/>
            <a:ext cx="692785" cy="3219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5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流程图: 可选过程 3"/>
          <p:cNvSpPr/>
          <p:nvPr>
            <p:custDataLst>
              <p:tags r:id="rId2"/>
            </p:custDataLst>
          </p:nvPr>
        </p:nvSpPr>
        <p:spPr>
          <a:xfrm>
            <a:off x="4956810" y="1070610"/>
            <a:ext cx="3868420" cy="1618615"/>
          </a:xfrm>
          <a:prstGeom prst="flowChartAlternateProcess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just"/>
            <a:r>
              <a:rPr lang="en-US" altLang="zh-CN" sz="2000" b="1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2</a:t>
            </a:r>
            <a:r>
              <a:rPr lang="zh-CN" altLang="en-US" sz="2000" b="1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、</a:t>
            </a:r>
            <a:r>
              <a:rPr lang="zh-CN" altLang="en-US" sz="2000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批发</a:t>
            </a:r>
            <a:r>
              <a:rPr lang="en-US" altLang="zh-CN" sz="2000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额</a:t>
            </a:r>
            <a:r>
              <a:rPr lang="zh-CN" altLang="en-US" sz="2000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（</a:t>
            </a:r>
            <a:r>
              <a:rPr lang="zh-CN" altLang="en-US" sz="2000" kern="0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含增值税</a:t>
            </a:r>
            <a:r>
              <a:rPr lang="zh-CN" altLang="en-US" sz="2000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）：</a:t>
            </a:r>
            <a:r>
              <a:rPr lang="zh-CN" altLang="en-US" sz="2000" b="1" kern="0" dirty="0">
                <a:solidFill>
                  <a:schemeClr val="tx1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指售给国民经济各行业用于生产、经营用的商品金额。</a:t>
            </a:r>
            <a:endParaRPr lang="zh-CN" altLang="en-US" sz="2000" b="1" kern="0" dirty="0">
              <a:solidFill>
                <a:schemeClr val="tx1"/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</p:txBody>
      </p:sp>
      <p:sp>
        <p:nvSpPr>
          <p:cNvPr id="5" name="流程图: 可选过程 4"/>
          <p:cNvSpPr/>
          <p:nvPr>
            <p:custDataLst>
              <p:tags r:id="rId3"/>
            </p:custDataLst>
          </p:nvPr>
        </p:nvSpPr>
        <p:spPr>
          <a:xfrm>
            <a:off x="5057775" y="3088640"/>
            <a:ext cx="3833495" cy="1618615"/>
          </a:xfrm>
          <a:prstGeom prst="flowChartAlternateProcess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just"/>
            <a:r>
              <a:rPr lang="en-US" altLang="zh-CN" sz="2000" b="1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3</a:t>
            </a:r>
            <a:r>
              <a:rPr lang="zh-CN" altLang="en-US" sz="2000" b="1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、</a:t>
            </a:r>
            <a:r>
              <a:rPr lang="zh-CN" altLang="en-US" sz="2000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零售</a:t>
            </a:r>
            <a:r>
              <a:rPr lang="en-US" altLang="zh-CN" sz="2000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额</a:t>
            </a:r>
            <a:r>
              <a:rPr lang="zh-CN" altLang="en-US" sz="2000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（</a:t>
            </a:r>
            <a:r>
              <a:rPr lang="zh-CN" altLang="en-US" sz="2000" kern="0" dirty="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含增值税</a:t>
            </a:r>
            <a:r>
              <a:rPr lang="zh-CN" altLang="en-US" sz="2000" b="1" kern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）：</a:t>
            </a:r>
            <a:r>
              <a:rPr lang="zh-CN" altLang="en-US" sz="2000" b="1" kern="0" dirty="0">
                <a:solidFill>
                  <a:schemeClr val="tx1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指售给个人用于生活消费和社会集团用于公共消费的商品金额。</a:t>
            </a:r>
            <a:endParaRPr lang="zh-CN" altLang="en-US" sz="2000" b="1" kern="0" dirty="0">
              <a:solidFill>
                <a:schemeClr val="tx1"/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"/>
          <p:cNvSpPr/>
          <p:nvPr/>
        </p:nvSpPr>
        <p:spPr>
          <a:xfrm>
            <a:off x="771143" y="91556"/>
            <a:ext cx="60979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划分标准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true"/>
          <p:nvPr/>
        </p:nvSpPr>
        <p:spPr>
          <a:xfrm>
            <a:off x="1702435" y="1435735"/>
            <a:ext cx="6369050" cy="3683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b="1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</a:rPr>
              <a:t>调查单位如何判定自己的销售行为属于批发还是零售？</a:t>
            </a:r>
            <a:endParaRPr lang="zh-CN" altLang="en-US" b="1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charset="-122"/>
              <a:ea typeface="微软雅黑" panose="020B0604030504040204" charset="-122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1344295" y="2372995"/>
            <a:ext cx="68999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 dirty="0">
                <a:ln>
                  <a:noFill/>
                </a:ln>
                <a:solidFill>
                  <a:srgbClr val="FF0000"/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★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关键在于区分：销售商品  </a:t>
            </a:r>
            <a:r>
              <a:rPr lang="en-US" alt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+  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销售对象  </a:t>
            </a:r>
            <a:r>
              <a:rPr lang="en-US" alt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+  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商品用途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圆角矩形"/>
          <p:cNvSpPr/>
          <p:nvPr/>
        </p:nvSpPr>
        <p:spPr>
          <a:xfrm>
            <a:off x="2517508" y="2816321"/>
            <a:ext cx="4375121" cy="540638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74" name="圆角矩形"/>
          <p:cNvSpPr/>
          <p:nvPr/>
        </p:nvSpPr>
        <p:spPr>
          <a:xfrm>
            <a:off x="2538943" y="2047042"/>
            <a:ext cx="4375121" cy="540636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75" name="矩形">
            <a:hlinkClick r:id="rId1" action="ppaction://hlinksldjump"/>
          </p:cNvPr>
          <p:cNvSpPr/>
          <p:nvPr/>
        </p:nvSpPr>
        <p:spPr>
          <a:xfrm>
            <a:off x="2472256" y="2816321"/>
            <a:ext cx="4423946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三、重点指标及注意事项</a:t>
            </a:r>
            <a:endParaRPr lang="zh-CN" altLang="en-US" sz="2700" b="1" i="0" u="none" strike="noStrike" kern="1200" cap="none" spc="0" baseline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76" name="矩形"/>
          <p:cNvSpPr/>
          <p:nvPr/>
        </p:nvSpPr>
        <p:spPr>
          <a:xfrm>
            <a:off x="2710661" y="2036325"/>
            <a:ext cx="4062171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</a:t>
            </a:r>
            <a:r>
              <a:rPr lang="zh-CN" altLang="en-US" sz="2700" b="1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主营及相关报表介绍</a:t>
            </a:r>
            <a:endParaRPr lang="zh-CN" altLang="en-US" sz="2700" b="1" i="0" u="none" strike="noStrike" kern="120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79" name="圆角矩形"/>
          <p:cNvSpPr/>
          <p:nvPr/>
        </p:nvSpPr>
        <p:spPr>
          <a:xfrm>
            <a:off x="2517508" y="1217032"/>
            <a:ext cx="4375121" cy="540638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80" name="矩形"/>
          <p:cNvSpPr/>
          <p:nvPr/>
        </p:nvSpPr>
        <p:spPr>
          <a:xfrm>
            <a:off x="2719950" y="1196788"/>
            <a:ext cx="3293845" cy="8991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</a:t>
            </a:r>
            <a:r>
              <a:rPr lang="zh-CN" altLang="en-US" sz="2700" b="1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统计原则</a:t>
            </a:r>
            <a:endParaRPr lang="zh-CN" altLang="en-US" sz="2700" b="1" i="0" u="none" strike="noStrike" kern="1200" cap="none" spc="0" baseline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700" b="1" i="0" u="none" strike="noStrike" kern="120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82" name="圆角矩形"/>
          <p:cNvSpPr/>
          <p:nvPr/>
        </p:nvSpPr>
        <p:spPr>
          <a:xfrm>
            <a:off x="2536561" y="3607034"/>
            <a:ext cx="4375121" cy="546591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83" name="矩形">
            <a:hlinkClick r:id="rId1" action="ppaction://hlinksldjump"/>
          </p:cNvPr>
          <p:cNvSpPr/>
          <p:nvPr/>
        </p:nvSpPr>
        <p:spPr>
          <a:xfrm>
            <a:off x="2522271" y="3607034"/>
            <a:ext cx="4250084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700" b="1" i="0" u="none" strike="noStrike" kern="1200" cap="none" spc="0" baseline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  </a:t>
            </a:r>
            <a:r>
              <a:rPr lang="zh-CN" altLang="en-US" sz="2700" b="1" i="0" u="none" strike="noStrike" kern="1200" cap="none" spc="0" baseline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四、平台操作及填报要求</a:t>
            </a:r>
            <a:endParaRPr lang="zh-CN" altLang="en-US" sz="2700" b="1" i="0" u="none" strike="noStrike" kern="1200" cap="none" spc="0" baseline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2" name="文本框"/>
          <p:cNvSpPr txBox="true">
            <a:spLocks noGrp="true"/>
          </p:cNvSpPr>
          <p:nvPr>
            <p:custDataLst>
              <p:tags r:id="rId2"/>
            </p:custDataLst>
          </p:nvPr>
        </p:nvSpPr>
        <p:spPr>
          <a:xfrm>
            <a:off x="2517775" y="5715"/>
            <a:ext cx="3839210" cy="58356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false">
            <a:spAutoFit/>
            <a:scene3d>
              <a:camera prst="orthographicFront"/>
              <a:lightRig rig="threePt" dir="t"/>
            </a:scene3d>
          </a:bodyPr>
          <a:lstStyle>
            <a:lvl1pPr algn="ctr" defTabSz="914400" eaLnBrk="0" fontAlgn="base" hangingPunct="0">
              <a:spcBef>
                <a:spcPts val="0"/>
              </a:spcBef>
              <a:spcAft>
                <a:spcPts val="0"/>
              </a:spcAft>
              <a:buNone/>
              <a:defRPr sz="4400">
                <a:solidFill>
                  <a:schemeClr val="tx2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defRPr>
            </a:lvl1pPr>
          </a:lstStyle>
          <a:p>
            <a:pPr lvl="0" algn="ctr" eaLnBrk="1" hangingPunct="1">
              <a:buClrTx/>
              <a:buSzTx/>
              <a:buFontTx/>
            </a:pPr>
            <a:r>
              <a:rPr lang="zh-CN" altLang="en-US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目</a:t>
            </a:r>
            <a:r>
              <a:rPr lang="en-US" altLang="zh-CN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  </a:t>
            </a:r>
            <a:r>
              <a:rPr lang="zh-CN" altLang="en-US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录</a:t>
            </a:r>
            <a:endParaRPr lang="zh-CN" altLang="en-US" sz="3200" b="1" dirty="0">
              <a:solidFill>
                <a:srgbClr val="4B649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33750" y="735897"/>
            <a:ext cx="5908134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100" b="1" dirty="0">
                <a:ln>
                  <a:noFill/>
                </a:ln>
                <a:solidFill>
                  <a:srgbClr val="FF0000"/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  <a:hlinkClick r:id="rId1" action="ppaction://hlinkfile"/>
              </a:rPr>
              <a:t>★</a:t>
            </a:r>
            <a:r>
              <a:rPr lang="zh-CN" altLang="en-US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  <a:hlinkClick r:id="rId1" action="ppaction://hlinkfile"/>
              </a:rPr>
              <a:t>关键在于区分商品用途</a:t>
            </a:r>
            <a:r>
              <a:rPr lang="en-US" altLang="zh-CN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  <a:hlinkClick r:id="rId1" action="ppaction://hlinkfile"/>
              </a:rPr>
              <a:t>+</a:t>
            </a:r>
            <a:r>
              <a:rPr lang="zh-CN" altLang="en-US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  <a:hlinkClick r:id="rId1" action="ppaction://hlinkfile"/>
              </a:rPr>
              <a:t>销售对象</a:t>
            </a:r>
            <a:r>
              <a:rPr lang="en-US" altLang="zh-CN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  <a:hlinkClick r:id="rId1" action="ppaction://hlinkfile"/>
              </a:rPr>
              <a:t>+</a:t>
            </a:r>
            <a:r>
              <a:rPr lang="zh-CN" altLang="en-US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  <a:hlinkClick r:id="rId1" action="ppaction://hlinkfile"/>
              </a:rPr>
              <a:t>销售商品</a:t>
            </a:r>
            <a:endParaRPr lang="zh-CN" altLang="en-US" sz="21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endParaRPr lang="zh-CN" altLang="en-US" sz="21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graphicFrame>
        <p:nvGraphicFramePr>
          <p:cNvPr id="3" name="表格 2"/>
          <p:cNvGraphicFramePr>
            <a:graphicFrameLocks noGrp="true"/>
          </p:cNvGraphicFramePr>
          <p:nvPr>
            <p:custDataLst>
              <p:tags r:id="rId2"/>
            </p:custDataLst>
          </p:nvPr>
        </p:nvGraphicFramePr>
        <p:xfrm>
          <a:off x="1377315" y="1362710"/>
          <a:ext cx="7081520" cy="3077210"/>
        </p:xfrm>
        <a:graphic>
          <a:graphicData uri="http://schemas.openxmlformats.org/drawingml/2006/table">
            <a:tbl>
              <a:tblPr firstRow="true" bandRow="true">
                <a:tableStyleId>{5940675A-B579-460E-94D1-54222C63F5DA}</a:tableStyleId>
              </a:tblPr>
              <a:tblGrid>
                <a:gridCol w="975360"/>
                <a:gridCol w="2929890"/>
                <a:gridCol w="1707515"/>
                <a:gridCol w="1468755"/>
              </a:tblGrid>
              <a:tr h="667385"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销售用途</a:t>
                      </a:r>
                      <a:endParaRPr lang="zh-CN" altLang="en-US" sz="1800" dirty="0"/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销售对象</a:t>
                      </a:r>
                      <a:endParaRPr lang="zh-CN" altLang="en-US" sz="1800" dirty="0"/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销售商品</a:t>
                      </a:r>
                      <a:endParaRPr lang="zh-CN" altLang="en-US" sz="1800" dirty="0"/>
                    </a:p>
                  </a:txBody>
                  <a:tcPr marL="68588" marR="68588" marT="34294" marB="34294" anchor="ctr"/>
                </a:tc>
              </a:tr>
              <a:tr h="1132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/>
                        <a:t>批发额</a:t>
                      </a:r>
                      <a:endParaRPr lang="zh-CN" altLang="en-US" sz="1800" b="1" dirty="0"/>
                    </a:p>
                  </a:txBody>
                  <a:tcPr marL="27003" marR="27003" marT="34294" marB="34294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altLang="zh-CN" sz="1800" dirty="0"/>
                        <a:t>1.</a:t>
                      </a:r>
                      <a:r>
                        <a:rPr lang="zh-CN" altLang="en-US" sz="1800" dirty="0"/>
                        <a:t>生产或经营</a:t>
                      </a:r>
                      <a:endParaRPr lang="zh-CN" altLang="en-US" sz="1800" dirty="0"/>
                    </a:p>
                    <a:p>
                      <a:pPr algn="just"/>
                      <a:r>
                        <a:rPr lang="en-US" altLang="zh-CN" sz="1800" dirty="0"/>
                        <a:t>2.</a:t>
                      </a:r>
                      <a:r>
                        <a:rPr lang="zh-CN" altLang="en-US" sz="1800" dirty="0"/>
                        <a:t>转卖或加工后转卖</a:t>
                      </a:r>
                      <a:endParaRPr lang="zh-CN" altLang="en-US" sz="1800" dirty="0"/>
                    </a:p>
                    <a:p>
                      <a:pPr algn="just"/>
                      <a:r>
                        <a:rPr lang="en-US" altLang="zh-CN" sz="1800" dirty="0"/>
                        <a:t>3.</a:t>
                      </a:r>
                      <a:r>
                        <a:rPr lang="zh-CN" altLang="en-US" sz="1800" dirty="0"/>
                        <a:t>专业需求</a:t>
                      </a:r>
                      <a:endParaRPr lang="zh-CN" altLang="en-US" sz="1800" dirty="0"/>
                    </a:p>
                    <a:p>
                      <a:pPr algn="just"/>
                      <a:r>
                        <a:rPr lang="zh-CN" altLang="en-US" sz="1800" dirty="0"/>
                        <a:t>（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满足</a:t>
                      </a:r>
                      <a:r>
                        <a:rPr lang="en-US" altLang="zh-CN" sz="1800" b="1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条就可以</a:t>
                      </a:r>
                      <a:r>
                        <a:rPr lang="zh-CN" altLang="en-US" sz="1800" dirty="0"/>
                        <a:t>）</a:t>
                      </a:r>
                      <a:endParaRPr lang="zh-CN" altLang="en-US" sz="1800" dirty="0"/>
                    </a:p>
                  </a:txBody>
                  <a:tcPr marL="68588" marR="68588" marT="34294" marB="34294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个人、</a:t>
                      </a:r>
                      <a:endParaRPr lang="zh-CN" altLang="en-US" sz="1800" dirty="0"/>
                    </a:p>
                    <a:p>
                      <a:pPr algn="ctr"/>
                      <a:r>
                        <a:rPr lang="zh-CN" altLang="en-US" sz="1800" dirty="0"/>
                        <a:t>社会集团</a:t>
                      </a:r>
                      <a:endParaRPr lang="zh-CN" altLang="en-US" sz="1800" dirty="0"/>
                    </a:p>
                    <a:p>
                      <a:pPr algn="ctr"/>
                      <a:r>
                        <a:rPr lang="zh-CN" altLang="en-US" sz="1800" dirty="0"/>
                        <a:t>（具体问题具体分析）</a:t>
                      </a:r>
                      <a:endParaRPr lang="zh-CN" altLang="en-US" sz="1800"/>
                    </a:p>
                    <a:p>
                      <a:pPr algn="just"/>
                      <a:endParaRPr lang="zh-CN" altLang="en-US" sz="1800" dirty="0"/>
                    </a:p>
                  </a:txBody>
                  <a:tcPr marL="68588" marR="68588" marT="34294" marB="34294" anchor="ctr"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zh-CN" altLang="en-US" sz="1800" dirty="0"/>
                        <a:t>（部分商品只涉及批发，其他具体问题具体分析）</a:t>
                      </a:r>
                      <a:endParaRPr lang="zh-CN" altLang="en-US" sz="1800"/>
                    </a:p>
                    <a:p>
                      <a:pPr algn="just"/>
                      <a:endParaRPr lang="zh-CN" altLang="en-US" sz="1800" dirty="0"/>
                    </a:p>
                  </a:txBody>
                  <a:tcPr marL="68588" marR="68588" marT="34294" marB="34294" anchor="ctr"/>
                </a:tc>
              </a:tr>
              <a:tr h="1276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/>
                        <a:t>零售额</a:t>
                      </a:r>
                      <a:endParaRPr lang="zh-CN" altLang="en-US" sz="1800" b="1" dirty="0"/>
                    </a:p>
                  </a:txBody>
                  <a:tcPr marL="68588" marR="68588" marT="34294" marB="34294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altLang="zh-CN" sz="1800" dirty="0"/>
                        <a:t>1.</a:t>
                      </a:r>
                      <a:r>
                        <a:rPr lang="zh-CN" altLang="en-US" sz="1800" dirty="0"/>
                        <a:t>非生产、非经营用</a:t>
                      </a:r>
                      <a:endParaRPr lang="zh-CN" altLang="en-US" sz="1800" dirty="0"/>
                    </a:p>
                    <a:p>
                      <a:pPr algn="just"/>
                      <a:r>
                        <a:rPr lang="en-US" altLang="zh-CN" sz="1800" dirty="0"/>
                        <a:t>2.</a:t>
                      </a:r>
                      <a:r>
                        <a:rPr lang="zh-CN" altLang="en-US" sz="1800" dirty="0"/>
                        <a:t>非转卖或加工后转卖</a:t>
                      </a:r>
                      <a:endParaRPr lang="zh-CN" altLang="en-US" sz="1800" dirty="0"/>
                    </a:p>
                    <a:p>
                      <a:pPr algn="just"/>
                      <a:r>
                        <a:rPr lang="en-US" altLang="zh-CN" sz="1800" dirty="0"/>
                        <a:t>3.</a:t>
                      </a:r>
                      <a:r>
                        <a:rPr lang="zh-CN" altLang="en-US" sz="1800" dirty="0"/>
                        <a:t>非投资用</a:t>
                      </a:r>
                      <a:endParaRPr lang="zh-CN" altLang="en-US" sz="1800" dirty="0"/>
                    </a:p>
                    <a:p>
                      <a:pPr algn="just"/>
                      <a:r>
                        <a:rPr lang="en-US" altLang="zh-CN" sz="1800" dirty="0"/>
                        <a:t>4.</a:t>
                      </a:r>
                      <a:r>
                        <a:rPr lang="zh-CN" altLang="en-US" sz="1800" dirty="0"/>
                        <a:t>用于生活</a:t>
                      </a:r>
                      <a:r>
                        <a:rPr lang="zh-CN" altLang="en-US" sz="1800" dirty="0" smtClean="0"/>
                        <a:t>消费或者公共消费</a:t>
                      </a:r>
                      <a:endParaRPr lang="zh-CN" altLang="en-US" sz="1800" dirty="0"/>
                    </a:p>
                    <a:p>
                      <a:pPr algn="just"/>
                      <a:r>
                        <a:rPr lang="zh-CN" altLang="en-US" sz="1800" dirty="0"/>
                        <a:t>（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以上</a:t>
                      </a:r>
                      <a:r>
                        <a:rPr lang="en-US" altLang="zh-CN" sz="1800" b="1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zh-CN" altLang="en-US" sz="1800" b="1" dirty="0">
                          <a:solidFill>
                            <a:srgbClr val="FF0000"/>
                          </a:solidFill>
                        </a:rPr>
                        <a:t>条需要全部满足</a:t>
                      </a:r>
                      <a:r>
                        <a:rPr lang="zh-CN" altLang="en-US" sz="1800" dirty="0"/>
                        <a:t>）</a:t>
                      </a:r>
                      <a:endParaRPr lang="zh-CN" altLang="en-US" sz="1800" dirty="0"/>
                    </a:p>
                  </a:txBody>
                  <a:tcPr marL="68588" marR="68588" marT="34294" marB="34294" anchor="ctr"/>
                </a:tc>
                <a:tc vMerge="true">
                  <a:tcPr anchor="ctr"/>
                </a:tc>
                <a:tc vMerge="true">
                  <a:tcPr anchor="ctr"/>
                </a:tc>
              </a:tr>
            </a:tbl>
          </a:graphicData>
        </a:graphic>
      </p:graphicFrame>
      <p:sp>
        <p:nvSpPr>
          <p:cNvPr id="6" name="矩形"/>
          <p:cNvSpPr/>
          <p:nvPr/>
        </p:nvSpPr>
        <p:spPr>
          <a:xfrm>
            <a:off x="771143" y="91556"/>
            <a:ext cx="57931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划分标准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 advTm="72483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63698" y="1040735"/>
            <a:ext cx="4749043" cy="41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100" b="1" dirty="0">
                <a:ln>
                  <a:noFill/>
                </a:ln>
                <a:solidFill>
                  <a:srgbClr val="FF0000"/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★专票、普票辅以判定批发还是零售</a:t>
            </a:r>
            <a:endParaRPr lang="zh-CN" altLang="en-US" sz="21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5" name="文本框 4"/>
          <p:cNvSpPr txBox="true"/>
          <p:nvPr/>
        </p:nvSpPr>
        <p:spPr>
          <a:xfrm>
            <a:off x="1163955" y="1562735"/>
            <a:ext cx="695642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 eaLnBrk="1" latinLnBrk="0" hangingPunct="1"/>
            <a:r>
              <a:rPr lang="zh-CN" altLang="en-US" sz="210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在没有办法分匹批发和零售业务的时候，参照以专票划为批发，普票划为零售进行区分。</a:t>
            </a:r>
            <a:endParaRPr lang="zh-CN" altLang="en-US" sz="210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457200" algn="just" eaLnBrk="1" latinLnBrk="0" hangingPunct="1"/>
            <a:endParaRPr lang="zh-CN" altLang="en-US" sz="210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457200" algn="just" eaLnBrk="1" latinLnBrk="0" hangingPunct="1"/>
            <a:r>
              <a:rPr lang="zh-CN" altLang="en-US" sz="2100">
                <a:latin typeface="华文中宋" panose="02010600040101010101" pitchFamily="2" charset="-122"/>
                <a:ea typeface="华文中宋" panose="02010600040101010101" pitchFamily="2" charset="-122"/>
              </a:rPr>
              <a:t>但车企例外。车企一般开具的是机动车销售统一发票，它既不是专票也不是普票。所以车企在进行批发和零售业务区分时，主要看销售明细分析购买用途。（卖给经销商和出租公司等企业的，汽车是作为生产经营用的算批发，</a:t>
            </a:r>
            <a:r>
              <a:rPr lang="zh-CN" altLang="en-US" sz="210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其余算零售）</a:t>
            </a:r>
            <a:endParaRPr lang="zh-CN" altLang="en-US" sz="210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矩形"/>
          <p:cNvSpPr/>
          <p:nvPr/>
        </p:nvSpPr>
        <p:spPr>
          <a:xfrm>
            <a:off x="771143" y="91556"/>
            <a:ext cx="60979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划分标准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文本框"/>
          <p:cNvSpPr>
            <a:spLocks noGrp="true"/>
          </p:cNvSpPr>
          <p:nvPr>
            <p:ph type="body" idx="4294967295"/>
          </p:nvPr>
        </p:nvSpPr>
        <p:spPr>
          <a:xfrm>
            <a:off x="993775" y="1553210"/>
            <a:ext cx="7155815" cy="26904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normAutofit fontScale="90000" lnSpcReduction="20000"/>
          </a:bodyPr>
          <a:lstStyle/>
          <a:p>
            <a:pPr marL="0" indent="0" algn="just" fontAlgn="auto">
              <a:lnSpc>
                <a:spcPct val="150000"/>
              </a:lnSpc>
              <a:spcBef>
                <a:spcPts val="100"/>
              </a:spcBef>
              <a:buNone/>
            </a:pPr>
            <a:r>
              <a:rPr sz="20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（1）售给城乡居民已确知是用于生产、经营的商品；</a:t>
            </a:r>
            <a:endParaRPr sz="20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0" indent="0" algn="just" fontAlgn="auto">
              <a:lnSpc>
                <a:spcPct val="150000"/>
              </a:lnSpc>
              <a:spcBef>
                <a:spcPts val="100"/>
              </a:spcBef>
              <a:buNone/>
            </a:pPr>
            <a:r>
              <a:rPr sz="20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（2）售给各类农业生产者的生产资料类商品，如农机、农药化肥、农膜、种子饲料等商品；</a:t>
            </a:r>
            <a:endParaRPr sz="20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0" indent="0" algn="just" fontAlgn="auto">
              <a:lnSpc>
                <a:spcPct val="150000"/>
              </a:lnSpc>
              <a:spcBef>
                <a:spcPts val="100"/>
              </a:spcBef>
              <a:buNone/>
            </a:pPr>
            <a:r>
              <a:rPr sz="20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（3）售给企业单位生产用具及生产上专用的劳动保护用品；</a:t>
            </a:r>
            <a:endParaRPr sz="20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0" indent="0" algn="just" fontAlgn="auto">
              <a:lnSpc>
                <a:spcPct val="150000"/>
              </a:lnSpc>
              <a:spcBef>
                <a:spcPts val="100"/>
              </a:spcBef>
              <a:buNone/>
            </a:pPr>
            <a:r>
              <a:rPr sz="20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（4）</a:t>
            </a:r>
            <a:r>
              <a:rPr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专用于科研的用品和设备</a:t>
            </a:r>
            <a:r>
              <a:rPr sz="20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；</a:t>
            </a:r>
            <a:endParaRPr sz="20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0" indent="0" algn="just" fontAlgn="auto">
              <a:lnSpc>
                <a:spcPct val="150000"/>
              </a:lnSpc>
              <a:spcBef>
                <a:spcPts val="100"/>
              </a:spcBef>
              <a:buNone/>
            </a:pPr>
            <a:r>
              <a:rPr sz="20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（5）售给医疗机构的中、西药品、中药材和医疗设备器材；</a:t>
            </a:r>
            <a:endParaRPr sz="20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0" indent="0" algn="just" fontAlgn="auto">
              <a:lnSpc>
                <a:spcPct val="150000"/>
              </a:lnSpc>
              <a:spcBef>
                <a:spcPts val="100"/>
              </a:spcBef>
              <a:buNone/>
            </a:pPr>
            <a:r>
              <a:rPr sz="20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（6）以投资为目的商品，如黄金、收藏品等。</a:t>
            </a:r>
            <a:endParaRPr sz="20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1031611" y="885188"/>
            <a:ext cx="3925570" cy="414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1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零售额不包括以下（算批发额）</a:t>
            </a:r>
            <a:endParaRPr lang="zh-CN" altLang="en-US" sz="2100"/>
          </a:p>
        </p:txBody>
      </p:sp>
      <p:sp>
        <p:nvSpPr>
          <p:cNvPr id="4" name="矩形"/>
          <p:cNvSpPr/>
          <p:nvPr/>
        </p:nvSpPr>
        <p:spPr>
          <a:xfrm>
            <a:off x="771143" y="91556"/>
            <a:ext cx="60979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指标范围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6064885" y="992505"/>
            <a:ext cx="1795145" cy="419735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charset="-122"/>
                <a:sym typeface="Arial" panose="020B0604020202020204" pitchFamily="34" charset="0"/>
              </a:rPr>
              <a:t>普查数据处理系统</a:t>
            </a:r>
            <a:endParaRPr lang="zh-CN" altLang="en-US" sz="2000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true"/>
          <p:nvPr/>
        </p:nvSpPr>
        <p:spPr>
          <a:xfrm>
            <a:off x="2000885" y="907415"/>
            <a:ext cx="48037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  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售给科学研究机构使用的科研用品。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2" name="文本框 1"/>
          <p:cNvSpPr txBox="true"/>
          <p:nvPr/>
        </p:nvSpPr>
        <p:spPr>
          <a:xfrm>
            <a:off x="1443990" y="1649095"/>
            <a:ext cx="7336155" cy="19894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37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1.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并非售给事业单位的一定是零售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  <a:p>
            <a:pPr>
              <a:lnSpc>
                <a:spcPts val="37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2.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科研用品算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是科研院所的专业工具，因此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算批发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  <a:p>
            <a:pPr>
              <a:lnSpc>
                <a:spcPts val="37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3.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普通的书销售给科研院所是零售，科研类对口书籍销售算批发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  <a:p>
            <a:pPr>
              <a:lnSpc>
                <a:spcPts val="37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4.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专票、普票是最后划分依据，不是主要划分依据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4" name="矩形"/>
          <p:cNvSpPr/>
          <p:nvPr/>
        </p:nvSpPr>
        <p:spPr>
          <a:xfrm>
            <a:off x="771143" y="91556"/>
            <a:ext cx="60979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理解误区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6064811" y="1136036"/>
            <a:ext cx="1637208" cy="419601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charset="-122"/>
                <a:sym typeface="Arial" panose="020B0604020202020204" pitchFamily="34" charset="0"/>
              </a:rPr>
              <a:t>普查数据处理系统</a:t>
            </a:r>
            <a:endParaRPr lang="zh-CN" altLang="en-US" sz="2000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true"/>
          <p:nvPr/>
        </p:nvSpPr>
        <p:spPr>
          <a:xfrm>
            <a:off x="841058" y="1051084"/>
            <a:ext cx="7152799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售给公共事业单位用于开展业务活动的商品，如售给民政部门救灾的商品、售给园林绿化、市政工程、气象、测绘等部门业务使用的设备、工具和材料等，算批发。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2" name="文本框 1"/>
          <p:cNvSpPr txBox="true"/>
          <p:nvPr/>
        </p:nvSpPr>
        <p:spPr>
          <a:xfrm>
            <a:off x="968216" y="2463641"/>
            <a:ext cx="6689408" cy="10401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37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1.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并非售给行政事业单位的一定是零售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  <a:p>
            <a:pPr>
              <a:lnSpc>
                <a:spcPts val="37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2.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专票、普票是最后划分依据，不是主要划分依据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4" name="矩形"/>
          <p:cNvSpPr/>
          <p:nvPr/>
        </p:nvSpPr>
        <p:spPr>
          <a:xfrm>
            <a:off x="771143" y="91556"/>
            <a:ext cx="60979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理解误区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6064811" y="849016"/>
            <a:ext cx="1637208" cy="419601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charset="-122"/>
                <a:sym typeface="Arial" panose="020B0604020202020204" pitchFamily="34" charset="0"/>
              </a:rPr>
              <a:t>普查数据处理系统</a:t>
            </a:r>
            <a:endParaRPr lang="zh-CN" altLang="en-US" sz="2000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true"/>
          <p:nvPr/>
        </p:nvSpPr>
        <p:spPr>
          <a:xfrm>
            <a:off x="2510155" y="1678940"/>
            <a:ext cx="4899025" cy="15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卖给部队：算批发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  <a:p>
            <a:pPr algn="l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卖给学校：卖给给警校可以算批发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  <a:p>
            <a:pPr algn="l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          </a:t>
            </a: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卖给普通学校可以算零售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4" name="矩形"/>
          <p:cNvSpPr/>
          <p:nvPr/>
        </p:nvSpPr>
        <p:spPr>
          <a:xfrm>
            <a:off x="771143" y="91556"/>
            <a:ext cx="60979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理解误区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2872105" y="1045210"/>
            <a:ext cx="33997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警用装备器械的销售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7200" y="1102995"/>
            <a:ext cx="4049395" cy="286067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>
            <a:noAutofit/>
          </a:bodyPr>
          <a:p>
            <a:pPr algn="ctr"/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★批零口径划分误区★</a:t>
            </a:r>
            <a:endParaRPr lang="en-US" altLang="zh-CN" sz="1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algn="just"/>
            <a:endParaRPr lang="en-US" altLang="zh-CN" sz="1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algn="just"/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1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、销售给行政事业单位、部队、学校、</a:t>
            </a:r>
            <a:endParaRPr lang="zh-CN" altLang="en-US" sz="1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algn="just"/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    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个人的都算零售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zh-CN" altLang="en-US" sz="1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2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、不再转卖、自行使用的都算零售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1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3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、销售给企业的都算批发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1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4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、在网上销售的都算零售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1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indent="0" algn="just">
              <a:buFont typeface="Arial" panose="020B0604020202020204" pitchFamily="34" charset="0"/>
              <a:buNone/>
            </a:pPr>
            <a:endParaRPr lang="en-US" altLang="zh-CN" sz="1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5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、经手销售给消费者的都算零售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zh-CN" altLang="en-US" sz="1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72000" y="1102995"/>
            <a:ext cx="4084320" cy="2860675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  <p:txBody>
          <a:bodyPr wrap="square">
            <a:noAutofit/>
          </a:bodyPr>
          <a:p>
            <a:pPr algn="ctr"/>
            <a:r>
              <a:rPr lang="zh-CN" altLang="en-US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反例</a:t>
            </a:r>
            <a:endParaRPr lang="zh-CN" altLang="en-US" sz="18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algn="just"/>
            <a:endParaRPr lang="en-US" altLang="zh-CN" sz="18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1.</a:t>
            </a:r>
            <a:r>
              <a:rPr lang="zh-CN" altLang="en-US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售给民政局救灾物资、部队的训练子</a:t>
            </a:r>
            <a:endParaRPr lang="zh-CN" altLang="en-US" sz="18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  </a:t>
            </a:r>
            <a:r>
              <a:rPr lang="zh-CN" altLang="en-US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弹、个人转卖应算批发</a:t>
            </a:r>
            <a:endParaRPr lang="zh-CN" altLang="en-US" sz="18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2.</a:t>
            </a:r>
            <a:r>
              <a:rPr lang="zh-CN" altLang="en-US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售给软件公司的计算机算批发</a:t>
            </a:r>
            <a:endParaRPr lang="en-US" altLang="zh-CN" sz="18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3.</a:t>
            </a:r>
            <a:r>
              <a:rPr lang="zh-CN" altLang="en-US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非生产经营用物品应算零售</a:t>
            </a:r>
            <a:endParaRPr lang="en-US" altLang="zh-CN" sz="18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4.</a:t>
            </a:r>
            <a:r>
              <a:rPr lang="zh-CN" altLang="en-US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网上销售却由电商平台确认销售收入</a:t>
            </a:r>
            <a:endParaRPr lang="zh-CN" altLang="en-US" sz="18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  </a:t>
            </a:r>
            <a:r>
              <a:rPr lang="zh-CN" altLang="en-US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并向消费者开具全额发票应算批发</a:t>
            </a:r>
            <a:endParaRPr lang="en-US" altLang="zh-CN" sz="18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5.</a:t>
            </a:r>
            <a:r>
              <a:rPr lang="zh-CN" altLang="en-US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商场统一收银但不确认销售收入，</a:t>
            </a:r>
            <a:r>
              <a:rPr lang="en-US" altLang="zh-CN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 </a:t>
            </a:r>
            <a:endParaRPr lang="en-US" altLang="zh-CN" sz="18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en-US" altLang="zh-CN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   </a:t>
            </a:r>
            <a:r>
              <a:rPr lang="zh-CN" altLang="en-US" sz="1800" b="1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rPr>
              <a:t>且不缴纳增值税</a:t>
            </a:r>
            <a:endParaRPr lang="zh-CN" altLang="en-US" sz="1800" b="1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"/>
          <p:cNvSpPr/>
          <p:nvPr/>
        </p:nvSpPr>
        <p:spPr>
          <a:xfrm>
            <a:off x="771143" y="91556"/>
            <a:ext cx="60979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理解误区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true"/>
      <p:bldP spid="5" grpId="0" bldLvl="0" animBg="true"/>
      <p:bldP spid="5" grpId="1" animBg="true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5986637" y="643017"/>
            <a:ext cx="2014786" cy="566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5691746" y="1387265"/>
            <a:ext cx="1228058" cy="314740"/>
          </a:xfrm>
          <a:prstGeom prst="rect">
            <a:avLst/>
          </a:prstGeom>
          <a:noFill/>
        </p:spPr>
        <p:txBody>
          <a:bodyPr wrap="square" lIns="51441" tIns="25720" rIns="51441" bIns="2572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charset="-122"/>
                <a:sym typeface="Arial" panose="020B0604020202020204" pitchFamily="34" charset="0"/>
              </a:rPr>
              <a:t>普查数据处理系统</a:t>
            </a:r>
            <a:endParaRPr lang="zh-CN" altLang="en-US" sz="100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2812415" y="810895"/>
            <a:ext cx="420878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关于汽车销售企业常见填报错误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矩形"/>
          <p:cNvSpPr/>
          <p:nvPr/>
        </p:nvSpPr>
        <p:spPr>
          <a:xfrm>
            <a:off x="795908" y="99811"/>
            <a:ext cx="57931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理解误区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true"/>
          <p:nvPr/>
        </p:nvSpPr>
        <p:spPr>
          <a:xfrm>
            <a:off x="1061085" y="1387475"/>
            <a:ext cx="7432675" cy="286131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just"/>
            <a:r>
              <a:rPr lang="en-US" alt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、关于批零界定</a:t>
            </a:r>
            <a:endParaRPr lang="en-US" altLang="zh-CN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）销售给经销商或者开票调拨给其他公司，一律算作批发。</a:t>
            </a:r>
            <a:endParaRPr lang="zh-CN" altLang="en-US" sz="2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）销售给主营汽车业务的公司也一律算作批发，比如租车公司、网约车、出租车等，具体要看销售明细。</a:t>
            </a:r>
            <a:endParaRPr lang="zh-CN" altLang="en-US" sz="2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）特殊车辆，比如救护车、救援车、洒水车、消防车等业务车辆一律算作批发。</a:t>
            </a:r>
            <a:endParaRPr lang="zh-CN" altLang="en-US" sz="2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）企业采购多辆，若不作班车使用，也视为批发。</a:t>
            </a:r>
            <a:endParaRPr lang="zh-CN" altLang="en-US" sz="2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售给自己店里作试驾车使用因和业务活动高度相关，也算作批发。</a:t>
            </a:r>
            <a:endParaRPr lang="zh-CN" altLang="en-US" sz="2000" b="1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文本框 141"/>
          <p:cNvSpPr txBox="true"/>
          <p:nvPr>
            <p:custDataLst>
              <p:tags r:id="rId1"/>
            </p:custDataLst>
          </p:nvPr>
        </p:nvSpPr>
        <p:spPr>
          <a:xfrm>
            <a:off x="5691746" y="1383454"/>
            <a:ext cx="1228058" cy="314740"/>
          </a:xfrm>
          <a:prstGeom prst="rect">
            <a:avLst/>
          </a:prstGeom>
          <a:noFill/>
        </p:spPr>
        <p:txBody>
          <a:bodyPr wrap="square" lIns="51441" tIns="25720" rIns="51441" bIns="2572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charset="-122"/>
                <a:sym typeface="Arial" panose="020B0604020202020204" pitchFamily="34" charset="0"/>
              </a:rPr>
              <a:t>普查数据处理系统</a:t>
            </a:r>
            <a:endParaRPr lang="zh-CN" altLang="en-US" sz="2000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1409700" y="1018540"/>
            <a:ext cx="6586855" cy="378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关于加油站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000" b="1" u="sng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本加油站数据是否中石油已经统一报送过？</a:t>
            </a:r>
            <a:endParaRPr lang="zh-CN" altLang="en-US" sz="20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zh-CN" altLang="en-US" sz="20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20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、柴油销售：算批发</a:t>
            </a:r>
            <a:endParaRPr lang="zh-CN" altLang="en-US" sz="20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zh-CN" altLang="en-US" sz="20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r>
              <a:rPr lang="en-US" altLang="zh-CN" sz="20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、给生产经营用车（公交、出租、环卫等）加油算批发</a:t>
            </a:r>
            <a:endParaRPr lang="zh-CN" altLang="en-US" sz="20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endParaRPr lang="zh-CN" altLang="en-US" sz="20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r>
              <a:rPr lang="en-US" altLang="zh-CN" sz="20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、用</a:t>
            </a:r>
            <a:r>
              <a:rPr lang="en-US" altLang="zh-CN" sz="20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APP</a:t>
            </a:r>
            <a:r>
              <a:rPr lang="zh-CN" altLang="en-US" sz="20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先加油后结算不算网上零售额？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先下单结算定额油费才算网上零售额</a:t>
            </a:r>
            <a:endParaRPr lang="zh-CN" altLang="en-US" sz="2000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sz="2000" dirty="0">
              <a:solidFill>
                <a:srgbClr val="FF0000"/>
              </a:solidFill>
              <a:ea typeface="华文中宋" panose="02010600040101010101" pitchFamily="2" charset="-122"/>
            </a:endParaRPr>
          </a:p>
          <a:p>
            <a:endParaRPr lang="en-US" altLang="zh-CN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矩形"/>
          <p:cNvSpPr/>
          <p:nvPr/>
        </p:nvSpPr>
        <p:spPr>
          <a:xfrm>
            <a:off x="795908" y="99811"/>
            <a:ext cx="57931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理解误区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文本框 141"/>
          <p:cNvSpPr txBox="true"/>
          <p:nvPr>
            <p:custDataLst>
              <p:tags r:id="rId1"/>
            </p:custDataLst>
          </p:nvPr>
        </p:nvSpPr>
        <p:spPr>
          <a:xfrm>
            <a:off x="5691746" y="1383454"/>
            <a:ext cx="1228058" cy="314740"/>
          </a:xfrm>
          <a:prstGeom prst="rect">
            <a:avLst/>
          </a:prstGeom>
          <a:noFill/>
        </p:spPr>
        <p:txBody>
          <a:bodyPr wrap="square" lIns="51441" tIns="25720" rIns="51441" bIns="2572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charset="-122"/>
                <a:sym typeface="Arial" panose="020B0604020202020204" pitchFamily="34" charset="0"/>
              </a:rPr>
              <a:t>普查数据处理系统</a:t>
            </a:r>
            <a:endParaRPr lang="zh-CN" altLang="en-US" sz="200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3375025" y="1236980"/>
            <a:ext cx="3439795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关于计算机类如何判定？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文本框 4"/>
          <p:cNvSpPr txBox="true"/>
          <p:nvPr/>
        </p:nvSpPr>
        <p:spPr>
          <a:xfrm>
            <a:off x="1776730" y="1932940"/>
            <a:ext cx="6985000" cy="42672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什么样的计算机？特需计算机无论销售给谁都应算批发</a:t>
            </a:r>
            <a:endParaRPr lang="zh-CN" sz="2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文本框 5"/>
          <p:cNvSpPr txBox="true"/>
          <p:nvPr/>
        </p:nvSpPr>
        <p:spPr>
          <a:xfrm>
            <a:off x="1727200" y="2536825"/>
            <a:ext cx="6803390" cy="62738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r>
              <a:rPr lang="en-US" altLang="zh-CN" sz="2000" b="1" dirty="0">
                <a:solidFill>
                  <a:schemeClr val="tx1"/>
                </a:solidFill>
                <a:ea typeface="华文中宋" panose="02010600040101010101" pitchFamily="2" charset="-122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ea typeface="华文中宋" panose="02010600040101010101" pitchFamily="2" charset="-122"/>
              </a:rPr>
              <a:t>、</a:t>
            </a:r>
            <a:r>
              <a:rPr lang="zh-CN" sz="2000" b="1" dirty="0">
                <a:solidFill>
                  <a:schemeClr val="tx1"/>
                </a:solidFill>
                <a:ea typeface="华文中宋" panose="02010600040101010101" pitchFamily="2" charset="-122"/>
              </a:rPr>
              <a:t>销售给谁干什么？卖给电商公司、信息化部门、软件开发等单位各类计算机都应算批发</a:t>
            </a:r>
            <a:endParaRPr lang="zh-CN" sz="2000" b="1" dirty="0">
              <a:solidFill>
                <a:schemeClr val="tx1"/>
              </a:solidFill>
              <a:ea typeface="华文中宋" panose="02010600040101010101" pitchFamily="2" charset="-122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1777020" y="3341902"/>
            <a:ext cx="5037323" cy="431893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r>
              <a:rPr lang="en-US" altLang="zh-CN" sz="2000" b="1" dirty="0">
                <a:solidFill>
                  <a:schemeClr val="tx1"/>
                </a:solidFill>
                <a:ea typeface="华文中宋" panose="02010600040101010101" pitchFamily="2" charset="-122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ea typeface="华文中宋" panose="02010600040101010101" pitchFamily="2" charset="-122"/>
              </a:rPr>
              <a:t>、</a:t>
            </a:r>
            <a:r>
              <a:rPr lang="zh-CN" sz="2000" b="1" dirty="0">
                <a:solidFill>
                  <a:schemeClr val="tx1"/>
                </a:solidFill>
                <a:ea typeface="华文中宋" panose="02010600040101010101" pitchFamily="2" charset="-122"/>
              </a:rPr>
              <a:t>不好区分？专普票辅助</a:t>
            </a:r>
            <a:endParaRPr lang="zh-CN" sz="2000" b="1" dirty="0">
              <a:solidFill>
                <a:schemeClr val="tx1"/>
              </a:solidFill>
              <a:ea typeface="华文中宋" panose="02010600040101010101" pitchFamily="2" charset="-122"/>
            </a:endParaRPr>
          </a:p>
        </p:txBody>
      </p:sp>
      <p:sp>
        <p:nvSpPr>
          <p:cNvPr id="2" name="矩形"/>
          <p:cNvSpPr/>
          <p:nvPr/>
        </p:nvSpPr>
        <p:spPr>
          <a:xfrm>
            <a:off x="795908" y="99811"/>
            <a:ext cx="57931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理解误区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圆角矩形"/>
          <p:cNvSpPr/>
          <p:nvPr/>
        </p:nvSpPr>
        <p:spPr>
          <a:xfrm>
            <a:off x="2517508" y="2816321"/>
            <a:ext cx="4375121" cy="540638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74" name="圆角矩形"/>
          <p:cNvSpPr/>
          <p:nvPr/>
        </p:nvSpPr>
        <p:spPr>
          <a:xfrm>
            <a:off x="2538943" y="2047042"/>
            <a:ext cx="4375121" cy="540636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75" name="矩形">
            <a:hlinkClick r:id=""/>
          </p:cNvPr>
          <p:cNvSpPr/>
          <p:nvPr/>
        </p:nvSpPr>
        <p:spPr>
          <a:xfrm>
            <a:off x="2472256" y="2816321"/>
            <a:ext cx="4423946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三、重点指标及注意事项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76" name="矩形"/>
          <p:cNvSpPr/>
          <p:nvPr/>
        </p:nvSpPr>
        <p:spPr>
          <a:xfrm>
            <a:off x="2710661" y="2036325"/>
            <a:ext cx="4062171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</a:t>
            </a:r>
            <a:r>
              <a:rPr lang="zh-CN" altLang="en-US" sz="2700" b="1" dirty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主营及相关报表介绍</a:t>
            </a:r>
            <a:endParaRPr lang="zh-CN" altLang="en-US" sz="2700" b="1" i="0" u="none" strike="noStrike" kern="1200" cap="none" spc="0" baseline="0" dirty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79" name="圆角矩形"/>
          <p:cNvSpPr/>
          <p:nvPr/>
        </p:nvSpPr>
        <p:spPr>
          <a:xfrm>
            <a:off x="2517508" y="1217032"/>
            <a:ext cx="4375121" cy="540638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80" name="矩形"/>
          <p:cNvSpPr/>
          <p:nvPr/>
        </p:nvSpPr>
        <p:spPr>
          <a:xfrm>
            <a:off x="2719950" y="1196788"/>
            <a:ext cx="3293845" cy="8991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</a:t>
            </a:r>
            <a:r>
              <a:rPr lang="zh-CN" altLang="en-US" sz="2700" b="1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统计原则</a:t>
            </a:r>
            <a:endParaRPr lang="zh-CN" altLang="en-US" sz="2700" b="1" i="0" u="none" strike="noStrike" kern="1200" cap="none" spc="0" baseline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700" b="1" i="0" u="none" strike="noStrike" kern="120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82" name="圆角矩形"/>
          <p:cNvSpPr/>
          <p:nvPr/>
        </p:nvSpPr>
        <p:spPr>
          <a:xfrm>
            <a:off x="2536561" y="3607034"/>
            <a:ext cx="4375121" cy="546591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83" name="矩形">
            <a:hlinkClick r:id=""/>
          </p:cNvPr>
          <p:cNvSpPr/>
          <p:nvPr/>
        </p:nvSpPr>
        <p:spPr>
          <a:xfrm>
            <a:off x="2522271" y="3607034"/>
            <a:ext cx="4250084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  </a:t>
            </a: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四、平台操作及填报要求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2" name="文本框"/>
          <p:cNvSpPr txBox="true">
            <a:spLocks noGrp="true"/>
          </p:cNvSpPr>
          <p:nvPr>
            <p:custDataLst>
              <p:tags r:id="rId1"/>
            </p:custDataLst>
          </p:nvPr>
        </p:nvSpPr>
        <p:spPr>
          <a:xfrm>
            <a:off x="2517775" y="14605"/>
            <a:ext cx="3839210" cy="58356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false">
            <a:spAutoFit/>
            <a:scene3d>
              <a:camera prst="orthographicFront"/>
              <a:lightRig rig="threePt" dir="t"/>
            </a:scene3d>
          </a:bodyPr>
          <a:lstStyle>
            <a:lvl1pPr algn="ctr" defTabSz="914400" eaLnBrk="0" fontAlgn="base" hangingPunct="0">
              <a:spcBef>
                <a:spcPts val="0"/>
              </a:spcBef>
              <a:spcAft>
                <a:spcPts val="0"/>
              </a:spcAft>
              <a:buNone/>
              <a:defRPr sz="4400">
                <a:solidFill>
                  <a:schemeClr val="tx2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defRPr>
            </a:lvl1pPr>
          </a:lstStyle>
          <a:p>
            <a:pPr lvl="0" algn="ctr" eaLnBrk="1" hangingPunct="1">
              <a:buClrTx/>
              <a:buSzTx/>
              <a:buFontTx/>
            </a:pPr>
            <a:r>
              <a:rPr lang="zh-CN" altLang="en-US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目</a:t>
            </a:r>
            <a:r>
              <a:rPr lang="en-US" altLang="zh-CN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  </a:t>
            </a:r>
            <a:r>
              <a:rPr lang="zh-CN" altLang="en-US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录</a:t>
            </a:r>
            <a:endParaRPr lang="zh-CN" altLang="en-US" sz="3200" b="1" dirty="0">
              <a:solidFill>
                <a:srgbClr val="4B649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true"/>
          <p:nvPr/>
        </p:nvSpPr>
        <p:spPr>
          <a:xfrm>
            <a:off x="1223210" y="806477"/>
            <a:ext cx="5294921" cy="3681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将销售工程机械车、网约车、出租车算作零售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×</a:t>
            </a:r>
            <a:endParaRPr lang="en-US" altLang="zh-CN" sz="1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2.</a:t>
            </a: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将销售医院药品、医疗设备算作零售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1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3.</a:t>
            </a: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将销售大型服务器给工程项目算作零售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1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4.</a:t>
            </a: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将销售投资金算作零售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1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5.</a:t>
            </a: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批发额、零售额不含增值税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1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6.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销售给分公司的商品算作零售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1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4000"/>
              </a:lnSpc>
            </a:pPr>
            <a:r>
              <a:rPr lang="en-US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7</a:t>
            </a:r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.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将所有销售不加以区分一律按零售或者批发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×</a:t>
            </a:r>
            <a:endParaRPr lang="en-US" altLang="zh-CN" sz="1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矩形"/>
          <p:cNvSpPr/>
          <p:nvPr/>
        </p:nvSpPr>
        <p:spPr>
          <a:xfrm>
            <a:off x="771143" y="91556"/>
            <a:ext cx="6402705" cy="4375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2—</a:t>
            </a:r>
            <a:r>
              <a:rPr 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批发额、零售额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易错点汇总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553085"/>
            <a:ext cx="4741545" cy="4426585"/>
          </a:xfrm>
          <a:prstGeom prst="rect">
            <a:avLst/>
          </a:prstGeom>
        </p:spPr>
      </p:pic>
      <p:sp>
        <p:nvSpPr>
          <p:cNvPr id="3" name="矩形"/>
          <p:cNvSpPr/>
          <p:nvPr/>
        </p:nvSpPr>
        <p:spPr>
          <a:xfrm>
            <a:off x="771143" y="91556"/>
            <a:ext cx="7621905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3—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通过公共网络实现的商品销售额、零售额</a:t>
            </a: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2240" y="2286635"/>
            <a:ext cx="3138170" cy="245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0355" y="3557270"/>
            <a:ext cx="2682875" cy="2755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2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4880610" y="775335"/>
            <a:ext cx="409765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sym typeface="+mn-ea"/>
              </a:rPr>
              <a:t>通过公共网络实现的商品销售额</a:t>
            </a:r>
            <a:r>
              <a:rPr lang="zh-CN" altLang="en-US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</a:rPr>
              <a:t>：</a:t>
            </a:r>
            <a:endParaRPr lang="zh-CN" altLang="en-US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</a:endParaRPr>
          </a:p>
          <a:p>
            <a:r>
              <a:rPr lang="zh-CN" altLang="en-US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 </a:t>
            </a:r>
            <a:r>
              <a:rPr lang="en-US" altLang="zh-CN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     </a:t>
            </a:r>
            <a:r>
              <a:rPr lang="zh-CN" altLang="en-US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企业（单位）通过公共网络交易平台（包括自建网站和第三方平台）取得订单，对本单位以外的单位和个人出售的实物商品金额（</a:t>
            </a:r>
            <a:r>
              <a:rPr lang="zh-CN" altLang="en-US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含增值税</a:t>
            </a:r>
            <a:r>
              <a:rPr lang="zh-CN" altLang="en-US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），付款可以在网上进行，也可以在网下进行。公共网络包括计算机互联网、移动互联网等。</a:t>
            </a:r>
            <a:endParaRPr lang="zh-CN" altLang="en-US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</a:endParaRPr>
          </a:p>
        </p:txBody>
      </p:sp>
      <p:sp>
        <p:nvSpPr>
          <p:cNvPr id="7" name="文本框 6"/>
          <p:cNvSpPr txBox="true"/>
          <p:nvPr/>
        </p:nvSpPr>
        <p:spPr>
          <a:xfrm>
            <a:off x="4880610" y="3336925"/>
            <a:ext cx="40976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b="1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sym typeface="+mn-ea"/>
              </a:rPr>
              <a:t>通过公共网络实现的商品销售额</a:t>
            </a:r>
            <a:r>
              <a:rPr lang="zh-CN" altLang="en-US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</a:rPr>
              <a:t>：</a:t>
            </a:r>
            <a:endParaRPr lang="zh-CN" altLang="en-US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</a:endParaRPr>
          </a:p>
          <a:p>
            <a:r>
              <a:rPr lang="zh-CN" altLang="en-US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altLang="zh-CN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en-US" altLang="zh-CN">
                <a:solidFill>
                  <a:schemeClr val="tx1"/>
                </a:solidFill>
              </a:rPr>
              <a:t> </a:t>
            </a:r>
            <a:r>
              <a:rPr lang="en-US" altLang="en-US">
                <a:solidFill>
                  <a:schemeClr val="tx1"/>
                </a:solidFill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通过公共网络实现的商品销售额中零售的部分售给个人、社会集团非生产、非经营用的实物商品金额（含增值税）</a:t>
            </a:r>
            <a:r>
              <a:rPr lang="zh-CN" altLang="zh-CN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，</a:t>
            </a:r>
            <a:endParaRPr lang="zh-CN" altLang="zh-CN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553085"/>
            <a:ext cx="4741545" cy="4426585"/>
          </a:xfrm>
          <a:prstGeom prst="rect">
            <a:avLst/>
          </a:prstGeom>
        </p:spPr>
      </p:pic>
      <p:sp>
        <p:nvSpPr>
          <p:cNvPr id="3" name="矩形"/>
          <p:cNvSpPr/>
          <p:nvPr/>
        </p:nvSpPr>
        <p:spPr>
          <a:xfrm>
            <a:off x="771143" y="91556"/>
            <a:ext cx="7621905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3—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通过公共网络实现的商品销售额、零售额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2240" y="2286635"/>
            <a:ext cx="3138170" cy="245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0355" y="3557270"/>
            <a:ext cx="2682875" cy="2755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2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文本框 4"/>
          <p:cNvSpPr txBox="true"/>
          <p:nvPr/>
        </p:nvSpPr>
        <p:spPr>
          <a:xfrm>
            <a:off x="4835525" y="733425"/>
            <a:ext cx="4203700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algn="just">
              <a:buFont typeface="Wingdings" panose="05000000000000000000" charset="0"/>
              <a:buChar char="l"/>
              <a:defRPr/>
            </a:pP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公共网络包括计算机互联网、移动互联网等。</a:t>
            </a:r>
            <a:endParaRPr lang="en-US" altLang="zh-CN" sz="1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285750" indent="-285750" algn="just">
              <a:buFont typeface="Wingdings" panose="05000000000000000000" charset="0"/>
              <a:buChar char="l"/>
              <a:defRPr/>
            </a:pPr>
            <a:endParaRPr lang="zh-CN" altLang="zh-CN" sz="1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285750" indent="-285750" algn="just">
              <a:buFont typeface="Wingdings" panose="05000000000000000000" charset="0"/>
              <a:buChar char="l"/>
              <a:defRPr/>
            </a:pPr>
            <a:r>
              <a:rPr lang="zh-CN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以获取订单方式判定是否为互联网销售，付款可以在网上进行，也可以在网下进行。获取订单的网络交易平台应包括自建网站和非自营平台（第三方交易平台）。</a:t>
            </a:r>
            <a:endParaRPr lang="en-US" altLang="zh-CN" sz="1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285750" indent="-285750" algn="just">
              <a:buFont typeface="Wingdings" panose="05000000000000000000" charset="0"/>
              <a:buChar char="l"/>
              <a:defRPr/>
            </a:pPr>
            <a:endParaRPr lang="en-US" altLang="zh-CN" sz="18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285750" indent="-285750" algn="just">
              <a:buFont typeface="Wingdings" panose="05000000000000000000" charset="0"/>
              <a:buChar char="l"/>
              <a:defRPr/>
            </a:pP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谁能够向消费者开具所售商品的全额发票？或者谁确认这笔全额销售收入？满足上述条件的商业单位销售按网上零售计，上游供货方若为限上商业单位销售则按批发记。</a:t>
            </a:r>
            <a:endParaRPr lang="zh-CN" altLang="en-US" sz="18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true"/>
          <p:nvPr/>
        </p:nvSpPr>
        <p:spPr>
          <a:xfrm>
            <a:off x="1186815" y="1021715"/>
            <a:ext cx="7352665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通过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局域网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实现的零售额计入通过公共网络实现的零售额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╳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true"/>
          <p:nvPr/>
        </p:nvSpPr>
        <p:spPr>
          <a:xfrm>
            <a:off x="1186815" y="1973580"/>
            <a:ext cx="7674610" cy="70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通过网络支付并没有形成网络订单计入通过公共网络实现的</a:t>
            </a:r>
            <a:endParaRPr lang="en-US" altLang="zh-CN" sz="2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零售额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╳</a:t>
            </a:r>
            <a:endParaRPr lang="zh-CN" altLang="en-US" sz="2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文本框 7"/>
          <p:cNvSpPr txBox="true"/>
          <p:nvPr/>
        </p:nvSpPr>
        <p:spPr>
          <a:xfrm>
            <a:off x="1248410" y="3047365"/>
            <a:ext cx="7020560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3.A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公司在京东上有店铺销售办公用品，消费者在线购买时先</a:t>
            </a:r>
            <a:endParaRPr lang="en-US" altLang="zh-CN" sz="2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由京东法人确认销售收入并开具全额发票，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A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和京东再结算</a:t>
            </a:r>
            <a:endParaRPr lang="en-US" altLang="zh-CN" sz="2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货款，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A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公司将这部分收入记作零售额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╳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4" name="矩形"/>
          <p:cNvSpPr/>
          <p:nvPr/>
        </p:nvSpPr>
        <p:spPr>
          <a:xfrm>
            <a:off x="771143" y="91556"/>
            <a:ext cx="7696835" cy="9302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3—</a:t>
            </a:r>
            <a:r>
              <a:rPr lang="zh-CN" altLang="zh-CN" sz="18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通过公共网络实现的商品销售额、零售额</a:t>
            </a:r>
            <a:r>
              <a:rPr lang="en-US" altLang="zh-CN" sz="18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 —</a:t>
            </a:r>
            <a:r>
              <a:rPr lang="zh-CN" altLang="en-US" sz="18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易错点汇总</a:t>
            </a:r>
            <a:endParaRPr lang="zh-CN" altLang="en-US" sz="1600"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553085"/>
            <a:ext cx="4741545" cy="4426585"/>
          </a:xfrm>
          <a:prstGeom prst="rect">
            <a:avLst/>
          </a:prstGeom>
        </p:spPr>
      </p:pic>
      <p:sp>
        <p:nvSpPr>
          <p:cNvPr id="3" name="矩形"/>
          <p:cNvSpPr/>
          <p:nvPr/>
        </p:nvSpPr>
        <p:spPr>
          <a:xfrm>
            <a:off x="771143" y="91556"/>
            <a:ext cx="7926705" cy="9302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4—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通过非自营平台实现的商品销售额、零售额</a:t>
            </a:r>
            <a:endParaRPr lang="zh-CN" altLang="zh-CN" sz="24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2090" y="2523490"/>
            <a:ext cx="3138170" cy="245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6390" y="3818890"/>
            <a:ext cx="2682875" cy="2755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2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4850765" y="892810"/>
            <a:ext cx="4091305" cy="36360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just">
              <a:spcBef>
                <a:spcPct val="20000"/>
              </a:spcBef>
              <a:spcAft>
                <a:spcPts val="0"/>
              </a:spcAft>
            </a:pPr>
            <a:r>
              <a:rPr lang="zh-CN" altLang="en-US" sz="18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通过非自营平台实现的销售额：</a:t>
            </a:r>
            <a:endParaRPr lang="zh-CN" altLang="en-US" sz="1800" b="1" dirty="0">
              <a:solidFill>
                <a:schemeClr val="accent5">
                  <a:lumMod val="7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342900" indent="-342900" algn="just">
              <a:spcBef>
                <a:spcPct val="20000"/>
              </a:spcBef>
              <a:spcAft>
                <a:spcPts val="0"/>
              </a:spcAft>
            </a:pPr>
            <a:r>
              <a:rPr lang="en-US" altLang="zh-CN" sz="1800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     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企业（单位）通过公共网络第三方交易平台（</a:t>
            </a:r>
            <a:r>
              <a:rPr lang="zh-CN" altLang="en-US" sz="1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不包括自建网站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）取得订单，对本单位以外的单位和个人出售的实物商品金额</a:t>
            </a:r>
            <a:r>
              <a:rPr lang="zh-CN" altLang="en-US" sz="1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（含增值税）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。</a:t>
            </a:r>
            <a:endParaRPr lang="zh-CN" altLang="en-US" sz="1800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342900" indent="-342900" algn="just">
              <a:spcBef>
                <a:spcPct val="20000"/>
              </a:spcBef>
              <a:spcAft>
                <a:spcPts val="0"/>
              </a:spcAft>
            </a:pPr>
            <a:endParaRPr lang="zh-CN" altLang="en-US" sz="1800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342900" indent="-342900" algn="just">
              <a:spcBef>
                <a:spcPct val="20000"/>
              </a:spcBef>
              <a:spcAft>
                <a:spcPts val="0"/>
              </a:spcAft>
            </a:pPr>
            <a:r>
              <a:rPr lang="zh-CN" altLang="en-US" sz="18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通过非自营平台实现的零售额：</a:t>
            </a:r>
            <a:endParaRPr lang="zh-CN" altLang="en-US" sz="1800" b="1" dirty="0">
              <a:solidFill>
                <a:schemeClr val="accent5">
                  <a:lumMod val="7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342900" indent="-342900" algn="just">
              <a:spcBef>
                <a:spcPct val="20000"/>
              </a:spcBef>
              <a:spcAft>
                <a:spcPts val="0"/>
              </a:spcAft>
            </a:pPr>
            <a:r>
              <a:rPr lang="en-US" altLang="zh-CN" sz="1800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     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企业（单位）通过公共网络第三方交易平台（</a:t>
            </a:r>
            <a:r>
              <a:rPr lang="zh-CN" altLang="en-US" sz="1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不包括自建网站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）取得订单，售给个人、社会集团非生产、非经营用的实物商品金额（</a:t>
            </a:r>
            <a:r>
              <a:rPr lang="zh-CN" altLang="en-US" sz="1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含增值税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）。</a:t>
            </a:r>
            <a:endParaRPr lang="zh-CN" altLang="en-US" sz="180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528955"/>
            <a:ext cx="4741545" cy="4426585"/>
          </a:xfrm>
          <a:prstGeom prst="rect">
            <a:avLst/>
          </a:prstGeom>
        </p:spPr>
      </p:pic>
      <p:sp>
        <p:nvSpPr>
          <p:cNvPr id="3" name="矩形"/>
          <p:cNvSpPr/>
          <p:nvPr/>
        </p:nvSpPr>
        <p:spPr>
          <a:xfrm>
            <a:off x="771143" y="91556"/>
            <a:ext cx="5352415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5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商品购进额—指标解释  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3190" y="1477645"/>
            <a:ext cx="868680" cy="245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363" name="TextBox 9"/>
          <p:cNvSpPr txBox="true">
            <a:spLocks noChangeArrowheads="true"/>
          </p:cNvSpPr>
          <p:nvPr/>
        </p:nvSpPr>
        <p:spPr bwMode="auto">
          <a:xfrm>
            <a:off x="4943475" y="775335"/>
            <a:ext cx="3997960" cy="4523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l">
              <a:lnSpc>
                <a:spcPts val="3600"/>
              </a:lnSpc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小标宋_GBK" panose="03000509000000000000" charset="-122"/>
                <a:ea typeface="方正小标宋_GBK" panose="03000509000000000000" charset="-122"/>
              </a:rPr>
              <a:t>商品购进额：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小标宋_GBK" panose="03000509000000000000" charset="-122"/>
              <a:ea typeface="方正小标宋_GBK" panose="03000509000000000000" charset="-122"/>
            </a:endParaRPr>
          </a:p>
          <a:p>
            <a:pPr algn="just">
              <a:lnSpc>
                <a:spcPts val="3600"/>
              </a:lnSpc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小标宋_GBK" panose="03000509000000000000" charset="-122"/>
                <a:ea typeface="方正小标宋_GBK" panose="03000509000000000000" charset="-122"/>
              </a:rPr>
              <a:t> 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小标宋_GBK" panose="03000509000000000000" charset="-122"/>
                <a:ea typeface="方正小标宋_GBK" panose="03000509000000000000" charset="-122"/>
              </a:rPr>
              <a:t>    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 </a:t>
            </a:r>
            <a:r>
              <a:rPr lang="zh-CN" altLang="en-US" sz="18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指从本单位以外的单位和个人购进（包括从国外直接进口）作为转卖或加工后转卖的商品金额（含增值税），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以及从本单位购进并开具增值税发票的商品金额</a:t>
            </a:r>
            <a:r>
              <a:rPr lang="zh-CN" altLang="en-US" sz="18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。</a:t>
            </a:r>
            <a:r>
              <a:rPr lang="zh-CN" altLang="en-US" sz="18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本指标反映批发和零售业单位从国内外市场上购进商品的总价。</a:t>
            </a:r>
            <a:endParaRPr lang="zh-CN" altLang="en-US" sz="1500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500" dirty="0">
              <a:solidFill>
                <a:schemeClr val="accent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  <a:p>
            <a:pPr algn="l">
              <a:lnSpc>
                <a:spcPts val="3600"/>
              </a:lnSpc>
              <a:defRPr/>
            </a:pPr>
            <a:r>
              <a:rPr lang="en-US" altLang="zh-CN" sz="15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zh-CN" altLang="en-US" sz="195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"/>
          <p:cNvSpPr/>
          <p:nvPr/>
        </p:nvSpPr>
        <p:spPr>
          <a:xfrm>
            <a:off x="771143" y="91556"/>
            <a:ext cx="5267960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5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商品购进额—指标解释 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文本框 1"/>
          <p:cNvSpPr txBox="true"/>
          <p:nvPr/>
        </p:nvSpPr>
        <p:spPr>
          <a:xfrm>
            <a:off x="688975" y="775335"/>
            <a:ext cx="826389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ts val="3600"/>
              </a:lnSpc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sym typeface="+mn-ea"/>
              </a:rPr>
              <a:t>商品购进额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：</a:t>
            </a:r>
            <a:endParaRPr lang="zh-CN" altLang="en-US" sz="2000" b="1" dirty="0"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l">
              <a:lnSpc>
                <a:spcPts val="3600"/>
              </a:lnSpc>
              <a:defRPr/>
            </a:pPr>
            <a:endParaRPr lang="zh-CN" altLang="en-US" sz="2000" b="1" dirty="0"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l">
              <a:lnSpc>
                <a:spcPts val="3600"/>
              </a:lnSpc>
              <a:defRPr/>
            </a:pPr>
            <a:r>
              <a:rPr lang="en-US" sz="2000" b="1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1.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购进商品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用途为转卖或加工后转卖</a:t>
            </a:r>
            <a:r>
              <a:rPr lang="zh-CN" altLang="en-US" sz="2000" b="1" kern="0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2000" b="1" kern="0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  <a:p>
            <a:pPr algn="l">
              <a:lnSpc>
                <a:spcPts val="3600"/>
              </a:lnSpc>
              <a:defRPr/>
            </a:pPr>
            <a:r>
              <a:rPr lang="en-US" altLang="zh-CN" sz="2000" b="1" kern="0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2000" b="1" kern="0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charset="0"/>
                <a:sym typeface="+mn-ea"/>
              </a:rPr>
              <a:t>、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不论是否进入本单位仓库，凡是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通过本企业结算货款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，都应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包括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在内。</a:t>
            </a:r>
            <a:r>
              <a:rPr lang="zh-CN" altLang="en-US" sz="2000" b="1" kern="0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charset="0"/>
                <a:sym typeface="+mn-ea"/>
              </a:rPr>
              <a:t> </a:t>
            </a:r>
            <a:endParaRPr lang="zh-CN" altLang="en-US" sz="2000" b="1" kern="0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  <a:p>
            <a:pPr algn="l">
              <a:lnSpc>
                <a:spcPts val="3600"/>
              </a:lnSpc>
              <a:defRPr/>
            </a:pPr>
            <a:r>
              <a:rPr lang="en-US" altLang="zh-CN" sz="2000" b="1" kern="0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2000" b="1" kern="0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charset="0"/>
                <a:sym typeface="+mn-ea"/>
              </a:rPr>
              <a:t>、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不包括</a:t>
            </a:r>
            <a:r>
              <a:rPr lang="en-US" alt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: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为本单位自身经营用，不作为转卖而购进的商品；未通过买卖行为而收入的商品；本单位介绍，买卖双方直接结算，只收取手续费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。</a:t>
            </a:r>
            <a:endParaRPr lang="zh-CN" altLang="en-US" sz="20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528955"/>
            <a:ext cx="4741545" cy="4426585"/>
          </a:xfrm>
          <a:prstGeom prst="rect">
            <a:avLst/>
          </a:prstGeom>
        </p:spPr>
      </p:pic>
      <p:sp>
        <p:nvSpPr>
          <p:cNvPr id="3" name="矩形"/>
          <p:cNvSpPr/>
          <p:nvPr/>
        </p:nvSpPr>
        <p:spPr>
          <a:xfrm>
            <a:off x="771143" y="91556"/>
            <a:ext cx="4353560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6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期末商品库存额 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050" y="4098290"/>
            <a:ext cx="1269365" cy="2298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9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5013960" y="1372235"/>
            <a:ext cx="376174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>
              <a:lnSpc>
                <a:spcPts val="3600"/>
              </a:lnSpc>
            </a:pPr>
            <a:r>
              <a:rPr lang="zh-CN" altLang="en-US" b="1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期末商品库存额：</a:t>
            </a:r>
            <a:endParaRPr lang="zh-CN" altLang="en-US" b="1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>
              <a:lnSpc>
                <a:spcPts val="3600"/>
              </a:lnSpc>
            </a:pPr>
            <a:r>
              <a:rPr lang="zh-CN" altLang="en-US" b="1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</a:t>
            </a:r>
            <a:r>
              <a:rPr lang="en-US" altLang="zh-CN" b="1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   </a:t>
            </a:r>
            <a:r>
              <a:rPr lang="zh-CN" altLang="en-US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报告期末取得所有权的全部商品金额（含增值税）。</a:t>
            </a:r>
            <a:endParaRPr lang="zh-CN" altLang="en-US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ts val="3600"/>
              </a:lnSpc>
            </a:pPr>
            <a:r>
              <a:rPr lang="en-US" altLang="zh-CN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       </a:t>
            </a:r>
            <a:r>
              <a:rPr lang="zh-CN" altLang="en-US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（看所有权是否转移）</a:t>
            </a:r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Box 6"/>
          <p:cNvSpPr txBox="true">
            <a:spLocks noChangeArrowheads="true"/>
          </p:cNvSpPr>
          <p:nvPr/>
        </p:nvSpPr>
        <p:spPr bwMode="auto">
          <a:xfrm>
            <a:off x="325120" y="775335"/>
            <a:ext cx="8058785" cy="4246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ts val="3600"/>
              </a:lnSpc>
            </a:pPr>
            <a:r>
              <a:rPr lang="zh-CN" altLang="en-US" sz="20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期末商品库存额：</a:t>
            </a:r>
            <a:r>
              <a:rPr lang="zh-CN" altLang="en-US" sz="200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报告期末取得所有权的全部商品金额（含增值税）。</a:t>
            </a:r>
            <a:endParaRPr lang="zh-CN" altLang="en-US" sz="200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ts val="3600"/>
              </a:lnSpc>
            </a:pPr>
            <a:r>
              <a:rPr lang="en-US" altLang="zh-CN" sz="2000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                               </a:t>
            </a:r>
            <a:r>
              <a:rPr lang="zh-CN" altLang="en-US" sz="2000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（看所有权是否转移）</a:t>
            </a:r>
            <a:endParaRPr lang="zh-CN" altLang="en-US" sz="200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ts val="3600"/>
              </a:lnSpc>
            </a:pPr>
            <a:r>
              <a:rPr lang="en-US" altLang="zh-CN" sz="180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180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altLang="en-US" sz="180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包括：</a:t>
            </a:r>
            <a:r>
              <a:rPr lang="zh-CN" altLang="en-US" sz="180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已记入购进而尚未运到本单位的商品，即发货单或银行承兑凭证已到而货未到的商品；寄放他处的商品，如因购货方拒绝付款而暂时存在购货方的商品；委托其他单位代销（未作销售或调出）尚未售出的商品；代其他单位购进尚未交付的商品。看所有权是否转移</a:t>
            </a:r>
            <a:endParaRPr lang="zh-CN" altLang="en-US" sz="180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ts val="3600"/>
              </a:lnSpc>
            </a:pPr>
            <a:r>
              <a:rPr lang="en-US" altLang="zh-CN" sz="180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180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altLang="en-US" sz="1800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不包括：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</a:rPr>
              <a:t>所有权不属于本单位的商品，如商品已作销售但买方尚未取走的商品，代替他人保管、运输、加工的商品，代其他</a:t>
            </a:r>
            <a:r>
              <a:rPr lang="zh-CN" altLang="en-US" sz="1800">
                <a:latin typeface="华文中宋" panose="02010600040101010101" pitchFamily="2" charset="-122"/>
                <a:ea typeface="华文中宋" panose="02010600040101010101" pitchFamily="2" charset="-122"/>
              </a:rPr>
              <a:t>单位销售（未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做购进或调入）而未售出的商品；代国家储备部门保管的商品。</a:t>
            </a:r>
            <a:endParaRPr lang="zh-CN" altLang="en-US" sz="1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矩形"/>
          <p:cNvSpPr/>
          <p:nvPr/>
        </p:nvSpPr>
        <p:spPr>
          <a:xfrm>
            <a:off x="771143" y="91556"/>
            <a:ext cx="5877560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6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期末商品库存额—指标解释 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true"/>
          </p:cNvPicPr>
          <p:nvPr/>
        </p:nvPicPr>
        <p:blipFill>
          <a:blip r:embed="rId1"/>
          <a:srcRect r="17249"/>
          <a:stretch>
            <a:fillRect/>
          </a:stretch>
        </p:blipFill>
        <p:spPr>
          <a:xfrm>
            <a:off x="19050" y="558165"/>
            <a:ext cx="3923665" cy="4426585"/>
          </a:xfrm>
          <a:prstGeom prst="rect">
            <a:avLst/>
          </a:prstGeom>
        </p:spPr>
      </p:pic>
      <p:sp>
        <p:nvSpPr>
          <p:cNvPr id="3" name="矩形"/>
          <p:cNvSpPr/>
          <p:nvPr/>
        </p:nvSpPr>
        <p:spPr>
          <a:xfrm>
            <a:off x="771143" y="91556"/>
            <a:ext cx="3659505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7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进口、出口</a:t>
            </a: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7975" y="3078480"/>
            <a:ext cx="1068070" cy="245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2090" y="1729740"/>
            <a:ext cx="1068070" cy="245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2" name="文本框 21"/>
          <p:cNvSpPr txBox="true"/>
          <p:nvPr/>
        </p:nvSpPr>
        <p:spPr>
          <a:xfrm>
            <a:off x="4061460" y="558165"/>
            <a:ext cx="4895850" cy="18141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商品购进额：进口</a:t>
            </a:r>
            <a:endParaRPr lang="zh-CN" altLang="en-US" sz="1600" b="1" dirty="0">
              <a:solidFill>
                <a:schemeClr val="accent5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sz="16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指本单位</a:t>
            </a:r>
            <a:r>
              <a:rPr lang="zh-CN" altLang="en-US" sz="1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直接从国外进口</a:t>
            </a:r>
            <a:r>
              <a:rPr lang="zh-CN" altLang="en-US" sz="16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或</a:t>
            </a:r>
            <a:r>
              <a:rPr lang="zh-CN" altLang="en-US" sz="1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委托外贸企业</a:t>
            </a:r>
            <a:r>
              <a:rPr lang="zh-CN" altLang="en-US" sz="16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（单位）</a:t>
            </a:r>
            <a:r>
              <a:rPr lang="zh-CN" altLang="en-US" sz="1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代理进口</a:t>
            </a:r>
            <a:r>
              <a:rPr lang="zh-CN" altLang="en-US" sz="16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的商品金额，</a:t>
            </a:r>
            <a:r>
              <a:rPr lang="zh-CN" altLang="en-US" sz="1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不包括从国内有关单位购进的进口商品金额</a:t>
            </a:r>
            <a:r>
              <a:rPr lang="zh-CN" altLang="en-US" sz="16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。对外贸易企业（单位）只统计自主经营进口的商品，不统计受托代理进口的商品。</a:t>
            </a:r>
            <a:endParaRPr lang="zh-CN" altLang="en-US" sz="1600" dirty="0">
              <a:solidFill>
                <a:schemeClr val="accent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6" name="文本框 5"/>
          <p:cNvSpPr txBox="true"/>
          <p:nvPr/>
        </p:nvSpPr>
        <p:spPr>
          <a:xfrm>
            <a:off x="4124960" y="2654300"/>
            <a:ext cx="4832350" cy="20942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商品销售额：出口</a:t>
            </a:r>
            <a:endParaRPr lang="zh-CN" altLang="en-US" sz="1600" b="1" dirty="0">
              <a:solidFill>
                <a:schemeClr val="accent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algn="just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sz="1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指</a:t>
            </a:r>
            <a:r>
              <a:rPr lang="zh-CN" altLang="en-US" sz="1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直接向国（境）外出口商品</a:t>
            </a:r>
            <a:r>
              <a:rPr lang="zh-CN" altLang="en-US" sz="1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和</a:t>
            </a:r>
            <a:r>
              <a:rPr lang="zh-CN" altLang="en-US" sz="1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委托外贸企业（单位）代理出口</a:t>
            </a:r>
            <a:r>
              <a:rPr lang="zh-CN" altLang="en-US" sz="1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的商品金额，商品出口</a:t>
            </a:r>
            <a:r>
              <a:rPr lang="zh-CN" altLang="en-US" sz="16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不包括售给外贸企业（单位）出口或加工后出口</a:t>
            </a:r>
            <a:r>
              <a:rPr lang="zh-CN" altLang="en-US" sz="1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的商品，以及在国内市场以外币销售的商品。外贸企业（单位）只统计自主经营出口的商品，不包括受托代理出口的商品。</a:t>
            </a:r>
            <a:endParaRPr lang="zh-CN" altLang="en-US" sz="1600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圆角矩形" descr="羊皮纸"/>
          <p:cNvSpPr/>
          <p:nvPr/>
        </p:nvSpPr>
        <p:spPr>
          <a:xfrm>
            <a:off x="1734243" y="1052985"/>
            <a:ext cx="5787490" cy="1125345"/>
          </a:xfrm>
          <a:prstGeom prst="roundRect">
            <a:avLst>
              <a:gd name="adj" fmla="val 16666"/>
            </a:avLst>
          </a:prstGeom>
          <a:blipFill rotWithShape="true">
            <a:blip r:embed="rId1" cstate="print"/>
            <a:tile tx="0" ty="0" sx="100000" sy="100000" flip="none" algn="tl"/>
          </a:blipFill>
          <a:ln w="9525" cap="flat" cmpd="sng">
            <a:solidFill>
              <a:srgbClr val="FFFFFF"/>
            </a:solidFill>
            <a:prstDash val="solid"/>
            <a:round/>
          </a:ln>
        </p:spPr>
        <p:txBody>
          <a:bodyPr vert="horz" wrap="none" lIns="68591" tIns="34295" rIns="68591" bIns="34295" anchor="ctr" anchorCtr="false"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1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执行“社会经济活动所在地”</a:t>
            </a:r>
            <a:endParaRPr lang="en-US" altLang="zh-CN" sz="2100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1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（实际经营地、实际运营地等）统计原则</a:t>
            </a:r>
            <a:endParaRPr lang="zh-CN" altLang="en-US" sz="2100" b="1" i="0" u="none" strike="noStrike" kern="1200" cap="none" spc="0" baseline="0" dirty="0"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2" name="文本框"/>
          <p:cNvSpPr>
            <a:spLocks noGrp="true"/>
          </p:cNvSpPr>
          <p:nvPr/>
        </p:nvSpPr>
        <p:spPr>
          <a:xfrm>
            <a:off x="135890" y="-127000"/>
            <a:ext cx="2899410" cy="8572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rtlCol="0" anchor="ctr" anchorCtr="false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一、统计原则</a:t>
            </a:r>
            <a:endParaRPr lang="zh-CN" altLang="en-US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1628775" y="2750185"/>
            <a:ext cx="5998210" cy="1420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>
              <a:lnSpc>
                <a:spcPct val="160000"/>
              </a:lnSpc>
              <a:buFont typeface="Wingdings" panose="05000000000000000000" pitchFamily="2" charset="2"/>
              <a:buChar char="l"/>
            </a:pPr>
            <a:r>
              <a:rPr lang="zh-CN" altLang="en-US" dirty="0" smtClean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法人原则：</a:t>
            </a:r>
            <a:endParaRPr lang="zh-CN" altLang="en-US" dirty="0" smtClean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marL="0" indent="0">
              <a:lnSpc>
                <a:spcPct val="160000"/>
              </a:lnSpc>
              <a:buFont typeface="Wingdings" panose="05000000000000000000" pitchFamily="2" charset="2"/>
              <a:buNone/>
            </a:pPr>
            <a:r>
              <a:rPr lang="en-US" altLang="zh-CN" dirty="0" smtClean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</a:t>
            </a:r>
            <a:r>
              <a:rPr lang="zh-CN" altLang="zh-CN" dirty="0" smtClean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批发和零售业</a:t>
            </a:r>
            <a:r>
              <a:rPr lang="zh-CN" altLang="zh-CN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法人单位附营的</a:t>
            </a:r>
            <a:r>
              <a:rPr lang="zh-CN" altLang="zh-CN" b="1" dirty="0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同行业</a:t>
            </a:r>
            <a:r>
              <a:rPr lang="zh-CN" altLang="zh-CN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产业活动单位由其所属法人单位进行统计。</a:t>
            </a:r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true"/>
          </p:cNvPicPr>
          <p:nvPr/>
        </p:nvPicPr>
        <p:blipFill>
          <a:blip r:embed="rId1"/>
          <a:srcRect r="17249"/>
          <a:stretch>
            <a:fillRect/>
          </a:stretch>
        </p:blipFill>
        <p:spPr>
          <a:xfrm>
            <a:off x="19050" y="558165"/>
            <a:ext cx="3923665" cy="4426585"/>
          </a:xfrm>
          <a:prstGeom prst="rect">
            <a:avLst/>
          </a:prstGeom>
        </p:spPr>
      </p:pic>
      <p:sp>
        <p:nvSpPr>
          <p:cNvPr id="3" name="矩形"/>
          <p:cNvSpPr/>
          <p:nvPr/>
        </p:nvSpPr>
        <p:spPr>
          <a:xfrm>
            <a:off x="771143" y="91556"/>
            <a:ext cx="3659505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8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服务营业额</a:t>
            </a: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9060" y="4362450"/>
            <a:ext cx="1068070" cy="245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52570" y="647065"/>
            <a:ext cx="4994275" cy="2861310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lnSpc>
                <a:spcPts val="3600"/>
              </a:lnSpc>
              <a:defRPr/>
            </a:pPr>
            <a:r>
              <a:rPr lang="zh-CN" altLang="zh-CN" sz="1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服务营业额</a:t>
            </a:r>
            <a:r>
              <a:rPr lang="zh-CN" altLang="en-US" sz="1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en-US" altLang="zh-CN" sz="1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ts val="3600"/>
              </a:lnSpc>
              <a:defRPr/>
            </a:pPr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</a:t>
            </a:r>
            <a:r>
              <a:rPr lang="zh-CN" altLang="zh-CN" sz="1800" dirty="0">
                <a:latin typeface="华文中宋" panose="02010600040101010101" pitchFamily="2" charset="-122"/>
                <a:ea typeface="华文中宋" panose="02010600040101010101" pitchFamily="2" charset="-122"/>
              </a:rPr>
              <a:t>指批发和零售业单位在经营活动中因提供服务取得</a:t>
            </a:r>
            <a:r>
              <a:rPr lang="zh-CN" altLang="zh-CN" sz="1800">
                <a:latin typeface="华文中宋" panose="02010600040101010101" pitchFamily="2" charset="-122"/>
                <a:ea typeface="华文中宋" panose="02010600040101010101" pitchFamily="2" charset="-122"/>
              </a:rPr>
              <a:t>的收入（</a:t>
            </a:r>
            <a:r>
              <a:rPr lang="zh-CN" altLang="zh-CN" sz="180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含</a:t>
            </a:r>
            <a:r>
              <a:rPr lang="zh-CN" altLang="zh-CN" sz="1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增值税）</a:t>
            </a:r>
            <a:r>
              <a:rPr lang="zh-CN" altLang="zh-CN" sz="18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，包括贸易经济代理服务、拍卖服务、汽车维修和装饰服务、商务服务、互联网交易平台服务、场地和商品租赁、商业保险销售代理等。</a:t>
            </a:r>
            <a:endParaRPr lang="zh-CN" altLang="zh-CN" sz="1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文本框 5"/>
          <p:cNvSpPr txBox="true"/>
          <p:nvPr/>
        </p:nvSpPr>
        <p:spPr>
          <a:xfrm>
            <a:off x="1863725" y="3508375"/>
            <a:ext cx="6917690" cy="1476375"/>
          </a:xfrm>
          <a:prstGeom prst="rect">
            <a:avLst/>
          </a:prstGeom>
          <a:solidFill>
            <a:schemeClr val="accent1"/>
          </a:solidFill>
          <a:ln w="22225">
            <a:solidFill>
              <a:srgbClr val="FF0000"/>
            </a:solidFill>
          </a:ln>
        </p:spPr>
        <p:txBody>
          <a:bodyPr wrap="square">
            <a:spAutoFit/>
          </a:bodyPr>
          <a:p>
            <a:r>
              <a:rPr lang="en-US" altLang="zh-CN" sz="18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zh-CN" sz="18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服务营业额</a:t>
            </a:r>
            <a:r>
              <a:rPr lang="zh-CN" altLang="en-US" sz="18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要是比商品销售额大很多的话，就得考虑行业界定是否准确？</a:t>
            </a:r>
            <a:endParaRPr lang="en-US" altLang="zh-CN" sz="1800" b="1" dirty="0">
              <a:solidFill>
                <a:schemeClr val="tx2">
                  <a:lumMod val="40000"/>
                  <a:lumOff val="60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sz="1800" b="1" dirty="0">
              <a:solidFill>
                <a:schemeClr val="tx2">
                  <a:lumMod val="40000"/>
                  <a:lumOff val="60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18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lang="zh-CN" altLang="en-US" sz="18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《财务状况》表中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营业收入÷本表商品销售额&gt;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1</a:t>
            </a:r>
            <a:r>
              <a:rPr lang="zh-CN" altLang="en-US" sz="18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或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营业收入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&gt;主营业务收入</a:t>
            </a:r>
            <a:r>
              <a:rPr lang="zh-CN" altLang="en-US" sz="18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，</a:t>
            </a:r>
            <a:r>
              <a:rPr lang="zh-CN" altLang="en-US" sz="18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服务营业额填报为</a:t>
            </a:r>
            <a:r>
              <a:rPr lang="en-US" altLang="zh-CN" sz="18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0</a:t>
            </a:r>
            <a:r>
              <a:rPr lang="zh-CN" altLang="en-US" sz="18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，核实是否漏填？</a:t>
            </a:r>
            <a:endParaRPr lang="zh-CN" altLang="en-US" sz="1800" b="1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true"/>
      <p:bldP spid="6" grpId="1" animBg="true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true"/>
          </p:cNvPicPr>
          <p:nvPr/>
        </p:nvPicPr>
        <p:blipFill>
          <a:blip r:embed="rId1"/>
          <a:srcRect r="17249"/>
          <a:stretch>
            <a:fillRect/>
          </a:stretch>
        </p:blipFill>
        <p:spPr>
          <a:xfrm>
            <a:off x="19050" y="549275"/>
            <a:ext cx="3923665" cy="4426585"/>
          </a:xfrm>
          <a:prstGeom prst="rect">
            <a:avLst/>
          </a:prstGeom>
        </p:spPr>
      </p:pic>
      <p:sp>
        <p:nvSpPr>
          <p:cNvPr id="3" name="矩形"/>
          <p:cNvSpPr/>
          <p:nvPr/>
        </p:nvSpPr>
        <p:spPr>
          <a:xfrm>
            <a:off x="771143" y="91556"/>
            <a:ext cx="6402705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9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批发和零售业年末零售营业面积</a:t>
            </a: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9695" y="4632960"/>
            <a:ext cx="2413000" cy="245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2" name="文本框 21"/>
          <p:cNvSpPr txBox="true"/>
          <p:nvPr/>
        </p:nvSpPr>
        <p:spPr>
          <a:xfrm>
            <a:off x="4028440" y="775335"/>
            <a:ext cx="4933315" cy="2384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批发和零售业年末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零售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营业面积：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    </a:t>
            </a: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指批发和零售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业单位用于本单位从事零售业务的对外营业的面积，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不包括其办公用房、仓库、加工场地以及对外出租场地。</a:t>
            </a: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按年末实有建筑面积统计。本指标应与商品销售额统计相匹配。</a:t>
            </a:r>
            <a:r>
              <a:rPr lang="zh-CN" altLang="en-US" sz="2000" dirty="0">
                <a:noFill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”</a:t>
            </a:r>
            <a:endParaRPr lang="zh-CN" altLang="en-US" sz="2000" dirty="0">
              <a:noFill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2" name="文本框 1"/>
          <p:cNvSpPr txBox="true"/>
          <p:nvPr/>
        </p:nvSpPr>
        <p:spPr>
          <a:xfrm>
            <a:off x="4097655" y="3658870"/>
            <a:ext cx="4593590" cy="76073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just"/>
            <a:r>
              <a:rPr lang="zh-CN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注意：</a:t>
            </a:r>
            <a:r>
              <a:rPr lang="zh-CN" altLang="zh-CN" sz="195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批发企业和无实体零售的企业可填</a:t>
            </a:r>
            <a:r>
              <a:rPr lang="en-US" altLang="zh-CN" sz="195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0</a:t>
            </a:r>
            <a:r>
              <a:rPr lang="zh-CN" altLang="zh-CN" sz="195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，实体零售企业应大于</a:t>
            </a:r>
            <a:r>
              <a:rPr lang="en-US" altLang="zh-CN" sz="195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0</a:t>
            </a:r>
            <a:r>
              <a:rPr lang="zh-CN" altLang="zh-CN" sz="195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zh-CN" altLang="zh-CN" sz="195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true"/>
          </p:cNvSpPr>
          <p:nvPr/>
        </p:nvSpPr>
        <p:spPr>
          <a:xfrm>
            <a:off x="-79" y="755889"/>
            <a:ext cx="8227219" cy="391478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false" anchor="ctr" anchorCtr="false" compatLnSpc="true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l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 fontAlgn="auto">
              <a:lnSpc>
                <a:spcPct val="100000"/>
              </a:lnSpc>
              <a:buClrTx/>
              <a:buSzTx/>
              <a:buFontTx/>
              <a:defRPr/>
            </a:pPr>
            <a:r>
              <a:rPr lang="en-US" altLang="zh-CN" sz="2100">
                <a:ln>
                  <a:noFill/>
                </a:ln>
                <a:effectLst/>
                <a:uLnTx/>
                <a:uFillTx/>
                <a:sym typeface="+mn-ea"/>
              </a:rPr>
              <a:t> </a:t>
            </a:r>
            <a:r>
              <a:rPr lang="zh-CN" sz="2100" b="1">
                <a:ln>
                  <a:noFill/>
                </a:ln>
                <a:effectLst/>
                <a:uLnTx/>
                <a:uFillTx/>
                <a:sym typeface="+mn-ea"/>
              </a:rPr>
              <a:t>批发和零售业商品销售类值表</a:t>
            </a:r>
            <a:endParaRPr lang="zh-CN" sz="2100" b="1">
              <a:ln>
                <a:noFill/>
              </a:ln>
              <a:effectLst/>
              <a:uLnTx/>
              <a:uFillTx/>
              <a:sym typeface="+mn-ea"/>
            </a:endParaRPr>
          </a:p>
        </p:txBody>
      </p:sp>
      <p:pic>
        <p:nvPicPr>
          <p:cNvPr id="5" name="图片 4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3851275" y="46355"/>
            <a:ext cx="5278120" cy="505079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127240" y="344170"/>
            <a:ext cx="1880235" cy="245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文本框 1"/>
          <p:cNvSpPr txBox="true"/>
          <p:nvPr/>
        </p:nvSpPr>
        <p:spPr>
          <a:xfrm>
            <a:off x="171450" y="1476375"/>
            <a:ext cx="3379470" cy="30803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algn="just"/>
            <a:r>
              <a:rPr lang="zh-CN" sz="24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年报（</a:t>
            </a:r>
            <a:r>
              <a:rPr lang="en-US" altLang="zh-CN" sz="24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BJE104-2</a:t>
            </a:r>
            <a:r>
              <a:rPr lang="zh-CN" sz="24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en-US" altLang="zh-CN" sz="24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endParaRPr lang="en-US" altLang="zh-CN" sz="24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 eaLnBrk="1" latinLnBrk="0" hangingPunct="1">
              <a:lnSpc>
                <a:spcPct val="150000"/>
              </a:lnSpc>
            </a:pPr>
            <a:r>
              <a:rPr lang="en-US" altLang="zh-CN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、全表</a:t>
            </a:r>
            <a:r>
              <a:rPr lang="zh-CN" altLang="en-US" sz="195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含增值税</a:t>
            </a:r>
            <a:r>
              <a:rPr lang="zh-CN" altLang="en-US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！</a:t>
            </a:r>
            <a:endParaRPr lang="zh-CN" altLang="en-US" sz="195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 eaLnBrk="1" latinLnBrk="0" hangingPunct="1">
              <a:lnSpc>
                <a:spcPct val="150000"/>
              </a:lnSpc>
            </a:pPr>
            <a:r>
              <a:rPr lang="en-US" altLang="zh-CN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、单位</a:t>
            </a:r>
            <a:r>
              <a:rPr lang="en-US" altLang="zh-CN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:</a:t>
            </a:r>
            <a:r>
              <a:rPr lang="zh-CN" altLang="en-US" sz="195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千元</a:t>
            </a:r>
            <a:r>
              <a:rPr lang="zh-CN" altLang="en-US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zh-CN" altLang="en-US" sz="195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 eaLnBrk="1" latinLnBrk="0" hangingPunct="1">
              <a:lnSpc>
                <a:spcPct val="150000"/>
              </a:lnSpc>
            </a:pPr>
            <a:r>
              <a:rPr lang="en-US" altLang="zh-CN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总计</a:t>
            </a:r>
            <a:r>
              <a:rPr lang="en-US" altLang="zh-CN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=E104-1</a:t>
            </a:r>
            <a:r>
              <a:rPr lang="zh-CN" altLang="en-US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商品销售额</a:t>
            </a:r>
            <a:endParaRPr lang="zh-CN" altLang="en-US" sz="195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 eaLnBrk="1" latinLnBrk="0" hangingPunct="1">
              <a:lnSpc>
                <a:spcPct val="150000"/>
              </a:lnSpc>
            </a:pPr>
            <a:r>
              <a:rPr lang="en-US" altLang="zh-CN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sz="195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、根据所售商品种类细分，</a:t>
            </a:r>
            <a:r>
              <a:rPr lang="zh-CN" altLang="en-US" sz="195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一般不填到其他未列明类</a:t>
            </a:r>
            <a:endParaRPr lang="zh-CN" altLang="en-US" sz="195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true"/>
          </p:cNvPicPr>
          <p:nvPr/>
        </p:nvPicPr>
        <p:blipFill>
          <a:blip r:embed="rId1"/>
          <a:srcRect t="24043"/>
          <a:stretch>
            <a:fillRect/>
          </a:stretch>
        </p:blipFill>
        <p:spPr>
          <a:xfrm>
            <a:off x="581025" y="545465"/>
            <a:ext cx="6117590" cy="4465955"/>
          </a:xfrm>
          <a:prstGeom prst="rect">
            <a:avLst/>
          </a:prstGeom>
        </p:spPr>
      </p:pic>
      <p:sp>
        <p:nvSpPr>
          <p:cNvPr id="6" name="矩形"/>
          <p:cNvSpPr/>
          <p:nvPr/>
        </p:nvSpPr>
        <p:spPr>
          <a:xfrm>
            <a:off x="6472808" y="32501"/>
            <a:ext cx="2644140" cy="437515"/>
          </a:xfrm>
          <a:prstGeom prst="rect">
            <a:avLst/>
          </a:prstGeom>
          <a:solidFill>
            <a:schemeClr val="accent1"/>
          </a:solidFill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年报</a:t>
            </a:r>
            <a:r>
              <a:rPr lang="en-US" altLang="zh-CN" sz="2400" b="1">
                <a:solidFill>
                  <a:schemeClr val="bg1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BJE104-2</a:t>
            </a:r>
            <a:r>
              <a:rPr lang="zh-CN" altLang="en-US" sz="2400" b="1">
                <a:solidFill>
                  <a:schemeClr val="bg1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表</a:t>
            </a:r>
            <a:endParaRPr lang="zh-CN" altLang="zh-CN" sz="1600" b="1" dirty="0">
              <a:solidFill>
                <a:schemeClr val="bg1"/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</p:txBody>
      </p:sp>
      <p:sp>
        <p:nvSpPr>
          <p:cNvPr id="3" name="矩形标注 9"/>
          <p:cNvSpPr/>
          <p:nvPr/>
        </p:nvSpPr>
        <p:spPr>
          <a:xfrm>
            <a:off x="2183765" y="1332865"/>
            <a:ext cx="1441450" cy="486410"/>
          </a:xfrm>
          <a:prstGeom prst="wedgeRectCallout">
            <a:avLst>
              <a:gd name="adj1" fmla="val -86277"/>
              <a:gd name="adj2" fmla="val -21671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true"/>
          <a:lstStyle/>
          <a:p>
            <a:pPr algn="just"/>
            <a:r>
              <a:rPr lang="en-US" altLang="zh-CN" sz="1200" b="1" kern="100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/>
                <a:sym typeface="Times New Roman" panose="02020603050405020304"/>
              </a:rPr>
              <a:t>不能归在其中项的只填报大类即可</a:t>
            </a:r>
            <a:endParaRPr lang="en-US" altLang="zh-CN" sz="105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/>
            <a:r>
              <a:rPr lang="en-US" altLang="zh-CN" sz="1050" kern="100"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 </a:t>
            </a:r>
            <a:endParaRPr lang="en-US" altLang="zh-CN" sz="1050" kern="100"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0" name="矩形标注 10"/>
          <p:cNvSpPr/>
          <p:nvPr/>
        </p:nvSpPr>
        <p:spPr>
          <a:xfrm>
            <a:off x="2461895" y="3615055"/>
            <a:ext cx="1669415" cy="1163955"/>
          </a:xfrm>
          <a:prstGeom prst="wedgeRectCallout">
            <a:avLst>
              <a:gd name="adj1" fmla="val -72175"/>
              <a:gd name="adj2" fmla="val -35324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true"/>
          <a:lstStyle/>
          <a:p>
            <a:pPr algn="just"/>
            <a:r>
              <a:rPr lang="en-US" altLang="zh-CN" sz="1200" b="1" kern="100">
                <a:solidFill>
                  <a:srgbClr val="FF0000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可穿戴个人移动计算设备，可通过APP与手机连接交换数据或可使用手机APP进行控制</a:t>
            </a:r>
            <a:endParaRPr lang="en-US" altLang="zh-CN" sz="1200" b="1" kern="100">
              <a:solidFill>
                <a:srgbClr val="FF0000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4" name="矩形标注 6"/>
          <p:cNvSpPr/>
          <p:nvPr/>
        </p:nvSpPr>
        <p:spPr>
          <a:xfrm>
            <a:off x="6123305" y="835660"/>
            <a:ext cx="1865630" cy="2175510"/>
          </a:xfrm>
          <a:prstGeom prst="wedgeRectCallout">
            <a:avLst>
              <a:gd name="adj1" fmla="val -116269"/>
              <a:gd name="adj2" fmla="val -26398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true"/>
          <a:lstStyle/>
          <a:p>
            <a:pPr algn="just"/>
            <a:r>
              <a:rPr lang="en-US" altLang="zh-CN" sz="1400" b="1" kern="100">
                <a:solidFill>
                  <a:srgbClr val="FF0000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包括餐饮用机器人、宾馆用机器人、销售用机器人、家务机器人、教育娱乐机器人等智能机器人，智能音箱，智能家用监控设备，智能空气净化器，智能电视，智能冰箱、智能小家电等。</a:t>
            </a:r>
            <a:endParaRPr lang="en-US" altLang="zh-CN" sz="1400" b="1" kern="100">
              <a:solidFill>
                <a:srgbClr val="FF0000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true"/>
          </p:cNvPicPr>
          <p:nvPr/>
        </p:nvPicPr>
        <p:blipFill>
          <a:blip r:embed="rId1"/>
          <a:srcRect t="24043"/>
          <a:stretch>
            <a:fillRect/>
          </a:stretch>
        </p:blipFill>
        <p:spPr>
          <a:xfrm>
            <a:off x="6985" y="545465"/>
            <a:ext cx="6117590" cy="4465955"/>
          </a:xfrm>
          <a:prstGeom prst="rect">
            <a:avLst/>
          </a:prstGeom>
        </p:spPr>
      </p:pic>
      <p:sp>
        <p:nvSpPr>
          <p:cNvPr id="6" name="矩形"/>
          <p:cNvSpPr/>
          <p:nvPr/>
        </p:nvSpPr>
        <p:spPr>
          <a:xfrm>
            <a:off x="6472808" y="32501"/>
            <a:ext cx="2644140" cy="437515"/>
          </a:xfrm>
          <a:prstGeom prst="rect">
            <a:avLst/>
          </a:prstGeom>
          <a:solidFill>
            <a:schemeClr val="accent1"/>
          </a:solidFill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年报</a:t>
            </a:r>
            <a:r>
              <a:rPr lang="en-US" altLang="zh-CN" sz="2400" b="1">
                <a:solidFill>
                  <a:schemeClr val="bg1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BJE104-2</a:t>
            </a:r>
            <a:r>
              <a:rPr lang="zh-CN" altLang="en-US" sz="2400" b="1">
                <a:solidFill>
                  <a:schemeClr val="bg1"/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表</a:t>
            </a:r>
            <a:endParaRPr lang="zh-CN" altLang="zh-CN" sz="1600" b="1" dirty="0">
              <a:solidFill>
                <a:schemeClr val="bg1"/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</p:txBody>
      </p:sp>
      <p:sp>
        <p:nvSpPr>
          <p:cNvPr id="8" name="矩形标注 8"/>
          <p:cNvSpPr/>
          <p:nvPr/>
        </p:nvSpPr>
        <p:spPr>
          <a:xfrm>
            <a:off x="127635" y="648970"/>
            <a:ext cx="2805430" cy="1437005"/>
          </a:xfrm>
          <a:prstGeom prst="wedgeRectCallout">
            <a:avLst>
              <a:gd name="adj1" fmla="val 67790"/>
              <a:gd name="adj2" fmla="val 16504"/>
            </a:avLst>
          </a:prstGeom>
          <a:solidFill>
            <a:schemeClr val="accent1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true"/>
          <a:lstStyle/>
          <a:p>
            <a:pPr algn="just">
              <a:lnSpc>
                <a:spcPts val="2000"/>
              </a:lnSpc>
            </a:pPr>
            <a:r>
              <a:rPr lang="en-US" altLang="zh-CN" sz="1400" b="1" kern="100">
                <a:solidFill>
                  <a:srgbClr val="FF0000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也包括小型医疗用品、敷料，不包括医疗用的各种大型设备，如CT机、核磁共振器等和兽用的各种药品、医疗器材（统计在“其他未列明商品类”）</a:t>
            </a:r>
            <a:endParaRPr lang="en-US" altLang="zh-CN" sz="105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just"/>
            <a:r>
              <a:rPr lang="en-US" altLang="zh-CN" sz="1050" kern="100"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 </a:t>
            </a:r>
            <a:endParaRPr lang="en-US" altLang="zh-CN" sz="1050" kern="100"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7" name="矩形标注 4"/>
          <p:cNvSpPr/>
          <p:nvPr/>
        </p:nvSpPr>
        <p:spPr>
          <a:xfrm>
            <a:off x="127635" y="2223770"/>
            <a:ext cx="2649855" cy="1240790"/>
          </a:xfrm>
          <a:prstGeom prst="wedgeRectCallout">
            <a:avLst>
              <a:gd name="adj1" fmla="val 87550"/>
              <a:gd name="adj2" fmla="val 94370"/>
            </a:avLst>
          </a:prstGeom>
          <a:solidFill>
            <a:schemeClr val="accent1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true"/>
          <a:lstStyle/>
          <a:p>
            <a:pPr algn="l"/>
            <a:r>
              <a:rPr lang="en-US" altLang="zh-CN" sz="1400" b="1" kern="100">
                <a:solidFill>
                  <a:srgbClr val="FF0000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指采用新型动力系统，完全或主要依靠新型能源驱动的汽车，包括插电式混合动力（含增程式）汽车、纯电动汽车和燃料电池电动汽车等</a:t>
            </a:r>
            <a:endParaRPr lang="en-US" altLang="zh-CN" sz="1400" b="1" kern="100">
              <a:solidFill>
                <a:srgbClr val="FF0000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2" name="对角圆角矩形 5"/>
          <p:cNvSpPr/>
          <p:nvPr/>
        </p:nvSpPr>
        <p:spPr>
          <a:xfrm>
            <a:off x="6070600" y="2223770"/>
            <a:ext cx="2698115" cy="171323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false" anchor="ctr" anchorCtr="false" forceAA="false" compatLnSpc="true">
            <a:noAutofit/>
          </a:bodyPr>
          <a:lstStyle/>
          <a:p>
            <a:pPr marL="0" indent="0" algn="l">
              <a:spcAft>
                <a:spcPts val="0"/>
              </a:spcAft>
            </a:pPr>
            <a:r>
              <a:rPr lang="en-US" altLang="zh-CN" sz="1600" b="1" kern="100">
                <a:solidFill>
                  <a:srgbClr val="FF0000"/>
                </a:solidFill>
                <a:latin typeface="Calibri" panose="020F05020202040302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注意：</a:t>
            </a:r>
            <a:endParaRPr lang="en-US" altLang="zh-CN" sz="1600" b="1" kern="100">
              <a:solidFill>
                <a:srgbClr val="FF0000"/>
              </a:solidFill>
              <a:latin typeface="Calibri" panose="020F05020202040302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0" indent="0" algn="l">
              <a:spcAft>
                <a:spcPts val="0"/>
              </a:spcAft>
            </a:pPr>
            <a:endParaRPr lang="en-US" altLang="zh-CN" sz="1600" b="1" kern="100">
              <a:solidFill>
                <a:srgbClr val="FF0000"/>
              </a:solidFill>
              <a:latin typeface="Calibri" panose="020F05020202040302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85750" indent="-285750" algn="l">
              <a:spcAft>
                <a:spcPts val="0"/>
              </a:spcAft>
              <a:buFont typeface="Wingdings" panose="05000000000000000000" charset="0"/>
              <a:buChar char="l"/>
            </a:pPr>
            <a:r>
              <a:rPr lang="en-US" altLang="zh-CN" sz="1600" b="1" kern="100">
                <a:solidFill>
                  <a:srgbClr val="FF0000"/>
                </a:solidFill>
                <a:latin typeface="Calibri" panose="020F05020202040302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化学制剂，放“中西药品类”其中项“西药类”</a:t>
            </a:r>
            <a:endParaRPr lang="en-US" altLang="zh-CN" sz="1600" b="1" kern="100">
              <a:solidFill>
                <a:srgbClr val="FF0000"/>
              </a:solidFill>
              <a:latin typeface="Calibri" panose="020F05020202040302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85750" indent="-285750" algn="l">
              <a:spcAft>
                <a:spcPts val="0"/>
              </a:spcAft>
              <a:buFont typeface="Wingdings" panose="05000000000000000000" charset="0"/>
              <a:buChar char="l"/>
            </a:pPr>
            <a:endParaRPr lang="en-US" altLang="zh-CN" sz="1600" b="1" kern="100">
              <a:solidFill>
                <a:srgbClr val="FF0000"/>
              </a:solidFill>
              <a:latin typeface="Calibri" panose="020F05020202040302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85750" indent="-285750" algn="l">
              <a:spcAft>
                <a:spcPts val="0"/>
              </a:spcAft>
              <a:buFont typeface="Wingdings" panose="05000000000000000000" charset="0"/>
              <a:buChar char="l"/>
            </a:pPr>
            <a:r>
              <a:rPr lang="en-US" altLang="zh-CN" sz="1600" b="1" kern="100">
                <a:solidFill>
                  <a:srgbClr val="FF0000"/>
                </a:solidFill>
                <a:latin typeface="Calibri" panose="020F05020202040302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化学试剂，放“化工材料及制品类”</a:t>
            </a:r>
            <a:endParaRPr lang="en-US" altLang="zh-CN" sz="1600" b="1" kern="100">
              <a:solidFill>
                <a:srgbClr val="FF0000"/>
              </a:solidFill>
              <a:latin typeface="Calibri" panose="020F05020202040302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85750" indent="-285750" algn="l">
              <a:spcAft>
                <a:spcPts val="0"/>
              </a:spcAft>
              <a:buFont typeface="Wingdings" panose="05000000000000000000" charset="0"/>
              <a:buChar char="l"/>
            </a:pPr>
            <a:endParaRPr lang="en-US" altLang="zh-CN" sz="1600" b="1" kern="100">
              <a:solidFill>
                <a:srgbClr val="FF0000"/>
              </a:solidFill>
              <a:latin typeface="Calibri" panose="020F0502020204030204"/>
              <a:ea typeface="宋体" pitchFamily="2" charset="-122"/>
              <a:cs typeface="Times New Roman" panose="02020603050405020304"/>
              <a:sym typeface="+mn-ea"/>
            </a:endParaRPr>
          </a:p>
          <a:p>
            <a:pPr marL="285750" indent="-285750" algn="l">
              <a:spcAft>
                <a:spcPts val="0"/>
              </a:spcAft>
              <a:buFont typeface="Wingdings" panose="05000000000000000000" charset="0"/>
              <a:buChar char="l"/>
            </a:pPr>
            <a:r>
              <a:rPr lang="en-US" altLang="zh-CN" sz="1600" b="1" kern="100">
                <a:solidFill>
                  <a:srgbClr val="FF0000"/>
                </a:solidFill>
                <a:latin typeface="Calibri" panose="020F0502020204030204"/>
                <a:ea typeface="宋体" pitchFamily="2" charset="-122"/>
                <a:cs typeface="Times New Roman" panose="02020603050405020304"/>
                <a:sym typeface="+mn-ea"/>
              </a:rPr>
              <a:t>电子计算机软件统计在“电子出版物及音像制品类”，而不是计算机及其配套产品类</a:t>
            </a:r>
            <a:endParaRPr lang="en-US" altLang="zh-CN" sz="14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285750" indent="-285750" algn="l">
              <a:spcAft>
                <a:spcPts val="0"/>
              </a:spcAft>
              <a:buFont typeface="Wingdings" panose="05000000000000000000" charset="0"/>
              <a:buChar char="l"/>
            </a:pPr>
            <a:endParaRPr lang="en-US" altLang="zh-CN" sz="1400" b="1" kern="100">
              <a:solidFill>
                <a:srgbClr val="FF0000"/>
              </a:solidFill>
              <a:latin typeface="Calibri" panose="020F05020202040302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marL="285750" indent="-285750" algn="l" rtl="0" eaLnBrk="1" fontAlgn="auto" latinLnBrk="0" hangingPunct="1">
              <a:lnSpc>
                <a:spcPts val="2000"/>
              </a:lnSpc>
            </a:pPr>
            <a:r>
              <a:rPr lang="en-US" altLang="zh-CN" sz="1400" b="1" kern="100">
                <a:solidFill>
                  <a:srgbClr val="FF0000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 </a:t>
            </a:r>
            <a:endParaRPr lang="en-US" altLang="zh-CN" sz="1400" b="1" kern="100">
              <a:solidFill>
                <a:srgbClr val="FF0000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4-1"/>
          <p:cNvPicPr>
            <a:picLocks noChangeAspect="true"/>
          </p:cNvPicPr>
          <p:nvPr/>
        </p:nvPicPr>
        <p:blipFill>
          <a:blip r:embed="rId1"/>
          <a:srcRect t="19998"/>
          <a:stretch>
            <a:fillRect/>
          </a:stretch>
        </p:blipFill>
        <p:spPr>
          <a:xfrm>
            <a:off x="-635" y="690245"/>
            <a:ext cx="4667250" cy="3763645"/>
          </a:xfrm>
          <a:prstGeom prst="rect">
            <a:avLst/>
          </a:prstGeom>
        </p:spPr>
      </p:pic>
      <p:sp>
        <p:nvSpPr>
          <p:cNvPr id="3" name="矩形"/>
          <p:cNvSpPr/>
          <p:nvPr/>
        </p:nvSpPr>
        <p:spPr>
          <a:xfrm>
            <a:off x="771143" y="91556"/>
            <a:ext cx="4133850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10—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销售网点个数</a:t>
            </a: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-72390" y="4260850"/>
            <a:ext cx="4517390" cy="245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p>
            <a:endParaRPr lang="zh-CN" altLang="en-US" sz="1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2" name="对象 1"/>
          <p:cNvGraphicFramePr>
            <a:graphicFrameLocks noChangeAspect="true"/>
          </p:cNvGraphicFramePr>
          <p:nvPr/>
        </p:nvGraphicFramePr>
        <p:xfrm>
          <a:off x="4882515" y="525780"/>
          <a:ext cx="4178300" cy="4091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" name="" r:id="rId2" imgW="6286500" imgH="4867275" progId="StaticMetafile">
                  <p:embed/>
                </p:oleObj>
              </mc:Choice>
              <mc:Fallback>
                <p:oleObj name="" r:id="rId2" imgW="6286500" imgH="4867275" progId="StaticMetafile">
                  <p:embed/>
                  <p:pic>
                    <p:nvPicPr>
                      <p:cNvPr id="0" name="图片 5120"/>
                      <p:cNvPicPr>
                        <a:picLocks noChangeAspect="true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882515" y="525780"/>
                        <a:ext cx="4178300" cy="409194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6656070" y="530225"/>
            <a:ext cx="631190" cy="392366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0"/>
          </a:p>
        </p:txBody>
      </p:sp>
      <p:sp>
        <p:nvSpPr>
          <p:cNvPr id="5" name="文本框 4"/>
          <p:cNvSpPr txBox="true"/>
          <p:nvPr/>
        </p:nvSpPr>
        <p:spPr>
          <a:xfrm>
            <a:off x="830580" y="4618355"/>
            <a:ext cx="17614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</a:rPr>
              <a:t>月报</a:t>
            </a:r>
            <a:r>
              <a:rPr lang="en-US" altLang="zh-CN" b="1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</a:rPr>
              <a:t>E204-1</a:t>
            </a:r>
            <a:r>
              <a:rPr lang="zh-CN" altLang="en-US" b="1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</a:rPr>
              <a:t>表</a:t>
            </a:r>
            <a:endParaRPr lang="zh-CN" altLang="en-US" b="1">
              <a:solidFill>
                <a:srgbClr val="FF0000"/>
              </a:solidFill>
              <a:latin typeface="微软雅黑" panose="020B0604030504040204" charset="-122"/>
              <a:ea typeface="微软雅黑" panose="020B0604030504040204" charset="-122"/>
            </a:endParaRPr>
          </a:p>
        </p:txBody>
      </p:sp>
      <p:sp>
        <p:nvSpPr>
          <p:cNvPr id="6" name="文本框 5"/>
          <p:cNvSpPr txBox="true"/>
          <p:nvPr/>
        </p:nvSpPr>
        <p:spPr>
          <a:xfrm>
            <a:off x="5010785" y="4688840"/>
            <a:ext cx="41713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sym typeface="+mn-ea"/>
              </a:rPr>
              <a:t>年报</a:t>
            </a:r>
            <a:r>
              <a:rPr lang="en-US" altLang="zh-CN" b="1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sym typeface="+mn-ea"/>
              </a:rPr>
              <a:t>BJE104-6</a:t>
            </a:r>
            <a:r>
              <a:rPr lang="zh-CN" altLang="en-US" b="1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  <a:sym typeface="+mn-ea"/>
              </a:rPr>
              <a:t>表、</a:t>
            </a:r>
            <a:r>
              <a:rPr lang="zh-CN" altLang="en-US" b="1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</a:rPr>
              <a:t>半年报</a:t>
            </a:r>
            <a:r>
              <a:rPr lang="en-US" altLang="zh-CN" b="1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</a:rPr>
              <a:t>BJE204-6</a:t>
            </a:r>
            <a:r>
              <a:rPr lang="zh-CN" altLang="en-US" b="1">
                <a:solidFill>
                  <a:srgbClr val="FF0000"/>
                </a:solidFill>
                <a:latin typeface="微软雅黑" panose="020B0604030504040204" charset="-122"/>
                <a:ea typeface="微软雅黑" panose="020B0604030504040204" charset="-122"/>
              </a:rPr>
              <a:t>表</a:t>
            </a:r>
            <a:endParaRPr lang="zh-CN" altLang="en-US" b="1">
              <a:solidFill>
                <a:srgbClr val="FF0000"/>
              </a:solidFill>
              <a:latin typeface="微软雅黑" panose="020B0604030504040204" charset="-122"/>
              <a:ea typeface="微软雅黑" panose="020B060403050404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714875" y="544830"/>
            <a:ext cx="635" cy="447548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523002"/>
            <a:ext cx="8382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-79" y="755889"/>
            <a:ext cx="8227219" cy="391478"/>
          </a:xfr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false" anchor="ctr" anchorCtr="false" forceAA="false" compatLnSpc="true">
            <a:noAutofit/>
          </a:bodyPr>
          <a:lstStyle/>
          <a:p>
            <a:pPr lvl="0" algn="l" defTabSz="914400" fontAlgn="auto">
              <a:lnSpc>
                <a:spcPct val="100000"/>
              </a:lnSpc>
              <a:buClrTx/>
              <a:buSzTx/>
              <a:buFontTx/>
              <a:defRPr/>
            </a:pPr>
            <a:r>
              <a:rPr lang="en-US" altLang="zh-CN" sz="2100">
                <a:ln>
                  <a:noFill/>
                </a:ln>
                <a:effectLst/>
                <a:uLnTx/>
                <a:uFillTx/>
                <a:sym typeface="+mn-ea"/>
              </a:rPr>
              <a:t> </a:t>
            </a:r>
            <a:r>
              <a:rPr lang="zh-CN" sz="2100" b="1">
                <a:ln>
                  <a:noFill/>
                </a:ln>
                <a:effectLst/>
                <a:uLnTx/>
                <a:uFillTx/>
                <a:sym typeface="+mn-ea"/>
              </a:rPr>
              <a:t>分地区</a:t>
            </a:r>
            <a:r>
              <a:rPr sz="2100" b="1">
                <a:ln>
                  <a:noFill/>
                </a:ln>
                <a:effectLst/>
                <a:uLnTx/>
                <a:uFillTx/>
                <a:sym typeface="+mn-ea"/>
              </a:rPr>
              <a:t>经营情况</a:t>
            </a:r>
            <a:r>
              <a:rPr lang="zh-CN" sz="2100" b="1">
                <a:ln>
                  <a:noFill/>
                </a:ln>
                <a:effectLst/>
                <a:uLnTx/>
                <a:uFillTx/>
                <a:sym typeface="+mn-ea"/>
              </a:rPr>
              <a:t>表</a:t>
            </a:r>
            <a:endParaRPr lang="zh-CN" sz="2100" b="1">
              <a:ln>
                <a:noFill/>
              </a:ln>
              <a:effectLst/>
              <a:uLnTx/>
              <a:uFillTx/>
              <a:sym typeface="+mn-ea"/>
            </a:endParaRPr>
          </a:p>
        </p:txBody>
      </p:sp>
      <p:sp>
        <p:nvSpPr>
          <p:cNvPr id="6" name="矩形"/>
          <p:cNvSpPr/>
          <p:nvPr/>
        </p:nvSpPr>
        <p:spPr>
          <a:xfrm>
            <a:off x="245904" y="1353979"/>
            <a:ext cx="2894171" cy="33000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80" tIns="34290" rIns="68580" bIns="34290" anchor="t" anchorCtr="false">
            <a:spAutoFit/>
            <a:scene3d>
              <a:camera prst="orthographicFront"/>
              <a:lightRig rig="threePt" dir="t"/>
            </a:scene3d>
          </a:bodyPr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rgbClr val="336699"/>
                </a:solidFill>
                <a:latin typeface="微软雅黑" panose="020B0604030504040204" charset="-122"/>
                <a:sym typeface="+mn-ea"/>
              </a:rPr>
              <a:t>年报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604030504040204" charset="-122"/>
                <a:sym typeface="+mn-ea"/>
              </a:rPr>
              <a:t>（BJ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604030504040204" charset="-122"/>
                <a:sym typeface="+mn-ea"/>
              </a:rPr>
              <a:t>E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604030504040204" charset="-122"/>
                <a:sym typeface="+mn-ea"/>
              </a:rPr>
              <a:t>104-6）</a:t>
            </a:r>
            <a:endParaRPr lang="zh-CN" altLang="en-US" sz="2000" b="1" dirty="0">
              <a:solidFill>
                <a:srgbClr val="C00000"/>
              </a:solidFill>
              <a:latin typeface="微软雅黑" panose="020B0604030504040204" charset="-122"/>
              <a:sym typeface="+mn-ea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rgbClr val="336699"/>
                </a:solidFill>
                <a:latin typeface="微软雅黑" panose="020B0604030504040204" charset="-122"/>
                <a:sym typeface="+mn-ea"/>
              </a:rPr>
              <a:t>半年报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604030504040204" charset="-122"/>
                <a:sym typeface="+mn-ea"/>
              </a:rPr>
              <a:t>（BJ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604030504040204" charset="-122"/>
                <a:sym typeface="+mn-ea"/>
              </a:rPr>
              <a:t>E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604030504040204" charset="-122"/>
                <a:sym typeface="+mn-ea"/>
              </a:rPr>
              <a:t>204-6）</a:t>
            </a:r>
            <a:endParaRPr lang="zh-CN" altLang="en-US" sz="2000" b="1" dirty="0">
              <a:solidFill>
                <a:srgbClr val="C00000"/>
              </a:solidFill>
              <a:latin typeface="微软雅黑" panose="020B0604030504040204" charset="-122"/>
              <a:sym typeface="+mn-ea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  <a:cs typeface="+mn-ea"/>
                <a:sym typeface="+mn-ea"/>
              </a:rPr>
              <a:t>1</a:t>
            </a:r>
            <a:r>
              <a:rPr lang="zh-CN" altLang="en-US" sz="2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  <a:cs typeface="+mn-ea"/>
                <a:sym typeface="+mn-ea"/>
              </a:rPr>
              <a:t>、</a:t>
            </a:r>
            <a:r>
              <a:rPr lang="zh-CN" altLang="en-US" sz="2000" b="1" dirty="0">
                <a:latin typeface="+mn-ea"/>
                <a:ea typeface="+mn-ea"/>
                <a:cs typeface="+mn-ea"/>
                <a:sym typeface="+mn-ea"/>
              </a:rPr>
              <a:t>含</a:t>
            </a:r>
            <a:r>
              <a:rPr lang="zh-CN" altLang="en-US" sz="20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增值税</a:t>
            </a:r>
            <a:endParaRPr lang="zh-CN" altLang="en-US" sz="2000" b="1" dirty="0">
              <a:solidFill>
                <a:srgbClr val="FF0000"/>
              </a:solidFill>
              <a:latin typeface="+mn-ea"/>
              <a:ea typeface="+mn-ea"/>
              <a:cs typeface="+mn-ea"/>
              <a:sym typeface="+mn-ea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dirty="0">
                <a:latin typeface="+mn-ea"/>
                <a:ea typeface="+mn-ea"/>
                <a:cs typeface="+mn-ea"/>
                <a:sym typeface="+mn-ea"/>
              </a:rPr>
              <a:t>2</a:t>
            </a:r>
            <a:r>
              <a:rPr lang="zh-CN" altLang="en-US" sz="2000" b="1" dirty="0">
                <a:latin typeface="+mn-ea"/>
                <a:ea typeface="+mn-ea"/>
                <a:cs typeface="+mn-ea"/>
                <a:sym typeface="+mn-ea"/>
              </a:rPr>
              <a:t>、单位：</a:t>
            </a:r>
            <a:r>
              <a:rPr lang="zh-CN" altLang="en-US" sz="2000" b="1" dirty="0">
                <a:solidFill>
                  <a:srgbClr val="C00000"/>
                </a:solidFill>
                <a:latin typeface="+mn-ea"/>
                <a:ea typeface="+mn-ea"/>
                <a:cs typeface="+mn-ea"/>
                <a:sym typeface="+mn-ea"/>
              </a:rPr>
              <a:t>千元</a:t>
            </a:r>
            <a:endParaRPr lang="en-US" altLang="zh-CN" sz="2000" b="1" i="0" u="none" strike="noStrike" kern="1200" cap="none" spc="0" baseline="0" dirty="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ea"/>
              <a:ea typeface="+mn-ea"/>
              <a:cs typeface="+mn-ea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  <a:cs typeface="+mn-ea"/>
                <a:sym typeface="+mn-ea"/>
              </a:rPr>
              <a:t>3</a:t>
            </a:r>
            <a:r>
              <a:rPr lang="zh-CN" altLang="en-US" sz="2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ea"/>
                <a:ea typeface="+mn-ea"/>
                <a:cs typeface="+mn-ea"/>
                <a:sym typeface="+mn-ea"/>
              </a:rPr>
              <a:t>、审核关系：</a:t>
            </a:r>
            <a:endParaRPr lang="zh-CN" altLang="en-US" sz="2000" b="1" dirty="0">
              <a:solidFill>
                <a:srgbClr val="FF0000"/>
              </a:solidFill>
              <a:latin typeface="+mn-ea"/>
              <a:ea typeface="+mn-ea"/>
              <a:cs typeface="+mn-ea"/>
              <a:sym typeface="+mn-ea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dirty="0">
                <a:latin typeface="+mn-ea"/>
                <a:ea typeface="+mn-ea"/>
                <a:cs typeface="+mn-ea"/>
                <a:sym typeface="+mn-ea"/>
              </a:rPr>
              <a:t>   合计=北京市+外省市</a:t>
            </a:r>
            <a:endParaRPr lang="en-US" altLang="zh-CN" sz="2000" b="1" dirty="0">
              <a:solidFill>
                <a:schemeClr val="tx1"/>
              </a:solidFill>
              <a:latin typeface="+mn-ea"/>
              <a:ea typeface="+mn-ea"/>
              <a:cs typeface="+mn-ea"/>
              <a:sym typeface="+mn-ea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dirty="0">
                <a:latin typeface="+mn-ea"/>
                <a:ea typeface="+mn-ea"/>
                <a:cs typeface="+mn-ea"/>
                <a:sym typeface="+mn-ea"/>
              </a:rPr>
              <a:t>   北京市=∑各区</a:t>
            </a:r>
            <a:endParaRPr lang="zh-CN" altLang="en-US" sz="2000" b="1" i="0" u="none" strike="noStrike" cap="none" spc="0" baseline="0" dirty="0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aphicFrame>
        <p:nvGraphicFramePr>
          <p:cNvPr id="3" name="对象 2"/>
          <p:cNvGraphicFramePr>
            <a:graphicFrameLocks noChangeAspect="true"/>
          </p:cNvGraphicFramePr>
          <p:nvPr/>
        </p:nvGraphicFramePr>
        <p:xfrm>
          <a:off x="4014470" y="71755"/>
          <a:ext cx="5076825" cy="4972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" name="" r:id="rId2" imgW="6286500" imgH="4867275" progId="StaticMetafile">
                  <p:embed/>
                </p:oleObj>
              </mc:Choice>
              <mc:Fallback>
                <p:oleObj name="" r:id="rId2" imgW="6286500" imgH="4867275" progId="StaticMetafile">
                  <p:embed/>
                  <p:pic>
                    <p:nvPicPr>
                      <p:cNvPr id="0" name="图片 5120"/>
                      <p:cNvPicPr>
                        <a:picLocks noChangeAspect="true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14470" y="71755"/>
                        <a:ext cx="5076825" cy="497268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标注 12"/>
          <p:cNvSpPr/>
          <p:nvPr/>
        </p:nvSpPr>
        <p:spPr>
          <a:xfrm>
            <a:off x="4660265" y="1727200"/>
            <a:ext cx="748665" cy="1590675"/>
          </a:xfrm>
          <a:prstGeom prst="wedgeRectCallout">
            <a:avLst>
              <a:gd name="adj1" fmla="val -100466"/>
              <a:gd name="adj2" fmla="val -31162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true"/>
          <a:lstStyle/>
          <a:p>
            <a:pPr algn="just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是销售网点的</a:t>
            </a:r>
            <a:r>
              <a:rPr lang="en-US" altLang="zh-CN" sz="1200" b="1" kern="100">
                <a:solidFill>
                  <a:srgbClr val="FF0000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所在地</a:t>
            </a:r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产生的销售额，不要填报成销往地区</a:t>
            </a:r>
            <a:endParaRPr lang="en-US" altLang="zh-CN" sz="1050" kern="100"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1" name="矩形标注 11"/>
          <p:cNvSpPr/>
          <p:nvPr/>
        </p:nvSpPr>
        <p:spPr>
          <a:xfrm>
            <a:off x="6019800" y="1880235"/>
            <a:ext cx="1840230" cy="2901315"/>
          </a:xfrm>
          <a:prstGeom prst="wedgeRectCallout">
            <a:avLst>
              <a:gd name="adj1" fmla="val -38992"/>
              <a:gd name="adj2" fmla="val -93470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upright="true"/>
          <a:lstStyle/>
          <a:p>
            <a:pPr algn="l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销售网点包括</a:t>
            </a:r>
            <a:r>
              <a:rPr lang="en-US" altLang="zh-CN" sz="1200" b="1" kern="100">
                <a:solidFill>
                  <a:srgbClr val="FF0000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有销售的</a:t>
            </a:r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：</a:t>
            </a:r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连锁门店</a:t>
            </a:r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分店</a:t>
            </a:r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分公司</a:t>
            </a:r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分支机构</a:t>
            </a:r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商场超市</a:t>
            </a:r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购物中心</a:t>
            </a:r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各种店铺</a:t>
            </a:r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商店</a:t>
            </a:r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柜台</a:t>
            </a:r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r>
              <a:rPr lang="en-US" altLang="zh-CN" sz="1200" b="1" kern="100">
                <a:solidFill>
                  <a:srgbClr val="1F4E79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商品交易市场摊位等</a:t>
            </a:r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endParaRPr lang="en-US" altLang="zh-CN" sz="1200" b="1" kern="100">
              <a:solidFill>
                <a:srgbClr val="1F4E79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  <a:p>
            <a:pPr algn="l"/>
            <a:r>
              <a:rPr lang="zh-CN" altLang="en-US" sz="1200" b="1" kern="100">
                <a:solidFill>
                  <a:srgbClr val="FF0000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全年只要实现了销售就要算！！</a:t>
            </a:r>
            <a:r>
              <a:rPr lang="en-US" altLang="zh-CN" sz="1050" kern="100">
                <a:solidFill>
                  <a:srgbClr val="FF0000"/>
                </a:solidFill>
                <a:latin typeface="Times New Roman" panose="02020603050405020304"/>
                <a:ea typeface="宋体" pitchFamily="2" charset="-122"/>
                <a:cs typeface="Times New Roman" panose="02020603050405020304"/>
                <a:sym typeface="Times New Roman" panose="02020603050405020304"/>
              </a:rPr>
              <a:t> </a:t>
            </a:r>
            <a:endParaRPr lang="en-US" altLang="zh-CN" sz="1050" kern="100">
              <a:solidFill>
                <a:srgbClr val="FF0000"/>
              </a:solidFill>
              <a:latin typeface="Times New Roman" panose="02020603050405020304"/>
              <a:ea typeface="宋体" pitchFamily="2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4" name="矩形"/>
          <p:cNvSpPr/>
          <p:nvPr/>
        </p:nvSpPr>
        <p:spPr>
          <a:xfrm>
            <a:off x="771143" y="71871"/>
            <a:ext cx="4133850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10—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销售网点个数</a:t>
            </a: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true"/>
          <p:nvPr/>
        </p:nvSpPr>
        <p:spPr>
          <a:xfrm>
            <a:off x="1008380" y="899160"/>
            <a:ext cx="7542530" cy="39077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1</a:t>
            </a: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、年报中销售网点个数包括连锁门店或分店、分公司、分支机构、批发或零售商场、超市、购物中心、各种店铺、商店或柜台、商品交易市场等；</a:t>
            </a:r>
            <a:endParaRPr lang="zh-CN" altLang="en-US" sz="18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endParaRPr lang="zh-CN" altLang="en-US" sz="18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2</a:t>
            </a: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、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年度内有销售业务的网点要在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BJE104-6</a:t>
            </a:r>
            <a:r>
              <a:rPr lang="zh-CN" altLang="en-US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中体现，</a:t>
            </a: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月度内有销售业务的网点要在</a:t>
            </a:r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BJE204-6</a:t>
            </a: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中体现。</a:t>
            </a:r>
            <a:endParaRPr lang="zh-CN" altLang="en-US" sz="18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endParaRPr lang="zh-CN" altLang="en-US" sz="18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0" lvl="1"/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3</a:t>
            </a: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、</a:t>
            </a:r>
            <a:r>
              <a:rPr lang="en-US" altLang="zh-CN" sz="1600" b="1" dirty="0" err="1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对于多产业</a:t>
            </a:r>
            <a:r>
              <a:rPr lang="zh-CN" altLang="en-US" sz="1600" b="1" dirty="0" err="1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或多地区销售的</a:t>
            </a:r>
            <a:r>
              <a:rPr lang="en-US" altLang="zh-CN" sz="1600" b="1" dirty="0" err="1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法人，应按照网点所在地区做好经营数据的分劈，不能简单放在某一个地区，造成数据失真</a:t>
            </a:r>
            <a:r>
              <a:rPr lang="en-US" altLang="zh-CN" sz="16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。</a:t>
            </a:r>
            <a:r>
              <a:rPr lang="zh-CN" altLang="en-US" sz="16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销售网点个数合计应大于等于其同行业产业活动单位个数（</a:t>
            </a:r>
            <a:r>
              <a:rPr lang="en-US" altLang="zh-CN" sz="16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108</a:t>
            </a:r>
            <a:r>
              <a:rPr lang="zh-CN" altLang="en-US" sz="16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表）。</a:t>
            </a:r>
            <a:endParaRPr lang="zh-CN" altLang="en-US" sz="18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0" lvl="1"/>
            <a:endParaRPr lang="zh-CN" altLang="en-US" sz="18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0" lvl="1"/>
            <a:r>
              <a:rPr lang="en-US" altLang="zh-CN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4</a:t>
            </a: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、批发企业：主要看有销售的分支机构和有销售的地区办事处</a:t>
            </a:r>
            <a:endParaRPr lang="zh-CN" altLang="en-US" sz="18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0" lvl="1"/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零售企业：主要看店铺、专柜、摊位等</a:t>
            </a:r>
            <a:endParaRPr lang="zh-CN" altLang="en-US" sz="18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0" lvl="1"/>
            <a:endParaRPr lang="zh-CN" altLang="en-US" sz="1800" b="1" dirty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pPr marL="0" lvl="1"/>
            <a:r>
              <a:rPr lang="en-US" altLang="zh-CN" sz="1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zh-CN" altLang="en-US" sz="1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、电商企业的网上零售业务按发货仓进行计数填报。</a:t>
            </a:r>
            <a:endParaRPr lang="zh-CN" altLang="en-US" sz="1800" b="1" dirty="0" smtClean="0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</p:txBody>
      </p:sp>
      <p:sp>
        <p:nvSpPr>
          <p:cNvPr id="3" name="矩形"/>
          <p:cNvSpPr/>
          <p:nvPr/>
        </p:nvSpPr>
        <p:spPr>
          <a:xfrm>
            <a:off x="771143" y="91556"/>
            <a:ext cx="4133850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</a:rPr>
              <a:t>①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重点指标</a:t>
            </a:r>
            <a:r>
              <a:rPr lang="en-US" altLang="zh-CN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10—</a:t>
            </a: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销售网点个数</a:t>
            </a:r>
            <a:endParaRPr lang="zh-CN" altLang="en-US" sz="24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b="1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/>
        </p:nvSpPr>
        <p:spPr>
          <a:xfrm>
            <a:off x="-79" y="755889"/>
            <a:ext cx="8227219" cy="391478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false" anchor="ctr" anchorCtr="false" compatLnSpc="true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l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 fontAlgn="auto">
              <a:lnSpc>
                <a:spcPct val="100000"/>
              </a:lnSpc>
              <a:buClrTx/>
              <a:buSzTx/>
              <a:buFontTx/>
              <a:defRPr/>
            </a:pPr>
            <a:r>
              <a:rPr lang="en-US" altLang="zh-CN" sz="2100">
                <a:ln>
                  <a:noFill/>
                </a:ln>
                <a:effectLst/>
                <a:uLnTx/>
                <a:uFillTx/>
                <a:sym typeface="+mn-ea"/>
              </a:rPr>
              <a:t> </a:t>
            </a:r>
            <a:r>
              <a:rPr lang="zh-CN" altLang="en-US" sz="2100" b="1">
                <a:ln>
                  <a:noFill/>
                </a:ln>
                <a:effectLst/>
                <a:uLnTx/>
                <a:uFillTx/>
                <a:sym typeface="+mn-ea"/>
              </a:rPr>
              <a:t>月报</a:t>
            </a:r>
            <a:r>
              <a:rPr lang="en-US" altLang="zh-CN" sz="2100">
                <a:ln>
                  <a:noFill/>
                </a:ln>
                <a:effectLst/>
                <a:uLnTx/>
                <a:uFillTx/>
                <a:sym typeface="+mn-ea"/>
              </a:rPr>
              <a:t>E204-1</a:t>
            </a:r>
            <a:endParaRPr lang="en-US" altLang="zh-CN" sz="2100" b="1">
              <a:ln>
                <a:noFill/>
              </a:ln>
              <a:effectLst/>
              <a:uLnTx/>
              <a:uFillTx/>
              <a:sym typeface="+mn-ea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5760452" y="847873"/>
            <a:ext cx="2041088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、填报内容是企业经营的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商品的实物量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，不要误填成金额</a:t>
            </a:r>
            <a:endParaRPr lang="zh-CN" altLang="en-US" sz="100"/>
          </a:p>
        </p:txBody>
      </p:sp>
      <p:grpSp>
        <p:nvGrpSpPr>
          <p:cNvPr id="8" name="组合 7"/>
          <p:cNvGrpSpPr/>
          <p:nvPr/>
        </p:nvGrpSpPr>
        <p:grpSpPr>
          <a:xfrm>
            <a:off x="3886200" y="32385"/>
            <a:ext cx="5369560" cy="5078730"/>
            <a:chOff x="1214" y="52"/>
            <a:chExt cx="8456" cy="7998"/>
          </a:xfrm>
        </p:grpSpPr>
        <p:pic>
          <p:nvPicPr>
            <p:cNvPr id="4" name="图片 3"/>
            <p:cNvPicPr>
              <a:picLocks noChangeAspect="true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14" y="52"/>
              <a:ext cx="8118" cy="7998"/>
            </a:xfrm>
            <a:prstGeom prst="rect">
              <a:avLst/>
            </a:prstGeom>
          </p:spPr>
        </p:pic>
        <p:sp>
          <p:nvSpPr>
            <p:cNvPr id="21" name="文本框 20"/>
            <p:cNvSpPr txBox="true"/>
            <p:nvPr/>
          </p:nvSpPr>
          <p:spPr>
            <a:xfrm>
              <a:off x="9152" y="6007"/>
              <a:ext cx="518" cy="17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" dirty="0">
                  <a:latin typeface="黑体" panose="02010609060101010101" pitchFamily="2" charset="-122"/>
                  <a:ea typeface="黑体" panose="02010609060101010101" pitchFamily="2" charset="-122"/>
                  <a:sym typeface="+mn-ea"/>
                </a:rPr>
                <a:t>4</a:t>
              </a:r>
              <a:r>
                <a:rPr lang="zh-CN" altLang="en-US" sz="100" dirty="0">
                  <a:latin typeface="黑体" panose="02010609060101010101" pitchFamily="2" charset="-122"/>
                  <a:ea typeface="黑体" panose="02010609060101010101" pitchFamily="2" charset="-122"/>
                  <a:sym typeface="+mn-ea"/>
                </a:rPr>
                <a:t>、用好平台上的审核规则</a:t>
              </a:r>
              <a:endParaRPr lang="zh-CN" altLang="en-US" sz="100"/>
            </a:p>
          </p:txBody>
        </p:sp>
        <p:sp>
          <p:nvSpPr>
            <p:cNvPr id="27" name="矩形 26"/>
            <p:cNvSpPr/>
            <p:nvPr/>
          </p:nvSpPr>
          <p:spPr>
            <a:xfrm>
              <a:off x="7124" y="2010"/>
              <a:ext cx="2030" cy="3067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6" name="矩形 5"/>
            <p:cNvSpPr/>
            <p:nvPr/>
          </p:nvSpPr>
          <p:spPr>
            <a:xfrm>
              <a:off x="6128" y="5909"/>
              <a:ext cx="996" cy="2141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00"/>
            </a:p>
          </p:txBody>
        </p:sp>
        <p:sp>
          <p:nvSpPr>
            <p:cNvPr id="7" name="矩形 6"/>
            <p:cNvSpPr/>
            <p:nvPr/>
          </p:nvSpPr>
          <p:spPr>
            <a:xfrm>
              <a:off x="8258" y="5909"/>
              <a:ext cx="996" cy="2141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00"/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7369175" y="412115"/>
            <a:ext cx="1727835" cy="28829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true"/>
          <p:nvPr/>
        </p:nvSpPr>
        <p:spPr>
          <a:xfrm>
            <a:off x="215265" y="1472565"/>
            <a:ext cx="316293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1</a:t>
            </a:r>
            <a:r>
              <a:rPr lang="zh-CN" altLang="en-US" b="1"/>
              <a:t>、单位：</a:t>
            </a:r>
            <a:r>
              <a:rPr lang="zh-CN" altLang="en-US" b="1">
                <a:solidFill>
                  <a:srgbClr val="FF0000"/>
                </a:solidFill>
              </a:rPr>
              <a:t>千元</a:t>
            </a:r>
            <a:endParaRPr lang="zh-CN" altLang="en-US" b="1">
              <a:solidFill>
                <a:srgbClr val="FF0000"/>
              </a:solidFill>
            </a:endParaRPr>
          </a:p>
          <a:p>
            <a:endParaRPr lang="zh-CN" altLang="en-US" b="1"/>
          </a:p>
          <a:p>
            <a:r>
              <a:rPr lang="en-US" altLang="zh-CN" b="1"/>
              <a:t>2</a:t>
            </a:r>
            <a:r>
              <a:rPr lang="zh-CN" altLang="en-US" b="1"/>
              <a:t>、</a:t>
            </a:r>
            <a:r>
              <a:rPr lang="zh-CN" altLang="en-US" b="1">
                <a:solidFill>
                  <a:srgbClr val="FF0000"/>
                </a:solidFill>
              </a:rPr>
              <a:t>新增单位上年同期数据要手动填写。</a:t>
            </a:r>
            <a:endParaRPr lang="zh-CN" altLang="en-US" b="1"/>
          </a:p>
          <a:p>
            <a:endParaRPr lang="zh-CN" altLang="en-US" b="1"/>
          </a:p>
          <a:p>
            <a:r>
              <a:rPr lang="en-US" altLang="zh-CN" b="1"/>
              <a:t>3</a:t>
            </a:r>
            <a:r>
              <a:rPr lang="zh-CN" altLang="en-US" b="1"/>
              <a:t>、分类要准确，总项要等于下边各分项之和。</a:t>
            </a:r>
            <a:endParaRPr lang="zh-CN" altLang="en-US" b="1"/>
          </a:p>
          <a:p>
            <a:endParaRPr lang="zh-CN" altLang="en-US" b="1"/>
          </a:p>
          <a:p>
            <a:r>
              <a:rPr lang="en-US" altLang="zh-CN" b="1"/>
              <a:t>4</a:t>
            </a:r>
            <a:r>
              <a:rPr lang="zh-CN" altLang="en-US" b="1"/>
              <a:t>、</a:t>
            </a:r>
            <a:r>
              <a:rPr lang="zh-CN" altLang="en-US" b="1">
                <a:solidFill>
                  <a:srgbClr val="FF0000"/>
                </a:solidFill>
              </a:rPr>
              <a:t>不要漏填销售网网点个数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9" name="矩形"/>
          <p:cNvSpPr/>
          <p:nvPr/>
        </p:nvSpPr>
        <p:spPr>
          <a:xfrm>
            <a:off x="762888" y="71871"/>
            <a:ext cx="1661160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②定报介绍</a:t>
            </a:r>
            <a:endParaRPr lang="zh-CN" altLang="zh-CN" sz="1600" dirty="0">
              <a:solidFill>
                <a:schemeClr val="tx2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dirty="0">
              <a:solidFill>
                <a:schemeClr val="tx2"/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/>
        </p:nvSpPr>
        <p:spPr>
          <a:xfrm>
            <a:off x="-79" y="755889"/>
            <a:ext cx="8227219" cy="391478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false" anchor="ctr" anchorCtr="false" compatLnSpc="true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l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 fontAlgn="auto">
              <a:lnSpc>
                <a:spcPct val="100000"/>
              </a:lnSpc>
              <a:buClrTx/>
              <a:buSzTx/>
              <a:buFontTx/>
              <a:defRPr/>
            </a:pPr>
            <a:r>
              <a:rPr lang="en-US" altLang="zh-CN" sz="2100">
                <a:ln>
                  <a:noFill/>
                </a:ln>
                <a:effectLst/>
                <a:uLnTx/>
                <a:uFillTx/>
                <a:sym typeface="+mn-ea"/>
              </a:rPr>
              <a:t> </a:t>
            </a:r>
            <a:r>
              <a:rPr lang="zh-CN" altLang="en-US" sz="2100" b="1">
                <a:ln>
                  <a:noFill/>
                </a:ln>
                <a:effectLst/>
                <a:uLnTx/>
                <a:uFillTx/>
                <a:sym typeface="+mn-ea"/>
              </a:rPr>
              <a:t>季报</a:t>
            </a:r>
            <a:r>
              <a:rPr lang="en-US" altLang="zh-CN" sz="2100">
                <a:ln>
                  <a:noFill/>
                </a:ln>
                <a:effectLst/>
                <a:uLnTx/>
                <a:uFillTx/>
                <a:sym typeface="+mn-ea"/>
              </a:rPr>
              <a:t>E204-2</a:t>
            </a:r>
            <a:endParaRPr lang="en-US" altLang="zh-CN" sz="2100" b="1">
              <a:ln>
                <a:noFill/>
              </a:ln>
              <a:effectLst/>
              <a:uLnTx/>
              <a:uFillTx/>
              <a:sym typeface="+mn-ea"/>
            </a:endParaRPr>
          </a:p>
        </p:txBody>
      </p:sp>
      <p:pic>
        <p:nvPicPr>
          <p:cNvPr id="6" name="图片 5"/>
          <p:cNvPicPr>
            <a:picLocks noChangeAspect="true"/>
          </p:cNvPicPr>
          <p:nvPr/>
        </p:nvPicPr>
        <p:blipFill>
          <a:blip r:embed="rId1"/>
          <a:srcRect l="635" b="-116"/>
          <a:stretch>
            <a:fillRect/>
          </a:stretch>
        </p:blipFill>
        <p:spPr>
          <a:xfrm>
            <a:off x="2619375" y="47625"/>
            <a:ext cx="6562090" cy="4991100"/>
          </a:xfrm>
          <a:prstGeom prst="rect">
            <a:avLst/>
          </a:prstGeom>
        </p:spPr>
      </p:pic>
      <p:sp>
        <p:nvSpPr>
          <p:cNvPr id="3" name="文本框 2"/>
          <p:cNvSpPr txBox="true"/>
          <p:nvPr/>
        </p:nvSpPr>
        <p:spPr>
          <a:xfrm>
            <a:off x="5114657" y="847873"/>
            <a:ext cx="2041088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、填报内容是企业经营的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商品的实物量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，不要误填成金额</a:t>
            </a:r>
            <a:endParaRPr lang="zh-CN" altLang="en-US" sz="100"/>
          </a:p>
        </p:txBody>
      </p:sp>
      <p:sp>
        <p:nvSpPr>
          <p:cNvPr id="12" name="矩形 11"/>
          <p:cNvSpPr/>
          <p:nvPr/>
        </p:nvSpPr>
        <p:spPr>
          <a:xfrm>
            <a:off x="6826250" y="465455"/>
            <a:ext cx="2174875" cy="29718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9" name="文本框 18"/>
          <p:cNvSpPr txBox="true"/>
          <p:nvPr/>
        </p:nvSpPr>
        <p:spPr>
          <a:xfrm>
            <a:off x="5165624" y="1653829"/>
            <a:ext cx="1937248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、本表为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季度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报表，在“本季”列</a:t>
            </a:r>
            <a:r>
              <a:rPr lang="zh-CN" altLang="en-US" sz="100" kern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不要错填成月度数据</a:t>
            </a:r>
            <a:endParaRPr lang="zh-CN" altLang="en-US" sz="100" kern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0" name="文本框 19"/>
          <p:cNvSpPr txBox="true"/>
          <p:nvPr/>
        </p:nvSpPr>
        <p:spPr>
          <a:xfrm>
            <a:off x="5166577" y="2464072"/>
            <a:ext cx="2092532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、商品销售量本年</a:t>
            </a: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1-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本季和上年同期</a:t>
            </a: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1-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本季其中项“其中：销售给个人”和“其中：销售给社会集团”</a:t>
            </a:r>
            <a:r>
              <a:rPr lang="zh-CN" altLang="en-US" sz="100" kern="0" dirty="0" smtClean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仅</a:t>
            </a:r>
            <a:r>
              <a:rPr lang="en-US" altLang="zh-CN" sz="100" kern="0" dirty="0" smtClean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季度</a:t>
            </a:r>
            <a:r>
              <a:rPr lang="zh-CN" altLang="en-US" sz="100" kern="0" dirty="0" smtClean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填报，且是零售量。</a:t>
            </a:r>
            <a:endParaRPr lang="zh-CN" altLang="en-US" sz="100" dirty="0"/>
          </a:p>
        </p:txBody>
      </p:sp>
      <p:sp>
        <p:nvSpPr>
          <p:cNvPr id="21" name="文本框 20"/>
          <p:cNvSpPr txBox="true"/>
          <p:nvPr/>
        </p:nvSpPr>
        <p:spPr>
          <a:xfrm>
            <a:off x="7748804" y="3814477"/>
            <a:ext cx="328930" cy="109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4</a:t>
            </a:r>
            <a:r>
              <a:rPr lang="zh-CN" altLang="en-US" sz="1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、用好平台上的审核规则</a:t>
            </a:r>
            <a:endParaRPr lang="zh-CN" altLang="en-US" sz="100"/>
          </a:p>
        </p:txBody>
      </p:sp>
      <p:sp>
        <p:nvSpPr>
          <p:cNvPr id="23" name="文本框 22"/>
          <p:cNvSpPr txBox="true"/>
          <p:nvPr/>
        </p:nvSpPr>
        <p:spPr>
          <a:xfrm>
            <a:off x="5166577" y="4192686"/>
            <a:ext cx="2182083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5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、本报表可以填</a:t>
            </a: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0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报送，写核实说明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“本企业销售**，不涉及此表中的商品”</a:t>
            </a:r>
            <a:endParaRPr lang="zh-CN" altLang="en-US" sz="100" dirty="0"/>
          </a:p>
        </p:txBody>
      </p:sp>
      <p:sp>
        <p:nvSpPr>
          <p:cNvPr id="24" name="圆角矩形"/>
          <p:cNvSpPr/>
          <p:nvPr/>
        </p:nvSpPr>
        <p:spPr>
          <a:xfrm>
            <a:off x="6762115" y="1902460"/>
            <a:ext cx="935990" cy="561340"/>
          </a:xfrm>
          <a:prstGeom prst="roundRect">
            <a:avLst>
              <a:gd name="adj" fmla="val 16666"/>
            </a:avLst>
          </a:prstGeom>
          <a:noFill/>
          <a:ln w="57150" cap="flat" cmpd="sng">
            <a:solidFill>
              <a:srgbClr val="FF0000"/>
            </a:solidFill>
            <a:prstDash val="sysDot"/>
            <a:round/>
          </a:ln>
        </p:spPr>
      </p:sp>
      <p:sp>
        <p:nvSpPr>
          <p:cNvPr id="25" name="矩形 24"/>
          <p:cNvSpPr/>
          <p:nvPr/>
        </p:nvSpPr>
        <p:spPr>
          <a:xfrm>
            <a:off x="6093460" y="2847340"/>
            <a:ext cx="1217930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sz="16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仅四季度填报</a:t>
            </a:r>
            <a:endParaRPr lang="en-US" altLang="zh-CN" sz="16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16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lang="zh-CN" altLang="en-US" sz="16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填的是零售量</a:t>
            </a:r>
            <a:endParaRPr lang="zh-CN" altLang="en-US" sz="16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28745" y="2645410"/>
            <a:ext cx="323850" cy="239331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cxnSp>
        <p:nvCxnSpPr>
          <p:cNvPr id="7" name="直接箭头连接符 6"/>
          <p:cNvCxnSpPr>
            <a:stCxn id="24" idx="2"/>
            <a:endCxn id="25" idx="0"/>
          </p:cNvCxnSpPr>
          <p:nvPr/>
        </p:nvCxnSpPr>
        <p:spPr>
          <a:xfrm flipH="true">
            <a:off x="6774180" y="2463800"/>
            <a:ext cx="527685" cy="3835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true"/>
          <p:nvPr/>
        </p:nvSpPr>
        <p:spPr>
          <a:xfrm>
            <a:off x="53975" y="1331595"/>
            <a:ext cx="245364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altLang="zh-CN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、填报内容是企业销售的</a:t>
            </a:r>
            <a:r>
              <a:rPr lang="zh-CN" altLang="en-US" kern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商品的实物量</a:t>
            </a:r>
            <a:r>
              <a:rPr lang="zh-CN" altLang="en-US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，不要误填成金额；企业自用的商品不能统计在此表内</a:t>
            </a:r>
            <a:r>
              <a:rPr lang="zh-CN" altLang="en-US"/>
              <a:t>。</a:t>
            </a:r>
            <a:endParaRPr lang="zh-CN" altLang="en-US"/>
          </a:p>
          <a:p>
            <a:pPr algn="just"/>
            <a:endParaRPr lang="zh-CN" altLang="en-US" kern="0" dirty="0"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  <a:p>
            <a:pPr algn="just"/>
            <a:r>
              <a:rPr lang="en-US" altLang="zh-CN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、本表为</a:t>
            </a:r>
            <a:r>
              <a:rPr lang="zh-CN" altLang="en-US" kern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季度</a:t>
            </a:r>
            <a:r>
              <a:rPr lang="zh-CN" altLang="en-US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报表，在“本季”列不要错填成月度数据。</a:t>
            </a:r>
            <a:endParaRPr lang="zh-CN" altLang="en-US" b="1" kern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  <a:p>
            <a:pPr algn="just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9" name="矩形"/>
          <p:cNvSpPr/>
          <p:nvPr/>
        </p:nvSpPr>
        <p:spPr>
          <a:xfrm>
            <a:off x="762888" y="71871"/>
            <a:ext cx="1661160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②定报介绍</a:t>
            </a:r>
            <a:endParaRPr lang="zh-CN" altLang="zh-CN" sz="1600" dirty="0">
              <a:solidFill>
                <a:schemeClr val="tx2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dirty="0">
              <a:solidFill>
                <a:schemeClr val="tx2"/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  <p:bldLst>
      <p:bldP spid="2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true"/>
          <p:nvPr/>
        </p:nvSpPr>
        <p:spPr>
          <a:xfrm>
            <a:off x="2751198" y="925193"/>
            <a:ext cx="3373869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1" algn="l">
              <a:spcAft>
                <a:spcPct val="15000"/>
              </a:spcAft>
              <a:buClrTx/>
              <a:buSzTx/>
              <a:buFontTx/>
            </a:pPr>
            <a:r>
              <a:rPr lang="zh-CN" sz="24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批发和零售业调查单位？</a:t>
            </a:r>
            <a:endParaRPr lang="zh-CN" sz="24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4" name="文本框 3"/>
          <p:cNvSpPr txBox="true"/>
          <p:nvPr/>
        </p:nvSpPr>
        <p:spPr>
          <a:xfrm>
            <a:off x="1722778" y="1621743"/>
            <a:ext cx="5831749" cy="501103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lvl="1" algn="l">
              <a:spcAft>
                <a:spcPct val="15000"/>
              </a:spcAft>
              <a:buClrTx/>
              <a:buSzTx/>
              <a:buFontTx/>
            </a:pPr>
            <a:r>
              <a:rPr lang="zh-CN" sz="20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以销售（批发或者零售）商品为主要收益来源</a:t>
            </a:r>
            <a:endParaRPr lang="zh-CN" sz="2000" b="1" dirty="0">
              <a:solidFill>
                <a:schemeClr val="accent5">
                  <a:lumMod val="7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6" name="文本框 5"/>
          <p:cNvSpPr txBox="true"/>
          <p:nvPr/>
        </p:nvSpPr>
        <p:spPr>
          <a:xfrm>
            <a:off x="2033620" y="2283676"/>
            <a:ext cx="4808585" cy="501103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lvl="1" algn="l">
              <a:spcAft>
                <a:spcPct val="15000"/>
              </a:spcAft>
              <a:buClrTx/>
              <a:buSzTx/>
              <a:buFontTx/>
            </a:pPr>
            <a:r>
              <a:rPr lang="zh-CN" sz="20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若以批发商品为主则为</a:t>
            </a:r>
            <a:r>
              <a:rPr 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批发业</a:t>
            </a:r>
            <a:r>
              <a:rPr lang="zh-CN" sz="20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单位</a:t>
            </a:r>
            <a:endParaRPr lang="zh-CN" sz="2000" b="1" dirty="0">
              <a:solidFill>
                <a:schemeClr val="accent5">
                  <a:lumMod val="7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9" name="文本框 8"/>
          <p:cNvSpPr txBox="true"/>
          <p:nvPr/>
        </p:nvSpPr>
        <p:spPr>
          <a:xfrm>
            <a:off x="2033620" y="2931965"/>
            <a:ext cx="4808585" cy="501103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lvl="1" algn="l">
              <a:spcAft>
                <a:spcPct val="15000"/>
              </a:spcAft>
              <a:buClrTx/>
              <a:buSzTx/>
              <a:buFontTx/>
            </a:pPr>
            <a:r>
              <a:rPr lang="zh-CN" sz="20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若以零售商品为主则为</a:t>
            </a:r>
            <a:r>
              <a:rPr lang="zh-CN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零售业</a:t>
            </a:r>
            <a:r>
              <a:rPr lang="zh-CN" sz="20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单位</a:t>
            </a:r>
            <a:endParaRPr lang="zh-CN" sz="2000" b="1" dirty="0">
              <a:solidFill>
                <a:schemeClr val="accent5">
                  <a:lumMod val="7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68" name="文本框"/>
          <p:cNvSpPr>
            <a:spLocks noGrp="true"/>
          </p:cNvSpPr>
          <p:nvPr/>
        </p:nvSpPr>
        <p:spPr>
          <a:xfrm>
            <a:off x="135890" y="-127000"/>
            <a:ext cx="2899410" cy="8572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rtlCol="0" anchor="ctr" anchorCtr="false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一、统计原则</a:t>
            </a:r>
            <a:endParaRPr lang="zh-CN" altLang="en-US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/>
        </p:nvSpPr>
        <p:spPr>
          <a:xfrm>
            <a:off x="-79" y="755889"/>
            <a:ext cx="8227219" cy="391478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false" anchor="ctr" anchorCtr="false" compatLnSpc="true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l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 fontAlgn="auto">
              <a:lnSpc>
                <a:spcPct val="100000"/>
              </a:lnSpc>
              <a:buClrTx/>
              <a:buSzTx/>
              <a:buFontTx/>
              <a:defRPr/>
            </a:pPr>
            <a:r>
              <a:rPr lang="en-US" altLang="zh-CN" sz="2100">
                <a:ln>
                  <a:noFill/>
                </a:ln>
                <a:effectLst/>
                <a:uLnTx/>
                <a:uFillTx/>
                <a:sym typeface="+mn-ea"/>
              </a:rPr>
              <a:t> </a:t>
            </a:r>
            <a:r>
              <a:rPr lang="zh-CN" altLang="en-US" sz="2100" b="1">
                <a:ln>
                  <a:noFill/>
                </a:ln>
                <a:effectLst/>
                <a:uLnTx/>
                <a:uFillTx/>
                <a:sym typeface="+mn-ea"/>
              </a:rPr>
              <a:t>季报</a:t>
            </a:r>
            <a:r>
              <a:rPr lang="en-US" altLang="zh-CN" sz="2100">
                <a:ln>
                  <a:noFill/>
                </a:ln>
                <a:effectLst/>
                <a:uLnTx/>
                <a:uFillTx/>
                <a:sym typeface="+mn-ea"/>
              </a:rPr>
              <a:t>E204-2</a:t>
            </a:r>
            <a:endParaRPr lang="en-US" altLang="zh-CN" sz="2100" b="1">
              <a:ln>
                <a:noFill/>
              </a:ln>
              <a:effectLst/>
              <a:uLnTx/>
              <a:uFillTx/>
              <a:sym typeface="+mn-ea"/>
            </a:endParaRPr>
          </a:p>
        </p:txBody>
      </p:sp>
      <p:pic>
        <p:nvPicPr>
          <p:cNvPr id="6" name="图片 5"/>
          <p:cNvPicPr>
            <a:picLocks noChangeAspect="true"/>
          </p:cNvPicPr>
          <p:nvPr/>
        </p:nvPicPr>
        <p:blipFill>
          <a:blip r:embed="rId1"/>
          <a:srcRect l="635" b="-116"/>
          <a:stretch>
            <a:fillRect/>
          </a:stretch>
        </p:blipFill>
        <p:spPr>
          <a:xfrm>
            <a:off x="2619375" y="47625"/>
            <a:ext cx="6562090" cy="4991100"/>
          </a:xfrm>
          <a:prstGeom prst="rect">
            <a:avLst/>
          </a:prstGeom>
        </p:spPr>
      </p:pic>
      <p:sp>
        <p:nvSpPr>
          <p:cNvPr id="3" name="文本框 2"/>
          <p:cNvSpPr txBox="true"/>
          <p:nvPr/>
        </p:nvSpPr>
        <p:spPr>
          <a:xfrm>
            <a:off x="5114657" y="847873"/>
            <a:ext cx="2041088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、填报内容是企业经营的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商品的实物量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，不要误填成金额</a:t>
            </a:r>
            <a:endParaRPr lang="zh-CN" altLang="en-US" sz="100"/>
          </a:p>
        </p:txBody>
      </p:sp>
      <p:sp>
        <p:nvSpPr>
          <p:cNvPr id="12" name="矩形 11"/>
          <p:cNvSpPr/>
          <p:nvPr/>
        </p:nvSpPr>
        <p:spPr>
          <a:xfrm>
            <a:off x="6826250" y="465455"/>
            <a:ext cx="2174875" cy="29718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9" name="文本框 18"/>
          <p:cNvSpPr txBox="true"/>
          <p:nvPr/>
        </p:nvSpPr>
        <p:spPr>
          <a:xfrm>
            <a:off x="5165624" y="1653829"/>
            <a:ext cx="1937248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、本表为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季度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报表，在“本季”列</a:t>
            </a:r>
            <a:r>
              <a:rPr lang="zh-CN" altLang="en-US" sz="100" kern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不要错填成月度数据</a:t>
            </a:r>
            <a:endParaRPr lang="zh-CN" altLang="en-US" sz="100" kern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0" name="文本框 19"/>
          <p:cNvSpPr txBox="true"/>
          <p:nvPr/>
        </p:nvSpPr>
        <p:spPr>
          <a:xfrm>
            <a:off x="5166577" y="2464072"/>
            <a:ext cx="2092532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、商品销售量本年</a:t>
            </a: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1-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本季和上年同期</a:t>
            </a: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1-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本季其中项“其中：销售给个人”和“其中：销售给社会集团”</a:t>
            </a:r>
            <a:r>
              <a:rPr lang="zh-CN" altLang="en-US" sz="100" kern="0" dirty="0" smtClean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仅</a:t>
            </a:r>
            <a:r>
              <a:rPr lang="en-US" altLang="zh-CN" sz="100" kern="0" dirty="0" smtClean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季度</a:t>
            </a:r>
            <a:r>
              <a:rPr lang="zh-CN" altLang="en-US" sz="100" kern="0" dirty="0" smtClean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填报，且是零售量。</a:t>
            </a:r>
            <a:endParaRPr lang="zh-CN" altLang="en-US" sz="100" dirty="0"/>
          </a:p>
        </p:txBody>
      </p:sp>
      <p:sp>
        <p:nvSpPr>
          <p:cNvPr id="21" name="文本框 20"/>
          <p:cNvSpPr txBox="true"/>
          <p:nvPr/>
        </p:nvSpPr>
        <p:spPr>
          <a:xfrm>
            <a:off x="7748804" y="3814477"/>
            <a:ext cx="328930" cy="109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4</a:t>
            </a:r>
            <a:r>
              <a:rPr lang="zh-CN" altLang="en-US" sz="1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、用好平台上的审核规则</a:t>
            </a:r>
            <a:endParaRPr lang="zh-CN" altLang="en-US" sz="100"/>
          </a:p>
        </p:txBody>
      </p:sp>
      <p:sp>
        <p:nvSpPr>
          <p:cNvPr id="23" name="文本框 22"/>
          <p:cNvSpPr txBox="true"/>
          <p:nvPr/>
        </p:nvSpPr>
        <p:spPr>
          <a:xfrm>
            <a:off x="5166577" y="4192686"/>
            <a:ext cx="2182083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5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、本报表可以填</a:t>
            </a: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0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报送，写核实说明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“本企业销售**，不涉及此表中的商品”</a:t>
            </a:r>
            <a:endParaRPr lang="zh-CN" altLang="en-US" sz="100" dirty="0"/>
          </a:p>
        </p:txBody>
      </p:sp>
      <p:sp>
        <p:nvSpPr>
          <p:cNvPr id="24" name="圆角矩形"/>
          <p:cNvSpPr/>
          <p:nvPr/>
        </p:nvSpPr>
        <p:spPr>
          <a:xfrm>
            <a:off x="6762115" y="1902460"/>
            <a:ext cx="935990" cy="561340"/>
          </a:xfrm>
          <a:prstGeom prst="roundRect">
            <a:avLst>
              <a:gd name="adj" fmla="val 16666"/>
            </a:avLst>
          </a:prstGeom>
          <a:noFill/>
          <a:ln w="57150" cap="flat" cmpd="sng">
            <a:solidFill>
              <a:srgbClr val="FF0000"/>
            </a:solidFill>
            <a:prstDash val="sysDot"/>
            <a:round/>
          </a:ln>
        </p:spPr>
      </p:sp>
      <p:sp>
        <p:nvSpPr>
          <p:cNvPr id="25" name="矩形 24"/>
          <p:cNvSpPr/>
          <p:nvPr/>
        </p:nvSpPr>
        <p:spPr>
          <a:xfrm>
            <a:off x="6093460" y="2847340"/>
            <a:ext cx="1217930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sz="16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仅四季度填报</a:t>
            </a:r>
            <a:endParaRPr lang="en-US" altLang="zh-CN" sz="16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16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lang="zh-CN" altLang="en-US" sz="16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填的是零售量</a:t>
            </a:r>
            <a:endParaRPr lang="zh-CN" altLang="en-US" sz="16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28745" y="2645410"/>
            <a:ext cx="323850" cy="239331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cxnSp>
        <p:nvCxnSpPr>
          <p:cNvPr id="7" name="直接箭头连接符 6"/>
          <p:cNvCxnSpPr>
            <a:stCxn id="24" idx="2"/>
            <a:endCxn id="25" idx="0"/>
          </p:cNvCxnSpPr>
          <p:nvPr/>
        </p:nvCxnSpPr>
        <p:spPr>
          <a:xfrm flipH="true">
            <a:off x="6774180" y="2463800"/>
            <a:ext cx="527685" cy="3835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true"/>
          <p:nvPr/>
        </p:nvSpPr>
        <p:spPr>
          <a:xfrm>
            <a:off x="97790" y="1251585"/>
            <a:ext cx="2453640" cy="3692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en-US" altLang="zh-CN" kern="0" dirty="0">
                <a:latin typeface="+mn-ea"/>
                <a:ea typeface="+mn-ea"/>
                <a:cs typeface="+mn-ea"/>
                <a:sym typeface="+mn-ea"/>
              </a:rPr>
              <a:t>3</a:t>
            </a:r>
            <a:r>
              <a:rPr lang="zh-CN" altLang="en-US" kern="0" dirty="0">
                <a:latin typeface="+mn-ea"/>
                <a:ea typeface="+mn-ea"/>
                <a:cs typeface="+mn-ea"/>
                <a:sym typeface="+mn-ea"/>
              </a:rPr>
              <a:t>、商品销售量本年</a:t>
            </a:r>
            <a:r>
              <a:rPr lang="en-US" altLang="zh-CN" kern="0" dirty="0">
                <a:latin typeface="+mn-ea"/>
                <a:ea typeface="+mn-ea"/>
                <a:cs typeface="+mn-ea"/>
                <a:sym typeface="+mn-ea"/>
              </a:rPr>
              <a:t>1-</a:t>
            </a:r>
            <a:r>
              <a:rPr lang="zh-CN" altLang="en-US" kern="0" dirty="0">
                <a:latin typeface="+mn-ea"/>
                <a:ea typeface="+mn-ea"/>
                <a:cs typeface="+mn-ea"/>
                <a:sym typeface="+mn-ea"/>
              </a:rPr>
              <a:t>本季和上年同期</a:t>
            </a:r>
            <a:r>
              <a:rPr lang="en-US" altLang="zh-CN" kern="0" dirty="0">
                <a:latin typeface="+mn-ea"/>
                <a:ea typeface="+mn-ea"/>
                <a:cs typeface="+mn-ea"/>
                <a:sym typeface="+mn-ea"/>
              </a:rPr>
              <a:t>1-</a:t>
            </a:r>
            <a:r>
              <a:rPr lang="zh-CN" altLang="en-US" kern="0" dirty="0">
                <a:latin typeface="+mn-ea"/>
                <a:ea typeface="+mn-ea"/>
                <a:cs typeface="+mn-ea"/>
                <a:sym typeface="+mn-ea"/>
              </a:rPr>
              <a:t>本季其中项“其中：销售给个人”和“其中：销售给社会集团”</a:t>
            </a:r>
            <a:r>
              <a:rPr lang="zh-CN" altLang="en-US" kern="0" dirty="0" smtClean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仅</a:t>
            </a:r>
            <a:r>
              <a:rPr lang="en-US" altLang="zh-CN" kern="0" dirty="0" smtClean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4</a:t>
            </a:r>
            <a:r>
              <a:rPr lang="zh-CN" altLang="en-US" kern="0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季度</a:t>
            </a:r>
            <a:r>
              <a:rPr lang="zh-CN" altLang="en-US" kern="0" dirty="0" smtClean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填报，且是零售量。</a:t>
            </a:r>
            <a:endParaRPr lang="zh-CN" altLang="en-US" kern="0" dirty="0" smtClean="0">
              <a:solidFill>
                <a:srgbClr val="FF0000"/>
              </a:solidFill>
              <a:latin typeface="+mn-ea"/>
              <a:ea typeface="+mn-ea"/>
              <a:cs typeface="+mn-ea"/>
              <a:sym typeface="+mn-ea"/>
            </a:endParaRPr>
          </a:p>
          <a:p>
            <a:pPr algn="just"/>
            <a:endParaRPr lang="zh-CN" altLang="en-US" kern="0" dirty="0" smtClean="0">
              <a:solidFill>
                <a:srgbClr val="FF0000"/>
              </a:solidFill>
              <a:latin typeface="+mn-ea"/>
              <a:ea typeface="+mn-ea"/>
              <a:cs typeface="+mn-ea"/>
              <a:sym typeface="+mn-ea"/>
            </a:endParaRPr>
          </a:p>
          <a:p>
            <a:pPr algn="just"/>
            <a:r>
              <a:rPr lang="en-US" altLang="zh-CN">
                <a:latin typeface="+mn-ea"/>
                <a:ea typeface="+mn-ea"/>
                <a:cs typeface="+mn-ea"/>
                <a:sym typeface="+mn-ea"/>
              </a:rPr>
              <a:t>4</a:t>
            </a:r>
            <a:r>
              <a:rPr lang="zh-CN" altLang="en-US">
                <a:latin typeface="+mn-ea"/>
                <a:ea typeface="+mn-ea"/>
                <a:cs typeface="+mn-ea"/>
                <a:sym typeface="+mn-ea"/>
              </a:rPr>
              <a:t>、若表中无企业所销售商品，空表上报，并写说明：“我单位销售</a:t>
            </a:r>
            <a:r>
              <a:rPr lang="en-US" altLang="zh-CN">
                <a:latin typeface="+mn-ea"/>
                <a:ea typeface="+mn-ea"/>
                <a:cs typeface="+mn-ea"/>
                <a:sym typeface="+mn-ea"/>
              </a:rPr>
              <a:t>xx</a:t>
            </a:r>
            <a:r>
              <a:rPr lang="zh-CN" altLang="en-US">
                <a:latin typeface="+mn-ea"/>
                <a:ea typeface="+mn-ea"/>
                <a:cs typeface="+mn-ea"/>
                <a:sym typeface="+mn-ea"/>
              </a:rPr>
              <a:t>，不涉及表中商品”。</a:t>
            </a:r>
            <a:endParaRPr lang="zh-CN" altLang="en-US" kern="0" dirty="0" smtClean="0">
              <a:solidFill>
                <a:srgbClr val="FF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9" name="矩形"/>
          <p:cNvSpPr/>
          <p:nvPr/>
        </p:nvSpPr>
        <p:spPr>
          <a:xfrm>
            <a:off x="762888" y="71871"/>
            <a:ext cx="1661160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②定报介绍</a:t>
            </a:r>
            <a:endParaRPr lang="zh-CN" altLang="zh-CN" sz="1600" dirty="0">
              <a:solidFill>
                <a:schemeClr val="tx2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dirty="0">
              <a:solidFill>
                <a:schemeClr val="tx2"/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  <p:bldLst>
      <p:bldP spid="25" grpId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true"/>
          </p:cNvSpPr>
          <p:nvPr/>
        </p:nvSpPr>
        <p:spPr>
          <a:xfrm>
            <a:off x="-79" y="755889"/>
            <a:ext cx="8227219" cy="391478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false" anchor="ctr" anchorCtr="false" compatLnSpc="true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l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 fontAlgn="auto">
              <a:lnSpc>
                <a:spcPct val="100000"/>
              </a:lnSpc>
              <a:buClrTx/>
              <a:buSzTx/>
              <a:buFontTx/>
              <a:defRPr/>
            </a:pPr>
            <a:r>
              <a:rPr lang="en-US" altLang="zh-CN" sz="2100">
                <a:ln>
                  <a:noFill/>
                </a:ln>
                <a:effectLst/>
                <a:uLnTx/>
                <a:uFillTx/>
                <a:sym typeface="+mn-ea"/>
              </a:rPr>
              <a:t> </a:t>
            </a:r>
            <a:r>
              <a:rPr lang="zh-CN" altLang="en-US" sz="2100" b="1">
                <a:ln>
                  <a:noFill/>
                </a:ln>
                <a:effectLst/>
                <a:uLnTx/>
                <a:uFillTx/>
                <a:sym typeface="+mn-ea"/>
              </a:rPr>
              <a:t>季报</a:t>
            </a:r>
            <a:r>
              <a:rPr lang="en-US" altLang="zh-CN" sz="2100">
                <a:ln>
                  <a:noFill/>
                </a:ln>
                <a:effectLst/>
                <a:uLnTx/>
                <a:uFillTx/>
                <a:sym typeface="+mn-ea"/>
              </a:rPr>
              <a:t>E204-2</a:t>
            </a:r>
            <a:endParaRPr lang="en-US" altLang="zh-CN" sz="2100" b="1">
              <a:ln>
                <a:noFill/>
              </a:ln>
              <a:effectLst/>
              <a:uLnTx/>
              <a:uFillTx/>
              <a:sym typeface="+mn-ea"/>
            </a:endParaRPr>
          </a:p>
        </p:txBody>
      </p:sp>
      <p:pic>
        <p:nvPicPr>
          <p:cNvPr id="2" name="图片 1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2781935" y="697865"/>
            <a:ext cx="6362700" cy="3781425"/>
          </a:xfrm>
          <a:prstGeom prst="rect">
            <a:avLst/>
          </a:prstGeom>
        </p:spPr>
      </p:pic>
      <p:sp>
        <p:nvSpPr>
          <p:cNvPr id="3" name="文本框 2"/>
          <p:cNvSpPr txBox="true"/>
          <p:nvPr/>
        </p:nvSpPr>
        <p:spPr>
          <a:xfrm>
            <a:off x="5114657" y="704363"/>
            <a:ext cx="2041088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、填报内容是企业经营的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商品的实物量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，不要误填成金额</a:t>
            </a:r>
            <a:endParaRPr lang="zh-CN" altLang="en-US" sz="100"/>
          </a:p>
        </p:txBody>
      </p:sp>
      <p:sp>
        <p:nvSpPr>
          <p:cNvPr id="19" name="文本框 18"/>
          <p:cNvSpPr txBox="true"/>
          <p:nvPr/>
        </p:nvSpPr>
        <p:spPr>
          <a:xfrm>
            <a:off x="7892314" y="1725584"/>
            <a:ext cx="1937248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、本表为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季度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报表，在“本季”列</a:t>
            </a:r>
            <a:r>
              <a:rPr lang="zh-CN" altLang="en-US" sz="100" kern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不要错填成月度数据</a:t>
            </a:r>
            <a:endParaRPr lang="zh-CN" altLang="en-US" sz="100" kern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0" name="文本框 19"/>
          <p:cNvSpPr txBox="true"/>
          <p:nvPr/>
        </p:nvSpPr>
        <p:spPr>
          <a:xfrm>
            <a:off x="5166577" y="2320562"/>
            <a:ext cx="2092532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、商品销售量本年</a:t>
            </a: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1-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本季和上年同期</a:t>
            </a: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1-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本季其中项“其中：销售给个人”和“其中：销售给社会集团”</a:t>
            </a:r>
            <a:r>
              <a:rPr lang="zh-CN" altLang="en-US" sz="100" kern="0" dirty="0" smtClean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仅</a:t>
            </a:r>
            <a:r>
              <a:rPr lang="en-US" altLang="zh-CN" sz="100" kern="0" dirty="0" smtClean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季度</a:t>
            </a:r>
            <a:r>
              <a:rPr lang="zh-CN" altLang="en-US" sz="100" kern="0" dirty="0" smtClean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填报，且是零售量。</a:t>
            </a:r>
            <a:endParaRPr lang="zh-CN" altLang="en-US" sz="100" dirty="0"/>
          </a:p>
        </p:txBody>
      </p:sp>
      <p:sp>
        <p:nvSpPr>
          <p:cNvPr id="21" name="文本框 20"/>
          <p:cNvSpPr txBox="true"/>
          <p:nvPr/>
        </p:nvSpPr>
        <p:spPr>
          <a:xfrm>
            <a:off x="7892314" y="3886232"/>
            <a:ext cx="328930" cy="109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4</a:t>
            </a:r>
            <a:r>
              <a:rPr lang="zh-CN" altLang="en-US" sz="1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、用好平台上的审核规则</a:t>
            </a:r>
            <a:endParaRPr lang="zh-CN" altLang="en-US" sz="100"/>
          </a:p>
        </p:txBody>
      </p:sp>
      <p:sp>
        <p:nvSpPr>
          <p:cNvPr id="23" name="文本框 22"/>
          <p:cNvSpPr txBox="true"/>
          <p:nvPr/>
        </p:nvSpPr>
        <p:spPr>
          <a:xfrm>
            <a:off x="5166577" y="4049176"/>
            <a:ext cx="2182083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5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、本报表可以填</a:t>
            </a:r>
            <a:r>
              <a:rPr lang="en-US" altLang="zh-CN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0</a:t>
            </a:r>
            <a:r>
              <a:rPr lang="zh-CN" altLang="en-US" sz="100" kern="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报送，写核实说明</a:t>
            </a:r>
            <a:r>
              <a:rPr lang="zh-CN" altLang="en-US" sz="100" kern="0" dirty="0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“本企业销售**，不涉及此表中的商品”</a:t>
            </a:r>
            <a:endParaRPr lang="zh-CN" altLang="en-US" sz="100" dirty="0"/>
          </a:p>
        </p:txBody>
      </p:sp>
      <p:sp>
        <p:nvSpPr>
          <p:cNvPr id="24" name="圆角矩形"/>
          <p:cNvSpPr/>
          <p:nvPr/>
        </p:nvSpPr>
        <p:spPr>
          <a:xfrm>
            <a:off x="4888230" y="919480"/>
            <a:ext cx="4157980" cy="806450"/>
          </a:xfrm>
          <a:prstGeom prst="roundRect">
            <a:avLst>
              <a:gd name="adj" fmla="val 16666"/>
            </a:avLst>
          </a:prstGeom>
          <a:noFill/>
          <a:ln w="57150" cap="flat" cmpd="sng">
            <a:solidFill>
              <a:srgbClr val="FF0000"/>
            </a:solidFill>
            <a:prstDash val="sysDot"/>
            <a:round/>
          </a:ln>
        </p:spPr>
      </p:sp>
      <p:sp>
        <p:nvSpPr>
          <p:cNvPr id="25" name="矩形 24"/>
          <p:cNvSpPr/>
          <p:nvPr/>
        </p:nvSpPr>
        <p:spPr>
          <a:xfrm>
            <a:off x="6236970" y="2919095"/>
            <a:ext cx="2519045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sz="16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表特别长，右拉，别漏填！</a:t>
            </a:r>
            <a:endParaRPr lang="zh-CN" sz="16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080510" y="1725295"/>
            <a:ext cx="323850" cy="239331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cxnSp>
        <p:nvCxnSpPr>
          <p:cNvPr id="7" name="直接箭头连接符 6"/>
          <p:cNvCxnSpPr>
            <a:stCxn id="24" idx="2"/>
            <a:endCxn id="25" idx="0"/>
          </p:cNvCxnSpPr>
          <p:nvPr/>
        </p:nvCxnSpPr>
        <p:spPr>
          <a:xfrm>
            <a:off x="6967220" y="1654175"/>
            <a:ext cx="529590" cy="119316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true"/>
          <p:nvPr/>
        </p:nvSpPr>
        <p:spPr>
          <a:xfrm>
            <a:off x="133350" y="1279525"/>
            <a:ext cx="250888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en-US" b="1">
              <a:sym typeface="+mn-ea"/>
            </a:endParaRPr>
          </a:p>
          <a:p>
            <a:r>
              <a:rPr lang="en-US">
                <a:latin typeface="+mn-ea"/>
                <a:ea typeface="+mn-ea"/>
                <a:cs typeface="+mn-ea"/>
              </a:rPr>
              <a:t>5</a:t>
            </a:r>
            <a:r>
              <a:rPr lang="zh-CN" altLang="en-US">
                <a:latin typeface="+mn-ea"/>
                <a:ea typeface="+mn-ea"/>
                <a:cs typeface="+mn-ea"/>
              </a:rPr>
              <a:t>、不要漏填零售量、商品库存量。</a:t>
            </a:r>
            <a:endParaRPr lang="zh-CN" altLang="en-US">
              <a:latin typeface="+mn-ea"/>
              <a:ea typeface="+mn-ea"/>
              <a:cs typeface="+mn-ea"/>
            </a:endParaRPr>
          </a:p>
          <a:p>
            <a:endParaRPr lang="zh-CN" altLang="en-US">
              <a:latin typeface="+mn-ea"/>
              <a:ea typeface="+mn-ea"/>
              <a:cs typeface="+mn-ea"/>
            </a:endParaRPr>
          </a:p>
          <a:p>
            <a:endParaRPr lang="zh-CN" altLang="en-US">
              <a:latin typeface="+mn-ea"/>
              <a:ea typeface="+mn-ea"/>
              <a:cs typeface="+mn-ea"/>
            </a:endParaRPr>
          </a:p>
          <a:p>
            <a:r>
              <a:rPr lang="en-US" altLang="zh-CN">
                <a:latin typeface="+mn-ea"/>
                <a:ea typeface="+mn-ea"/>
                <a:cs typeface="+mn-ea"/>
              </a:rPr>
              <a:t>6</a:t>
            </a:r>
            <a:r>
              <a:rPr lang="zh-CN" altLang="en-US">
                <a:latin typeface="+mn-ea"/>
                <a:ea typeface="+mn-ea"/>
                <a:cs typeface="+mn-ea"/>
              </a:rPr>
              <a:t>、新增单位需手动填写上年同期数据。</a:t>
            </a:r>
            <a:endParaRPr lang="zh-CN" altLang="en-US">
              <a:latin typeface="+mn-ea"/>
              <a:ea typeface="+mn-ea"/>
              <a:cs typeface="+mn-ea"/>
            </a:endParaRPr>
          </a:p>
        </p:txBody>
      </p:sp>
      <p:sp>
        <p:nvSpPr>
          <p:cNvPr id="5" name="矩形"/>
          <p:cNvSpPr/>
          <p:nvPr/>
        </p:nvSpPr>
        <p:spPr>
          <a:xfrm>
            <a:off x="762888" y="71871"/>
            <a:ext cx="1661160" cy="68389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</a:rPr>
              <a:t>②定报介绍</a:t>
            </a:r>
            <a:endParaRPr lang="zh-CN" altLang="zh-CN" sz="1600" dirty="0">
              <a:solidFill>
                <a:schemeClr val="tx2"/>
              </a:solidFill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zh-CN" sz="1600" dirty="0">
              <a:solidFill>
                <a:schemeClr val="tx2"/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  <p:bldLst>
      <p:bldP spid="25" grpId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"/>
          <p:cNvSpPr/>
          <p:nvPr/>
        </p:nvSpPr>
        <p:spPr>
          <a:xfrm>
            <a:off x="702236" y="71842"/>
            <a:ext cx="596646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汉仪书宋二S" charset="0"/>
                <a:ea typeface="汉仪书宋二S" charset="0"/>
                <a:cs typeface="Times New Roman" panose="02020603050405020304" charset="0"/>
                <a:sym typeface="+mn-ea"/>
              </a:rPr>
              <a:t>③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注意事项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——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商品分类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——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特殊商品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0050" y="615315"/>
            <a:ext cx="7944485" cy="3686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7530" lvl="2" indent="-285750" algn="l" fontAlgn="auto">
              <a:lnSpc>
                <a:spcPct val="130000"/>
              </a:lnSpc>
              <a:spcBef>
                <a:spcPts val="2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Font typeface="Wingdings" panose="05000000000000000000" charset="0"/>
              <a:buChar char="l"/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在商品分类目录的</a:t>
            </a: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27</a:t>
            </a: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类商品中，以下商品以生产使用为主，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不存在零售：</a:t>
            </a:r>
            <a:endParaRPr lang="en-US" altLang="zh-CN" sz="1800" b="1" dirty="0">
              <a:solidFill>
                <a:srgbClr val="FFC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1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、农药兽药、化肥、农膜、种子、饲料等农业生产资料</a:t>
            </a:r>
            <a:endParaRPr lang="zh-CN" altLang="en-US" sz="18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2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、黑色金属矿采选品和黑色金属冶炼及其压延产品、有色金属矿采选产品和有色金属冶炼及其压延产品</a:t>
            </a:r>
            <a:endParaRPr lang="zh-CN" altLang="en-US" sz="18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3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农林牧渔业</a:t>
            </a:r>
            <a:r>
              <a:rPr lang="zh-CN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、交通运输业、建筑工程业等专业设备</a:t>
            </a:r>
            <a:endParaRPr lang="zh-CN" sz="18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4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土砂石矿品、工业原料、工艺美术品用非金属矿等非金属矿采选成品。 </a:t>
            </a:r>
            <a:endParaRPr lang="zh-CN" sz="18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5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化学矿采选品、非日用化工产品、非日用橡胶制品、非日用塑料制品等。</a:t>
            </a:r>
            <a:endParaRPr lang="zh-CN" sz="18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6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原油、炼厂气体、工业燃料、溶剂油、石蜡、地腊、专用腊等。 </a:t>
            </a:r>
            <a:endParaRPr lang="zh-CN" sz="18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7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木、竹采伐产品和木材、竹非生活制品。 </a:t>
            </a:r>
            <a:endParaRPr lang="zh-CN" sz="18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8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售给医疗机构的中西药品、中药材和医疗设备器材。 </a:t>
            </a:r>
            <a:endParaRPr lang="zh-CN" sz="18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altLang="zh-CN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9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8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所有出口的商品</a:t>
            </a:r>
            <a:r>
              <a:rPr lang="zh-CN" sz="1800" dirty="0" smtClean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。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63220" y="682625"/>
            <a:ext cx="8418195" cy="3779520"/>
          </a:xfrm>
          <a:prstGeom prst="rect">
            <a:avLst/>
          </a:prstGeom>
        </p:spPr>
        <p:txBody>
          <a:bodyPr wrap="square">
            <a:spAutoFit/>
          </a:bodyPr>
          <a:p>
            <a:pPr marL="614680" lvl="2" indent="-342900" algn="just" eaLnBrk="1" fontAlgn="auto" latinLnBrk="0" hangingPunct="1">
              <a:lnSpc>
                <a:spcPts val="3600"/>
              </a:lnSpc>
              <a:spcBef>
                <a:spcPts val="2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Font typeface="Wingdings" panose="05000000000000000000" charset="0"/>
              <a:buChar char="l"/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以下商品也以生产使用为主，</a:t>
            </a:r>
            <a:r>
              <a:rPr lang="zh-CN" altLang="en-US" sz="2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存在少量零售</a:t>
            </a:r>
            <a:r>
              <a:rPr lang="zh-CN" altLang="en-US" sz="20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en-US" altLang="zh-CN" sz="18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1</a:t>
            </a:r>
            <a:r>
              <a:rPr lang="zh-CN" altLang="en-US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各种牛皮、羊皮、猪皮及其他动物皮革，种畜、幼畜、幼禽绒毛、羽毛、鬃毛、肠衣等畜产品。</a:t>
            </a:r>
            <a:endParaRPr lang="zh-CN" sz="16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2</a:t>
            </a:r>
            <a:r>
              <a:rPr lang="zh-CN" altLang="en-US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原煤、煤炭和煤制品。其中，直接售给消费者或自供暖企业的生活取暖用煤属于零售。 </a:t>
            </a:r>
            <a:endParaRPr lang="zh-CN" sz="16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3</a:t>
            </a:r>
            <a:r>
              <a:rPr lang="zh-CN" altLang="en-US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雷达和无线电导航设备、专业通讯传输设备、量具、衡器等。其中，售给学校用于教学的电子产品及通讯设备属于零售。</a:t>
            </a:r>
            <a:endParaRPr lang="zh-CN" sz="1600" dirty="0">
              <a:solidFill>
                <a:schemeClr val="tx2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4</a:t>
            </a:r>
            <a:r>
              <a:rPr lang="zh-CN" altLang="en-US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五金工具、电工工具、工具配件、水暖器材、各种专用工具、五金杂品等。其中，售给个人用于家庭使用的工具及售给企业、机关等社会集团用于办公设施修缮的各类配件、材料、工具等属于零售。 </a:t>
            </a:r>
            <a:endParaRPr lang="zh-CN" sz="16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5</a:t>
            </a:r>
            <a:r>
              <a:rPr lang="zh-CN" altLang="en-US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水泥、水泥预制构件等建筑材料及非金属矿物制品。其中，售给居民个人用于修建房屋的水泥、砖、瓦等属于零售。 </a:t>
            </a:r>
            <a:endParaRPr lang="zh-CN" sz="1600" dirty="0"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  <a:p>
            <a:pPr algn="just" eaLnBrk="1" latinLnBrk="0" hangingPunct="1">
              <a:lnSpc>
                <a:spcPct val="100000"/>
              </a:lnSpc>
            </a:pPr>
            <a:r>
              <a:rPr lang="en-US" altLang="zh-CN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6</a:t>
            </a:r>
            <a:r>
              <a:rPr lang="zh-CN" altLang="en-US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、</a:t>
            </a:r>
            <a:r>
              <a:rPr lang="zh-CN" sz="1600" dirty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载货汽车、牵引汽车等专用汽车（包括消防车、垃圾车、清扫车、除雪车、水泥搅拌车、冷藏车、救护车、邮政车等）。其中，</a:t>
            </a:r>
            <a:r>
              <a:rPr lang="zh-CN" sz="16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销售给企业、机关团体等用于员工班车的客车属于零售。</a:t>
            </a:r>
            <a:endParaRPr lang="zh-CN" altLang="zh-CN" sz="16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+mn-ea"/>
            </a:endParaRPr>
          </a:p>
        </p:txBody>
      </p:sp>
      <p:sp>
        <p:nvSpPr>
          <p:cNvPr id="3" name="矩形"/>
          <p:cNvSpPr/>
          <p:nvPr/>
        </p:nvSpPr>
        <p:spPr>
          <a:xfrm>
            <a:off x="702236" y="71842"/>
            <a:ext cx="596646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汉仪书宋二S" charset="0"/>
                <a:ea typeface="汉仪书宋二S" charset="0"/>
                <a:cs typeface="Times New Roman" panose="02020603050405020304" charset="0"/>
                <a:sym typeface="+mn-ea"/>
              </a:rPr>
              <a:t>③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注意事项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——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商品分类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——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特殊商品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"/>
          <p:cNvSpPr/>
          <p:nvPr/>
        </p:nvSpPr>
        <p:spPr>
          <a:xfrm>
            <a:off x="693346" y="62952"/>
            <a:ext cx="596646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汉仪书宋二S" charset="0"/>
                <a:ea typeface="汉仪书宋二S" charset="0"/>
                <a:cs typeface="Times New Roman" panose="02020603050405020304" charset="0"/>
                <a:sym typeface="+mn-ea"/>
              </a:rPr>
              <a:t>③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注意事项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——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商品分类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——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charset="0"/>
                <a:sym typeface="+mn-ea"/>
              </a:rPr>
              <a:t>例外情况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" name="内容占位符 2"/>
          <p:cNvSpPr txBox="true"/>
          <p:nvPr/>
        </p:nvSpPr>
        <p:spPr bwMode="auto">
          <a:xfrm>
            <a:off x="530225" y="771525"/>
            <a:ext cx="7767320" cy="3268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just">
              <a:lnSpc>
                <a:spcPts val="36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950" b="1" u="sng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医疗用的各种大型设备</a:t>
            </a:r>
            <a:r>
              <a:rPr lang="zh-CN" altLang="en-US" sz="195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en-US" sz="195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如</a:t>
            </a:r>
            <a:r>
              <a:rPr lang="en-US" altLang="zh-CN" sz="195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CT</a:t>
            </a:r>
            <a:r>
              <a:rPr lang="zh-CN" altLang="en-US" sz="195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机、核磁共振器等，和兽用的各种药品、医疗器材统计在“</a:t>
            </a:r>
            <a:r>
              <a:rPr lang="zh-CN" altLang="en-US" sz="1950" b="1" u="sng" dirty="0">
                <a:latin typeface="华文中宋" panose="02010600040101010101" pitchFamily="2" charset="-122"/>
                <a:ea typeface="华文中宋" panose="02010600040101010101" pitchFamily="2" charset="-122"/>
              </a:rPr>
              <a:t>其他类</a:t>
            </a:r>
            <a:r>
              <a:rPr lang="zh-CN" altLang="en-US" sz="195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”，而</a:t>
            </a:r>
            <a:r>
              <a:rPr lang="zh-CN" altLang="en-US" sz="195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不是中西药类，且</a:t>
            </a:r>
            <a:r>
              <a:rPr lang="zh-CN" altLang="en-US" sz="1950" b="1" u="sng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不能算作零售</a:t>
            </a:r>
            <a:endParaRPr lang="zh-CN" altLang="en-US" sz="1950" b="1" u="sng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ts val="36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endParaRPr lang="en-US" altLang="zh-CN" sz="1950" b="1" u="sng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ts val="36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950" b="1" u="sng" dirty="0">
                <a:latin typeface="华文中宋" panose="02010600040101010101" pitchFamily="2" charset="-122"/>
                <a:ea typeface="华文中宋" panose="02010600040101010101" pitchFamily="2" charset="-122"/>
              </a:rPr>
              <a:t>化学</a:t>
            </a:r>
            <a:r>
              <a:rPr lang="zh-CN" altLang="en-US" sz="1950" b="1" u="sng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试剂</a:t>
            </a:r>
            <a:r>
              <a:rPr lang="zh-CN" altLang="en-US" sz="1950" b="1" u="sng" dirty="0">
                <a:latin typeface="华文中宋" panose="02010600040101010101" pitchFamily="2" charset="-122"/>
                <a:ea typeface="华文中宋" panose="02010600040101010101" pitchFamily="2" charset="-122"/>
              </a:rPr>
              <a:t>统计</a:t>
            </a:r>
            <a:r>
              <a:rPr lang="zh-CN" altLang="en-US" sz="195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在“化工材料及制品类”，而不是西药类等；</a:t>
            </a:r>
            <a:endParaRPr lang="zh-CN" altLang="en-US" sz="195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ts val="36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950" b="1" u="sng" dirty="0">
                <a:latin typeface="华文中宋" panose="02010600040101010101" pitchFamily="2" charset="-122"/>
                <a:ea typeface="华文中宋" panose="02010600040101010101" pitchFamily="2" charset="-122"/>
              </a:rPr>
              <a:t>化学药品</a:t>
            </a:r>
            <a:r>
              <a:rPr lang="zh-CN" altLang="en-US" sz="1950" b="1" u="sng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制剂</a:t>
            </a:r>
            <a:r>
              <a:rPr lang="zh-CN" altLang="en-US" sz="195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统计在“西药类”</a:t>
            </a:r>
            <a:endParaRPr lang="en-US" altLang="zh-CN" sz="195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ts val="3600"/>
              </a:lnSpc>
              <a:buClr>
                <a:schemeClr val="accent5">
                  <a:lumMod val="75000"/>
                </a:schemeClr>
              </a:buClr>
              <a:defRPr/>
            </a:pPr>
            <a:endParaRPr lang="en-US" altLang="zh-CN" sz="195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ts val="36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1950" b="1" u="sng" dirty="0">
                <a:latin typeface="华文中宋" panose="02010600040101010101" pitchFamily="2" charset="-122"/>
                <a:ea typeface="华文中宋" panose="02010600040101010101" pitchFamily="2" charset="-122"/>
              </a:rPr>
              <a:t>电子计算机软件</a:t>
            </a:r>
            <a:r>
              <a:rPr lang="zh-CN" altLang="en-US" sz="195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统计在“电子出版物及音像制品类”，而不是计算机及其配套产品类</a:t>
            </a:r>
            <a:endParaRPr lang="en-US" altLang="zh-CN" sz="195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圆角矩形"/>
          <p:cNvSpPr/>
          <p:nvPr/>
        </p:nvSpPr>
        <p:spPr>
          <a:xfrm>
            <a:off x="2589263" y="2816321"/>
            <a:ext cx="4375121" cy="540638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74" name="圆角矩形"/>
          <p:cNvSpPr/>
          <p:nvPr/>
        </p:nvSpPr>
        <p:spPr>
          <a:xfrm>
            <a:off x="2610698" y="2047042"/>
            <a:ext cx="4375121" cy="540636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75" name="矩形">
            <a:hlinkClick r:id=""/>
          </p:cNvPr>
          <p:cNvSpPr/>
          <p:nvPr/>
        </p:nvSpPr>
        <p:spPr>
          <a:xfrm>
            <a:off x="2544011" y="2816321"/>
            <a:ext cx="4423946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三、重点指标及注意事项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76" name="矩形"/>
          <p:cNvSpPr/>
          <p:nvPr/>
        </p:nvSpPr>
        <p:spPr>
          <a:xfrm>
            <a:off x="2781781" y="2047120"/>
            <a:ext cx="4062171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</a:t>
            </a:r>
            <a:r>
              <a:rPr lang="zh-CN" altLang="en-US" sz="2700" b="1" dirty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主营及相关报表介绍</a:t>
            </a:r>
            <a:endParaRPr lang="zh-CN" altLang="en-US" sz="2700" b="1" i="0" u="none" strike="noStrike" kern="1200" cap="none" spc="0" baseline="0" dirty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79" name="圆角矩形"/>
          <p:cNvSpPr/>
          <p:nvPr/>
        </p:nvSpPr>
        <p:spPr>
          <a:xfrm>
            <a:off x="2589263" y="1217032"/>
            <a:ext cx="4375121" cy="540638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80" name="矩形"/>
          <p:cNvSpPr/>
          <p:nvPr/>
        </p:nvSpPr>
        <p:spPr>
          <a:xfrm>
            <a:off x="2791705" y="1196788"/>
            <a:ext cx="3293845" cy="8991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 dirty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</a:t>
            </a:r>
            <a:r>
              <a:rPr lang="zh-CN" altLang="en-US" sz="2700" b="1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统计原则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700" b="1" i="0" u="none" strike="noStrike" kern="1200" cap="none" spc="0" baseline="0" dirty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82" name="圆角矩形"/>
          <p:cNvSpPr/>
          <p:nvPr/>
        </p:nvSpPr>
        <p:spPr>
          <a:xfrm>
            <a:off x="2608316" y="3607034"/>
            <a:ext cx="4375121" cy="546591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83" name="矩形">
            <a:hlinkClick r:id=""/>
          </p:cNvPr>
          <p:cNvSpPr/>
          <p:nvPr/>
        </p:nvSpPr>
        <p:spPr>
          <a:xfrm>
            <a:off x="2594026" y="3607034"/>
            <a:ext cx="4250084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  </a:t>
            </a: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四、平台操作及填报要求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2" name="矩形">
            <a:hlinkClick r:id=""/>
          </p:cNvPr>
          <p:cNvSpPr/>
          <p:nvPr/>
        </p:nvSpPr>
        <p:spPr>
          <a:xfrm>
            <a:off x="2541471" y="2816321"/>
            <a:ext cx="4423946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三、重点指标及注意事项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3" name="矩形"/>
          <p:cNvSpPr/>
          <p:nvPr/>
        </p:nvSpPr>
        <p:spPr>
          <a:xfrm>
            <a:off x="2789165" y="1196788"/>
            <a:ext cx="3293845" cy="8991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 dirty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</a:t>
            </a:r>
            <a:r>
              <a:rPr lang="zh-CN" altLang="en-US" sz="2700" b="1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统计原则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700" b="1" i="0" u="none" strike="noStrike" kern="1200" cap="none" spc="0" baseline="0" dirty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4" name="矩形">
            <a:hlinkClick r:id=""/>
          </p:cNvPr>
          <p:cNvSpPr/>
          <p:nvPr/>
        </p:nvSpPr>
        <p:spPr>
          <a:xfrm>
            <a:off x="2594026" y="3607034"/>
            <a:ext cx="4250084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700" b="1" i="0" u="none" strike="noStrike" kern="1200" cap="none" spc="0" baseline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  </a:t>
            </a:r>
            <a:r>
              <a:rPr lang="zh-CN" altLang="en-US" sz="2700" b="1" i="0" u="none" strike="noStrike" kern="1200" cap="none" spc="0" baseline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四、平台操作及填报要求</a:t>
            </a:r>
            <a:endParaRPr lang="zh-CN" altLang="en-US" sz="2700" b="1" i="0" u="none" strike="noStrike" kern="1200" cap="none" spc="0" baseline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6" name="矩形"/>
          <p:cNvSpPr/>
          <p:nvPr/>
        </p:nvSpPr>
        <p:spPr>
          <a:xfrm>
            <a:off x="2789165" y="1196788"/>
            <a:ext cx="3293845" cy="8991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 dirty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</a:t>
            </a:r>
            <a:r>
              <a:rPr lang="zh-CN" altLang="en-US" sz="2700" b="1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统计原则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700" b="1" i="0" u="none" strike="noStrike" kern="1200" cap="none" spc="0" baseline="0" dirty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7" name="文本框"/>
          <p:cNvSpPr txBox="true">
            <a:spLocks noGrp="true"/>
          </p:cNvSpPr>
          <p:nvPr>
            <p:custDataLst>
              <p:tags r:id="rId1"/>
            </p:custDataLst>
          </p:nvPr>
        </p:nvSpPr>
        <p:spPr>
          <a:xfrm>
            <a:off x="2517775" y="14605"/>
            <a:ext cx="3839210" cy="58356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false">
            <a:spAutoFit/>
            <a:scene3d>
              <a:camera prst="orthographicFront"/>
              <a:lightRig rig="threePt" dir="t"/>
            </a:scene3d>
          </a:bodyPr>
          <a:lstStyle>
            <a:lvl1pPr algn="ctr" defTabSz="914400" eaLnBrk="0" fontAlgn="base" hangingPunct="0">
              <a:spcBef>
                <a:spcPts val="0"/>
              </a:spcBef>
              <a:spcAft>
                <a:spcPts val="0"/>
              </a:spcAft>
              <a:buNone/>
              <a:defRPr sz="4400">
                <a:solidFill>
                  <a:schemeClr val="tx2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defRPr>
            </a:lvl1pPr>
          </a:lstStyle>
          <a:p>
            <a:pPr lvl="0" algn="ctr" eaLnBrk="1" hangingPunct="1">
              <a:buClrTx/>
              <a:buSzTx/>
              <a:buFontTx/>
            </a:pPr>
            <a:r>
              <a:rPr lang="zh-CN" altLang="en-US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目</a:t>
            </a:r>
            <a:r>
              <a:rPr lang="en-US" altLang="zh-CN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  </a:t>
            </a:r>
            <a:r>
              <a:rPr lang="zh-CN" altLang="en-US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录</a:t>
            </a:r>
            <a:endParaRPr lang="zh-CN" altLang="en-US" sz="3200" b="1" dirty="0">
              <a:solidFill>
                <a:srgbClr val="4B649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523002"/>
            <a:ext cx="8382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true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false"/>
              </a:ext>
            </a:extLst>
          </a:blip>
          <a:stretch>
            <a:fillRect/>
          </a:stretch>
        </p:blipFill>
        <p:spPr>
          <a:xfrm>
            <a:off x="68580" y="318"/>
            <a:ext cx="539591" cy="528161"/>
          </a:xfrm>
          <a:prstGeom prst="rect">
            <a:avLst/>
          </a:prstGeom>
          <a:ln>
            <a:noFill/>
          </a:ln>
          <a:effectLst/>
        </p:spPr>
      </p:pic>
      <p:sp>
        <p:nvSpPr>
          <p:cNvPr id="65" name="文本框 64"/>
          <p:cNvSpPr txBox="true"/>
          <p:nvPr>
            <p:custDataLst>
              <p:tags r:id="rId4"/>
            </p:custDataLst>
          </p:nvPr>
        </p:nvSpPr>
        <p:spPr>
          <a:xfrm>
            <a:off x="210979" y="569119"/>
            <a:ext cx="5820251" cy="594836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40000"/>
              </a:lnSpc>
              <a:buFont typeface="Wingdings" panose="05000000000000000000" pitchFamily="2" charset="2"/>
            </a:pPr>
            <a:r>
              <a:rPr lang="zh-CN" altLang="en-US" sz="2100" b="1" dirty="0" smtClean="0">
                <a:solidFill>
                  <a:srgbClr val="4B649F"/>
                </a:solidFill>
                <a:latin typeface="微软雅黑" panose="020B0604030504040204" charset="-122"/>
                <a:ea typeface="+mn-ea"/>
                <a:cs typeface="微软雅黑" panose="020B0604030504040204" charset="-122"/>
                <a:sym typeface="+mn-ea"/>
              </a:rPr>
              <a:t>（一）年报重点</a:t>
            </a:r>
            <a:endParaRPr lang="zh-CN" altLang="en-US" sz="2100" b="1" dirty="0" smtClean="0">
              <a:solidFill>
                <a:srgbClr val="4B649F"/>
              </a:solidFill>
              <a:latin typeface="微软雅黑" panose="020B0604030504040204" charset="-122"/>
              <a:ea typeface="+mn-ea"/>
              <a:cs typeface="微软雅黑" panose="020B0604030504040204" charset="-122"/>
              <a:sym typeface="+mn-ea"/>
            </a:endParaRPr>
          </a:p>
          <a:p>
            <a:pPr marL="342900" indent="-342900">
              <a:lnSpc>
                <a:spcPct val="140000"/>
              </a:lnSpc>
              <a:buFont typeface="Wingdings" panose="05000000000000000000" charset="0"/>
              <a:buChar char="l"/>
            </a:pPr>
            <a:endParaRPr lang="zh-CN" altLang="en-US" sz="1800" dirty="0" smtClean="0">
              <a:solidFill>
                <a:srgbClr val="4B649F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indent="0">
              <a:buFont typeface="Wingdings" panose="05000000000000000000" pitchFamily="2" charset="2"/>
              <a:buNone/>
            </a:pPr>
            <a:endParaRPr lang="zh-CN" altLang="en-US" sz="1800" dirty="0" smtClean="0">
              <a:solidFill>
                <a:srgbClr val="4B649F"/>
              </a:solidFill>
              <a:latin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7" name="文本框 6"/>
          <p:cNvSpPr txBox="true"/>
          <p:nvPr>
            <p:custDataLst>
              <p:tags r:id="rId5"/>
            </p:custDataLst>
          </p:nvPr>
        </p:nvSpPr>
        <p:spPr>
          <a:xfrm>
            <a:off x="402590" y="1050925"/>
            <a:ext cx="8688705" cy="33293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主营表全表含增值税！</a:t>
            </a: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主营表</a:t>
            </a: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全部指标不应有负值。（A类强制性审核关系，</a:t>
            </a: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退货三种情况</a:t>
            </a: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）</a:t>
            </a: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合计项应大于等于其中项之和。（A类强制性审核关系）</a:t>
            </a: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US" altLang="zh-CN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E104-1</a:t>
            </a: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商品销售额</a:t>
            </a:r>
            <a:r>
              <a:rPr lang="en-US" altLang="zh-CN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=BJE104-2</a:t>
            </a: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商品销售额</a:t>
            </a:r>
            <a:r>
              <a:rPr lang="en-US" altLang="zh-CN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  =BJE104-6</a:t>
            </a: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商品销售额（总项等于各分项之和）</a:t>
            </a: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不要漏填服务营业额！</a:t>
            </a: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（如：营业收入大于商品销售额）</a:t>
            </a: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US" altLang="zh-CN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BJE104-6</a:t>
            </a: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中只要全年实现过销售的销售网点都需要填。</a:t>
            </a:r>
            <a:r>
              <a:rPr lang="en-US" altLang="zh-CN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                             </a:t>
            </a: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不要出现极值：计量单位按“元”错误填报。</a:t>
            </a: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与</a:t>
            </a:r>
            <a:r>
              <a:rPr lang="en-US" altLang="zh-CN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12</a:t>
            </a: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月月报差距较大单位（</a:t>
            </a:r>
            <a:r>
              <a:rPr lang="en-US" altLang="zh-CN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+-10%</a:t>
            </a: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）的企业会重点关注核实。</a:t>
            </a:r>
            <a:endParaRPr lang="zh-CN" altLang="en-US" sz="2100" b="1" dirty="0" smtClean="0">
              <a:solidFill>
                <a:srgbClr val="FF0000"/>
              </a:solidFill>
              <a:latin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5" name="矩形"/>
          <p:cNvSpPr/>
          <p:nvPr/>
        </p:nvSpPr>
        <p:spPr>
          <a:xfrm>
            <a:off x="693346" y="62952"/>
            <a:ext cx="322326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平台操作及填报要求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523002"/>
            <a:ext cx="8382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true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false"/>
              </a:ext>
            </a:extLst>
          </a:blip>
          <a:stretch>
            <a:fillRect/>
          </a:stretch>
        </p:blipFill>
        <p:spPr>
          <a:xfrm>
            <a:off x="68580" y="318"/>
            <a:ext cx="539591" cy="528161"/>
          </a:xfrm>
          <a:prstGeom prst="rect">
            <a:avLst/>
          </a:prstGeom>
          <a:ln>
            <a:noFill/>
          </a:ln>
          <a:effectLst/>
        </p:spPr>
      </p:pic>
      <p:sp>
        <p:nvSpPr>
          <p:cNvPr id="65" name="文本框 64"/>
          <p:cNvSpPr txBox="true"/>
          <p:nvPr>
            <p:custDataLst>
              <p:tags r:id="rId4"/>
            </p:custDataLst>
          </p:nvPr>
        </p:nvSpPr>
        <p:spPr>
          <a:xfrm>
            <a:off x="211614" y="600234"/>
            <a:ext cx="5820251" cy="594836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40000"/>
              </a:lnSpc>
              <a:buFont typeface="Wingdings" panose="05000000000000000000" pitchFamily="2" charset="2"/>
            </a:pPr>
            <a:r>
              <a:rPr lang="zh-CN" altLang="en-US" sz="2100" b="1" dirty="0" smtClean="0">
                <a:solidFill>
                  <a:srgbClr val="4B649F"/>
                </a:solidFill>
                <a:latin typeface="微软雅黑" panose="020B0604030504040204" charset="-122"/>
                <a:ea typeface="+mn-ea"/>
                <a:cs typeface="微软雅黑" panose="020B0604030504040204" charset="-122"/>
                <a:sym typeface="+mn-ea"/>
              </a:rPr>
              <a:t>（二）定报重点</a:t>
            </a:r>
            <a:endParaRPr lang="zh-CN" altLang="en-US" sz="2100" b="1" dirty="0" smtClean="0">
              <a:solidFill>
                <a:srgbClr val="4B649F"/>
              </a:solidFill>
              <a:latin typeface="微软雅黑" panose="020B0604030504040204" charset="-122"/>
              <a:ea typeface="+mn-ea"/>
              <a:cs typeface="微软雅黑" panose="020B0604030504040204" charset="-122"/>
              <a:sym typeface="+mn-ea"/>
            </a:endParaRPr>
          </a:p>
          <a:p>
            <a:pPr marL="342900" indent="-342900">
              <a:lnSpc>
                <a:spcPct val="140000"/>
              </a:lnSpc>
              <a:buFont typeface="Wingdings" panose="05000000000000000000" charset="0"/>
              <a:buChar char="l"/>
            </a:pPr>
            <a:endParaRPr lang="zh-CN" altLang="en-US" sz="1800" dirty="0" smtClean="0">
              <a:solidFill>
                <a:srgbClr val="4B649F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indent="0">
              <a:buFont typeface="Wingdings" panose="05000000000000000000" pitchFamily="2" charset="2"/>
              <a:buNone/>
            </a:pPr>
            <a:endParaRPr lang="zh-CN" altLang="en-US" sz="1800" dirty="0" smtClean="0">
              <a:solidFill>
                <a:srgbClr val="4B649F"/>
              </a:solidFill>
              <a:latin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7" name="文本框 6"/>
          <p:cNvSpPr txBox="true"/>
          <p:nvPr>
            <p:custDataLst>
              <p:tags r:id="rId5"/>
            </p:custDataLst>
          </p:nvPr>
        </p:nvSpPr>
        <p:spPr>
          <a:xfrm>
            <a:off x="416560" y="1076325"/>
            <a:ext cx="8535035" cy="38804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altLang="zh-CN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E204-1</a:t>
            </a: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全表含增值税！</a:t>
            </a:r>
            <a:endParaRPr lang="zh-CN" altLang="en-US" sz="2100" b="1" dirty="0" smtClean="0">
              <a:solidFill>
                <a:srgbClr val="FF0000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altLang="zh-CN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E204-2</a:t>
            </a: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填的是</a:t>
            </a: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销售商品的数量，不是金额！关注极值，如汽车台数</a:t>
            </a:r>
            <a:r>
              <a:rPr lang="en-US" altLang="zh-CN" sz="2100" b="1" dirty="0" smtClean="0">
                <a:solidFill>
                  <a:srgbClr val="FF0000"/>
                </a:solidFill>
                <a:latin typeface="汉仪平安行粗简" charset="0"/>
                <a:ea typeface="汉仪平安行粗简" charset="0"/>
                <a:cs typeface="微软雅黑" panose="020B0604030504040204" charset="-122"/>
              </a:rPr>
              <a:t>≤</a:t>
            </a:r>
            <a:r>
              <a:rPr lang="en-US" altLang="zh-CN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3</a:t>
            </a: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。</a:t>
            </a: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主营表</a:t>
            </a: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全部指标不应有负值。（A类强制性审核，</a:t>
            </a: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</a:rPr>
              <a:t>退货三种情况</a:t>
            </a: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）</a:t>
            </a: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合计项应大于等于其中项之和。（A类强制性审核）</a:t>
            </a:r>
            <a:r>
              <a:rPr lang="en-US" altLang="zh-CN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   </a:t>
            </a:r>
            <a:endParaRPr lang="en-US" altLang="zh-CN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不要出现极值：计量单位按元错误填报</a:t>
            </a: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  <a:sym typeface="+mn-ea"/>
              </a:rPr>
              <a:t>关注新增单位去年同期数据，不要漏填</a:t>
            </a:r>
            <a:r>
              <a:rPr lang="en-US" altLang="zh-CN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 </a:t>
            </a: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。</a:t>
            </a:r>
            <a:r>
              <a:rPr lang="en-US" altLang="zh-CN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      </a:t>
            </a:r>
            <a:endParaRPr lang="en-US" altLang="zh-CN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 algn="just">
              <a:lnSpc>
                <a:spcPct val="130000"/>
              </a:lnSpc>
              <a:buFont typeface="+mj-lt"/>
              <a:buAutoNum type="arabicPeriod"/>
            </a:pPr>
            <a:r>
              <a:rPr lang="en-US" altLang="zh-CN" sz="2100" b="1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BJE204-6</a:t>
            </a:r>
            <a:r>
              <a:rPr lang="zh-CN" altLang="en-US" sz="2100" b="1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表提前一个月开网，填</a:t>
            </a:r>
            <a:r>
              <a:rPr lang="en-US" altLang="zh-CN" sz="2100" b="1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1-5</a:t>
            </a:r>
            <a:r>
              <a:rPr lang="zh-CN" altLang="en-US" sz="2100" b="1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月数据，</a:t>
            </a: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  <a:sym typeface="+mn-ea"/>
              </a:rPr>
              <a:t>统计的是销售所在地，</a:t>
            </a:r>
            <a:r>
              <a:rPr lang="en-US" altLang="zh-CN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  <a:sym typeface="+mn-ea"/>
              </a:rPr>
              <a:t>  </a:t>
            </a: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  <a:sym typeface="+mn-ea"/>
              </a:rPr>
              <a:t>而非销往地！</a:t>
            </a:r>
            <a:r>
              <a:rPr lang="en-US" altLang="zh-CN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  </a:t>
            </a:r>
            <a:r>
              <a:rPr lang="en-US" altLang="zh-CN" sz="2100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           </a:t>
            </a:r>
            <a:endParaRPr lang="zh-CN" altLang="en-US" sz="2100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l"/>
            </a:pPr>
            <a:endParaRPr lang="zh-CN" altLang="en-US" sz="2100" b="1" dirty="0" smtClean="0">
              <a:solidFill>
                <a:srgbClr val="FF0000"/>
              </a:solidFill>
              <a:latin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5" name="矩形"/>
          <p:cNvSpPr/>
          <p:nvPr/>
        </p:nvSpPr>
        <p:spPr>
          <a:xfrm>
            <a:off x="693346" y="45172"/>
            <a:ext cx="496951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平台操作及填报要求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--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指标审核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523002"/>
            <a:ext cx="8382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true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false"/>
              </a:ext>
            </a:extLst>
          </a:blip>
          <a:stretch>
            <a:fillRect/>
          </a:stretch>
        </p:blipFill>
        <p:spPr>
          <a:xfrm>
            <a:off x="68580" y="318"/>
            <a:ext cx="539591" cy="528161"/>
          </a:xfrm>
          <a:prstGeom prst="rect">
            <a:avLst/>
          </a:prstGeom>
          <a:ln>
            <a:noFill/>
          </a:ln>
          <a:effectLst/>
        </p:spPr>
      </p:pic>
      <p:sp>
        <p:nvSpPr>
          <p:cNvPr id="65" name="文本框 64"/>
          <p:cNvSpPr txBox="true"/>
          <p:nvPr>
            <p:custDataLst>
              <p:tags r:id="rId4"/>
            </p:custDataLst>
          </p:nvPr>
        </p:nvSpPr>
        <p:spPr>
          <a:xfrm>
            <a:off x="150495" y="546735"/>
            <a:ext cx="8482965" cy="5949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40000"/>
              </a:lnSpc>
              <a:buFont typeface="Wingdings" panose="05000000000000000000" pitchFamily="2" charset="2"/>
            </a:pPr>
            <a:r>
              <a:rPr lang="zh-CN" altLang="en-US" sz="2100" b="1" dirty="0" smtClean="0">
                <a:solidFill>
                  <a:srgbClr val="4B649F"/>
                </a:solidFill>
                <a:latin typeface="微软雅黑" panose="020B0604030504040204" charset="-122"/>
                <a:ea typeface="+mn-ea"/>
                <a:cs typeface="微软雅黑" panose="020B0604030504040204" charset="-122"/>
                <a:sym typeface="+mn-ea"/>
              </a:rPr>
              <a:t>（三）</a:t>
            </a:r>
            <a:r>
              <a:rPr lang="zh-CN" altLang="en-US" sz="2100" b="1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关联指标：</a:t>
            </a:r>
            <a:endParaRPr lang="zh-CN" altLang="en-US" sz="1800" dirty="0" smtClean="0">
              <a:solidFill>
                <a:srgbClr val="4B649F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indent="0">
              <a:buFont typeface="Wingdings" panose="05000000000000000000" pitchFamily="2" charset="2"/>
              <a:buNone/>
            </a:pPr>
            <a:endParaRPr lang="zh-CN" altLang="en-US" sz="1800" dirty="0" smtClean="0">
              <a:solidFill>
                <a:srgbClr val="4B649F"/>
              </a:solidFill>
              <a:latin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7" name="文本框 6"/>
          <p:cNvSpPr txBox="true"/>
          <p:nvPr>
            <p:custDataLst>
              <p:tags r:id="rId5"/>
            </p:custDataLst>
          </p:nvPr>
        </p:nvSpPr>
        <p:spPr>
          <a:xfrm>
            <a:off x="279400" y="1047115"/>
            <a:ext cx="8644255" cy="34175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lang="zh-CN" altLang="en-US" sz="2100" b="1" noProof="0" dirty="0">
                <a:ln>
                  <a:noFill/>
                </a:ln>
                <a:effectLst/>
                <a:uLnTx/>
                <a:uFillTx/>
                <a:latin typeface="+mn-ea"/>
                <a:cs typeface="+mn-ea"/>
                <a:sym typeface="+mn-ea"/>
              </a:rPr>
              <a:t>财务报表中“营业收入”、“主营业务收入”一般</a:t>
            </a:r>
            <a:r>
              <a:rPr lang="zh-CN" altLang="en-US" sz="21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不</a:t>
            </a:r>
            <a:r>
              <a:rPr lang="zh-CN" altLang="en-US" sz="21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等于</a:t>
            </a:r>
            <a:r>
              <a:rPr lang="zh-CN" altLang="en-US" sz="2100" b="1" noProof="0" dirty="0" smtClean="0">
                <a:ln>
                  <a:noFill/>
                </a:ln>
                <a:effectLst/>
                <a:uLnTx/>
                <a:uFillTx/>
                <a:latin typeface="+mn-ea"/>
                <a:cs typeface="+mn-ea"/>
                <a:sym typeface="+mn-ea"/>
              </a:rPr>
              <a:t>主营报表</a:t>
            </a:r>
            <a:r>
              <a:rPr lang="zh-CN" altLang="en-US" sz="2100" b="1" noProof="0" dirty="0">
                <a:ln>
                  <a:noFill/>
                </a:ln>
                <a:effectLst/>
                <a:uLnTx/>
                <a:uFillTx/>
                <a:latin typeface="+mn-ea"/>
                <a:cs typeface="+mn-ea"/>
                <a:sym typeface="+mn-ea"/>
              </a:rPr>
              <a:t>中“商品销售额”（免税企业、收入价税合计企业除外），因为“商品销售额”含增值税，收入不含增值税。</a:t>
            </a:r>
            <a:endParaRPr lang="zh-CN" altLang="en-US" sz="2100" b="1" noProof="0" dirty="0">
              <a:ln>
                <a:noFill/>
              </a:ln>
              <a:effectLst/>
              <a:uLnTx/>
              <a:uFillTx/>
              <a:latin typeface="+mn-ea"/>
              <a:cs typeface="+mn-ea"/>
              <a:sym typeface="+mn-ea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lang="zh-CN" altLang="en-US" sz="2100" b="1" noProof="0" dirty="0">
                <a:ln>
                  <a:noFill/>
                </a:ln>
                <a:effectLst/>
                <a:uLnTx/>
                <a:uFillTx/>
                <a:latin typeface="+mn-ea"/>
                <a:cs typeface="+mn-ea"/>
                <a:sym typeface="+mn-ea"/>
              </a:rPr>
              <a:t>财务报表中“存货”一般</a:t>
            </a:r>
            <a:r>
              <a:rPr lang="zh-CN" altLang="en-US" sz="21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不等于</a:t>
            </a:r>
            <a:r>
              <a:rPr lang="zh-CN" altLang="en-US" sz="2100" b="1" noProof="0" dirty="0">
                <a:ln>
                  <a:noFill/>
                </a:ln>
                <a:effectLst/>
                <a:uLnTx/>
                <a:uFillTx/>
                <a:latin typeface="+mn-ea"/>
                <a:cs typeface="+mn-ea"/>
                <a:sym typeface="+mn-ea"/>
              </a:rPr>
              <a:t>主营报表中“期末商品库存额”。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cs typeface="+mn-ea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100" b="1" noProof="0" dirty="0">
                <a:ln>
                  <a:noFill/>
                </a:ln>
                <a:effectLst/>
                <a:uLnTx/>
                <a:uFillTx/>
                <a:latin typeface="+mn-ea"/>
                <a:cs typeface="+mn-ea"/>
                <a:sym typeface="+mn-ea"/>
              </a:rPr>
              <a:t>存货（</a:t>
            </a:r>
            <a:r>
              <a:rPr lang="zh-CN" altLang="en-US" sz="21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不含税</a:t>
            </a:r>
            <a:r>
              <a:rPr lang="zh-CN" altLang="en-US" sz="2100" b="1" noProof="0" dirty="0">
                <a:ln>
                  <a:noFill/>
                </a:ln>
                <a:effectLst/>
                <a:uLnTx/>
                <a:uFillTx/>
                <a:latin typeface="+mn-ea"/>
                <a:cs typeface="+mn-ea"/>
                <a:sym typeface="+mn-ea"/>
              </a:rPr>
              <a:t>）包括：原材料、在产品、半成品、产成品、商品及周转材料；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cs typeface="+mn-ea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100" b="1" noProof="0" dirty="0">
                <a:ln>
                  <a:noFill/>
                </a:ln>
                <a:effectLst/>
                <a:uLnTx/>
                <a:uFillTx/>
                <a:latin typeface="+mn-ea"/>
                <a:cs typeface="+mn-ea"/>
                <a:sym typeface="+mn-ea"/>
              </a:rPr>
              <a:t>期末商品库存额（</a:t>
            </a:r>
            <a:r>
              <a:rPr lang="zh-CN" altLang="en-US" sz="21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含税</a:t>
            </a:r>
            <a:r>
              <a:rPr lang="zh-CN" altLang="en-US" sz="2100" b="1" noProof="0" dirty="0">
                <a:ln>
                  <a:noFill/>
                </a:ln>
                <a:effectLst/>
                <a:uLnTx/>
                <a:uFillTx/>
                <a:latin typeface="+mn-ea"/>
                <a:cs typeface="+mn-ea"/>
                <a:sym typeface="+mn-ea"/>
              </a:rPr>
              <a:t>）：期末取得所有权的全部</a:t>
            </a:r>
            <a:r>
              <a:rPr lang="zh-CN" altLang="en-US" sz="21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商品</a:t>
            </a:r>
            <a:r>
              <a:rPr lang="zh-CN" altLang="en-US" sz="2100" b="1" noProof="0" dirty="0">
                <a:ln>
                  <a:noFill/>
                </a:ln>
                <a:effectLst/>
                <a:uLnTx/>
                <a:uFillTx/>
                <a:latin typeface="+mn-ea"/>
                <a:cs typeface="+mn-ea"/>
                <a:sym typeface="+mn-ea"/>
              </a:rPr>
              <a:t>的含税金额。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cs typeface="+mn-ea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cs typeface="+mn-ea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charset="0"/>
              <a:buChar char="l"/>
            </a:pPr>
            <a:endParaRPr lang="zh-CN" altLang="en-US" sz="2100" b="1" dirty="0" smtClean="0">
              <a:solidFill>
                <a:srgbClr val="FF0000"/>
              </a:solidFill>
              <a:latin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5" name="矩形"/>
          <p:cNvSpPr/>
          <p:nvPr/>
        </p:nvSpPr>
        <p:spPr>
          <a:xfrm>
            <a:off x="693346" y="62952"/>
            <a:ext cx="322326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平台操作及填报要求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523002"/>
            <a:ext cx="8382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true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false"/>
              </a:ext>
            </a:extLst>
          </a:blip>
          <a:stretch>
            <a:fillRect/>
          </a:stretch>
        </p:blipFill>
        <p:spPr>
          <a:xfrm>
            <a:off x="68580" y="318"/>
            <a:ext cx="539591" cy="528161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文本框 6"/>
          <p:cNvSpPr txBox="true"/>
          <p:nvPr>
            <p:custDataLst>
              <p:tags r:id="rId4"/>
            </p:custDataLst>
          </p:nvPr>
        </p:nvSpPr>
        <p:spPr>
          <a:xfrm>
            <a:off x="406559" y="1141413"/>
            <a:ext cx="8227219" cy="3329464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企业可以合理预估数据，未出账的只允许当月预估数据，当月之前的要按照实际准确数填（累计数=1-上月准确数据+当月预估数据），</a:t>
            </a: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  <a:sym typeface="+mn-ea"/>
              </a:rPr>
              <a:t>预估不能出现尾数为00或000</a:t>
            </a:r>
            <a:r>
              <a:rPr lang="zh-CN" altLang="en-US" sz="2100" dirty="0" smtClean="0">
                <a:solidFill>
                  <a:srgbClr val="FF0000"/>
                </a:solidFill>
                <a:effectLst>
                  <a:outerShdw blurRad="38100" dist="19050" dir="2700000" algn="tl">
                    <a:srgbClr val="000000">
                      <a:alpha val="40000"/>
                    </a:srgbClr>
                  </a:outerShdw>
                </a:effectLst>
                <a:latin typeface="+mn-ea"/>
                <a:ea typeface="微软雅黑" panose="020B0604030504040204" charset="-122"/>
                <a:cs typeface="Calibri" panose="020F0502020204030204" charset="0"/>
                <a:sym typeface="+mn-ea"/>
              </a:rPr>
              <a:t>。</a:t>
            </a:r>
            <a:endParaRPr lang="zh-CN" altLang="en-US" sz="2100" dirty="0" smtClean="0">
              <a:solidFill>
                <a:srgbClr val="FF0000"/>
              </a:solidFill>
              <a:effectLst>
                <a:outerShdw blurRad="38100" dist="19050" dir="2700000" algn="tl">
                  <a:srgbClr val="000000">
                    <a:alpha val="40000"/>
                  </a:srgbClr>
                </a:outerShdw>
              </a:effectLst>
              <a:latin typeface="+mn-ea"/>
              <a:ea typeface="微软雅黑" panose="020B0604030504040204" charset="-122"/>
              <a:cs typeface="Calibri" panose="020F0502020204030204" charset="0"/>
              <a:sym typeface="+mn-ea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</a:rPr>
              <a:t>主营表关网之后不可修改，有问题下个月调整。</a:t>
            </a: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>
                <a:latin typeface="宋体" pitchFamily="2" charset="-122"/>
                <a:cs typeface="宋体" pitchFamily="2" charset="-122"/>
                <a:sym typeface="+mn-ea"/>
              </a:rPr>
              <a:t>表底</a:t>
            </a:r>
            <a:r>
              <a:rPr lang="en-US" altLang="zh-CN" sz="2100" b="1" dirty="0">
                <a:latin typeface="宋体" pitchFamily="2" charset="-122"/>
                <a:cs typeface="宋体" pitchFamily="2" charset="-122"/>
                <a:sym typeface="+mn-ea"/>
              </a:rPr>
              <a:t>报表人</a:t>
            </a:r>
            <a:r>
              <a:rPr lang="zh-CN" altLang="en-US" sz="2100" b="1" dirty="0">
                <a:latin typeface="宋体" pitchFamily="2" charset="-122"/>
                <a:cs typeface="宋体" pitchFamily="2" charset="-122"/>
                <a:sym typeface="+mn-ea"/>
              </a:rPr>
              <a:t>要</a:t>
            </a:r>
            <a:r>
              <a:rPr lang="zh-CN" altLang="en-US" sz="2100" b="1" dirty="0">
                <a:solidFill>
                  <a:srgbClr val="FF0000"/>
                </a:solidFill>
                <a:latin typeface="宋体" pitchFamily="2" charset="-122"/>
                <a:cs typeface="宋体" pitchFamily="2" charset="-122"/>
                <a:sym typeface="+mn-ea"/>
              </a:rPr>
              <a:t>填</a:t>
            </a:r>
            <a:r>
              <a:rPr lang="en-US" altLang="zh-CN" sz="2100" b="1" dirty="0">
                <a:solidFill>
                  <a:srgbClr val="FF0000"/>
                </a:solidFill>
                <a:latin typeface="宋体" pitchFamily="2" charset="-122"/>
                <a:cs typeface="宋体" pitchFamily="2" charset="-122"/>
                <a:sym typeface="+mn-ea"/>
              </a:rPr>
              <a:t>手机号</a:t>
            </a:r>
            <a:r>
              <a:rPr lang="en-US" altLang="zh-CN" sz="2100" b="1" dirty="0">
                <a:latin typeface="宋体" pitchFamily="2" charset="-122"/>
                <a:cs typeface="宋体" pitchFamily="2" charset="-122"/>
                <a:sym typeface="+mn-ea"/>
              </a:rPr>
              <a:t>，</a:t>
            </a:r>
            <a:r>
              <a:rPr lang="zh-CN" altLang="en-US" sz="2100" b="1" dirty="0">
                <a:latin typeface="宋体" pitchFamily="2" charset="-122"/>
                <a:cs typeface="宋体" pitchFamily="2" charset="-122"/>
                <a:sym typeface="+mn-ea"/>
              </a:rPr>
              <a:t>确保第一时间联系到人。</a:t>
            </a:r>
            <a:endParaRPr lang="zh-CN" altLang="en-US" sz="2100" b="1" dirty="0">
              <a:latin typeface="宋体" pitchFamily="2" charset="-122"/>
              <a:cs typeface="宋体" pitchFamily="2" charset="-122"/>
              <a:sym typeface="+mn-ea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zh-CN" altLang="en-US" sz="2100" b="1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做好统计基础工作</a:t>
            </a:r>
            <a:endParaRPr lang="zh-CN" altLang="en-US" sz="2100" b="1" dirty="0" smtClean="0">
              <a:latin typeface="微软雅黑" panose="020B0604030504040204" charset="-122"/>
              <a:cs typeface="微软雅黑" panose="020B0604030504040204" charset="-122"/>
              <a:sym typeface="+mn-ea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2100" b="1" dirty="0" smtClean="0">
                <a:solidFill>
                  <a:srgbClr val="FF0000"/>
                </a:solidFill>
                <a:latin typeface="微软雅黑" panose="020B0604030504040204" charset="-122"/>
                <a:cs typeface="微软雅黑" panose="020B0604030504040204" charset="-122"/>
                <a:sym typeface="+mn-ea"/>
              </a:rPr>
              <a:t>留存好全部报数的依据备查</a:t>
            </a:r>
            <a:r>
              <a:rPr lang="zh-CN" altLang="en-US" sz="2100" b="1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。</a:t>
            </a:r>
            <a:endParaRPr lang="zh-CN" altLang="en-US" sz="2100" b="1" i="0" u="none" strike="noStrike" kern="1200" cap="none" spc="0" baseline="0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342900" indent="-3429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2100" b="1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建立健全完备的批发和零售业统计台账，按自然月建立明细的统计台账，做到数出有据。</a:t>
            </a:r>
            <a:endParaRPr lang="zh-CN" altLang="en-US" sz="2100" dirty="0" smtClean="0">
              <a:solidFill>
                <a:srgbClr val="4B649F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endParaRPr lang="zh-CN" altLang="en-US" sz="2100" b="1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marL="457200" indent="-457200">
              <a:lnSpc>
                <a:spcPct val="130000"/>
              </a:lnSpc>
              <a:buFont typeface="Wingdings" panose="05000000000000000000" charset="0"/>
              <a:buChar char="l"/>
            </a:pPr>
            <a:endParaRPr lang="zh-CN" altLang="en-US" sz="2100" b="1" dirty="0" smtClean="0">
              <a:solidFill>
                <a:srgbClr val="4B649F"/>
              </a:solidFill>
              <a:latin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5" name="矩形"/>
          <p:cNvSpPr/>
          <p:nvPr/>
        </p:nvSpPr>
        <p:spPr>
          <a:xfrm>
            <a:off x="693346" y="62952"/>
            <a:ext cx="496951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平台操作及填报要求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--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指标审核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true"/>
          <p:nvPr>
            <p:custDataLst>
              <p:tags r:id="rId5"/>
            </p:custDataLst>
          </p:nvPr>
        </p:nvSpPr>
        <p:spPr>
          <a:xfrm>
            <a:off x="150495" y="546735"/>
            <a:ext cx="8482965" cy="5949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40000"/>
              </a:lnSpc>
              <a:buFont typeface="Wingdings" panose="05000000000000000000" pitchFamily="2" charset="2"/>
            </a:pPr>
            <a:r>
              <a:rPr lang="zh-CN" altLang="en-US" sz="2100" b="1" dirty="0" smtClean="0">
                <a:solidFill>
                  <a:srgbClr val="4B649F"/>
                </a:solidFill>
                <a:latin typeface="微软雅黑" panose="020B0604030504040204" charset="-122"/>
                <a:ea typeface="+mn-ea"/>
                <a:cs typeface="微软雅黑" panose="020B0604030504040204" charset="-122"/>
                <a:sym typeface="+mn-ea"/>
              </a:rPr>
              <a:t>（四）</a:t>
            </a:r>
            <a:r>
              <a:rPr lang="zh-CN" altLang="en-US" sz="2100" b="1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其他：</a:t>
            </a:r>
            <a:endParaRPr lang="zh-CN" altLang="en-US" sz="1800" dirty="0" smtClean="0">
              <a:solidFill>
                <a:srgbClr val="4B649F"/>
              </a:solidFill>
              <a:latin typeface="微软雅黑" panose="020B0604030504040204" charset="-122"/>
              <a:cs typeface="微软雅黑" panose="020B0604030504040204" charset="-122"/>
            </a:endParaRPr>
          </a:p>
          <a:p>
            <a:pPr indent="0">
              <a:buFont typeface="Wingdings" panose="05000000000000000000" pitchFamily="2" charset="2"/>
              <a:buNone/>
            </a:pPr>
            <a:endParaRPr lang="zh-CN" altLang="en-US" sz="1800" dirty="0" smtClean="0">
              <a:solidFill>
                <a:srgbClr val="4B649F"/>
              </a:solidFill>
              <a:latin typeface="微软雅黑" panose="020B0604030504040204" charset="-122"/>
              <a:cs typeface="微软雅黑" panose="020B060403050404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圆角矩形"/>
          <p:cNvSpPr/>
          <p:nvPr/>
        </p:nvSpPr>
        <p:spPr>
          <a:xfrm>
            <a:off x="2589263" y="2816321"/>
            <a:ext cx="4375121" cy="540638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74" name="圆角矩形"/>
          <p:cNvSpPr/>
          <p:nvPr/>
        </p:nvSpPr>
        <p:spPr>
          <a:xfrm>
            <a:off x="2610698" y="2047042"/>
            <a:ext cx="4375121" cy="540636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75" name="矩形">
            <a:hlinkClick r:id=""/>
          </p:cNvPr>
          <p:cNvSpPr/>
          <p:nvPr/>
        </p:nvSpPr>
        <p:spPr>
          <a:xfrm>
            <a:off x="2544011" y="2816321"/>
            <a:ext cx="4423946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三、重点指标及注意事项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76" name="矩形"/>
          <p:cNvSpPr/>
          <p:nvPr/>
        </p:nvSpPr>
        <p:spPr>
          <a:xfrm>
            <a:off x="2781781" y="2047120"/>
            <a:ext cx="4062171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</a:t>
            </a:r>
            <a:r>
              <a:rPr lang="zh-CN" altLang="en-US" sz="2700" b="1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主营及相关报表介绍</a:t>
            </a:r>
            <a:endParaRPr lang="zh-CN" altLang="en-US" sz="2700" b="1" i="0" u="none" strike="noStrike" kern="120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79" name="圆角矩形"/>
          <p:cNvSpPr/>
          <p:nvPr/>
        </p:nvSpPr>
        <p:spPr>
          <a:xfrm>
            <a:off x="2589263" y="1217032"/>
            <a:ext cx="4375121" cy="540638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80" name="矩形"/>
          <p:cNvSpPr/>
          <p:nvPr/>
        </p:nvSpPr>
        <p:spPr>
          <a:xfrm>
            <a:off x="2791705" y="1196788"/>
            <a:ext cx="3293845" cy="8991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 dirty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</a:t>
            </a:r>
            <a:r>
              <a:rPr lang="zh-CN" altLang="en-US" sz="2700" b="1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统计原则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700" b="1" i="0" u="none" strike="noStrike" kern="1200" cap="none" spc="0" baseline="0" dirty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82" name="圆角矩形"/>
          <p:cNvSpPr/>
          <p:nvPr/>
        </p:nvSpPr>
        <p:spPr>
          <a:xfrm>
            <a:off x="2608316" y="3607034"/>
            <a:ext cx="4375121" cy="546591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FFFF"/>
            </a:solidFill>
            <a:prstDash val="solid"/>
            <a:round/>
          </a:ln>
        </p:spPr>
      </p:sp>
      <p:sp>
        <p:nvSpPr>
          <p:cNvPr id="83" name="矩形">
            <a:hlinkClick r:id=""/>
          </p:cNvPr>
          <p:cNvSpPr/>
          <p:nvPr/>
        </p:nvSpPr>
        <p:spPr>
          <a:xfrm>
            <a:off x="2594026" y="3607034"/>
            <a:ext cx="4250084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  </a:t>
            </a: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</a:rPr>
              <a:t>四、平台操作及填报要求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</a:endParaRPr>
          </a:p>
        </p:txBody>
      </p:sp>
      <p:sp>
        <p:nvSpPr>
          <p:cNvPr id="2" name="矩形">
            <a:hlinkClick r:id=""/>
          </p:cNvPr>
          <p:cNvSpPr/>
          <p:nvPr/>
        </p:nvSpPr>
        <p:spPr>
          <a:xfrm>
            <a:off x="2541471" y="2816321"/>
            <a:ext cx="4423946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三、重点指标及注意事项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3" name="矩形"/>
          <p:cNvSpPr/>
          <p:nvPr/>
        </p:nvSpPr>
        <p:spPr>
          <a:xfrm>
            <a:off x="2789165" y="1196788"/>
            <a:ext cx="3293845" cy="89916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 dirty="0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一、</a:t>
            </a:r>
            <a:r>
              <a:rPr lang="zh-CN" altLang="en-US" sz="2700" b="1">
                <a:solidFill>
                  <a:schemeClr val="bg1">
                    <a:lumMod val="8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  <a:sym typeface="+mn-ea"/>
              </a:rPr>
              <a:t>统计原则</a:t>
            </a:r>
            <a:endParaRPr lang="zh-CN" altLang="en-US" sz="2700" b="1" i="0" u="none" strike="noStrike" kern="1200" cap="none" spc="0" baseline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700" b="1" i="0" u="none" strike="noStrike" kern="1200" cap="none" spc="0" baseline="0" dirty="0">
              <a:solidFill>
                <a:schemeClr val="bg1">
                  <a:lumMod val="8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7" name="文本框"/>
          <p:cNvSpPr txBox="true">
            <a:spLocks noGrp="true"/>
          </p:cNvSpPr>
          <p:nvPr>
            <p:custDataLst>
              <p:tags r:id="rId1"/>
            </p:custDataLst>
          </p:nvPr>
        </p:nvSpPr>
        <p:spPr>
          <a:xfrm>
            <a:off x="2517775" y="14605"/>
            <a:ext cx="3839210" cy="58356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false">
            <a:spAutoFit/>
            <a:scene3d>
              <a:camera prst="orthographicFront"/>
              <a:lightRig rig="threePt" dir="t"/>
            </a:scene3d>
          </a:bodyPr>
          <a:lstStyle>
            <a:lvl1pPr algn="ctr" defTabSz="914400" eaLnBrk="0" fontAlgn="base" hangingPunct="0">
              <a:spcBef>
                <a:spcPts val="0"/>
              </a:spcBef>
              <a:spcAft>
                <a:spcPts val="0"/>
              </a:spcAft>
              <a:buNone/>
              <a:defRPr sz="4400">
                <a:solidFill>
                  <a:schemeClr val="tx2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defRPr>
            </a:lvl1pPr>
          </a:lstStyle>
          <a:p>
            <a:pPr lvl="0" algn="ctr" eaLnBrk="1" hangingPunct="1">
              <a:buClrTx/>
              <a:buSzTx/>
              <a:buFontTx/>
            </a:pPr>
            <a:r>
              <a:rPr lang="zh-CN" altLang="en-US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目</a:t>
            </a:r>
            <a:r>
              <a:rPr lang="en-US" altLang="zh-CN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  </a:t>
            </a:r>
            <a:r>
              <a:rPr lang="zh-CN" altLang="en-US" sz="3200" b="1" dirty="0">
                <a:solidFill>
                  <a:srgbClr val="4B649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604030504040204" charset="-122"/>
                <a:ea typeface="微软雅黑" panose="020B0604030504040204" charset="-122"/>
                <a:cs typeface="微软雅黑" panose="020B0604030504040204" charset="-122"/>
                <a:sym typeface="+mn-ea"/>
              </a:rPr>
              <a:t>录</a:t>
            </a:r>
            <a:endParaRPr lang="zh-CN" altLang="en-US" sz="3200" b="1" dirty="0">
              <a:solidFill>
                <a:srgbClr val="4B649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604030504040204" charset="-122"/>
              <a:ea typeface="微软雅黑" panose="020B0604030504040204" charset="-122"/>
              <a:cs typeface="微软雅黑" panose="020B0604030504040204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8" name="组合"/>
          <p:cNvGrpSpPr/>
          <p:nvPr/>
        </p:nvGrpSpPr>
        <p:grpSpPr>
          <a:xfrm>
            <a:off x="2231322" y="1037449"/>
            <a:ext cx="3885487" cy="3079335"/>
            <a:chOff x="1982787" y="1830388"/>
            <a:chExt cx="5180010" cy="4105273"/>
          </a:xfrm>
        </p:grpSpPr>
        <p:grpSp>
          <p:nvGrpSpPr>
            <p:cNvPr id="586" name="组合"/>
            <p:cNvGrpSpPr/>
            <p:nvPr/>
          </p:nvGrpSpPr>
          <p:grpSpPr>
            <a:xfrm>
              <a:off x="1982787" y="1830388"/>
              <a:ext cx="5180010" cy="901228"/>
              <a:chOff x="1982787" y="1830388"/>
              <a:chExt cx="5180010" cy="901228"/>
            </a:xfrm>
          </p:grpSpPr>
          <p:sp>
            <p:nvSpPr>
              <p:cNvPr id="580" name="圆角矩形"/>
              <p:cNvSpPr/>
              <p:nvPr/>
            </p:nvSpPr>
            <p:spPr>
              <a:xfrm>
                <a:off x="1982787" y="1830388"/>
                <a:ext cx="5180010" cy="901228"/>
              </a:xfrm>
              <a:prstGeom prst="roundRect">
                <a:avLst>
                  <a:gd name="adj" fmla="val 10888"/>
                </a:avLst>
              </a:prstGeom>
              <a:gradFill rotWithShape="true">
                <a:gsLst>
                  <a:gs pos="0">
                    <a:srgbClr val="DDDDDD">
                      <a:alpha val="100000"/>
                    </a:srgbClr>
                  </a:gs>
                  <a:gs pos="50000">
                    <a:srgbClr val="F2F2F2">
                      <a:alpha val="100000"/>
                    </a:srgbClr>
                  </a:gs>
                  <a:gs pos="100000">
                    <a:srgbClr val="DDDDDD">
                      <a:alpha val="100000"/>
                    </a:srgbClr>
                  </a:gs>
                </a:gsLst>
                <a:lin ang="2700000" scaled="true"/>
              </a:gradFill>
              <a:ln w="38100" cap="flat" cmpd="sng">
                <a:solidFill>
                  <a:srgbClr val="FFFFFF"/>
                </a:solidFill>
                <a:prstDash val="solid"/>
                <a:round/>
              </a:ln>
              <a:effectLst>
                <a:outerShdw dist="135003" dir="2928844" algn="ctr" rotWithShape="0">
                  <a:srgbClr val="000000">
                    <a:alpha val="49803"/>
                  </a:srgbClr>
                </a:outerShdw>
              </a:effectLst>
            </p:spPr>
            <p:txBody>
              <a:bodyPr vert="horz" wrap="none" lIns="68588" tIns="34294" rIns="68588" bIns="34294" anchor="ctr" anchorCtr="false"/>
              <a:lstStyle/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CN" altLang="en-US" sz="2400" b="1" i="0" u="none" strike="noStrike" kern="1200" cap="none" spc="0" baseline="0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  <a:cs typeface="Times New Roman" panose="02020603050405020304" charset="0"/>
                  </a:rPr>
                  <a:t>强制性错误</a:t>
                </a:r>
                <a:endParaRPr lang="zh-CN" altLang="en-US" sz="2400" b="1" i="0" u="none" strike="noStrike" kern="1200" cap="none" spc="0" baseline="0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charset="0"/>
                </a:endParaRPr>
              </a:p>
            </p:txBody>
          </p:sp>
          <p:grpSp>
            <p:nvGrpSpPr>
              <p:cNvPr id="584" name="组合"/>
              <p:cNvGrpSpPr/>
              <p:nvPr/>
            </p:nvGrpSpPr>
            <p:grpSpPr>
              <a:xfrm>
                <a:off x="2095905" y="1913395"/>
                <a:ext cx="998556" cy="771775"/>
                <a:chOff x="2095905" y="1913395"/>
                <a:chExt cx="998556" cy="771775"/>
              </a:xfrm>
            </p:grpSpPr>
            <p:sp>
              <p:nvSpPr>
                <p:cNvPr id="581" name="圆角矩形"/>
                <p:cNvSpPr/>
                <p:nvPr/>
              </p:nvSpPr>
              <p:spPr>
                <a:xfrm>
                  <a:off x="2095905" y="1913395"/>
                  <a:ext cx="998556" cy="771775"/>
                </a:xfrm>
                <a:prstGeom prst="roundRect">
                  <a:avLst>
                    <a:gd name="adj" fmla="val 11921"/>
                  </a:avLst>
                </a:prstGeom>
                <a:solidFill>
                  <a:srgbClr val="FF0000"/>
                </a:solidFill>
                <a:ln w="38100" cap="flat" cmpd="sng">
                  <a:solidFill>
                    <a:srgbClr val="0000FF"/>
                  </a:solidFill>
                  <a:prstDash val="solid"/>
                  <a:round/>
                </a:ln>
              </p:spPr>
            </p:sp>
            <p:sp>
              <p:nvSpPr>
                <p:cNvPr id="582" name="曲线"/>
                <p:cNvSpPr/>
                <p:nvPr/>
              </p:nvSpPr>
              <p:spPr>
                <a:xfrm>
                  <a:off x="2155715" y="1960828"/>
                  <a:ext cx="496677" cy="369582"/>
                </a:xfrm>
                <a:custGeom>
                  <a:avLst/>
                  <a:gdLst>
                    <a:gd name="T1" fmla="*/ 0 w 21600"/>
                    <a:gd name="T2" fmla="*/ 0 h 21600"/>
                    <a:gd name="T3" fmla="*/ 21600 w 21600"/>
                    <a:gd name="T4" fmla="*/ 21600 h 21600"/>
                  </a:gdLst>
                  <a:ahLst/>
                  <a:cxnLst/>
                  <a:rect l="T1" t="T2" r="T3" b="T4"/>
                  <a:pathLst>
                    <a:path w="21600" h="21600">
                      <a:moveTo>
                        <a:pt x="4276" y="0"/>
                      </a:moveTo>
                      <a:cubicBezTo>
                        <a:pt x="1919" y="0"/>
                        <a:pt x="0" y="1914"/>
                        <a:pt x="0" y="4261"/>
                      </a:cubicBezTo>
                      <a:lnTo>
                        <a:pt x="0" y="21273"/>
                      </a:lnTo>
                      <a:cubicBezTo>
                        <a:pt x="978" y="21600"/>
                        <a:pt x="433" y="11160"/>
                        <a:pt x="5833" y="6284"/>
                      </a:cubicBezTo>
                      <a:cubicBezTo>
                        <a:pt x="11234" y="1407"/>
                        <a:pt x="21600" y="1047"/>
                        <a:pt x="21346" y="0"/>
                      </a:cubicBezTo>
                      <a:lnTo>
                        <a:pt x="4276" y="0"/>
                      </a:lnTo>
                      <a:close/>
                    </a:path>
                  </a:pathLst>
                </a:custGeom>
                <a:gradFill rotWithShape="true">
                  <a:gsLst>
                    <a:gs pos="0">
                      <a:srgbClr val="FFC774">
                        <a:alpha val="100000"/>
                      </a:srgbClr>
                    </a:gs>
                    <a:gs pos="50000">
                      <a:srgbClr val="FF9900">
                        <a:alpha val="0"/>
                      </a:srgbClr>
                    </a:gs>
                    <a:gs pos="100000">
                      <a:srgbClr val="FFC774">
                        <a:alpha val="100000"/>
                      </a:srgbClr>
                    </a:gs>
                  </a:gsLst>
                  <a:lin ang="2700000" scaled="true"/>
                </a:gradFill>
                <a:ln w="9525" cap="flat" cmpd="sng">
                  <a:noFill/>
                  <a:prstDash val="solid"/>
                  <a:round/>
                </a:ln>
              </p:spPr>
            </p:sp>
            <p:sp>
              <p:nvSpPr>
                <p:cNvPr id="583" name="矩形"/>
                <p:cNvSpPr/>
                <p:nvPr/>
              </p:nvSpPr>
              <p:spPr>
                <a:xfrm>
                  <a:off x="2388191" y="2039350"/>
                  <a:ext cx="425821" cy="521482"/>
                </a:xfrm>
                <a:prstGeom prst="rect">
                  <a:avLst/>
                </a:prstGeom>
                <a:noFill/>
                <a:ln w="9525" cap="flat" cmpd="sng">
                  <a:noFill/>
                  <a:prstDash val="solid"/>
                  <a:miter/>
                </a:ln>
              </p:spPr>
              <p:txBody>
                <a:bodyPr vert="horz" wrap="none" lIns="68588" tIns="34294" rIns="68588" bIns="34294" anchor="t" anchorCtr="false">
                  <a:spAutoFit/>
                </a:bodyPr>
                <a:lstStyle/>
                <a:p>
                  <a:pPr marL="0" indent="0" algn="ctr" ea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altLang="zh-CN" sz="2100" b="0" i="0" u="none" strike="noStrike" kern="1200" cap="none" spc="0" baseline="0" dirty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ahoma" panose="020B0604030504040204" pitchFamily="34" charset="0"/>
                      <a:ea typeface="宋体" pitchFamily="2" charset="-122"/>
                      <a:cs typeface="Times New Roman" panose="02020603050405020304" charset="0"/>
                    </a:rPr>
                    <a:t>A</a:t>
                  </a:r>
                  <a:endParaRPr lang="zh-CN" altLang="en-US" sz="2100" b="0" i="0" u="none" strike="noStrike" kern="1200" cap="none" spc="0" baseline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ahoma" panose="020B0604030504040204" pitchFamily="34" charset="0"/>
                    <a:ea typeface="宋体" pitchFamily="2" charset="-122"/>
                    <a:cs typeface="Times New Roman" panose="02020603050405020304" charset="0"/>
                  </a:endParaRPr>
                </a:p>
              </p:txBody>
            </p:sp>
          </p:grpSp>
          <p:sp>
            <p:nvSpPr>
              <p:cNvPr id="585" name="矩形"/>
              <p:cNvSpPr/>
              <p:nvPr/>
            </p:nvSpPr>
            <p:spPr>
              <a:xfrm>
                <a:off x="3227083" y="1971699"/>
                <a:ext cx="3810897" cy="366617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sp>
        </p:grpSp>
        <p:grpSp>
          <p:nvGrpSpPr>
            <p:cNvPr id="593" name="组合"/>
            <p:cNvGrpSpPr/>
            <p:nvPr/>
          </p:nvGrpSpPr>
          <p:grpSpPr>
            <a:xfrm>
              <a:off x="1982787" y="2877785"/>
              <a:ext cx="5180010" cy="895840"/>
              <a:chOff x="1982787" y="2877785"/>
              <a:chExt cx="5180010" cy="895840"/>
            </a:xfrm>
          </p:grpSpPr>
          <p:sp>
            <p:nvSpPr>
              <p:cNvPr id="587" name="圆角矩形"/>
              <p:cNvSpPr/>
              <p:nvPr/>
            </p:nvSpPr>
            <p:spPr>
              <a:xfrm>
                <a:off x="1982787" y="2877785"/>
                <a:ext cx="5180010" cy="895840"/>
              </a:xfrm>
              <a:prstGeom prst="roundRect">
                <a:avLst>
                  <a:gd name="adj" fmla="val 10888"/>
                </a:avLst>
              </a:prstGeom>
              <a:gradFill rotWithShape="true">
                <a:gsLst>
                  <a:gs pos="0">
                    <a:srgbClr val="DDDDDD">
                      <a:alpha val="100000"/>
                    </a:srgbClr>
                  </a:gs>
                  <a:gs pos="50000">
                    <a:srgbClr val="F2F2F2">
                      <a:alpha val="100000"/>
                    </a:srgbClr>
                  </a:gs>
                  <a:gs pos="100000">
                    <a:srgbClr val="DDDDDD">
                      <a:alpha val="100000"/>
                    </a:srgbClr>
                  </a:gs>
                </a:gsLst>
                <a:lin ang="2700000" scaled="true"/>
              </a:gradFill>
              <a:ln w="38100" cap="flat" cmpd="sng">
                <a:solidFill>
                  <a:srgbClr val="FFFFFF"/>
                </a:solidFill>
                <a:prstDash val="solid"/>
                <a:round/>
              </a:ln>
              <a:effectLst>
                <a:outerShdw dist="135003" dir="2928844" algn="ctr" rotWithShape="0">
                  <a:srgbClr val="000000">
                    <a:alpha val="49803"/>
                  </a:srgbClr>
                </a:outerShdw>
              </a:effectLst>
            </p:spPr>
            <p:txBody>
              <a:bodyPr vert="horz" wrap="none" lIns="68588" tIns="34294" rIns="68588" bIns="34294" anchor="ctr" anchorCtr="false"/>
              <a:lstStyle/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CN" altLang="en-US" sz="2400" b="1" i="0" u="none" strike="noStrike" kern="1200" cap="none" spc="0" baseline="0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  <a:cs typeface="Times New Roman" panose="02020603050405020304" charset="0"/>
                  </a:rPr>
                  <a:t>准强制错误</a:t>
                </a:r>
                <a:endParaRPr lang="zh-CN" altLang="en-US" sz="2400" b="1" i="0" u="none" strike="noStrike" kern="1200" cap="none" spc="0" baseline="0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charset="0"/>
                </a:endParaRPr>
              </a:p>
            </p:txBody>
          </p:sp>
          <p:grpSp>
            <p:nvGrpSpPr>
              <p:cNvPr id="591" name="组合"/>
              <p:cNvGrpSpPr/>
              <p:nvPr/>
            </p:nvGrpSpPr>
            <p:grpSpPr>
              <a:xfrm>
                <a:off x="2095905" y="2958686"/>
                <a:ext cx="998556" cy="732063"/>
                <a:chOff x="2095905" y="2958686"/>
                <a:chExt cx="998556" cy="732063"/>
              </a:xfrm>
            </p:grpSpPr>
            <p:sp>
              <p:nvSpPr>
                <p:cNvPr id="588" name="圆角矩形"/>
                <p:cNvSpPr/>
                <p:nvPr/>
              </p:nvSpPr>
              <p:spPr>
                <a:xfrm>
                  <a:off x="2095905" y="2958686"/>
                  <a:ext cx="998556" cy="732063"/>
                </a:xfrm>
                <a:prstGeom prst="roundRect">
                  <a:avLst>
                    <a:gd name="adj" fmla="val 11921"/>
                  </a:avLst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8100" cap="flat" cmpd="sng">
                  <a:solidFill>
                    <a:srgbClr val="0000FF"/>
                  </a:solidFill>
                  <a:prstDash val="solid"/>
                  <a:round/>
                </a:ln>
              </p:spPr>
            </p:sp>
            <p:sp>
              <p:nvSpPr>
                <p:cNvPr id="589" name="曲线"/>
                <p:cNvSpPr/>
                <p:nvPr/>
              </p:nvSpPr>
              <p:spPr>
                <a:xfrm>
                  <a:off x="2155715" y="3007031"/>
                  <a:ext cx="496677" cy="367017"/>
                </a:xfrm>
                <a:custGeom>
                  <a:avLst/>
                  <a:gdLst>
                    <a:gd name="T1" fmla="*/ 0 w 21600"/>
                    <a:gd name="T2" fmla="*/ 0 h 21600"/>
                    <a:gd name="T3" fmla="*/ 21600 w 21600"/>
                    <a:gd name="T4" fmla="*/ 21600 h 21600"/>
                  </a:gdLst>
                  <a:ahLst/>
                  <a:cxnLst/>
                  <a:rect l="T1" t="T2" r="T3" b="T4"/>
                  <a:pathLst>
                    <a:path w="21600" h="21600">
                      <a:moveTo>
                        <a:pt x="4276" y="0"/>
                      </a:moveTo>
                      <a:cubicBezTo>
                        <a:pt x="1919" y="0"/>
                        <a:pt x="0" y="1913"/>
                        <a:pt x="0" y="4261"/>
                      </a:cubicBezTo>
                      <a:lnTo>
                        <a:pt x="0" y="21274"/>
                      </a:lnTo>
                      <a:cubicBezTo>
                        <a:pt x="978" y="21600"/>
                        <a:pt x="433" y="11161"/>
                        <a:pt x="5833" y="6283"/>
                      </a:cubicBezTo>
                      <a:cubicBezTo>
                        <a:pt x="11234" y="1408"/>
                        <a:pt x="21600" y="1047"/>
                        <a:pt x="21346" y="0"/>
                      </a:cubicBezTo>
                      <a:lnTo>
                        <a:pt x="4276" y="0"/>
                      </a:lnTo>
                      <a:close/>
                    </a:path>
                  </a:pathLst>
                </a:custGeom>
                <a:gradFill rotWithShape="true">
                  <a:gsLst>
                    <a:gs pos="0">
                      <a:srgbClr val="FFFFD5">
                        <a:alpha val="100000"/>
                      </a:srgbClr>
                    </a:gs>
                    <a:gs pos="100000">
                      <a:srgbClr val="FFFF99">
                        <a:alpha val="0"/>
                      </a:srgbClr>
                    </a:gs>
                  </a:gsLst>
                  <a:lin ang="2700000" scaled="true"/>
                </a:gradFill>
                <a:ln w="9525" cap="flat" cmpd="sng">
                  <a:noFill/>
                  <a:prstDash val="solid"/>
                  <a:round/>
                </a:ln>
              </p:spPr>
            </p:sp>
            <p:sp>
              <p:nvSpPr>
                <p:cNvPr id="590" name="矩形"/>
                <p:cNvSpPr/>
                <p:nvPr/>
              </p:nvSpPr>
              <p:spPr>
                <a:xfrm>
                  <a:off x="2359142" y="3089187"/>
                  <a:ext cx="426667" cy="521482"/>
                </a:xfrm>
                <a:prstGeom prst="rect">
                  <a:avLst/>
                </a:prstGeom>
                <a:noFill/>
                <a:ln w="9525" cap="flat" cmpd="sng">
                  <a:noFill/>
                  <a:prstDash val="solid"/>
                  <a:miter/>
                </a:ln>
              </p:spPr>
              <p:txBody>
                <a:bodyPr vert="horz" wrap="none" lIns="68588" tIns="34294" rIns="68588" bIns="34294" anchor="t" anchorCtr="false">
                  <a:spAutoFit/>
                </a:bodyPr>
                <a:lstStyle/>
                <a:p>
                  <a:pPr marL="0" indent="0" algn="ctr" ea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altLang="zh-CN" sz="2100" b="0" i="0" u="none" strike="noStrike" kern="1200" cap="none" spc="0" baseline="0" dirty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ahoma" panose="020B0604030504040204" pitchFamily="34" charset="0"/>
                      <a:ea typeface="宋体" pitchFamily="2" charset="-122"/>
                      <a:cs typeface="Times New Roman" panose="02020603050405020304" charset="0"/>
                    </a:rPr>
                    <a:t>B</a:t>
                  </a:r>
                  <a:endParaRPr lang="zh-CN" altLang="en-US" sz="2100" b="0" i="0" u="none" strike="noStrike" kern="1200" cap="none" spc="0" baseline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ahoma" panose="020B0604030504040204" pitchFamily="34" charset="0"/>
                    <a:ea typeface="宋体" pitchFamily="2" charset="-122"/>
                    <a:cs typeface="Times New Roman" panose="02020603050405020304" charset="0"/>
                  </a:endParaRPr>
                </a:p>
              </p:txBody>
            </p:sp>
          </p:grpSp>
          <p:sp>
            <p:nvSpPr>
              <p:cNvPr id="592" name="矩形"/>
              <p:cNvSpPr/>
              <p:nvPr/>
            </p:nvSpPr>
            <p:spPr>
              <a:xfrm>
                <a:off x="3227083" y="2999137"/>
                <a:ext cx="3810897" cy="367017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sp>
        </p:grpSp>
        <p:grpSp>
          <p:nvGrpSpPr>
            <p:cNvPr id="600" name="组合"/>
            <p:cNvGrpSpPr/>
            <p:nvPr/>
          </p:nvGrpSpPr>
          <p:grpSpPr>
            <a:xfrm>
              <a:off x="1982787" y="3919795"/>
              <a:ext cx="5180010" cy="901228"/>
              <a:chOff x="1982787" y="3919795"/>
              <a:chExt cx="5180010" cy="901228"/>
            </a:xfrm>
          </p:grpSpPr>
          <p:sp>
            <p:nvSpPr>
              <p:cNvPr id="594" name="圆角矩形"/>
              <p:cNvSpPr/>
              <p:nvPr/>
            </p:nvSpPr>
            <p:spPr>
              <a:xfrm>
                <a:off x="1982787" y="3919795"/>
                <a:ext cx="5180010" cy="901228"/>
              </a:xfrm>
              <a:prstGeom prst="roundRect">
                <a:avLst>
                  <a:gd name="adj" fmla="val 10888"/>
                </a:avLst>
              </a:prstGeom>
              <a:gradFill rotWithShape="true">
                <a:gsLst>
                  <a:gs pos="0">
                    <a:srgbClr val="DDDDDD">
                      <a:alpha val="100000"/>
                    </a:srgbClr>
                  </a:gs>
                  <a:gs pos="50000">
                    <a:srgbClr val="EEEEEE">
                      <a:alpha val="100000"/>
                    </a:srgbClr>
                  </a:gs>
                  <a:gs pos="100000">
                    <a:srgbClr val="DDDDDD">
                      <a:alpha val="100000"/>
                    </a:srgbClr>
                  </a:gs>
                </a:gsLst>
                <a:lin ang="2700000" scaled="true"/>
              </a:gradFill>
              <a:ln w="38100" cap="flat" cmpd="sng">
                <a:solidFill>
                  <a:srgbClr val="FFFFFF"/>
                </a:solidFill>
                <a:prstDash val="solid"/>
                <a:round/>
              </a:ln>
              <a:effectLst>
                <a:outerShdw dist="135003" dir="2928844" algn="ctr" rotWithShape="0">
                  <a:srgbClr val="000000">
                    <a:alpha val="49803"/>
                  </a:srgbClr>
                </a:outerShdw>
              </a:effectLst>
            </p:spPr>
            <p:txBody>
              <a:bodyPr vert="horz" wrap="none" lIns="68588" tIns="34294" rIns="68588" bIns="34294" anchor="ctr" anchorCtr="false"/>
              <a:lstStyle/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CN" altLang="en-US" sz="2400" b="1" i="0" u="none" strike="noStrike" kern="1200" cap="none" spc="0" baseline="0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  <a:cs typeface="Times New Roman" panose="02020603050405020304" charset="0"/>
                  </a:rPr>
                  <a:t>核实性错误</a:t>
                </a:r>
                <a:endParaRPr lang="zh-CN" altLang="en-US" sz="2400" b="1" i="0" u="none" strike="noStrike" kern="1200" cap="none" spc="0" baseline="0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charset="0"/>
                </a:endParaRPr>
              </a:p>
            </p:txBody>
          </p:sp>
          <p:grpSp>
            <p:nvGrpSpPr>
              <p:cNvPr id="598" name="组合"/>
              <p:cNvGrpSpPr/>
              <p:nvPr/>
            </p:nvGrpSpPr>
            <p:grpSpPr>
              <a:xfrm>
                <a:off x="2095905" y="4000649"/>
                <a:ext cx="998556" cy="739519"/>
                <a:chOff x="2095905" y="4000649"/>
                <a:chExt cx="998556" cy="739519"/>
              </a:xfrm>
            </p:grpSpPr>
            <p:sp>
              <p:nvSpPr>
                <p:cNvPr id="595" name="圆角矩形"/>
                <p:cNvSpPr/>
                <p:nvPr/>
              </p:nvSpPr>
              <p:spPr>
                <a:xfrm>
                  <a:off x="2095905" y="4000649"/>
                  <a:ext cx="998556" cy="739519"/>
                </a:xfrm>
                <a:prstGeom prst="roundRect">
                  <a:avLst>
                    <a:gd name="adj" fmla="val 11921"/>
                  </a:avLst>
                </a:prstGeom>
                <a:solidFill>
                  <a:srgbClr val="92D050"/>
                </a:solidFill>
                <a:ln w="38100" cap="flat" cmpd="sng">
                  <a:solidFill>
                    <a:srgbClr val="0000FF"/>
                  </a:solidFill>
                  <a:prstDash val="solid"/>
                  <a:round/>
                </a:ln>
              </p:spPr>
            </p:sp>
            <p:sp>
              <p:nvSpPr>
                <p:cNvPr id="597" name="矩形"/>
                <p:cNvSpPr/>
                <p:nvPr/>
              </p:nvSpPr>
              <p:spPr>
                <a:xfrm>
                  <a:off x="2379674" y="4117411"/>
                  <a:ext cx="430900" cy="521482"/>
                </a:xfrm>
                <a:prstGeom prst="rect">
                  <a:avLst/>
                </a:prstGeom>
                <a:noFill/>
                <a:ln w="9525" cap="flat" cmpd="sng">
                  <a:noFill/>
                  <a:prstDash val="solid"/>
                  <a:miter/>
                </a:ln>
              </p:spPr>
              <p:txBody>
                <a:bodyPr vert="horz" wrap="none" lIns="68588" tIns="34294" rIns="68588" bIns="34294" anchor="t" anchorCtr="false">
                  <a:spAutoFit/>
                </a:bodyPr>
                <a:lstStyle/>
                <a:p>
                  <a:pPr marL="0" indent="0" algn="ctr" ea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altLang="zh-CN" sz="2100" b="0" i="0" u="none" strike="noStrike" kern="1200" cap="none" spc="0" baseline="0" dirty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ahoma" panose="020B0604030504040204" pitchFamily="34" charset="0"/>
                      <a:ea typeface="宋体" pitchFamily="2" charset="-122"/>
                      <a:cs typeface="Times New Roman" panose="02020603050405020304" charset="0"/>
                    </a:rPr>
                    <a:t>C</a:t>
                  </a:r>
                  <a:endParaRPr lang="zh-CN" altLang="en-US" sz="2100" b="0" i="0" u="none" strike="noStrike" kern="1200" cap="none" spc="0" baseline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ahoma" panose="020B0604030504040204" pitchFamily="34" charset="0"/>
                    <a:ea typeface="宋体" pitchFamily="2" charset="-122"/>
                    <a:cs typeface="Times New Roman" panose="02020603050405020304" charset="0"/>
                  </a:endParaRPr>
                </a:p>
              </p:txBody>
            </p:sp>
          </p:grpSp>
          <p:sp>
            <p:nvSpPr>
              <p:cNvPr id="599" name="矩形"/>
              <p:cNvSpPr/>
              <p:nvPr/>
            </p:nvSpPr>
            <p:spPr>
              <a:xfrm>
                <a:off x="3227083" y="4043049"/>
                <a:ext cx="3810897" cy="365814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sp>
        </p:grpSp>
        <p:grpSp>
          <p:nvGrpSpPr>
            <p:cNvPr id="607" name="组合"/>
            <p:cNvGrpSpPr/>
            <p:nvPr/>
          </p:nvGrpSpPr>
          <p:grpSpPr>
            <a:xfrm>
              <a:off x="1982787" y="5034434"/>
              <a:ext cx="5180010" cy="901227"/>
              <a:chOff x="1982787" y="5034434"/>
              <a:chExt cx="5180010" cy="901227"/>
            </a:xfrm>
          </p:grpSpPr>
          <p:sp>
            <p:nvSpPr>
              <p:cNvPr id="601" name="圆角矩形"/>
              <p:cNvSpPr/>
              <p:nvPr/>
            </p:nvSpPr>
            <p:spPr>
              <a:xfrm>
                <a:off x="1982787" y="5034434"/>
                <a:ext cx="5180010" cy="901227"/>
              </a:xfrm>
              <a:prstGeom prst="roundRect">
                <a:avLst>
                  <a:gd name="adj" fmla="val 10888"/>
                </a:avLst>
              </a:prstGeom>
              <a:gradFill rotWithShape="true">
                <a:gsLst>
                  <a:gs pos="0">
                    <a:srgbClr val="DDDDDD">
                      <a:alpha val="100000"/>
                    </a:srgbClr>
                  </a:gs>
                  <a:gs pos="50000">
                    <a:srgbClr val="F2F2F2">
                      <a:alpha val="100000"/>
                    </a:srgbClr>
                  </a:gs>
                  <a:gs pos="100000">
                    <a:srgbClr val="DDDDDD">
                      <a:alpha val="100000"/>
                    </a:srgbClr>
                  </a:gs>
                </a:gsLst>
                <a:lin ang="2700000" scaled="true"/>
              </a:gradFill>
              <a:ln w="38100" cap="flat" cmpd="sng">
                <a:solidFill>
                  <a:srgbClr val="FFFFFF"/>
                </a:solidFill>
                <a:prstDash val="solid"/>
                <a:round/>
              </a:ln>
              <a:effectLst>
                <a:outerShdw dist="135003" dir="2928844" algn="ctr" rotWithShape="0">
                  <a:srgbClr val="000000">
                    <a:alpha val="49803"/>
                  </a:srgbClr>
                </a:outerShdw>
              </a:effectLst>
            </p:spPr>
            <p:txBody>
              <a:bodyPr vert="horz" wrap="none" lIns="68588" tIns="34294" rIns="68588" bIns="34294" anchor="ctr" anchorCtr="false"/>
              <a:lstStyle/>
              <a:p>
                <a:pPr marL="0" indent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CN" altLang="en-US" sz="2400" b="1" i="0" u="none" strike="noStrike" kern="1200" cap="none" spc="0" baseline="0">
                    <a:solidFill>
                      <a:srgbClr val="000000"/>
                    </a:solidFill>
                    <a:latin typeface="黑体" panose="02010609060101010101" pitchFamily="2" charset="-122"/>
                    <a:ea typeface="黑体" panose="02010609060101010101" pitchFamily="2" charset="-122"/>
                    <a:cs typeface="Times New Roman" panose="02020603050405020304" charset="0"/>
                  </a:rPr>
                  <a:t>可忽略错误</a:t>
                </a:r>
                <a:endParaRPr lang="zh-CN" altLang="en-US" sz="2400" b="1" i="0" u="none" strike="noStrike" kern="1200" cap="none" spc="0" baseline="0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charset="0"/>
                </a:endParaRPr>
              </a:p>
            </p:txBody>
          </p:sp>
          <p:grpSp>
            <p:nvGrpSpPr>
              <p:cNvPr id="605" name="组合"/>
              <p:cNvGrpSpPr/>
              <p:nvPr/>
            </p:nvGrpSpPr>
            <p:grpSpPr>
              <a:xfrm>
                <a:off x="2095905" y="5113489"/>
                <a:ext cx="998556" cy="741142"/>
                <a:chOff x="2095905" y="5113489"/>
                <a:chExt cx="998556" cy="741142"/>
              </a:xfrm>
            </p:grpSpPr>
            <p:sp>
              <p:nvSpPr>
                <p:cNvPr id="602" name="圆角矩形"/>
                <p:cNvSpPr/>
                <p:nvPr/>
              </p:nvSpPr>
              <p:spPr>
                <a:xfrm>
                  <a:off x="2095905" y="5113489"/>
                  <a:ext cx="998556" cy="741142"/>
                </a:xfrm>
                <a:prstGeom prst="roundRect">
                  <a:avLst>
                    <a:gd name="adj" fmla="val 11921"/>
                  </a:avLst>
                </a:prstGeom>
                <a:gradFill rotWithShape="true">
                  <a:gsLst>
                    <a:gs pos="0">
                      <a:srgbClr val="FF9900">
                        <a:alpha val="100000"/>
                      </a:srgbClr>
                    </a:gs>
                    <a:gs pos="100000">
                      <a:srgbClr val="B46C00">
                        <a:alpha val="100000"/>
                      </a:srgbClr>
                    </a:gs>
                  </a:gsLst>
                  <a:lin ang="5400000" scaled="true"/>
                </a:gradFill>
                <a:ln w="38100" cap="flat" cmpd="sng">
                  <a:solidFill>
                    <a:srgbClr val="0000FF"/>
                  </a:solidFill>
                  <a:prstDash val="solid"/>
                  <a:round/>
                </a:ln>
              </p:spPr>
            </p:sp>
            <p:sp>
              <p:nvSpPr>
                <p:cNvPr id="603" name="曲线"/>
                <p:cNvSpPr/>
                <p:nvPr/>
              </p:nvSpPr>
              <p:spPr>
                <a:xfrm>
                  <a:off x="2155715" y="5162898"/>
                  <a:ext cx="496677" cy="369582"/>
                </a:xfrm>
                <a:custGeom>
                  <a:avLst/>
                  <a:gdLst>
                    <a:gd name="T1" fmla="*/ 0 w 21600"/>
                    <a:gd name="T2" fmla="*/ 0 h 21600"/>
                    <a:gd name="T3" fmla="*/ 21600 w 21600"/>
                    <a:gd name="T4" fmla="*/ 21600 h 21600"/>
                  </a:gdLst>
                  <a:ahLst/>
                  <a:cxnLst/>
                  <a:rect l="T1" t="T2" r="T3" b="T4"/>
                  <a:pathLst>
                    <a:path w="21600" h="21600">
                      <a:moveTo>
                        <a:pt x="4276" y="0"/>
                      </a:moveTo>
                      <a:cubicBezTo>
                        <a:pt x="1919" y="0"/>
                        <a:pt x="0" y="1914"/>
                        <a:pt x="0" y="4262"/>
                      </a:cubicBezTo>
                      <a:lnTo>
                        <a:pt x="0" y="21273"/>
                      </a:lnTo>
                      <a:cubicBezTo>
                        <a:pt x="978" y="21600"/>
                        <a:pt x="433" y="11161"/>
                        <a:pt x="5833" y="6283"/>
                      </a:cubicBezTo>
                      <a:cubicBezTo>
                        <a:pt x="11234" y="1408"/>
                        <a:pt x="21600" y="1046"/>
                        <a:pt x="21346" y="0"/>
                      </a:cubicBezTo>
                      <a:lnTo>
                        <a:pt x="4276" y="0"/>
                      </a:lnTo>
                      <a:close/>
                    </a:path>
                  </a:pathLst>
                </a:custGeom>
                <a:gradFill rotWithShape="true">
                  <a:gsLst>
                    <a:gs pos="0">
                      <a:srgbClr val="FFC774">
                        <a:alpha val="100000"/>
                      </a:srgbClr>
                    </a:gs>
                    <a:gs pos="50000">
                      <a:srgbClr val="FF9900">
                        <a:alpha val="0"/>
                      </a:srgbClr>
                    </a:gs>
                    <a:gs pos="100000">
                      <a:srgbClr val="FFC774">
                        <a:alpha val="100000"/>
                      </a:srgbClr>
                    </a:gs>
                  </a:gsLst>
                  <a:lin ang="2700000" scaled="true"/>
                </a:gradFill>
                <a:ln w="9525" cap="flat" cmpd="sng">
                  <a:noFill/>
                  <a:prstDash val="solid"/>
                  <a:round/>
                </a:ln>
              </p:spPr>
            </p:sp>
            <p:sp>
              <p:nvSpPr>
                <p:cNvPr id="604" name="矩形"/>
                <p:cNvSpPr/>
                <p:nvPr/>
              </p:nvSpPr>
              <p:spPr>
                <a:xfrm>
                  <a:off x="2358849" y="5315079"/>
                  <a:ext cx="456297" cy="521482"/>
                </a:xfrm>
                <a:prstGeom prst="rect">
                  <a:avLst/>
                </a:prstGeom>
                <a:noFill/>
                <a:ln w="9525" cap="flat" cmpd="sng">
                  <a:noFill/>
                  <a:prstDash val="solid"/>
                  <a:miter/>
                </a:ln>
              </p:spPr>
              <p:txBody>
                <a:bodyPr vert="horz" wrap="none" lIns="68588" tIns="34294" rIns="68588" bIns="34294" anchor="t" anchorCtr="false">
                  <a:spAutoFit/>
                </a:bodyPr>
                <a:lstStyle/>
                <a:p>
                  <a:pPr marL="0" indent="0" algn="ctr" ea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altLang="zh-CN" sz="2100" b="0" i="0" u="none" strike="noStrike" kern="1200" cap="none" spc="0" baseline="0" dirty="0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ahoma" panose="020B0604030504040204" pitchFamily="34" charset="0"/>
                      <a:ea typeface="宋体" pitchFamily="2" charset="-122"/>
                      <a:cs typeface="Times New Roman" panose="02020603050405020304" charset="0"/>
                    </a:rPr>
                    <a:t>D</a:t>
                  </a:r>
                  <a:endParaRPr lang="zh-CN" altLang="en-US" sz="2100" b="0" i="0" u="none" strike="noStrike" kern="1200" cap="none" spc="0" baseline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ahoma" panose="020B0604030504040204" pitchFamily="34" charset="0"/>
                    <a:ea typeface="宋体" pitchFamily="2" charset="-122"/>
                    <a:cs typeface="Times New Roman" panose="02020603050405020304" charset="0"/>
                  </a:endParaRPr>
                </a:p>
              </p:txBody>
            </p:sp>
          </p:grpSp>
          <p:sp>
            <p:nvSpPr>
              <p:cNvPr id="606" name="矩形"/>
              <p:cNvSpPr/>
              <p:nvPr/>
            </p:nvSpPr>
            <p:spPr>
              <a:xfrm>
                <a:off x="3227083" y="5175744"/>
                <a:ext cx="3810897" cy="366617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/>
              </a:ln>
            </p:spPr>
          </p:sp>
        </p:grpSp>
      </p:grpSp>
      <p:sp>
        <p:nvSpPr>
          <p:cNvPr id="609" name="圆角矩形"/>
          <p:cNvSpPr/>
          <p:nvPr/>
        </p:nvSpPr>
        <p:spPr>
          <a:xfrm>
            <a:off x="3122268" y="1027406"/>
            <a:ext cx="2942398" cy="688266"/>
          </a:xfrm>
          <a:prstGeom prst="roundRect">
            <a:avLst>
              <a:gd name="adj" fmla="val 16666"/>
            </a:avLst>
          </a:prstGeom>
          <a:solidFill>
            <a:schemeClr val="bg1">
              <a:lumMod val="85000"/>
            </a:schemeClr>
          </a:solidFill>
          <a:ln w="9525" cap="flat" cmpd="sng">
            <a:noFill/>
            <a:prstDash val="solid"/>
            <a:miter/>
          </a:ln>
        </p:spPr>
        <p:txBody>
          <a:bodyPr vert="horz" wrap="square" lIns="68588" tIns="34294" rIns="68588" bIns="34294" anchor="t" anchorCtr="false"/>
          <a:lstStyle/>
          <a:p>
            <a:pPr marL="609600" indent="-60960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1200" cap="none" spc="0" baseline="0">
                <a:solidFill>
                  <a:srgbClr val="FF0000"/>
                </a:solidFill>
                <a:latin typeface="Tahoma" panose="020B0604030504040204" pitchFamily="34" charset="0"/>
                <a:ea typeface="宋体" pitchFamily="2" charset="-122"/>
                <a:cs typeface="Times New Roman" panose="02020603050405020304" charset="0"/>
              </a:rPr>
              <a:t>必须修改，</a:t>
            </a:r>
            <a:endParaRPr lang="zh-CN" altLang="en-US" sz="1800" b="1" i="0" u="none" strike="noStrike" kern="1200" cap="none" spc="0" baseline="0" dirty="0">
              <a:solidFill>
                <a:srgbClr val="FF0000"/>
              </a:solidFill>
              <a:latin typeface="Tahoma" panose="020B0604030504040204" pitchFamily="34" charset="0"/>
              <a:ea typeface="宋体" pitchFamily="2" charset="-122"/>
              <a:cs typeface="Times New Roman" panose="02020603050405020304" charset="0"/>
            </a:endParaRPr>
          </a:p>
          <a:p>
            <a:pPr marL="609600" indent="-60960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1200" cap="none" spc="0" baseline="0">
                <a:solidFill>
                  <a:srgbClr val="FF0000"/>
                </a:solidFill>
                <a:latin typeface="Tahoma" panose="020B0604030504040204" pitchFamily="34" charset="0"/>
                <a:ea typeface="宋体" pitchFamily="2" charset="-122"/>
                <a:cs typeface="Times New Roman" panose="02020603050405020304" charset="0"/>
              </a:rPr>
              <a:t>方可上报</a:t>
            </a:r>
            <a:endParaRPr lang="zh-CN" altLang="en-US" sz="1800" b="1" i="0" u="none" strike="noStrike" kern="1200" cap="none" spc="0" baseline="0">
              <a:solidFill>
                <a:srgbClr val="FF0000"/>
              </a:solidFill>
              <a:latin typeface="Tahoma" panose="020B0604030504040204" pitchFamily="3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3" name="灯片编号占位符 2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z="505" smtClean="0"/>
            </a:fld>
            <a:endParaRPr lang="zh-CN" altLang="en-US" sz="505"/>
          </a:p>
        </p:txBody>
      </p:sp>
      <p:sp>
        <p:nvSpPr>
          <p:cNvPr id="5" name="圆角矩形"/>
          <p:cNvSpPr/>
          <p:nvPr/>
        </p:nvSpPr>
        <p:spPr>
          <a:xfrm>
            <a:off x="3122744" y="1832368"/>
            <a:ext cx="2942398" cy="688266"/>
          </a:xfrm>
          <a:prstGeom prst="roundRect">
            <a:avLst>
              <a:gd name="adj" fmla="val 16666"/>
            </a:avLst>
          </a:prstGeom>
          <a:solidFill>
            <a:schemeClr val="bg1">
              <a:lumMod val="85000"/>
            </a:schemeClr>
          </a:solidFill>
          <a:ln w="9525" cap="flat" cmpd="sng">
            <a:noFill/>
            <a:prstDash val="solid"/>
            <a:miter/>
          </a:ln>
        </p:spPr>
        <p:txBody>
          <a:bodyPr vert="horz" wrap="square" lIns="68588" tIns="34294" rIns="68588" bIns="34294" anchor="t" anchorCtr="false"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charset="0"/>
                <a:sym typeface="+mn-ea"/>
              </a:rPr>
              <a:t>联系统计机构降级解锁后，</a:t>
            </a:r>
            <a:endParaRPr lang="zh-CN" altLang="en-US" sz="1800" b="1" i="0" u="none" strike="noStrike" kern="1200" cap="none" spc="0" baseline="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itchFamily="2" charset="-122"/>
              <a:cs typeface="Times New Roman" panose="02020603050405020304" charset="0"/>
              <a:sym typeface="+mn-ea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charset="0"/>
                <a:sym typeface="+mn-ea"/>
              </a:rPr>
              <a:t>填写说明，才可上报</a:t>
            </a:r>
            <a:endParaRPr lang="zh-CN" altLang="en-US" sz="1800" b="1" i="0" u="none" strike="noStrike" kern="1200" cap="none" spc="0" baseline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ea typeface="宋体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圆角矩形"/>
          <p:cNvSpPr/>
          <p:nvPr/>
        </p:nvSpPr>
        <p:spPr>
          <a:xfrm>
            <a:off x="3122744" y="2604941"/>
            <a:ext cx="2942398" cy="688266"/>
          </a:xfrm>
          <a:prstGeom prst="roundRect">
            <a:avLst>
              <a:gd name="adj" fmla="val 16666"/>
            </a:avLst>
          </a:prstGeom>
          <a:solidFill>
            <a:schemeClr val="bg1">
              <a:lumMod val="85000"/>
            </a:schemeClr>
          </a:solidFill>
          <a:ln w="9525" cap="flat" cmpd="sng">
            <a:noFill/>
            <a:prstDash val="solid"/>
            <a:miter/>
          </a:ln>
        </p:spPr>
        <p:txBody>
          <a:bodyPr vert="horz" wrap="square" lIns="68588" tIns="34294" rIns="68588" bIns="34294" anchor="t" anchorCtr="false"/>
          <a:lstStyle/>
          <a:p>
            <a:pPr marL="609600" indent="-60960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1800" b="1">
                <a:solidFill>
                  <a:srgbClr val="00B050"/>
                </a:solidFill>
                <a:latin typeface="Tahoma" panose="020B0604030504040204" pitchFamily="34" charset="0"/>
                <a:cs typeface="Times New Roman" panose="02020603050405020304" charset="0"/>
                <a:sym typeface="+mn-ea"/>
              </a:rPr>
              <a:t>填写说明，</a:t>
            </a:r>
            <a:endParaRPr lang="zh-CN" altLang="en-US" sz="1800" b="1">
              <a:solidFill>
                <a:srgbClr val="00B050"/>
              </a:solidFill>
              <a:latin typeface="Tahoma" panose="020B0604030504040204" pitchFamily="34" charset="0"/>
              <a:cs typeface="Times New Roman" panose="02020603050405020304" charset="0"/>
              <a:sym typeface="+mn-ea"/>
            </a:endParaRPr>
          </a:p>
          <a:p>
            <a:pPr marL="609600" indent="-60960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1800" b="1">
                <a:solidFill>
                  <a:srgbClr val="00B050"/>
                </a:solidFill>
                <a:latin typeface="Tahoma" panose="020B0604030504040204" pitchFamily="34" charset="0"/>
                <a:cs typeface="Times New Roman" panose="02020603050405020304" charset="0"/>
                <a:sym typeface="+mn-ea"/>
              </a:rPr>
              <a:t>可上报</a:t>
            </a:r>
            <a:endParaRPr lang="zh-CN" altLang="en-US" sz="1800" b="1" i="0" u="none" strike="noStrike" kern="1200" cap="none" spc="0" baseline="0">
              <a:solidFill>
                <a:srgbClr val="00B050"/>
              </a:solidFill>
              <a:latin typeface="Tahoma" panose="020B0604030504040204" pitchFamily="34" charset="0"/>
              <a:ea typeface="宋体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矩形"/>
          <p:cNvSpPr/>
          <p:nvPr/>
        </p:nvSpPr>
        <p:spPr>
          <a:xfrm>
            <a:off x="693346" y="45172"/>
            <a:ext cx="565531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平台操作及填报要求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--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澄清说明填写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9" grpId="0" bldLvl="0" animBg="true"/>
      <p:bldP spid="5" grpId="0" bldLvl="0" animBg="true"/>
      <p:bldP spid="6" grpId="0" bldLvl="0" animBg="true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true"/>
          <p:nvPr/>
        </p:nvSpPr>
        <p:spPr>
          <a:xfrm>
            <a:off x="601345" y="1055370"/>
            <a:ext cx="6342380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charset="0"/>
              <a:buChar char="l"/>
            </a:pPr>
            <a:r>
              <a:rPr lang="en-US" altLang="zh-CN" sz="2100" b="1" dirty="0">
                <a:solidFill>
                  <a:srgbClr val="FF0000"/>
                </a:solidFill>
              </a:rPr>
              <a:t>A</a:t>
            </a:r>
            <a:r>
              <a:rPr lang="zh-CN" altLang="en-US" sz="2100" b="1" dirty="0">
                <a:solidFill>
                  <a:srgbClr val="FF0000"/>
                </a:solidFill>
              </a:rPr>
              <a:t>类错误不能降级</a:t>
            </a:r>
            <a:endParaRPr lang="en-US" sz="2100" b="1" dirty="0">
              <a:solidFill>
                <a:srgbClr val="FF0000"/>
              </a:solidFill>
            </a:endParaRPr>
          </a:p>
        </p:txBody>
      </p:sp>
      <p:sp>
        <p:nvSpPr>
          <p:cNvPr id="2" name="矩形"/>
          <p:cNvSpPr/>
          <p:nvPr/>
        </p:nvSpPr>
        <p:spPr>
          <a:xfrm>
            <a:off x="693346" y="45172"/>
            <a:ext cx="565531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平台操作及填报要求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--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澄清说明填写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true"/>
          <p:nvPr/>
        </p:nvSpPr>
        <p:spPr>
          <a:xfrm>
            <a:off x="601345" y="1811020"/>
            <a:ext cx="7846695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Font typeface="Wingdings" panose="05000000000000000000" charset="0"/>
              <a:buChar char="l"/>
            </a:pPr>
            <a:r>
              <a:rPr lang="en-US" altLang="zh-CN" sz="2100" b="1" dirty="0">
                <a:solidFill>
                  <a:srgbClr val="FF0000"/>
                </a:solidFill>
              </a:rPr>
              <a:t>B</a:t>
            </a:r>
            <a:r>
              <a:rPr lang="zh-CN" altLang="en-US" sz="2100" b="1" dirty="0">
                <a:solidFill>
                  <a:srgbClr val="FF0000"/>
                </a:solidFill>
              </a:rPr>
              <a:t>类错误需要先核实，数据无误再联系统计所降级写说明</a:t>
            </a:r>
            <a:endParaRPr lang="zh-CN" altLang="en-US" sz="2100" b="1" dirty="0">
              <a:solidFill>
                <a:srgbClr val="FF0000"/>
              </a:solidFill>
            </a:endParaRPr>
          </a:p>
          <a:p>
            <a:pPr marL="342900" indent="-342900"/>
            <a:endParaRPr lang="zh-CN" altLang="en-US" sz="2100" b="1" dirty="0">
              <a:solidFill>
                <a:srgbClr val="FF0000"/>
              </a:solidFill>
            </a:endParaRPr>
          </a:p>
          <a:p>
            <a:r>
              <a:rPr lang="en-US" altLang="zh-CN" sz="2100" b="1" dirty="0">
                <a:solidFill>
                  <a:srgbClr val="FF0000"/>
                </a:solidFill>
              </a:rPr>
              <a:t>     </a:t>
            </a:r>
            <a:r>
              <a:rPr lang="zh-CN" altLang="en-US" sz="2100" b="1" dirty="0">
                <a:solidFill>
                  <a:srgbClr val="FF0000"/>
                </a:solidFill>
              </a:rPr>
              <a:t>不可降级情况举例：销售网网点个数漏填</a:t>
            </a:r>
            <a:endParaRPr lang="zh-CN" altLang="en-US" sz="2100" b="1" dirty="0">
              <a:solidFill>
                <a:srgbClr val="FF0000"/>
              </a:solidFill>
            </a:endParaRPr>
          </a:p>
          <a:p>
            <a:r>
              <a:rPr lang="zh-CN" altLang="en-US" sz="2100" b="1" dirty="0">
                <a:solidFill>
                  <a:srgbClr val="FF0000"/>
                </a:solidFill>
              </a:rPr>
              <a:t> </a:t>
            </a:r>
            <a:r>
              <a:rPr lang="en-US" altLang="zh-CN" sz="2100" b="1" dirty="0">
                <a:solidFill>
                  <a:srgbClr val="FF0000"/>
                </a:solidFill>
              </a:rPr>
              <a:t>                                     </a:t>
            </a:r>
            <a:r>
              <a:rPr lang="zh-CN" altLang="en-US" sz="2100" b="1" dirty="0">
                <a:solidFill>
                  <a:srgbClr val="FF0000"/>
                </a:solidFill>
              </a:rPr>
              <a:t>企业修改了上年同期数据</a:t>
            </a:r>
            <a:endParaRPr lang="zh-CN" altLang="en-US" sz="2100" b="1" dirty="0">
              <a:solidFill>
                <a:srgbClr val="FF0000"/>
              </a:solidFill>
            </a:endParaRPr>
          </a:p>
          <a:p>
            <a:endParaRPr lang="zh-CN" altLang="en-US" sz="2100" b="1" dirty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true"/>
          <p:nvPr/>
        </p:nvSpPr>
        <p:spPr>
          <a:xfrm>
            <a:off x="693420" y="3378200"/>
            <a:ext cx="827722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>
              <a:buClrTx/>
              <a:buSzTx/>
              <a:buFont typeface="Wingdings" panose="05000000000000000000" charset="0"/>
              <a:buChar char="l"/>
            </a:pPr>
            <a:r>
              <a:rPr lang="en-US" altLang="zh-CN" sz="2100" b="1" dirty="0">
                <a:solidFill>
                  <a:srgbClr val="FF0000"/>
                </a:solidFill>
                <a:sym typeface="+mn-ea"/>
              </a:rPr>
              <a:t>C类错误</a:t>
            </a:r>
            <a:r>
              <a:rPr lang="zh-CN" altLang="en-US" sz="2100" b="1" dirty="0">
                <a:solidFill>
                  <a:srgbClr val="FF0000"/>
                </a:solidFill>
                <a:sym typeface="+mn-ea"/>
              </a:rPr>
              <a:t>看清问题、趋势再写</a:t>
            </a:r>
            <a:r>
              <a:rPr lang="en-US" altLang="zh-CN" sz="2100" b="1" dirty="0">
                <a:solidFill>
                  <a:srgbClr val="FF0000"/>
                </a:solidFill>
                <a:sym typeface="+mn-ea"/>
              </a:rPr>
              <a:t>说明</a:t>
            </a:r>
            <a:r>
              <a:rPr lang="zh-CN" altLang="en-US" sz="2100" b="1" dirty="0">
                <a:solidFill>
                  <a:srgbClr val="FF0000"/>
                </a:solidFill>
                <a:sym typeface="+mn-ea"/>
              </a:rPr>
              <a:t>：问的是什么指标？</a:t>
            </a:r>
            <a:r>
              <a:rPr lang="en-US" altLang="zh-CN" sz="2100" b="1" dirty="0">
                <a:solidFill>
                  <a:srgbClr val="FF0000"/>
                </a:solidFill>
                <a:sym typeface="+mn-ea"/>
              </a:rPr>
              <a:t>变动趋势</a:t>
            </a:r>
            <a:r>
              <a:rPr lang="zh-CN" altLang="en-US" sz="2100" b="1" dirty="0">
                <a:solidFill>
                  <a:srgbClr val="FF0000"/>
                </a:solidFill>
                <a:sym typeface="+mn-ea"/>
              </a:rPr>
              <a:t>，是问</a:t>
            </a:r>
            <a:r>
              <a:rPr lang="en-US" altLang="zh-CN" sz="2100" b="1" dirty="0">
                <a:solidFill>
                  <a:srgbClr val="FF0000"/>
                </a:solidFill>
                <a:sym typeface="+mn-ea"/>
              </a:rPr>
              <a:t>同比还是环比</a:t>
            </a:r>
            <a:r>
              <a:rPr lang="zh-CN" altLang="en-US" sz="2100" b="1" dirty="0">
                <a:solidFill>
                  <a:srgbClr val="FF0000"/>
                </a:solidFill>
                <a:sym typeface="+mn-ea"/>
              </a:rPr>
              <a:t>？</a:t>
            </a:r>
            <a:endParaRPr lang="zh-CN" altLang="en-US" sz="2100" b="1" dirty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10" name="文本框 9"/>
          <p:cNvSpPr txBox="true"/>
          <p:nvPr>
            <p:custDataLst>
              <p:tags r:id="rId1"/>
            </p:custDataLst>
          </p:nvPr>
        </p:nvSpPr>
        <p:spPr>
          <a:xfrm>
            <a:off x="1430655" y="3931920"/>
            <a:ext cx="6952615" cy="132651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>
              <a:lnSpc>
                <a:spcPts val="5000"/>
              </a:lnSpc>
            </a:pPr>
            <a:r>
              <a:rPr lang="zh-CN" altLang="en-US" sz="2100" b="1" dirty="0" smtClean="0">
                <a:solidFill>
                  <a:srgbClr val="4B649F"/>
                </a:solidFill>
                <a:latin typeface="+mn-ea"/>
                <a:ea typeface="+mn-ea"/>
                <a:cs typeface="微软雅黑" panose="020B0604030504040204" charset="-122"/>
                <a:sym typeface="+mn-ea"/>
              </a:rPr>
              <a:t>同比：</a:t>
            </a:r>
            <a:r>
              <a:rPr lang="zh-CN" altLang="en-US" sz="1800" b="1" dirty="0" smtClean="0">
                <a:solidFill>
                  <a:schemeClr val="accent5">
                    <a:lumMod val="75000"/>
                  </a:schemeClr>
                </a:solidFill>
                <a:sym typeface="+mn-ea"/>
              </a:rPr>
              <a:t>本期数据与</a:t>
            </a:r>
            <a:r>
              <a:rPr lang="zh-CN" altLang="en-US" sz="1800" b="1" dirty="0" smtClean="0">
                <a:solidFill>
                  <a:srgbClr val="C00000"/>
                </a:solidFill>
                <a:latin typeface="+mn-ea"/>
                <a:ea typeface="+mn-ea"/>
                <a:sym typeface="+mn-ea"/>
              </a:rPr>
              <a:t>去年</a:t>
            </a:r>
            <a:r>
              <a:rPr lang="zh-CN" altLang="en-US" sz="1800" b="1" dirty="0" smtClean="0">
                <a:solidFill>
                  <a:schemeClr val="accent5">
                    <a:lumMod val="75000"/>
                  </a:schemeClr>
                </a:solidFill>
                <a:sym typeface="+mn-ea"/>
              </a:rPr>
              <a:t>相比；</a:t>
            </a:r>
            <a:r>
              <a:rPr lang="en-US" altLang="zh-CN" sz="1800" b="1" dirty="0" smtClean="0">
                <a:solidFill>
                  <a:schemeClr val="accent5">
                    <a:lumMod val="75000"/>
                  </a:schemeClr>
                </a:solidFill>
                <a:sym typeface="+mn-ea"/>
              </a:rPr>
              <a:t>  </a:t>
            </a:r>
            <a:r>
              <a:rPr lang="en-US" altLang="zh-CN" sz="1800" dirty="0" smtClean="0">
                <a:sym typeface="+mn-ea"/>
              </a:rPr>
              <a:t> </a:t>
            </a:r>
            <a:r>
              <a:rPr lang="zh-CN" altLang="en-US" sz="2100" b="1" dirty="0" smtClean="0">
                <a:solidFill>
                  <a:srgbClr val="4B649F"/>
                </a:solidFill>
                <a:latin typeface="+mn-ea"/>
                <a:ea typeface="+mn-ea"/>
                <a:cs typeface="微软雅黑" panose="020B0604030504040204" charset="-122"/>
                <a:sym typeface="+mn-ea"/>
              </a:rPr>
              <a:t>环比：</a:t>
            </a:r>
            <a:r>
              <a:rPr lang="zh-CN" altLang="en-US" sz="1800" b="1" dirty="0" smtClean="0">
                <a:solidFill>
                  <a:schemeClr val="accent5">
                    <a:lumMod val="75000"/>
                  </a:schemeClr>
                </a:solidFill>
                <a:sym typeface="+mn-ea"/>
              </a:rPr>
              <a:t>本期数据与</a:t>
            </a:r>
            <a:r>
              <a:rPr lang="zh-CN" altLang="en-US" sz="1800" b="1" dirty="0" smtClean="0">
                <a:solidFill>
                  <a:srgbClr val="C00000"/>
                </a:solidFill>
                <a:latin typeface="+mn-ea"/>
                <a:ea typeface="+mn-ea"/>
                <a:sym typeface="+mn-ea"/>
              </a:rPr>
              <a:t>上月</a:t>
            </a:r>
            <a:r>
              <a:rPr lang="zh-CN" altLang="en-US" sz="1800" b="1" dirty="0" smtClean="0">
                <a:solidFill>
                  <a:schemeClr val="accent5">
                    <a:lumMod val="75000"/>
                  </a:schemeClr>
                </a:solidFill>
                <a:sym typeface="+mn-ea"/>
              </a:rPr>
              <a:t>相比</a:t>
            </a:r>
            <a:endParaRPr lang="zh-CN" altLang="en-US" sz="1800" b="1" dirty="0" smtClean="0">
              <a:solidFill>
                <a:schemeClr val="accent5">
                  <a:lumMod val="75000"/>
                </a:schemeClr>
              </a:solidFill>
              <a:latin typeface="+mn-ea"/>
              <a:ea typeface="+mn-ea"/>
              <a:cs typeface="+mn-ea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true"/>
          <p:nvPr/>
        </p:nvSpPr>
        <p:spPr>
          <a:xfrm>
            <a:off x="3511243" y="722562"/>
            <a:ext cx="155829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800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错误案例分析</a:t>
            </a:r>
            <a:endParaRPr lang="zh-CN" altLang="en-US" sz="1800" b="1" dirty="0">
              <a:solidFill>
                <a:srgbClr val="FF0000"/>
              </a:solidFill>
              <a:ea typeface="华文中宋" panose="02010600040101010101" pitchFamily="2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3" name="图片 2" descr="{C03BEB34-A669-4976-A5D5-3EF9AF9A8A6C}"/>
          <p:cNvPicPr>
            <a:picLocks noChangeAspect="true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49300" y="1090930"/>
            <a:ext cx="7237730" cy="1927860"/>
          </a:xfrm>
          <a:prstGeom prst="rect">
            <a:avLst/>
          </a:prstGeom>
        </p:spPr>
      </p:pic>
      <p:sp>
        <p:nvSpPr>
          <p:cNvPr id="4" name="文本框 3"/>
          <p:cNvSpPr txBox="true"/>
          <p:nvPr/>
        </p:nvSpPr>
        <p:spPr>
          <a:xfrm>
            <a:off x="549910" y="3211830"/>
            <a:ext cx="822388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企业犯了最常见的两个错误：</a:t>
            </a:r>
            <a:endParaRPr lang="zh-CN" altLang="en-US" sz="1800" b="1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</a:endParaRPr>
          </a:p>
          <a:p>
            <a:endParaRPr lang="zh-CN" altLang="en-US" sz="1800" b="1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</a:endParaRPr>
          </a:p>
          <a:p>
            <a:r>
              <a:rPr lang="en-US" altLang="zh-CN" sz="1800" b="1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1</a:t>
            </a:r>
            <a:r>
              <a:rPr lang="zh-CN" altLang="en-US" sz="1800" b="1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、变动的趋势是下降的，它写说明是当年价格偏高，与数据趋势不一致</a:t>
            </a:r>
            <a:endParaRPr lang="en-US" altLang="zh-CN" sz="1800" b="1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</a:endParaRPr>
          </a:p>
          <a:p>
            <a:r>
              <a:rPr lang="en-US" altLang="zh-CN" sz="1800" b="1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2</a:t>
            </a:r>
            <a:r>
              <a:rPr lang="zh-CN" altLang="en-US" sz="1800" b="1"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</a:rPr>
              <a:t>、询问的不是整个汽车类，问的是汽车配件类的下降原因，回答应该是汽车维修的情况才对。</a:t>
            </a:r>
            <a:endParaRPr lang="zh-CN" altLang="en-US" sz="1800" b="1"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</a:endParaRPr>
          </a:p>
        </p:txBody>
      </p:sp>
      <p:sp>
        <p:nvSpPr>
          <p:cNvPr id="5" name="矩形"/>
          <p:cNvSpPr/>
          <p:nvPr/>
        </p:nvSpPr>
        <p:spPr>
          <a:xfrm>
            <a:off x="693346" y="45172"/>
            <a:ext cx="565531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平台操作及填报要求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--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澄清说明填写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523002"/>
            <a:ext cx="8382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true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false"/>
              </a:ext>
            </a:extLst>
          </a:blip>
          <a:stretch>
            <a:fillRect/>
          </a:stretch>
        </p:blipFill>
        <p:spPr>
          <a:xfrm>
            <a:off x="68580" y="318"/>
            <a:ext cx="539591" cy="528161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8" name="组合"/>
          <p:cNvGrpSpPr/>
          <p:nvPr/>
        </p:nvGrpSpPr>
        <p:grpSpPr>
          <a:xfrm>
            <a:off x="1915636" y="1546860"/>
            <a:ext cx="2414588" cy="604361"/>
            <a:chOff x="1477645" y="3165230"/>
            <a:chExt cx="3600450" cy="806126"/>
          </a:xfrm>
        </p:grpSpPr>
        <p:sp>
          <p:nvSpPr>
            <p:cNvPr id="19" name="圆角矩形"/>
            <p:cNvSpPr/>
            <p:nvPr/>
          </p:nvSpPr>
          <p:spPr>
            <a:xfrm>
              <a:off x="1477645" y="3303021"/>
              <a:ext cx="3600450" cy="668335"/>
            </a:xfrm>
            <a:prstGeom prst="roundRect">
              <a:avLst>
                <a:gd name="adj" fmla="val 16666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68580" tIns="34290" rIns="68580" bIns="34290" anchor="ctr" anchorCtr="false"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3000" b="1" i="0" u="none" strike="noStrike" kern="1200" cap="none" spc="0" baseline="0" dirty="0">
                  <a:solidFill>
                    <a:srgbClr val="FF0000"/>
                  </a:solidFill>
                  <a:latin typeface="Tahoma" panose="020B0604030504040204" pitchFamily="34" charset="0"/>
                  <a:ea typeface="黑体" panose="02010609060101010101" pitchFamily="2" charset="-122"/>
                  <a:cs typeface="Times New Roman" panose="02020603050405020304" charset="0"/>
                </a:rPr>
                <a:t>×</a:t>
              </a:r>
              <a:r>
                <a:rPr lang="zh-CN" altLang="en-US" sz="2100" b="0" i="0" u="none" strike="noStrike" kern="1200" cap="none" spc="0" baseline="0">
                  <a:solidFill>
                    <a:srgbClr val="363636"/>
                  </a:solidFill>
                  <a:latin typeface="Tahoma" panose="020B0604030504040204" pitchFamily="34" charset="0"/>
                  <a:ea typeface="黑体" panose="02010609060101010101" pitchFamily="2" charset="-122"/>
                  <a:cs typeface="Times New Roman" panose="02020603050405020304" charset="0"/>
                </a:rPr>
                <a:t>说明与要求不符</a:t>
              </a:r>
              <a:endParaRPr lang="zh-CN" altLang="en-US" sz="2100" b="0" i="0" u="none" strike="noStrike" kern="1200" cap="none" spc="0" baseline="0">
                <a:solidFill>
                  <a:srgbClr val="363636"/>
                </a:solidFill>
                <a:latin typeface="Tahoma" panose="020B0604030504040204" pitchFamily="34" charset="0"/>
                <a:ea typeface="黑体" panose="0201060906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20" name="圆角矩形"/>
            <p:cNvSpPr/>
            <p:nvPr/>
          </p:nvSpPr>
          <p:spPr>
            <a:xfrm>
              <a:off x="1676548" y="3165230"/>
              <a:ext cx="3305076" cy="92317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</p:grpSp>
      <p:grpSp>
        <p:nvGrpSpPr>
          <p:cNvPr id="21" name="组合"/>
          <p:cNvGrpSpPr/>
          <p:nvPr/>
        </p:nvGrpSpPr>
        <p:grpSpPr>
          <a:xfrm>
            <a:off x="1915636" y="2305526"/>
            <a:ext cx="2414588" cy="501491"/>
            <a:chOff x="1491933" y="4254500"/>
            <a:chExt cx="3600450" cy="668338"/>
          </a:xfrm>
        </p:grpSpPr>
        <p:sp>
          <p:nvSpPr>
            <p:cNvPr id="22" name="圆角矩形"/>
            <p:cNvSpPr/>
            <p:nvPr/>
          </p:nvSpPr>
          <p:spPr>
            <a:xfrm>
              <a:off x="1491933" y="4254500"/>
              <a:ext cx="3600450" cy="668338"/>
            </a:xfrm>
            <a:prstGeom prst="roundRect">
              <a:avLst>
                <a:gd name="adj" fmla="val 16666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68580" tIns="34290" rIns="68580" bIns="34290" anchor="ctr" anchorCtr="false"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3000" b="1" i="0" u="none" strike="noStrike" kern="1200" cap="none" spc="0" baseline="0" dirty="0">
                  <a:solidFill>
                    <a:srgbClr val="FF0000"/>
                  </a:solidFill>
                  <a:latin typeface="Tahoma" panose="020B0604030504040204" pitchFamily="34" charset="0"/>
                  <a:ea typeface="黑体" panose="02010609060101010101" pitchFamily="2" charset="-122"/>
                  <a:cs typeface="Times New Roman" panose="02020603050405020304" charset="0"/>
                </a:rPr>
                <a:t>×</a:t>
              </a:r>
              <a:r>
                <a:rPr lang="zh-CN" altLang="en-US" sz="2100" b="0" i="0" u="none" strike="noStrike" kern="1200" cap="none" spc="0" baseline="0">
                  <a:solidFill>
                    <a:srgbClr val="363636"/>
                  </a:solidFill>
                  <a:latin typeface="Tahoma" panose="020B0604030504040204" pitchFamily="34" charset="0"/>
                  <a:ea typeface="黑体" panose="02010609060101010101" pitchFamily="2" charset="-122"/>
                  <a:cs typeface="Times New Roman" panose="02020603050405020304" charset="0"/>
                </a:rPr>
                <a:t>说明不够具体</a:t>
              </a:r>
              <a:endParaRPr lang="zh-CN" altLang="en-US" sz="2100" b="0" i="0" u="none" strike="noStrike" kern="1200" cap="none" spc="0" baseline="0">
                <a:solidFill>
                  <a:srgbClr val="363636"/>
                </a:solidFill>
                <a:latin typeface="Tahoma" panose="020B0604030504040204" pitchFamily="34" charset="0"/>
                <a:ea typeface="黑体" panose="0201060906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23" name="圆角矩形"/>
            <p:cNvSpPr/>
            <p:nvPr/>
          </p:nvSpPr>
          <p:spPr>
            <a:xfrm>
              <a:off x="1690836" y="4262193"/>
              <a:ext cx="3305076" cy="92317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</p:grpSp>
      <p:sp>
        <p:nvSpPr>
          <p:cNvPr id="26" name="圆角矩形"/>
          <p:cNvSpPr/>
          <p:nvPr/>
        </p:nvSpPr>
        <p:spPr>
          <a:xfrm>
            <a:off x="4590256" y="1650206"/>
            <a:ext cx="2201228" cy="459581"/>
          </a:xfrm>
          <a:prstGeom prst="roundRect">
            <a:avLst>
              <a:gd name="adj" fmla="val 1666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68580" tIns="34290" rIns="68580" bIns="34290" anchor="ctr" anchorCtr="true"/>
          <a:p>
            <a:pPr marL="0" indent="0" algn="l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250" b="1" i="1" u="none" strike="noStrike" kern="1200" cap="none" spc="0" baseline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宋体" pitchFamily="2" charset="-122"/>
                <a:ea typeface="黑体" panose="02010609060101010101" pitchFamily="2" charset="-122"/>
                <a:cs typeface="Times New Roman" panose="02020603050405020304" charset="0"/>
              </a:rPr>
              <a:t>√ </a:t>
            </a:r>
            <a:r>
              <a:rPr lang="zh-CN" altLang="en-US" sz="2100" b="1" i="0" u="none" strike="noStrike" kern="1200" cap="none" spc="0" baseline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与错误要对应</a:t>
            </a:r>
            <a:endParaRPr lang="zh-CN" altLang="en-US" sz="2100" b="1" i="0" u="none" strike="noStrike" kern="1200" cap="none" spc="0" baseline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宋体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27" name="圆角矩形"/>
          <p:cNvSpPr/>
          <p:nvPr/>
        </p:nvSpPr>
        <p:spPr>
          <a:xfrm>
            <a:off x="4599781" y="2305526"/>
            <a:ext cx="2193131" cy="459581"/>
          </a:xfrm>
          <a:prstGeom prst="roundRect">
            <a:avLst>
              <a:gd name="adj" fmla="val 1666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68580" tIns="34290" rIns="68580" bIns="34290" anchor="ctr" anchorCtr="true"/>
          <a:p>
            <a:pPr marL="0" indent="0" algn="l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250" b="1" i="1" u="none" strike="noStrike" kern="1200" cap="none" spc="0" baseline="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宋体" pitchFamily="2" charset="-122"/>
                <a:ea typeface="黑体" panose="02010609060101010101" pitchFamily="2" charset="-122"/>
                <a:cs typeface="Times New Roman" panose="02020603050405020304" charset="0"/>
              </a:rPr>
              <a:t>√ </a:t>
            </a:r>
            <a:r>
              <a:rPr lang="zh-CN" altLang="en-US" sz="2100" b="1" i="0" u="none" strike="noStrike" kern="1200" cap="none" spc="0" baseline="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不要过于简略</a:t>
            </a:r>
            <a:endParaRPr lang="zh-CN" altLang="en-US" sz="2100" b="1" i="0" u="none" strike="noStrike" kern="1200" cap="none" spc="0" baseline="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grpSp>
        <p:nvGrpSpPr>
          <p:cNvPr id="29" name="组合"/>
          <p:cNvGrpSpPr/>
          <p:nvPr/>
        </p:nvGrpSpPr>
        <p:grpSpPr>
          <a:xfrm>
            <a:off x="1915636" y="890111"/>
            <a:ext cx="2414588" cy="536734"/>
            <a:chOff x="1589088" y="1928813"/>
            <a:chExt cx="3600450" cy="715960"/>
          </a:xfrm>
        </p:grpSpPr>
        <p:sp>
          <p:nvSpPr>
            <p:cNvPr id="30" name="圆角矩形"/>
            <p:cNvSpPr/>
            <p:nvPr/>
          </p:nvSpPr>
          <p:spPr>
            <a:xfrm>
              <a:off x="1589088" y="1978101"/>
              <a:ext cx="3600450" cy="666672"/>
            </a:xfrm>
            <a:prstGeom prst="roundRect">
              <a:avLst>
                <a:gd name="adj" fmla="val 16666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none" lIns="68580" tIns="34290" rIns="68580" bIns="34290" anchor="ctr" anchorCtr="false"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3000" b="1" i="0" u="none" strike="noStrike" kern="1200" cap="none" spc="0" baseline="0" dirty="0">
                  <a:solidFill>
                    <a:srgbClr val="FF0000"/>
                  </a:solidFill>
                  <a:latin typeface="Tahoma" panose="020B0604030504040204" pitchFamily="34" charset="0"/>
                  <a:ea typeface="黑体" panose="02010609060101010101" pitchFamily="2" charset="-122"/>
                  <a:cs typeface="Times New Roman" panose="02020603050405020304" charset="0"/>
                </a:rPr>
                <a:t>×</a:t>
              </a:r>
              <a:r>
                <a:rPr lang="zh-CN" altLang="en-US" sz="2100" b="0" i="0" u="none" strike="noStrike" kern="1200" cap="none" spc="0" baseline="0">
                  <a:solidFill>
                    <a:srgbClr val="363636"/>
                  </a:solidFill>
                  <a:latin typeface="Tahoma" panose="020B0604030504040204" pitchFamily="34" charset="0"/>
                  <a:ea typeface="黑体" panose="02010609060101010101" pitchFamily="2" charset="-122"/>
                  <a:cs typeface="Times New Roman" panose="02020603050405020304" charset="0"/>
                </a:rPr>
                <a:t>说明无实际意义</a:t>
              </a:r>
              <a:endParaRPr lang="zh-CN" altLang="en-US" sz="2100" b="0" i="0" u="none" strike="noStrike" kern="1200" cap="none" spc="0" baseline="0">
                <a:solidFill>
                  <a:srgbClr val="363636"/>
                </a:solidFill>
                <a:latin typeface="Tahoma" panose="020B0604030504040204" pitchFamily="34" charset="0"/>
                <a:ea typeface="黑体" panose="0201060906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31" name="圆角矩形"/>
            <p:cNvSpPr/>
            <p:nvPr/>
          </p:nvSpPr>
          <p:spPr>
            <a:xfrm>
              <a:off x="1788076" y="1928813"/>
              <a:ext cx="3305076" cy="92173"/>
            </a:xfrm>
            <a:prstGeom prst="roundRect">
              <a:avLst>
                <a:gd name="adj" fmla="val 5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</p:grpSp>
      <p:sp>
        <p:nvSpPr>
          <p:cNvPr id="32" name="圆角矩形"/>
          <p:cNvSpPr/>
          <p:nvPr/>
        </p:nvSpPr>
        <p:spPr>
          <a:xfrm>
            <a:off x="4590256" y="967264"/>
            <a:ext cx="2165985" cy="459581"/>
          </a:xfrm>
          <a:prstGeom prst="roundRect">
            <a:avLst>
              <a:gd name="adj" fmla="val 1666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68580" tIns="34290" rIns="68580" bIns="34290" anchor="ctr" anchorCtr="true"/>
          <a:p>
            <a:pPr marL="0" indent="0" algn="l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250" b="1" i="1" u="none" strike="noStrike" kern="1200" cap="none" spc="0" baseline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宋体" pitchFamily="2" charset="-122"/>
                <a:ea typeface="黑体" panose="02010609060101010101" pitchFamily="2" charset="-122"/>
                <a:cs typeface="Times New Roman" panose="02020603050405020304" charset="0"/>
              </a:rPr>
              <a:t>√ </a:t>
            </a:r>
            <a:r>
              <a:rPr lang="zh-CN" altLang="en-US" sz="2100" b="1" i="0" u="none" strike="noStrike" kern="1200" cap="none" spc="0" baseline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方向要正确</a:t>
            </a:r>
            <a:endParaRPr lang="zh-CN" altLang="en-US" sz="2100" b="1" i="0" u="none" strike="noStrike" kern="1200" cap="none" spc="0" baseline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33" name="文本框 32"/>
          <p:cNvSpPr txBox="true"/>
          <p:nvPr/>
        </p:nvSpPr>
        <p:spPr>
          <a:xfrm>
            <a:off x="693420" y="3086735"/>
            <a:ext cx="7533005" cy="1799590"/>
          </a:xfrm>
          <a:prstGeom prst="rect">
            <a:avLst/>
          </a:prstGeom>
          <a:noFill/>
          <a:ln w="50800">
            <a:solidFill>
              <a:srgbClr val="4B649F"/>
            </a:solidFill>
          </a:ln>
        </p:spPr>
        <p:txBody>
          <a:bodyPr wrap="square" rtlCol="0" anchor="t">
            <a:spAutoFit/>
          </a:bodyPr>
          <a:p>
            <a:r>
              <a:rPr lang="zh-CN" altLang="en-US" sz="2100" b="1" dirty="0" smtClean="0">
                <a:solidFill>
                  <a:srgbClr val="4B649F"/>
                </a:solidFill>
                <a:latin typeface="微软雅黑" panose="020B0604030504040204" charset="-122"/>
                <a:cs typeface="微软雅黑" panose="020B0604030504040204" charset="-122"/>
                <a:sym typeface="+mn-ea"/>
              </a:rPr>
              <a:t>澄清说明要合格：</a:t>
            </a:r>
            <a:endParaRPr lang="zh-CN" altLang="en-US" sz="2100" b="1" dirty="0" smtClean="0">
              <a:solidFill>
                <a:srgbClr val="4B649F"/>
              </a:solidFill>
              <a:latin typeface="微软雅黑" panose="020B0604030504040204" charset="-122"/>
              <a:cs typeface="微软雅黑" panose="020B0604030504040204" charset="-122"/>
              <a:sym typeface="+mn-ea"/>
            </a:endParaRPr>
          </a:p>
          <a:p>
            <a:r>
              <a:rPr lang="zh-CN" altLang="en-US" sz="1800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  <a:sym typeface="+mn-ea"/>
              </a:rPr>
              <a:t>①</a:t>
            </a:r>
            <a:r>
              <a:rPr lang="zh-CN" altLang="en-US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企业说明与提示错误趋势相反。</a:t>
            </a:r>
            <a:endParaRPr lang="en-US" altLang="zh-CN" sz="1800" b="1" dirty="0">
              <a:solidFill>
                <a:srgbClr val="FF0000"/>
              </a:solidFill>
              <a:latin typeface="Tahoma" panose="020B0604030504040204" pitchFamily="34" charset="0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  <a:p>
            <a:r>
              <a:rPr lang="zh-CN" altLang="zh-CN" sz="1800" dirty="0">
                <a:solidFill>
                  <a:schemeClr val="tx1"/>
                </a:solidFill>
                <a:latin typeface="微软雅黑" panose="020B0604030504040204" charset="-122"/>
                <a:sym typeface="+mn-ea"/>
              </a:rPr>
              <a:t>②</a:t>
            </a:r>
            <a:r>
              <a:rPr lang="en-US" altLang="zh-CN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不可填写“已核实无误”“实际情况就是如此”等无实际意义的说明。</a:t>
            </a:r>
            <a:endParaRPr lang="en-US" altLang="zh-CN" sz="1800" dirty="0" smtClean="0">
              <a:latin typeface="微软雅黑" panose="020B0604030504040204" charset="-122"/>
              <a:cs typeface="微软雅黑" panose="020B0604030504040204" charset="-122"/>
              <a:sym typeface="+mn-ea"/>
            </a:endParaRPr>
          </a:p>
          <a:p>
            <a:r>
              <a:rPr lang="zh-CN" altLang="en-US" sz="1800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  <a:sym typeface="+mn-ea"/>
              </a:rPr>
              <a:t>③</a:t>
            </a:r>
            <a:r>
              <a:rPr lang="en-US" altLang="zh-CN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不可以一条说明解释所有</a:t>
            </a:r>
            <a:r>
              <a:rPr lang="zh-CN" altLang="en-US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，不要过于简略</a:t>
            </a:r>
            <a:r>
              <a:rPr lang="en-US" altLang="zh-CN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。</a:t>
            </a:r>
            <a:endParaRPr lang="en-US" altLang="zh-CN" sz="1800" dirty="0" smtClean="0">
              <a:latin typeface="微软雅黑" panose="020B0604030504040204" charset="-122"/>
              <a:cs typeface="微软雅黑" panose="020B0604030504040204" charset="-122"/>
              <a:sym typeface="+mn-ea"/>
            </a:endParaRPr>
          </a:p>
          <a:p>
            <a:r>
              <a:rPr lang="zh-CN" altLang="en-US" sz="1800" dirty="0" smtClean="0">
                <a:solidFill>
                  <a:schemeClr val="tx1"/>
                </a:solidFill>
                <a:latin typeface="微软雅黑" panose="020B0604030504040204" charset="-122"/>
                <a:cs typeface="微软雅黑" panose="020B0604030504040204" charset="-122"/>
                <a:sym typeface="+mn-ea"/>
              </a:rPr>
              <a:t>④</a:t>
            </a:r>
            <a:r>
              <a:rPr lang="zh-CN" altLang="en-US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如有</a:t>
            </a:r>
            <a:r>
              <a:rPr lang="en-US" altLang="zh-CN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“去年填报有误”</a:t>
            </a:r>
            <a:r>
              <a:rPr lang="zh-CN" altLang="en-US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、</a:t>
            </a:r>
            <a:r>
              <a:rPr lang="en-US" altLang="zh-CN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“往期填报有误”</a:t>
            </a:r>
            <a:r>
              <a:rPr lang="zh-CN" altLang="en-US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等涉及具体数据的查询错误情况，请</a:t>
            </a:r>
            <a:r>
              <a:rPr lang="en-US" altLang="zh-CN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将正确数据写到说明中</a:t>
            </a:r>
            <a:r>
              <a:rPr lang="zh-CN" altLang="en-US" sz="1800" dirty="0" smtClean="0">
                <a:latin typeface="微软雅黑" panose="020B0604030504040204" charset="-122"/>
                <a:cs typeface="微软雅黑" panose="020B0604030504040204" charset="-122"/>
                <a:sym typeface="+mn-ea"/>
              </a:rPr>
              <a:t>。</a:t>
            </a:r>
            <a:endParaRPr lang="zh-CN" altLang="en-US" sz="1800" dirty="0" smtClean="0">
              <a:solidFill>
                <a:schemeClr val="tx1"/>
              </a:solidFill>
              <a:latin typeface="微软雅黑" panose="020B0604030504040204" charset="-122"/>
              <a:cs typeface="微软雅黑" panose="020B0604030504040204" charset="-122"/>
              <a:sym typeface="+mn-ea"/>
            </a:endParaRPr>
          </a:p>
        </p:txBody>
      </p:sp>
      <p:sp>
        <p:nvSpPr>
          <p:cNvPr id="5" name="矩形"/>
          <p:cNvSpPr/>
          <p:nvPr/>
        </p:nvSpPr>
        <p:spPr>
          <a:xfrm>
            <a:off x="693346" y="45172"/>
            <a:ext cx="565531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平台操作及填报要求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--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澄清说明填写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true"/>
          <p:nvPr/>
        </p:nvSpPr>
        <p:spPr>
          <a:xfrm>
            <a:off x="578485" y="674370"/>
            <a:ext cx="7116445" cy="1060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反红色提示功能</a:t>
            </a:r>
            <a:endParaRPr lang="zh-CN" altLang="en-US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endParaRPr lang="zh-CN" altLang="en-US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  <a:p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方法：点击右侧错误提示信息</a:t>
            </a:r>
            <a:r>
              <a:rPr lang="en-US" altLang="zh-CN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——</a:t>
            </a:r>
            <a:r>
              <a:rPr lang="zh-CN" altLang="en-US" sz="2100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华文中宋" panose="02010600040101010101" pitchFamily="2" charset="-122"/>
                <a:sym typeface="+mn-ea"/>
              </a:rPr>
              <a:t>表中返红色显示</a:t>
            </a:r>
            <a:endParaRPr lang="zh-CN" altLang="en-US" sz="2100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华文中宋" panose="02010600040101010101" pitchFamily="2" charset="-122"/>
              <a:sym typeface="+mn-ea"/>
            </a:endParaRPr>
          </a:p>
        </p:txBody>
      </p:sp>
      <p:sp>
        <p:nvSpPr>
          <p:cNvPr id="5" name="矩形"/>
          <p:cNvSpPr/>
          <p:nvPr/>
        </p:nvSpPr>
        <p:spPr>
          <a:xfrm>
            <a:off x="693346" y="45172"/>
            <a:ext cx="565531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平台操作及填报要求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--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澄清说明填写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  <p:pic>
        <p:nvPicPr>
          <p:cNvPr id="4" name="图片 3"/>
          <p:cNvPicPr>
            <a:picLocks noChangeAspect="true"/>
          </p:cNvPicPr>
          <p:nvPr/>
        </p:nvPicPr>
        <p:blipFill>
          <a:blip r:embed="rId1"/>
          <a:srcRect l="14798" t="-4890" r="653" b="4890"/>
          <a:stretch>
            <a:fillRect/>
          </a:stretch>
        </p:blipFill>
        <p:spPr>
          <a:xfrm>
            <a:off x="4169410" y="2759075"/>
            <a:ext cx="4939665" cy="4114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" y="2207260"/>
            <a:ext cx="3076575" cy="1358900"/>
          </a:xfrm>
          <a:prstGeom prst="rect">
            <a:avLst/>
          </a:prstGeom>
        </p:spPr>
      </p:pic>
      <p:sp>
        <p:nvSpPr>
          <p:cNvPr id="7" name="右箭头 6"/>
          <p:cNvSpPr/>
          <p:nvPr/>
        </p:nvSpPr>
        <p:spPr>
          <a:xfrm>
            <a:off x="3278505" y="2759075"/>
            <a:ext cx="825500" cy="411480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spd="slow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"/>
          <p:cNvGrpSpPr/>
          <p:nvPr/>
        </p:nvGrpSpPr>
        <p:grpSpPr>
          <a:xfrm>
            <a:off x="1645585" y="969916"/>
            <a:ext cx="5972472" cy="2142070"/>
            <a:chOff x="914400" y="2067950"/>
            <a:chExt cx="7962313" cy="2855741"/>
          </a:xfrm>
        </p:grpSpPr>
        <p:sp>
          <p:nvSpPr>
            <p:cNvPr id="647" name="矩形"/>
            <p:cNvSpPr/>
            <p:nvPr/>
          </p:nvSpPr>
          <p:spPr>
            <a:xfrm>
              <a:off x="914400" y="2067950"/>
              <a:ext cx="7962313" cy="2855741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</p:sp>
        <p:sp>
          <p:nvSpPr>
            <p:cNvPr id="648" name="椭圆"/>
            <p:cNvSpPr/>
            <p:nvPr/>
          </p:nvSpPr>
          <p:spPr>
            <a:xfrm>
              <a:off x="914400" y="2463771"/>
              <a:ext cx="1876697" cy="1909926"/>
            </a:xfrm>
            <a:prstGeom prst="ellipse">
              <a:avLst/>
            </a:prstGeom>
            <a:solidFill>
              <a:srgbClr val="C0504D"/>
            </a:solidFill>
            <a:ln w="38100" cap="flat" cmpd="sng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68588" tIns="34294" rIns="68588" bIns="34294" anchor="ctr" anchorCtr="false"/>
            <a:lstStyle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25" b="1" i="0" u="none" strike="noStrike" kern="1200" cap="none" spc="0" baseline="0" dirty="0">
                  <a:solidFill>
                    <a:srgbClr val="FFFFFF"/>
                  </a:solidFill>
                  <a:latin typeface="微软雅黑" panose="020B0604030504040204" charset="-122"/>
                  <a:ea typeface="微软雅黑" panose="020B0604030504040204" charset="-122"/>
                  <a:cs typeface="Times New Roman" panose="02020603050405020304" charset="0"/>
                </a:rPr>
                <a:t>读懂</a:t>
              </a:r>
              <a:br>
                <a:rPr lang="zh-CN" altLang="en-US" sz="1425" b="1" i="0" u="none" strike="noStrike" kern="1200" cap="none" spc="0" baseline="0" dirty="0">
                  <a:solidFill>
                    <a:srgbClr val="FFFFFF"/>
                  </a:solidFill>
                  <a:latin typeface="微软雅黑" panose="020B0604030504040204" charset="-122"/>
                  <a:ea typeface="微软雅黑" panose="020B0604030504040204" charset="-122"/>
                  <a:cs typeface="Times New Roman" panose="02020603050405020304" charset="0"/>
                </a:rPr>
              </a:br>
              <a:r>
                <a:rPr lang="zh-CN" altLang="en-US" sz="1425" b="1" i="0" u="none" strike="noStrike" kern="1200" cap="none" spc="0" baseline="0" dirty="0">
                  <a:solidFill>
                    <a:srgbClr val="FFFFFF"/>
                  </a:solidFill>
                  <a:latin typeface="微软雅黑" panose="020B0604030504040204" charset="-122"/>
                  <a:ea typeface="微软雅黑" panose="020B0604030504040204" charset="-122"/>
                  <a:cs typeface="Times New Roman" panose="02020603050405020304" charset="0"/>
                </a:rPr>
                <a:t>错误提示</a:t>
              </a:r>
              <a:endParaRPr lang="zh-CN" altLang="en-US" sz="1425" b="1" i="0" u="none" strike="noStrike" kern="1200" cap="none" spc="0" baseline="0" dirty="0">
                <a:solidFill>
                  <a:srgbClr val="FFFFFF"/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endParaRPr>
            </a:p>
          </p:txBody>
        </p:sp>
        <p:sp>
          <p:nvSpPr>
            <p:cNvPr id="649" name="等腰三角形"/>
            <p:cNvSpPr/>
            <p:nvPr/>
          </p:nvSpPr>
          <p:spPr>
            <a:xfrm rot="5400000">
              <a:off x="3256985" y="3224125"/>
              <a:ext cx="691588" cy="543391"/>
            </a:xfrm>
            <a:prstGeom prst="triangle">
              <a:avLst>
                <a:gd name="adj" fmla="val 50000"/>
              </a:avLst>
            </a:prstGeom>
            <a:solidFill>
              <a:srgbClr val="C0504D"/>
            </a:solidFill>
            <a:ln w="38100" cap="flat" cmpd="sng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id="650" name="椭圆"/>
            <p:cNvSpPr/>
            <p:nvPr/>
          </p:nvSpPr>
          <p:spPr>
            <a:xfrm>
              <a:off x="4098275" y="2633031"/>
              <a:ext cx="1795749" cy="1828799"/>
            </a:xfrm>
            <a:prstGeom prst="ellipse">
              <a:avLst/>
            </a:prstGeom>
            <a:solidFill>
              <a:srgbClr val="BE9B53"/>
            </a:solidFill>
            <a:ln w="38100" cap="flat" cmpd="sng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68588" tIns="34294" rIns="68588" bIns="34294" anchor="ctr" anchorCtr="false"/>
            <a:lstStyle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25" b="1" i="0" u="none" strike="noStrike" kern="1200" cap="none" spc="0" baseline="0" dirty="0">
                  <a:solidFill>
                    <a:srgbClr val="FFFFFF"/>
                  </a:solidFill>
                  <a:latin typeface="微软雅黑" panose="020B0604030504040204" charset="-122"/>
                  <a:ea typeface="微软雅黑" panose="020B0604030504040204" charset="-122"/>
                  <a:cs typeface="Times New Roman" panose="02020603050405020304" charset="0"/>
                </a:rPr>
                <a:t>分析数据异常原因</a:t>
              </a:r>
              <a:endParaRPr lang="zh-CN" altLang="en-US" sz="1425" b="1" i="0" u="none" strike="noStrike" kern="1200" cap="none" spc="0" baseline="0" dirty="0">
                <a:solidFill>
                  <a:srgbClr val="FFFFFF"/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endParaRPr>
            </a:p>
          </p:txBody>
        </p:sp>
        <p:sp>
          <p:nvSpPr>
            <p:cNvPr id="651" name="等腰三角形"/>
            <p:cNvSpPr/>
            <p:nvPr/>
          </p:nvSpPr>
          <p:spPr>
            <a:xfrm rot="5400000">
              <a:off x="6046175" y="3224124"/>
              <a:ext cx="691586" cy="543391"/>
            </a:xfrm>
            <a:prstGeom prst="triangle">
              <a:avLst>
                <a:gd name="adj" fmla="val 50000"/>
              </a:avLst>
            </a:prstGeom>
            <a:solidFill>
              <a:srgbClr val="9BBB59"/>
            </a:solidFill>
            <a:ln w="38100" cap="flat" cmpd="sng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id="652" name="椭圆"/>
            <p:cNvSpPr/>
            <p:nvPr/>
          </p:nvSpPr>
          <p:spPr>
            <a:xfrm>
              <a:off x="6871525" y="2507838"/>
              <a:ext cx="1864850" cy="1821792"/>
            </a:xfrm>
            <a:prstGeom prst="ellipse">
              <a:avLst/>
            </a:prstGeom>
            <a:solidFill>
              <a:srgbClr val="9BBB59"/>
            </a:solidFill>
            <a:ln w="38100" cap="flat" cmpd="sng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68588" tIns="34294" rIns="68588" bIns="34294" anchor="ctr" anchorCtr="false"/>
            <a:lstStyle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25" b="1" i="0" u="none" strike="noStrike" kern="1200" cap="none" spc="0" baseline="0" dirty="0">
                  <a:solidFill>
                    <a:srgbClr val="FFFFFF"/>
                  </a:solidFill>
                  <a:latin typeface="微软雅黑" panose="020B0604030504040204" charset="-122"/>
                  <a:ea typeface="微软雅黑" panose="020B0604030504040204" charset="-122"/>
                  <a:cs typeface="Times New Roman" panose="02020603050405020304" charset="0"/>
                </a:rPr>
                <a:t>撰写</a:t>
              </a:r>
              <a:br>
                <a:rPr lang="zh-CN" altLang="en-US" sz="1425" b="1" i="0" u="none" strike="noStrike" kern="1200" cap="none" spc="0" baseline="0" dirty="0">
                  <a:solidFill>
                    <a:srgbClr val="FFFFFF"/>
                  </a:solidFill>
                  <a:latin typeface="微软雅黑" panose="020B0604030504040204" charset="-122"/>
                  <a:ea typeface="微软雅黑" panose="020B0604030504040204" charset="-122"/>
                  <a:cs typeface="Times New Roman" panose="02020603050405020304" charset="0"/>
                </a:rPr>
              </a:br>
              <a:r>
                <a:rPr lang="zh-CN" altLang="en-US" sz="1425" b="1" i="0" u="none" strike="noStrike" kern="1200" cap="none" spc="0" baseline="0" dirty="0">
                  <a:solidFill>
                    <a:srgbClr val="FFFFFF"/>
                  </a:solidFill>
                  <a:latin typeface="微软雅黑" panose="020B0604030504040204" charset="-122"/>
                  <a:ea typeface="微软雅黑" panose="020B0604030504040204" charset="-122"/>
                  <a:cs typeface="Times New Roman" panose="02020603050405020304" charset="0"/>
                </a:rPr>
                <a:t>澄清说明</a:t>
              </a:r>
              <a:endParaRPr lang="zh-CN" altLang="en-US" sz="1425" b="1" i="0" u="none" strike="noStrike" kern="1200" cap="none" spc="0" baseline="0" dirty="0">
                <a:solidFill>
                  <a:srgbClr val="FFFFFF"/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endParaRPr>
            </a:p>
          </p:txBody>
        </p:sp>
      </p:grpSp>
      <p:sp>
        <p:nvSpPr>
          <p:cNvPr id="654" name="矩形"/>
          <p:cNvSpPr/>
          <p:nvPr/>
        </p:nvSpPr>
        <p:spPr>
          <a:xfrm>
            <a:off x="3064011" y="552693"/>
            <a:ext cx="2585720" cy="5111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88" tIns="34294" rIns="68588" bIns="34294" anchor="t" anchorCtr="false">
            <a:spAutoFit/>
          </a:bodyPr>
          <a:lstStyle/>
          <a:p>
            <a:pPr marL="342900" indent="-342900" algn="l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三步写好澄清说明</a:t>
            </a:r>
            <a:endParaRPr lang="zh-CN" altLang="en-US" sz="2400" b="1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655" name="矩形"/>
          <p:cNvSpPr/>
          <p:nvPr/>
        </p:nvSpPr>
        <p:spPr>
          <a:xfrm>
            <a:off x="1823866" y="2806606"/>
            <a:ext cx="1055370" cy="5111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88" tIns="34294" rIns="68588" bIns="34294" anchor="t" anchorCtr="false">
            <a:spAutoFit/>
          </a:bodyPr>
          <a:lstStyle/>
          <a:p>
            <a:pPr marL="342900" indent="-342900" algn="l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1200" cap="none" spc="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看明白</a:t>
            </a:r>
            <a:endParaRPr lang="zh-CN" altLang="en-US" sz="2400" b="1" i="0" u="none" strike="noStrike" kern="1200" cap="none" spc="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656" name="矩形"/>
          <p:cNvSpPr/>
          <p:nvPr/>
        </p:nvSpPr>
        <p:spPr>
          <a:xfrm>
            <a:off x="4194767" y="2860357"/>
            <a:ext cx="1055370" cy="5111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88" tIns="34294" rIns="68588" bIns="34294" anchor="t" anchorCtr="false">
            <a:spAutoFit/>
          </a:bodyPr>
          <a:lstStyle/>
          <a:p>
            <a:pPr marL="342900" indent="-342900" algn="l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1200" cap="none" spc="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想明白</a:t>
            </a:r>
            <a:endParaRPr lang="zh-CN" altLang="en-US" sz="2400" b="1" i="0" u="none" strike="noStrike" kern="1200" cap="none" spc="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657" name="矩形"/>
          <p:cNvSpPr/>
          <p:nvPr/>
        </p:nvSpPr>
        <p:spPr>
          <a:xfrm>
            <a:off x="6301415" y="2853784"/>
            <a:ext cx="1055370" cy="5111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88" tIns="34294" rIns="68588" bIns="34294" anchor="t" anchorCtr="false">
            <a:spAutoFit/>
          </a:bodyPr>
          <a:lstStyle/>
          <a:p>
            <a:pPr marL="342900" indent="-342900" algn="l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1200" cap="none" spc="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说明白</a:t>
            </a:r>
            <a:endParaRPr lang="zh-CN" altLang="en-US" sz="2400" b="1" i="0" u="none" strike="noStrike" kern="1200" cap="none" spc="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5110" y="3371215"/>
            <a:ext cx="8772525" cy="1758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600"/>
              </a:lnSpc>
            </a:pPr>
            <a:r>
              <a:rPr lang="en-US" altLang="zh-CN" sz="1500" b="1" dirty="0">
                <a:solidFill>
                  <a:schemeClr val="tx1"/>
                </a:solidFill>
              </a:rPr>
              <a:t>      </a:t>
            </a:r>
            <a:r>
              <a:rPr lang="zh-CN" altLang="en-US" sz="1500" b="1" dirty="0">
                <a:solidFill>
                  <a:schemeClr val="tx1"/>
                </a:solidFill>
              </a:rPr>
              <a:t>问：本月零售额环比增速较高，请核实。</a:t>
            </a:r>
            <a:endParaRPr lang="zh-CN" altLang="en-US" sz="1500" b="1" dirty="0">
              <a:solidFill>
                <a:schemeClr val="tx1"/>
              </a:solidFill>
            </a:endParaRPr>
          </a:p>
          <a:p>
            <a:pPr algn="just">
              <a:lnSpc>
                <a:spcPts val="2600"/>
              </a:lnSpc>
            </a:pPr>
            <a:r>
              <a:rPr lang="en-US" altLang="zh-CN" sz="1500" b="1" dirty="0">
                <a:solidFill>
                  <a:schemeClr val="tx1"/>
                </a:solidFill>
              </a:rPr>
              <a:t>      </a:t>
            </a:r>
            <a:r>
              <a:rPr lang="zh-CN" altLang="en-US" sz="1500" b="1" dirty="0">
                <a:solidFill>
                  <a:schemeClr val="tx1"/>
                </a:solidFill>
              </a:rPr>
              <a:t>优秀企业说明：本企业为汽车</a:t>
            </a:r>
            <a:r>
              <a:rPr lang="en-US" altLang="zh-CN" sz="1500" b="1" dirty="0">
                <a:solidFill>
                  <a:schemeClr val="tx1"/>
                </a:solidFill>
              </a:rPr>
              <a:t>4s</a:t>
            </a:r>
            <a:r>
              <a:rPr lang="zh-CN" altLang="en-US" sz="1500" b="1" dirty="0">
                <a:solidFill>
                  <a:schemeClr val="tx1"/>
                </a:solidFill>
              </a:rPr>
              <a:t>店，品牌奔驰、路虎。零售额本月增速较高原因为：</a:t>
            </a:r>
            <a:r>
              <a:rPr lang="en-US" altLang="zh-CN" sz="1500" b="1" dirty="0">
                <a:solidFill>
                  <a:schemeClr val="tx1"/>
                </a:solidFill>
              </a:rPr>
              <a:t>1</a:t>
            </a:r>
            <a:r>
              <a:rPr lang="zh-CN" altLang="en-US" sz="1500" b="1" dirty="0">
                <a:solidFill>
                  <a:schemeClr val="tx1"/>
                </a:solidFill>
              </a:rPr>
              <a:t>、到达销售旺季，“金九银十”，</a:t>
            </a:r>
            <a:r>
              <a:rPr lang="en-US" altLang="zh-CN" sz="1500" b="1" dirty="0">
                <a:solidFill>
                  <a:schemeClr val="tx1"/>
                </a:solidFill>
              </a:rPr>
              <a:t>9</a:t>
            </a:r>
            <a:r>
              <a:rPr lang="zh-CN" altLang="en-US" sz="1500" b="1" dirty="0">
                <a:solidFill>
                  <a:schemeClr val="tx1"/>
                </a:solidFill>
              </a:rPr>
              <a:t>月销售激增，</a:t>
            </a:r>
            <a:r>
              <a:rPr lang="en-US" altLang="zh-CN" sz="1500" b="1" dirty="0">
                <a:solidFill>
                  <a:schemeClr val="tx1"/>
                </a:solidFill>
              </a:rPr>
              <a:t>9</a:t>
            </a:r>
            <a:r>
              <a:rPr lang="zh-CN" altLang="en-US" sz="1500" b="1" dirty="0">
                <a:solidFill>
                  <a:schemeClr val="tx1"/>
                </a:solidFill>
              </a:rPr>
              <a:t>月共销售车辆</a:t>
            </a:r>
            <a:r>
              <a:rPr lang="en-US" altLang="zh-CN" sz="1500" b="1" dirty="0">
                <a:solidFill>
                  <a:schemeClr val="tx1"/>
                </a:solidFill>
              </a:rPr>
              <a:t>140</a:t>
            </a:r>
            <a:r>
              <a:rPr lang="zh-CN" altLang="en-US" sz="1500" b="1" dirty="0">
                <a:solidFill>
                  <a:schemeClr val="tx1"/>
                </a:solidFill>
              </a:rPr>
              <a:t>台，</a:t>
            </a:r>
            <a:r>
              <a:rPr lang="en-US" altLang="zh-CN" sz="1500" b="1" dirty="0">
                <a:solidFill>
                  <a:schemeClr val="tx1"/>
                </a:solidFill>
              </a:rPr>
              <a:t>8</a:t>
            </a:r>
            <a:r>
              <a:rPr lang="zh-CN" altLang="en-US" sz="1500" b="1" dirty="0">
                <a:solidFill>
                  <a:schemeClr val="tx1"/>
                </a:solidFill>
              </a:rPr>
              <a:t>月仅销售</a:t>
            </a:r>
            <a:r>
              <a:rPr lang="en-US" altLang="zh-CN" sz="1500" b="1" dirty="0">
                <a:solidFill>
                  <a:schemeClr val="tx1"/>
                </a:solidFill>
              </a:rPr>
              <a:t>83</a:t>
            </a:r>
            <a:r>
              <a:rPr lang="zh-CN" altLang="en-US" sz="1500" b="1" dirty="0">
                <a:solidFill>
                  <a:schemeClr val="tx1"/>
                </a:solidFill>
              </a:rPr>
              <a:t>台。</a:t>
            </a:r>
            <a:r>
              <a:rPr lang="en-US" altLang="zh-CN" sz="1500" b="1" dirty="0">
                <a:solidFill>
                  <a:schemeClr val="tx1"/>
                </a:solidFill>
              </a:rPr>
              <a:t>2</a:t>
            </a:r>
            <a:r>
              <a:rPr lang="zh-CN" altLang="en-US" sz="1500" b="1" dirty="0">
                <a:solidFill>
                  <a:schemeClr val="tx1"/>
                </a:solidFill>
              </a:rPr>
              <a:t>、有新款车型（路虎卫士）到店，该车单价价格偏高（约</a:t>
            </a:r>
            <a:r>
              <a:rPr lang="en-US" altLang="zh-CN" sz="1500" b="1" dirty="0">
                <a:solidFill>
                  <a:schemeClr val="tx1"/>
                </a:solidFill>
              </a:rPr>
              <a:t>90</a:t>
            </a:r>
            <a:r>
              <a:rPr lang="zh-CN" altLang="en-US" sz="1500" b="1" dirty="0">
                <a:solidFill>
                  <a:schemeClr val="tx1"/>
                </a:solidFill>
              </a:rPr>
              <a:t>万</a:t>
            </a:r>
            <a:r>
              <a:rPr lang="en-US" altLang="zh-CN" sz="1500" b="1" dirty="0">
                <a:solidFill>
                  <a:schemeClr val="tx1"/>
                </a:solidFill>
              </a:rPr>
              <a:t>/</a:t>
            </a:r>
            <a:r>
              <a:rPr lang="zh-CN" altLang="en-US" sz="1500" b="1" dirty="0">
                <a:solidFill>
                  <a:schemeClr val="tx1"/>
                </a:solidFill>
              </a:rPr>
              <a:t>台），本月销售台次</a:t>
            </a:r>
            <a:r>
              <a:rPr lang="en-US" altLang="zh-CN" sz="1500" b="1" dirty="0">
                <a:solidFill>
                  <a:schemeClr val="tx1"/>
                </a:solidFill>
              </a:rPr>
              <a:t>15</a:t>
            </a:r>
            <a:r>
              <a:rPr lang="zh-CN" altLang="en-US" sz="1500" b="1" dirty="0">
                <a:solidFill>
                  <a:schemeClr val="tx1"/>
                </a:solidFill>
              </a:rPr>
              <a:t>台，均为零售。因此本月零售额增速较高</a:t>
            </a:r>
            <a:endParaRPr lang="zh-CN" altLang="en-US" sz="1500" b="1" dirty="0">
              <a:solidFill>
                <a:schemeClr val="tx1"/>
              </a:solidFill>
            </a:endParaRPr>
          </a:p>
        </p:txBody>
      </p:sp>
      <p:sp>
        <p:nvSpPr>
          <p:cNvPr id="5" name="矩形"/>
          <p:cNvSpPr/>
          <p:nvPr/>
        </p:nvSpPr>
        <p:spPr>
          <a:xfrm>
            <a:off x="673661" y="45172"/>
            <a:ext cx="565531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平台操作及填报要求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--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澄清说明填写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矩形"/>
          <p:cNvSpPr/>
          <p:nvPr/>
        </p:nvSpPr>
        <p:spPr>
          <a:xfrm>
            <a:off x="1202430" y="888993"/>
            <a:ext cx="5785961" cy="1397000"/>
          </a:xfrm>
          <a:prstGeom prst="rect">
            <a:avLst/>
          </a:prstGeom>
          <a:noFill/>
          <a:ln w="28575" cap="rnd" cmpd="sng">
            <a:solidFill>
              <a:schemeClr val="accent5">
                <a:lumMod val="60000"/>
                <a:lumOff val="40000"/>
              </a:schemeClr>
            </a:solidFill>
            <a:prstDash val="sysDot"/>
            <a:miter/>
          </a:ln>
        </p:spPr>
        <p:txBody>
          <a:bodyPr vert="horz" wrap="square" lIns="68588" tIns="34294" rIns="68588" bIns="34294" anchor="t" anchorCtr="false">
            <a:spAutoFit/>
          </a:bodyPr>
          <a:lstStyle/>
          <a:p>
            <a:pPr marL="533400" indent="-5334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做好协调工作</a:t>
            </a:r>
            <a:endParaRPr lang="en-US" altLang="zh-CN" sz="1800" b="0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  <a:p>
            <a:pPr marL="533400" indent="-5334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1.</a:t>
            </a:r>
            <a:r>
              <a:rPr lang="zh-CN" altLang="en-US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获得上级领导重视与认可，给予统计工作足够的重视。</a:t>
            </a:r>
            <a:endParaRPr lang="en-US" altLang="zh-CN" sz="1800" b="0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  <a:p>
            <a:pPr marL="533400" indent="-5334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2.</a:t>
            </a:r>
            <a:r>
              <a:rPr lang="zh-CN" altLang="en-US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注重企业统计部门与其他部门的协调配合。</a:t>
            </a:r>
            <a:endParaRPr lang="en-US" altLang="zh-CN" sz="1800" b="0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  <a:p>
            <a:pPr marL="533400" indent="-5334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3.</a:t>
            </a:r>
            <a:r>
              <a:rPr lang="zh-CN" altLang="en-US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做好对下一级分支机构的统筹管理和数据验收工作。</a:t>
            </a:r>
            <a:endParaRPr lang="zh-CN" altLang="en-US" sz="1800" b="0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675" name="矩形"/>
          <p:cNvSpPr/>
          <p:nvPr/>
        </p:nvSpPr>
        <p:spPr>
          <a:xfrm>
            <a:off x="1206399" y="2830619"/>
            <a:ext cx="5782389" cy="1397000"/>
          </a:xfrm>
          <a:prstGeom prst="rect">
            <a:avLst/>
          </a:prstGeom>
          <a:noFill/>
          <a:ln w="28575" cap="rnd" cmpd="sng">
            <a:solidFill>
              <a:schemeClr val="accent5"/>
            </a:solidFill>
            <a:prstDash val="sysDot"/>
            <a:miter/>
          </a:ln>
        </p:spPr>
        <p:txBody>
          <a:bodyPr vert="horz" wrap="square" lIns="68588" tIns="34294" rIns="68588" bIns="34294" anchor="t" anchorCtr="false"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做好统计基础工作</a:t>
            </a:r>
            <a:endParaRPr lang="zh-CN" altLang="en-US" sz="1800" dirty="0">
              <a:solidFill>
                <a:schemeClr val="tx2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  <a:sym typeface="+mn-ea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1</a:t>
            </a:r>
            <a:r>
              <a:rPr lang="zh-CN" altLang="en-US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、留存好全部报数的依据备查（盖公章）。</a:t>
            </a:r>
            <a:endParaRPr lang="en-US" altLang="zh-CN" sz="1800" b="0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2</a:t>
            </a:r>
            <a:r>
              <a:rPr lang="zh-CN" altLang="en-US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、</a:t>
            </a:r>
            <a:r>
              <a:rPr lang="en-US" altLang="zh-CN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建立健全完备的批发和零售业统计台账，按自然月建立明细的统计台账，做到数出有据。</a:t>
            </a:r>
            <a:endParaRPr lang="zh-CN" altLang="en-US" sz="1800" b="0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5" name="矩形"/>
          <p:cNvSpPr/>
          <p:nvPr/>
        </p:nvSpPr>
        <p:spPr>
          <a:xfrm>
            <a:off x="693346" y="45172"/>
            <a:ext cx="565531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平台操作及填报要点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--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基础工作建议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矩形"/>
          <p:cNvSpPr/>
          <p:nvPr/>
        </p:nvSpPr>
        <p:spPr>
          <a:xfrm>
            <a:off x="1618752" y="950976"/>
            <a:ext cx="5656167" cy="2062480"/>
          </a:xfrm>
          <a:prstGeom prst="rect">
            <a:avLst/>
          </a:prstGeom>
          <a:noFill/>
          <a:ln w="28575" cap="rnd" cmpd="sng">
            <a:solidFill>
              <a:schemeClr val="accent5"/>
            </a:solidFill>
            <a:prstDash val="sysDot"/>
            <a:miter/>
          </a:ln>
        </p:spPr>
        <p:txBody>
          <a:bodyPr vert="horz" wrap="square" lIns="68588" tIns="34294" rIns="68588" bIns="34294" anchor="t" anchorCtr="false"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做好人员交接</a:t>
            </a:r>
            <a:endParaRPr lang="zh-CN" altLang="en-US" sz="1800" b="0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  <a:p>
            <a:pPr marL="0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zh-CN" altLang="en-US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出现统计人员变更，必须做好统计数据和统计工作的交接。建议将本单位统计流程和要点进行固化，形成规范制度，将有关数据问题做好记录。</a:t>
            </a:r>
            <a:endParaRPr lang="en-US" altLang="zh-CN" sz="1800" b="0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  <a:p>
            <a:pPr marL="0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2. </a:t>
            </a:r>
            <a:r>
              <a:rPr lang="zh-CN" altLang="en-US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及时更新报表的单位负责人、统计负责人、填表人、联系电话等信息，以保证统计部门与报表单位的有效联络。</a:t>
            </a:r>
            <a:endParaRPr lang="zh-CN" altLang="en-US" sz="1800" b="0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5" name="矩形"/>
          <p:cNvSpPr/>
          <p:nvPr/>
        </p:nvSpPr>
        <p:spPr>
          <a:xfrm>
            <a:off x="1618752" y="3450014"/>
            <a:ext cx="5656168" cy="1397000"/>
          </a:xfrm>
          <a:prstGeom prst="rect">
            <a:avLst/>
          </a:prstGeom>
          <a:noFill/>
          <a:ln w="28575" cap="rnd" cmpd="sng">
            <a:solidFill>
              <a:schemeClr val="accent5"/>
            </a:solidFill>
            <a:prstDash val="sysDot"/>
            <a:miter/>
          </a:ln>
        </p:spPr>
        <p:txBody>
          <a:bodyPr vert="horz" wrap="square" lIns="68588" tIns="34294" rIns="68588" bIns="34294" anchor="t" anchorCtr="fals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  <a:sym typeface="+mn-ea"/>
              </a:rPr>
              <a:t>做好时间安排</a:t>
            </a:r>
            <a:endParaRPr lang="zh-CN" altLang="en-US" sz="1800" b="0" i="0" u="none" strike="noStrike" kern="1200" cap="none" spc="0" baseline="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b="0" i="0" u="none" strike="noStrike" kern="1200" cap="none" spc="0" baseline="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开网前就可以准备数据了，关网前要成功报送，从报送完报表到关网后几天内会有</a:t>
            </a:r>
            <a:r>
              <a:rPr lang="zh-CN" altLang="en-US" sz="1800" dirty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rPr>
              <a:t>电话或微信的查询，请做好准备，以便修改错误数据或说明。</a:t>
            </a:r>
            <a:endParaRPr lang="zh-CN" altLang="en-US" sz="1800" b="0" i="0" u="none" strike="noStrike" kern="1200" cap="none" spc="0" baseline="0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2" name="矩形"/>
          <p:cNvSpPr/>
          <p:nvPr/>
        </p:nvSpPr>
        <p:spPr>
          <a:xfrm>
            <a:off x="673661" y="45172"/>
            <a:ext cx="5655310" cy="48387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68591" tIns="34295" rIns="68591" bIns="34295" anchor="t" anchorCtr="false">
            <a:spAutoFit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平台操作及填报要求</a:t>
            </a:r>
            <a:r>
              <a:rPr lang="en-US" altLang="zh-CN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--</a:t>
            </a:r>
            <a:r>
              <a:rPr lang="zh-CN" altLang="en-US" sz="2700">
                <a:solidFill>
                  <a:schemeClr val="accent5">
                    <a:lumMod val="75000"/>
                  </a:schemeClr>
                </a:solidFill>
                <a:latin typeface="宋体" pitchFamily="2" charset="-122"/>
                <a:cs typeface="Times New Roman" panose="02020603050405020304" charset="0"/>
                <a:sym typeface="+mn-ea"/>
              </a:rPr>
              <a:t>澄清说明填写</a:t>
            </a:r>
            <a:endParaRPr lang="zh-CN" altLang="en-US" sz="2700">
              <a:solidFill>
                <a:schemeClr val="accent5">
                  <a:lumMod val="75000"/>
                </a:schemeClr>
              </a:solidFill>
              <a:latin typeface="宋体" pitchFamily="2" charset="-122"/>
              <a:ea typeface="隶书" panose="020105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6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3627242" y="3900969"/>
            <a:ext cx="4399902" cy="124316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文本框 62"/>
          <p:cNvSpPr txBox="true"/>
          <p:nvPr/>
        </p:nvSpPr>
        <p:spPr>
          <a:xfrm>
            <a:off x="3310258" y="1966203"/>
            <a:ext cx="2618746" cy="1845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false">
            <a:spAutoFit/>
          </a:bodyPr>
          <a:p>
            <a:r>
              <a:rPr lang="zh-CN" altLang="en-US" sz="6000" b="1" dirty="0">
                <a:solidFill>
                  <a:srgbClr val="4B649F"/>
                </a:solidFill>
                <a:latin typeface="Arial" panose="020B0604020202020204" pitchFamily="34" charset="0"/>
                <a:ea typeface="微软雅黑" panose="020B0604030504040204" charset="-122"/>
              </a:rPr>
              <a:t>谢</a:t>
            </a:r>
            <a:r>
              <a:rPr lang="en-US" altLang="zh-CN" sz="6000" b="1" dirty="0">
                <a:solidFill>
                  <a:srgbClr val="4B649F"/>
                </a:solidFill>
                <a:latin typeface="Arial" panose="020B0604020202020204" pitchFamily="34" charset="0"/>
                <a:ea typeface="微软雅黑" panose="020B0604030504040204" charset="-122"/>
              </a:rPr>
              <a:t>   </a:t>
            </a:r>
            <a:r>
              <a:rPr lang="zh-CN" altLang="en-US" sz="6000" b="1" dirty="0">
                <a:solidFill>
                  <a:srgbClr val="4B649F"/>
                </a:solidFill>
                <a:latin typeface="Arial" panose="020B0604020202020204" pitchFamily="34" charset="0"/>
                <a:ea typeface="微软雅黑" panose="020B0604030504040204" charset="-122"/>
              </a:rPr>
              <a:t>谢！</a:t>
            </a:r>
            <a:endParaRPr lang="zh-CN" altLang="en-US" sz="6000" b="1" dirty="0">
              <a:solidFill>
                <a:srgbClr val="4B649F"/>
              </a:solidFill>
              <a:latin typeface="Arial" panose="020B0604020202020204" pitchFamily="34" charset="0"/>
              <a:ea typeface="微软雅黑" panose="020B0604030504040204" charset="-122"/>
            </a:endParaRPr>
          </a:p>
          <a:p>
            <a:endParaRPr lang="en-US" altLang="zh-CN" sz="1350" b="1" dirty="0">
              <a:solidFill>
                <a:srgbClr val="4B649F"/>
              </a:solidFill>
              <a:latin typeface="Arial" panose="020B0604020202020204" pitchFamily="34" charset="0"/>
              <a:ea typeface="微软雅黑" panose="020B0604030504040204" charset="-122"/>
            </a:endParaRPr>
          </a:p>
          <a:p>
            <a:endParaRPr lang="en-US" altLang="zh-CN" sz="1350" b="1" dirty="0">
              <a:solidFill>
                <a:srgbClr val="4B649F"/>
              </a:solidFill>
              <a:latin typeface="Arial" panose="020B0604020202020204" pitchFamily="34" charset="0"/>
              <a:ea typeface="微软雅黑" panose="020B0604030504040204" charset="-122"/>
            </a:endParaRPr>
          </a:p>
          <a:p>
            <a:endParaRPr lang="en-US" altLang="zh-CN" sz="1350" b="1" dirty="0">
              <a:solidFill>
                <a:srgbClr val="4B649F"/>
              </a:solidFill>
              <a:latin typeface="Arial" panose="020B0604020202020204" pitchFamily="34" charset="0"/>
              <a:ea typeface="微软雅黑" panose="020B0604030504040204" charset="-122"/>
            </a:endParaRPr>
          </a:p>
          <a:p>
            <a:r>
              <a:rPr lang="en-US" altLang="zh-CN" sz="1350" b="1" dirty="0">
                <a:solidFill>
                  <a:srgbClr val="4B649F"/>
                </a:solidFill>
                <a:latin typeface="Arial" panose="020B0604020202020204" pitchFamily="34" charset="0"/>
                <a:ea typeface="微软雅黑" panose="020B0604030504040204" charset="-122"/>
              </a:rPr>
              <a:t>            </a:t>
            </a:r>
            <a:r>
              <a:rPr lang="zh-CN" altLang="en-US" sz="1350" b="1" dirty="0">
                <a:solidFill>
                  <a:srgbClr val="4B649F"/>
                </a:solidFill>
                <a:latin typeface="Arial" panose="020B0604020202020204" pitchFamily="34" charset="0"/>
                <a:ea typeface="微软雅黑" panose="020B0604030504040204" charset="-122"/>
              </a:rPr>
              <a:t>张铭书</a:t>
            </a:r>
            <a:r>
              <a:rPr lang="en-US" altLang="zh-CN" sz="1350" b="1" dirty="0">
                <a:solidFill>
                  <a:srgbClr val="4B649F"/>
                </a:solidFill>
                <a:latin typeface="Arial" panose="020B0604020202020204" pitchFamily="34" charset="0"/>
                <a:ea typeface="微软雅黑" panose="020B0604030504040204" charset="-122"/>
              </a:rPr>
              <a:t>63629565</a:t>
            </a:r>
            <a:endParaRPr lang="en-US" altLang="zh-CN" sz="1350" b="1" dirty="0">
              <a:solidFill>
                <a:srgbClr val="4B649F"/>
              </a:solidFill>
              <a:latin typeface="Arial" panose="020B0604020202020204" pitchFamily="34" charset="0"/>
              <a:ea typeface="微软雅黑" panose="020B0604030504040204" charset="-122"/>
            </a:endParaRPr>
          </a:p>
        </p:txBody>
      </p:sp>
      <p:sp>
        <p:nvSpPr>
          <p:cNvPr id="1069" name="矩形 1068"/>
          <p:cNvSpPr/>
          <p:nvPr/>
        </p:nvSpPr>
        <p:spPr>
          <a:xfrm>
            <a:off x="7277910" y="3178171"/>
            <a:ext cx="357232" cy="357232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7076670" y="3006700"/>
            <a:ext cx="356041" cy="356041"/>
          </a:xfrm>
          <a:prstGeom prst="rect">
            <a:avLst/>
          </a:prstGeom>
          <a:solidFill>
            <a:srgbClr val="4B649F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1551012" y="1609924"/>
            <a:ext cx="356041" cy="356041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1699858" y="1789731"/>
            <a:ext cx="356041" cy="356041"/>
          </a:xfrm>
          <a:prstGeom prst="rect">
            <a:avLst/>
          </a:prstGeom>
          <a:solidFill>
            <a:srgbClr val="4B64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17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6457950" y="318"/>
            <a:ext cx="2686050" cy="7548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0" y="5043805"/>
            <a:ext cx="9144000" cy="100013"/>
          </a:xfrm>
          <a:prstGeom prst="rect">
            <a:avLst/>
          </a:prstGeom>
          <a:solidFill>
            <a:srgbClr val="4B6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523002"/>
            <a:ext cx="8382000" cy="0"/>
          </a:xfrm>
          <a:prstGeom prst="line">
            <a:avLst/>
          </a:prstGeom>
          <a:ln w="25400">
            <a:gradFill>
              <a:gsLst>
                <a:gs pos="0">
                  <a:srgbClr val="4B649F"/>
                </a:gs>
                <a:gs pos="100000">
                  <a:srgbClr val="7DB1CD">
                    <a:alpha val="0"/>
                  </a:srgbClr>
                </a:gs>
              </a:gsLst>
              <a:lin ang="0" scaled="false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文本框 141"/>
          <p:cNvSpPr txBox="true"/>
          <p:nvPr>
            <p:custDataLst>
              <p:tags r:id="rId2"/>
            </p:custDataLst>
          </p:nvPr>
        </p:nvSpPr>
        <p:spPr>
          <a:xfrm>
            <a:off x="6064811" y="586443"/>
            <a:ext cx="1637208" cy="419601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" b="1" spc="3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604030504040204" charset="-122"/>
                <a:sym typeface="Arial" panose="020B0604020202020204" pitchFamily="34" charset="0"/>
              </a:rPr>
              <a:t>普查数据处理系统</a:t>
            </a:r>
            <a:endParaRPr lang="zh-CN" altLang="en-US" sz="100" b="1" spc="300" dirty="0">
              <a:solidFill>
                <a:schemeClr val="bg1"/>
              </a:solidFill>
              <a:latin typeface="Arial" panose="020B0604020202020204" pitchFamily="34" charset="0"/>
              <a:ea typeface="微软雅黑" panose="020B0604030504040204" charset="-122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true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false"/>
              </a:ext>
            </a:extLst>
          </a:blip>
          <a:stretch>
            <a:fillRect/>
          </a:stretch>
        </p:blipFill>
        <p:spPr>
          <a:xfrm>
            <a:off x="68580" y="318"/>
            <a:ext cx="539591" cy="528161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6" name="组合"/>
          <p:cNvGrpSpPr/>
          <p:nvPr/>
        </p:nvGrpSpPr>
        <p:grpSpPr>
          <a:xfrm>
            <a:off x="862489" y="875586"/>
            <a:ext cx="7468870" cy="3188651"/>
            <a:chOff x="611505" y="1090190"/>
            <a:chExt cx="9958493" cy="4251535"/>
          </a:xfrm>
        </p:grpSpPr>
        <p:sp>
          <p:nvSpPr>
            <p:cNvPr id="7" name="圆角矩形"/>
            <p:cNvSpPr/>
            <p:nvPr/>
          </p:nvSpPr>
          <p:spPr>
            <a:xfrm>
              <a:off x="611505" y="3213418"/>
              <a:ext cx="2085975" cy="643890"/>
            </a:xfrm>
            <a:prstGeom prst="roundRect">
              <a:avLst>
                <a:gd name="adj" fmla="val 16666"/>
              </a:avLst>
            </a:prstGeom>
            <a:solidFill>
              <a:srgbClr val="4B649F"/>
            </a:solidFill>
            <a:ln w="9525" cap="flat" cmpd="sng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68580" tIns="34290" rIns="68580" bIns="34290" anchor="ctr" anchorCtr="false"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100" b="1" i="0" u="none" strike="noStrike" kern="1200" cap="none" spc="0" baseline="0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charset="0"/>
                </a:rPr>
                <a:t>法人单位</a:t>
              </a:r>
              <a:endParaRPr lang="zh-CN" altLang="en-US" sz="2100" b="1" i="0" u="none" strike="noStrike" kern="1200" cap="none" spc="0" baseline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9" name="左大括号"/>
            <p:cNvSpPr/>
            <p:nvPr/>
          </p:nvSpPr>
          <p:spPr>
            <a:xfrm>
              <a:off x="2817072" y="2297537"/>
              <a:ext cx="283633" cy="2709333"/>
            </a:xfrm>
            <a:prstGeom prst="leftBrace">
              <a:avLst>
                <a:gd name="adj1" fmla="val 11620"/>
                <a:gd name="adj2" fmla="val 50000"/>
              </a:avLst>
            </a:prstGeom>
            <a:noFill/>
            <a:ln w="38100" cap="flat" cmpd="sng">
              <a:solidFill>
                <a:srgbClr val="4B649F"/>
              </a:solidFill>
              <a:prstDash val="solid"/>
              <a:round/>
            </a:ln>
          </p:spPr>
        </p:sp>
        <p:sp>
          <p:nvSpPr>
            <p:cNvPr id="11" name="圆角矩形"/>
            <p:cNvSpPr/>
            <p:nvPr/>
          </p:nvSpPr>
          <p:spPr>
            <a:xfrm>
              <a:off x="3221037" y="1939712"/>
              <a:ext cx="1462085" cy="585787"/>
            </a:xfrm>
            <a:prstGeom prst="roundRect">
              <a:avLst>
                <a:gd name="adj" fmla="val 16666"/>
              </a:avLst>
            </a:prstGeom>
            <a:solidFill>
              <a:srgbClr val="D0D3EB"/>
            </a:solidFill>
            <a:ln w="9525" cap="flat" cmpd="sng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68580" tIns="34290" rIns="68580" bIns="34290" anchor="ctr" anchorCtr="false"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800" i="0" u="none" strike="noStrike" kern="1200" cap="none" spc="0" baseline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charset="0"/>
                </a:rPr>
                <a:t>年报</a:t>
              </a:r>
              <a:endParaRPr lang="zh-CN" altLang="en-US" sz="1800" i="0" u="none" strike="noStrike" kern="1200" cap="none" spc="0" baseline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3" name="左大括号"/>
            <p:cNvSpPr/>
            <p:nvPr/>
          </p:nvSpPr>
          <p:spPr>
            <a:xfrm>
              <a:off x="4754245" y="1267143"/>
              <a:ext cx="260773" cy="2103120"/>
            </a:xfrm>
            <a:prstGeom prst="leftBrace">
              <a:avLst>
                <a:gd name="adj1" fmla="val 0"/>
                <a:gd name="adj2" fmla="val 50000"/>
              </a:avLst>
            </a:prstGeom>
            <a:noFill/>
            <a:ln w="38100" cap="flat" cmpd="sng">
              <a:solidFill>
                <a:srgbClr val="4B649F"/>
              </a:solidFill>
              <a:prstDash val="solid"/>
              <a:round/>
            </a:ln>
          </p:spPr>
        </p:sp>
        <p:sp>
          <p:nvSpPr>
            <p:cNvPr id="14" name="矩形"/>
            <p:cNvSpPr/>
            <p:nvPr/>
          </p:nvSpPr>
          <p:spPr>
            <a:xfrm>
              <a:off x="5149638" y="1090190"/>
              <a:ext cx="5180753" cy="829733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  <p:txBody>
            <a:bodyPr vert="horz" wrap="square" lIns="68580" tIns="34290" rIns="68580" bIns="34290" anchor="t" anchorCtr="false">
              <a:spAutoFit/>
            </a:bodyPr>
            <a:p>
              <a:pPr marL="285750" indent="-28575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l"/>
              </a:pPr>
              <a:r>
                <a:rPr lang="zh-CN" altLang="en-US" sz="1800">
                  <a:latin typeface="微软雅黑" panose="020B0604030504040204" charset="-122"/>
                  <a:ea typeface="微软雅黑" panose="020B0604030504040204" charset="-122"/>
                  <a:sym typeface="+mn-ea"/>
                </a:rPr>
                <a:t>批发和零售业经营情况</a:t>
              </a:r>
              <a:endParaRPr lang="zh-CN" altLang="en-US" sz="1800">
                <a:latin typeface="微软雅黑" panose="020B0604030504040204" charset="-122"/>
                <a:ea typeface="微软雅黑" panose="020B0604030504040204" charset="-122"/>
                <a:sym typeface="+mn-ea"/>
              </a:endParaRPr>
            </a:p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dirty="0">
                  <a:solidFill>
                    <a:srgbClr val="C00000"/>
                  </a:solidFill>
                  <a:latin typeface="+mn-ea"/>
                  <a:ea typeface="+mn-ea"/>
                  <a:cs typeface="+mn-ea"/>
                  <a:sym typeface="+mn-ea"/>
                </a:rPr>
                <a:t>   E104-1</a:t>
              </a:r>
              <a:endParaRPr lang="zh-CN" altLang="en-US" sz="1800" b="0" i="0" u="none" strike="noStrike" kern="1200" cap="none" spc="0" baseline="0">
                <a:solidFill>
                  <a:schemeClr val="tx1"/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5" name="矩形"/>
            <p:cNvSpPr/>
            <p:nvPr/>
          </p:nvSpPr>
          <p:spPr>
            <a:xfrm>
              <a:off x="5149638" y="2779291"/>
              <a:ext cx="5420360" cy="829733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  <p:txBody>
            <a:bodyPr vert="horz" wrap="square" lIns="68580" tIns="34290" rIns="68580" bIns="34290" anchor="t" anchorCtr="false">
              <a:spAutoFit/>
            </a:bodyPr>
            <a:p>
              <a:pPr marL="285750" indent="-28575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l"/>
              </a:pPr>
              <a:r>
                <a:rPr lang="zh-CN" altLang="en-US" sz="1800">
                  <a:latin typeface="微软雅黑" panose="020B0604030504040204" charset="-122"/>
                  <a:ea typeface="微软雅黑" panose="020B0604030504040204" charset="-122"/>
                  <a:sym typeface="+mn-ea"/>
                </a:rPr>
                <a:t>批发和零售业分地区经营情况</a:t>
              </a:r>
              <a:endParaRPr lang="zh-CN" altLang="en-US" sz="1800" kern="1200">
                <a:solidFill>
                  <a:schemeClr val="tx1"/>
                </a:solidFill>
                <a:latin typeface="微软雅黑" panose="020B0604030504040204" charset="-122"/>
                <a:ea typeface="微软雅黑" panose="020B0604030504040204" charset="-122"/>
              </a:endParaRPr>
            </a:p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b="0" i="0" u="none" strike="noStrike" kern="1200" cap="none" spc="0" baseline="0" dirty="0">
                  <a:solidFill>
                    <a:srgbClr val="C00000"/>
                  </a:solidFill>
                  <a:latin typeface="+mn-ea"/>
                  <a:ea typeface="+mn-ea"/>
                  <a:cs typeface="+mn-ea"/>
                </a:rPr>
                <a:t>   BJE104-6</a:t>
              </a:r>
              <a:endParaRPr lang="zh-CN" altLang="en-US" sz="1800" b="0" i="0" u="none" strike="noStrike" kern="1200" cap="none" spc="0" baseline="0">
                <a:solidFill>
                  <a:schemeClr val="tx1"/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6" name="圆角矩形"/>
            <p:cNvSpPr/>
            <p:nvPr/>
          </p:nvSpPr>
          <p:spPr>
            <a:xfrm>
              <a:off x="3196483" y="4755938"/>
              <a:ext cx="1462085" cy="585787"/>
            </a:xfrm>
            <a:prstGeom prst="roundRect">
              <a:avLst>
                <a:gd name="adj" fmla="val 16666"/>
              </a:avLst>
            </a:prstGeom>
            <a:solidFill>
              <a:srgbClr val="D0D3EB"/>
            </a:solidFill>
            <a:ln w="9525" cap="flat" cmpd="sng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68580" tIns="34290" rIns="68580" bIns="34290" anchor="ctr" anchorCtr="false"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800" i="0" u="none" strike="noStrike" kern="1200" cap="none" spc="0" baseline="0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charset="0"/>
                </a:rPr>
                <a:t>定报</a:t>
              </a:r>
              <a:endParaRPr lang="zh-CN" altLang="en-US" sz="1800" i="0" u="none" strike="noStrike" kern="1200" cap="none" spc="0" baseline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7" name="矩形"/>
            <p:cNvSpPr/>
            <p:nvPr/>
          </p:nvSpPr>
          <p:spPr>
            <a:xfrm>
              <a:off x="5149638" y="4144116"/>
              <a:ext cx="5140113" cy="829733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  <p:txBody>
            <a:bodyPr vert="horz" wrap="square" lIns="68580" tIns="34290" rIns="68580" bIns="34290" anchor="t" anchorCtr="false">
              <a:spAutoFit/>
            </a:bodyPr>
            <a:p>
              <a:pPr marL="285750" indent="-28575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charset="0"/>
                <a:buChar char="l"/>
              </a:pPr>
              <a:r>
                <a:rPr lang="zh-CN" altLang="en-US" sz="1800">
                  <a:latin typeface="微软雅黑" panose="020B0604030504040204" charset="-122"/>
                  <a:ea typeface="微软雅黑" panose="020B0604030504040204" charset="-122"/>
                  <a:sym typeface="+mn-ea"/>
                </a:rPr>
                <a:t>批发和零售业商品销售和库存</a:t>
              </a:r>
              <a:endParaRPr lang="en-US" altLang="zh-CN" sz="1800" b="0" i="0" u="none" strike="noStrike" kern="1200" cap="none" spc="0" baseline="0" dirty="0">
                <a:solidFill>
                  <a:schemeClr val="tx1"/>
                </a:solidFill>
                <a:latin typeface="+mn-ea"/>
                <a:ea typeface="+mn-ea"/>
                <a:cs typeface="+mn-ea"/>
              </a:endParaRPr>
            </a:p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b="0" i="0" u="none" strike="noStrike" kern="1200" cap="none" spc="0" baseline="0" dirty="0">
                  <a:solidFill>
                    <a:srgbClr val="C00000"/>
                  </a:solidFill>
                  <a:latin typeface="+mn-ea"/>
                  <a:ea typeface="+mn-ea"/>
                  <a:cs typeface="+mn-ea"/>
                </a:rPr>
                <a:t>   E204-1 </a:t>
              </a:r>
              <a:r>
                <a:rPr lang="zh-CN" altLang="en-US" sz="1800" b="0" i="0" u="none" strike="noStrike" kern="1200" cap="none" spc="0" baseline="0">
                  <a:solidFill>
                    <a:schemeClr val="tx1"/>
                  </a:solidFill>
                  <a:latin typeface="+mn-ea"/>
                  <a:ea typeface="+mn-ea"/>
                  <a:cs typeface="+mn-ea"/>
                </a:rPr>
                <a:t>（</a:t>
              </a:r>
              <a:r>
                <a:rPr lang="zh-CN" altLang="en-US" sz="1800" b="0" i="0" u="none" strike="noStrike" kern="1200" cap="none" spc="0" baseline="0">
                  <a:solidFill>
                    <a:srgbClr val="C00000"/>
                  </a:solidFill>
                  <a:latin typeface="+mn-ea"/>
                  <a:ea typeface="+mn-ea"/>
                  <a:cs typeface="+mn-ea"/>
                </a:rPr>
                <a:t>月</a:t>
              </a:r>
              <a:r>
                <a:rPr lang="zh-CN" altLang="en-US" sz="1800" b="0" i="0" u="none" strike="noStrike" kern="1200" cap="none" spc="0" baseline="0">
                  <a:solidFill>
                    <a:schemeClr val="tx1"/>
                  </a:solidFill>
                  <a:latin typeface="+mn-ea"/>
                  <a:ea typeface="+mn-ea"/>
                  <a:cs typeface="+mn-ea"/>
                </a:rPr>
                <a:t>报）</a:t>
              </a:r>
              <a:endParaRPr lang="zh-CN" altLang="en-US" sz="1800" b="0" i="0" u="none" strike="noStrike" kern="1200" cap="none" spc="0" baseline="0">
                <a:solidFill>
                  <a:schemeClr val="tx1"/>
                </a:solidFill>
                <a:latin typeface="+mn-ea"/>
                <a:ea typeface="+mn-ea"/>
                <a:cs typeface="+mn-ea"/>
              </a:endParaRPr>
            </a:p>
          </p:txBody>
        </p:sp>
      </p:grpSp>
      <p:sp>
        <p:nvSpPr>
          <p:cNvPr id="18" name="左大括号"/>
          <p:cNvSpPr/>
          <p:nvPr/>
        </p:nvSpPr>
        <p:spPr>
          <a:xfrm>
            <a:off x="3916045" y="3265170"/>
            <a:ext cx="249555" cy="1450340"/>
          </a:xfrm>
          <a:prstGeom prst="leftBrace">
            <a:avLst>
              <a:gd name="adj1" fmla="val 11678"/>
              <a:gd name="adj2" fmla="val 50000"/>
            </a:avLst>
          </a:prstGeom>
          <a:noFill/>
          <a:ln w="38100" cap="flat" cmpd="sng">
            <a:solidFill>
              <a:srgbClr val="4B649F"/>
            </a:solidFill>
            <a:prstDash val="solid"/>
            <a:round/>
          </a:ln>
        </p:spPr>
      </p:sp>
      <p:sp>
        <p:nvSpPr>
          <p:cNvPr id="19" name="矩形"/>
          <p:cNvSpPr/>
          <p:nvPr/>
        </p:nvSpPr>
        <p:spPr>
          <a:xfrm>
            <a:off x="4265930" y="4375785"/>
            <a:ext cx="3809365" cy="6223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80" tIns="34290" rIns="68580" bIns="34290" anchor="t" anchorCtr="false">
            <a:spAutoFit/>
          </a:bodyPr>
          <a:p>
            <a:pPr marL="28575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l"/>
            </a:pPr>
            <a:r>
              <a:rPr lang="zh-CN" altLang="zh-CN" sz="1800" dirty="0" smtClean="0">
                <a:latin typeface="微软雅黑" panose="020B0604030504040204" charset="-122"/>
                <a:ea typeface="微软雅黑" panose="020B0604030504040204" charset="-122"/>
                <a:sym typeface="+mn-ea"/>
              </a:rPr>
              <a:t>批发和零售业分地区经营情况</a:t>
            </a:r>
            <a:endParaRPr lang="zh-CN" altLang="zh-CN" sz="1800" dirty="0" smtClean="0">
              <a:solidFill>
                <a:schemeClr val="tx1"/>
              </a:solidFill>
              <a:latin typeface="微软雅黑" panose="020B0604030504040204" charset="-122"/>
              <a:ea typeface="微软雅黑" panose="020B0604030504040204" charset="-12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</a:pPr>
            <a:r>
              <a:rPr lang="en-US" altLang="zh-CN" sz="1800" b="0" i="0" u="none" strike="noStrike" kern="1200" cap="none" spc="0" baseline="0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   BJE204-6 </a:t>
            </a:r>
            <a:r>
              <a:rPr lang="zh-CN" altLang="en-US" sz="1800" b="0" i="0" u="none" strike="noStrike" kern="1200" cap="none" spc="0" baseline="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（</a:t>
            </a:r>
            <a:r>
              <a:rPr lang="zh-CN" altLang="zh-CN" sz="1800" b="0" i="0" u="none" strike="noStrike" kern="1200" cap="none" spc="0" baseline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半年</a:t>
            </a:r>
            <a:r>
              <a:rPr lang="zh-CN" altLang="zh-CN" sz="1800" b="0" i="0" u="none" strike="noStrike" kern="1200" cap="none" spc="0" baseline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报）</a:t>
            </a:r>
            <a:endParaRPr lang="zh-CN" altLang="zh-CN" sz="1800" b="0" i="0" u="none" strike="noStrike" kern="1200" cap="none" spc="0" baseline="0">
              <a:solidFill>
                <a:schemeClr val="tx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" name="矩形"/>
          <p:cNvSpPr/>
          <p:nvPr/>
        </p:nvSpPr>
        <p:spPr>
          <a:xfrm>
            <a:off x="4265930" y="1492250"/>
            <a:ext cx="3439160" cy="6223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80" tIns="34290" rIns="68580" bIns="34290" anchor="t" anchorCtr="false">
            <a:spAutoFit/>
          </a:bodyPr>
          <a:p>
            <a:pPr marL="28575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l"/>
            </a:pPr>
            <a:r>
              <a:rPr lang="zh-CN" altLang="en-US" sz="1800">
                <a:latin typeface="微软雅黑" panose="020B0604030504040204" charset="-122"/>
                <a:ea typeface="微软雅黑" panose="020B0604030504040204" charset="-122"/>
                <a:sym typeface="+mn-ea"/>
              </a:rPr>
              <a:t>批发和零售业商品销售类值</a:t>
            </a:r>
            <a:endParaRPr lang="en-US" altLang="zh-CN" sz="1800" b="0" i="0" u="none" strike="noStrike" kern="1200" cap="none" spc="0" baseline="0" dirty="0">
              <a:solidFill>
                <a:schemeClr val="tx1"/>
              </a:solidFill>
              <a:latin typeface="+mn-ea"/>
              <a:ea typeface="+mn-ea"/>
              <a:cs typeface="+mn-ea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800" b="0" i="0" u="none" strike="noStrike" kern="1200" cap="none" spc="0" baseline="0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   BJE104-2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5" name="文本框"/>
          <p:cNvSpPr>
            <a:spLocks noGrp="true"/>
          </p:cNvSpPr>
          <p:nvPr/>
        </p:nvSpPr>
        <p:spPr>
          <a:xfrm>
            <a:off x="1270" y="-94615"/>
            <a:ext cx="4611370" cy="8572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rtlCol="0" anchor="ctr" anchorCtr="false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二、主营及相关报表介绍</a:t>
            </a:r>
            <a:endParaRPr lang="zh-CN" altLang="en-US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  <p:sp>
        <p:nvSpPr>
          <p:cNvPr id="4" name="矩形"/>
          <p:cNvSpPr/>
          <p:nvPr/>
        </p:nvSpPr>
        <p:spPr>
          <a:xfrm>
            <a:off x="4267200" y="3768090"/>
            <a:ext cx="4876800" cy="6223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80" tIns="34290" rIns="68580" bIns="34290" anchor="t" anchorCtr="false">
            <a:spAutoFit/>
          </a:bodyPr>
          <a:p>
            <a:pPr marL="28575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l"/>
            </a:pPr>
            <a:r>
              <a:rPr lang="zh-CN" altLang="en-US" sz="1800" dirty="0">
                <a:latin typeface="微软雅黑" panose="020B0604030504040204" charset="-122"/>
                <a:ea typeface="微软雅黑" panose="020B0604030504040204" charset="-122"/>
                <a:sym typeface="+mn-ea"/>
              </a:rPr>
              <a:t>重要商品购进、销售和库存</a:t>
            </a:r>
            <a:endParaRPr lang="en-US" altLang="zh-CN" sz="1800" b="0" i="0" u="none" strike="noStrike" kern="1200" cap="none" spc="0" baseline="0" dirty="0">
              <a:solidFill>
                <a:schemeClr val="tx1"/>
              </a:solidFill>
              <a:latin typeface="+mn-ea"/>
              <a:ea typeface="+mn-ea"/>
              <a:cs typeface="+mn-ea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</a:pPr>
            <a:r>
              <a:rPr lang="en-US" altLang="zh-CN" sz="1800" b="0" i="0" u="none" strike="noStrike" kern="1200" cap="none" spc="0" baseline="0" dirty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   E204-2 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（</a:t>
            </a:r>
            <a:r>
              <a:rPr lang="zh-CN" altLang="en-US" sz="1800" b="0" i="0" u="none" strike="noStrike" kern="1200" cap="none" spc="0" baseline="0">
                <a:solidFill>
                  <a:srgbClr val="C00000"/>
                </a:solidFill>
                <a:latin typeface="+mn-ea"/>
                <a:ea typeface="+mn-ea"/>
                <a:cs typeface="+mn-ea"/>
              </a:rPr>
              <a:t>季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报）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+mn-ea"/>
              <a:ea typeface="+mn-ea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内容占位符 3"/>
          <p:cNvGraphicFramePr/>
          <p:nvPr/>
        </p:nvGraphicFramePr>
        <p:xfrm>
          <a:off x="768669" y="695030"/>
          <a:ext cx="7790180" cy="3040380"/>
        </p:xfrm>
        <a:graphic>
          <a:graphicData uri="http://schemas.openxmlformats.org/drawingml/2006/table">
            <a:tbl>
              <a:tblPr firstRow="true" bandRow="true">
                <a:tableStyleId>{7DF18680-E054-41AD-8BC1-D1AEF772440D}</a:tableStyleId>
              </a:tblPr>
              <a:tblGrid>
                <a:gridCol w="588645"/>
                <a:gridCol w="1070190"/>
                <a:gridCol w="2593975"/>
                <a:gridCol w="3537287"/>
              </a:tblGrid>
              <a:tr h="411480">
                <a:tc>
                  <a:txBody>
                    <a:bodyPr/>
                    <a:lstStyle/>
                    <a:p>
                      <a:pPr marL="982980" marR="0" lvl="0" indent="-98298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604030504040204" charset="-122"/>
                          <a:ea typeface="微软雅黑" panose="020B0604030504040204" charset="-122"/>
                        </a:rPr>
                        <a:t>频率</a:t>
                      </a:r>
                      <a:endParaRPr kumimoji="0" lang="zh-CN" altLang="en-US" sz="120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 horzOverflow="overflow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82980" marR="0" lvl="0" indent="-98298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2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604030504040204" charset="-122"/>
                          <a:ea typeface="微软雅黑" panose="020B0604030504040204" charset="-122"/>
                        </a:rPr>
                        <a:t>表号</a:t>
                      </a:r>
                      <a:endParaRPr kumimoji="0" lang="zh-CN" altLang="en-US" sz="120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82980" marR="0" lvl="0" indent="-98298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604030504040204" charset="-122"/>
                          <a:ea typeface="微软雅黑" panose="020B0604030504040204" charset="-122"/>
                        </a:rPr>
                        <a:t>表名</a:t>
                      </a:r>
                      <a:endParaRPr kumimoji="0" lang="zh-CN" altLang="en-US" sz="120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 horzOverflow="overflow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982980" marR="0" lvl="0" indent="-98298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lang="zh-CN" sz="1200">
                          <a:ln>
                            <a:noFill/>
                          </a:ln>
                          <a:solidFill>
                            <a:schemeClr val="tx1"/>
                          </a:solidFill>
                          <a:sym typeface="+mn-ea"/>
                        </a:rPr>
                        <a:t>填报截止时间</a:t>
                      </a:r>
                      <a:endParaRPr kumimoji="0" lang="zh-CN" altLang="en-US" sz="120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604030504040204" charset="-122"/>
                        <a:ea typeface="微软雅黑" panose="020B0604030504040204" charset="-122"/>
                        <a:sym typeface="+mn-ea"/>
                      </a:endParaRPr>
                    </a:p>
                  </a:txBody>
                  <a:tcPr marL="68591" marR="68591" marT="34295" marB="34295" anchor="ctr" horzOverflow="overflow">
                    <a:lnL w="12700">
                      <a:solidFill>
                        <a:schemeClr val="tx1"/>
                      </a:solidFill>
                      <a:prstDash val="solid"/>
                    </a:lnL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37820">
                <a:tc rowSpan="3">
                  <a:txBody>
                    <a:bodyPr/>
                    <a:lstStyle/>
                    <a:p>
                      <a:r>
                        <a:rPr lang="zh-CN" altLang="en-US" sz="1200" dirty="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年报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  <a:cs typeface="微软雅黑" panose="020B0604030504040204" charset="-122"/>
                        </a:rPr>
                        <a:t>E</a:t>
                      </a:r>
                      <a:r>
                        <a:rPr lang="en-US" altLang="zh-CN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  <a:cs typeface="微软雅黑" panose="020B0604030504040204" charset="-122"/>
                        </a:rPr>
                        <a:t>104-1</a:t>
                      </a:r>
                      <a:endParaRPr lang="en-US" altLang="zh-CN" sz="1200" kern="120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  <a:cs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批发和零售业经营情况</a:t>
                      </a:r>
                      <a:endParaRPr lang="zh-CN" altLang="en-US" sz="1200" kern="120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algn="l">
                        <a:buNone/>
                      </a:pPr>
                      <a:r>
                        <a:rPr lang="zh-CN" sz="1200">
                          <a:ln>
                            <a:noFill/>
                          </a:ln>
                          <a:solidFill>
                            <a:schemeClr val="tx1"/>
                          </a:solidFill>
                          <a:sym typeface="+mn-ea"/>
                        </a:rPr>
                        <a:t>202</a:t>
                      </a:r>
                      <a:r>
                        <a:rPr lang="en-US" altLang="zh-CN" sz="1200">
                          <a:ln>
                            <a:noFill/>
                          </a:ln>
                          <a:solidFill>
                            <a:schemeClr val="tx1"/>
                          </a:solidFill>
                          <a:sym typeface="+mn-ea"/>
                        </a:rPr>
                        <a:t>5</a:t>
                      </a:r>
                      <a:r>
                        <a:rPr lang="zh-CN" sz="1200">
                          <a:ln>
                            <a:noFill/>
                          </a:ln>
                          <a:solidFill>
                            <a:schemeClr val="tx1"/>
                          </a:solidFill>
                          <a:sym typeface="+mn-ea"/>
                        </a:rPr>
                        <a:t>年3月10日24时</a:t>
                      </a:r>
                      <a:endParaRPr lang="zh-CN" altLang="en-US" sz="1200" kern="1200">
                        <a:ln>
                          <a:noFill/>
                        </a:ln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  <a:sym typeface="+mn-ea"/>
                      </a:endParaRPr>
                    </a:p>
                  </a:txBody>
                  <a:tcPr marL="68591" marR="68591" marT="34295" marB="34295" anchor="ctr">
                    <a:lnL w="12700">
                      <a:solidFill>
                        <a:schemeClr val="tx1"/>
                      </a:solidFill>
                      <a:prstDash val="solid"/>
                    </a:lnL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21640">
                <a:tc vMerge="true"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BJE104-2</a:t>
                      </a:r>
                      <a:endParaRPr lang="en-US" altLang="en-US" sz="1200" kern="120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批发和零售业商品销售类值</a:t>
                      </a:r>
                      <a:endParaRPr lang="zh-CN" altLang="en-US" sz="1200" kern="120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zh-CN" sz="1200">
                          <a:ln>
                            <a:noFill/>
                          </a:ln>
                          <a:solidFill>
                            <a:schemeClr val="tx1"/>
                          </a:solidFill>
                          <a:sym typeface="+mn-ea"/>
                        </a:rPr>
                        <a:t>202</a:t>
                      </a:r>
                      <a:r>
                        <a:rPr lang="en-US" altLang="zh-CN" sz="1200">
                          <a:ln>
                            <a:noFill/>
                          </a:ln>
                          <a:solidFill>
                            <a:schemeClr val="tx1"/>
                          </a:solidFill>
                          <a:sym typeface="+mn-ea"/>
                        </a:rPr>
                        <a:t>5</a:t>
                      </a:r>
                      <a:r>
                        <a:rPr lang="zh-CN" sz="1200">
                          <a:ln>
                            <a:noFill/>
                          </a:ln>
                          <a:solidFill>
                            <a:schemeClr val="tx1"/>
                          </a:solidFill>
                          <a:sym typeface="+mn-ea"/>
                        </a:rPr>
                        <a:t>年3月10日24时</a:t>
                      </a:r>
                      <a:endParaRPr lang="zh-CN" altLang="en-US" sz="1200" kern="1200">
                        <a:ln>
                          <a:noFill/>
                        </a:ln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  <a:sym typeface="+mn-ea"/>
                      </a:endParaRPr>
                    </a:p>
                  </a:txBody>
                  <a:tcPr marL="68591" marR="68591" marT="34295" marB="34295" anchor="ctr">
                    <a:lnL w="12700">
                      <a:solidFill>
                        <a:schemeClr val="tx1"/>
                      </a:solidFill>
                      <a:prstDash val="solid"/>
                    </a:lnL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33375">
                <a:tc vMerge="true">
                  <a:tcPr>
                    <a:lnR w="12700" cmpd="sng">
                      <a:solidFill>
                        <a:schemeClr val="tx1"/>
                      </a:solidFill>
                      <a:prstDash val="solid"/>
                    </a:lnR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en-US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BJE104-6</a:t>
                      </a:r>
                      <a:endParaRPr lang="en-US" altLang="en-US" sz="1200" kern="120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批发和零售业分地区经营情况</a:t>
                      </a:r>
                      <a:endParaRPr lang="zh-CN" altLang="en-US" sz="1200" kern="120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algn="l" defTabSz="914400" rtl="0" eaLnBrk="1" latinLnBrk="0" hangingPunct="1">
                        <a:buNone/>
                      </a:pPr>
                      <a:r>
                        <a:rPr lang="zh-CN" altLang="en-US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2025年2月28日12时</a:t>
                      </a:r>
                      <a:endParaRPr lang="zh-CN" altLang="en-US" sz="1200" kern="120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>
                      <a:solidFill>
                        <a:schemeClr val="tx1"/>
                      </a:solidFill>
                      <a:prstDash val="solid"/>
                    </a:lnL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zh-CN" altLang="en-US" sz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月报</a:t>
                      </a:r>
                      <a:endParaRPr lang="zh-CN" altLang="en-US" sz="120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E204-1</a:t>
                      </a:r>
                      <a:endParaRPr lang="en-US" altLang="en-US" sz="1200" kern="120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批发和零售业商品销售和库存</a:t>
                      </a:r>
                      <a:endParaRPr lang="zh-CN" altLang="en-US" sz="1200" kern="120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2、5、6、7、8、10、11月月后7日，3月月后8日，4、12月月后9日12时，</a:t>
                      </a:r>
                      <a:r>
                        <a:rPr lang="zh-CN" altLang="en-US" sz="1200" kern="1200">
                          <a:solidFill>
                            <a:srgbClr val="FF0000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9月月后11日18时</a:t>
                      </a:r>
                      <a:r>
                        <a:rPr lang="zh-CN" altLang="en-US" sz="1200" kern="120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前网上填报，</a:t>
                      </a:r>
                      <a:r>
                        <a:rPr lang="zh-CN" altLang="en-US" sz="1200" kern="1200">
                          <a:solidFill>
                            <a:srgbClr val="FF0000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1月免报</a:t>
                      </a:r>
                      <a:endParaRPr lang="zh-CN" altLang="en-US" sz="1200" kern="1200">
                        <a:solidFill>
                          <a:srgbClr val="FF0000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>
                      <a:solidFill>
                        <a:schemeClr val="tx1"/>
                      </a:solidFill>
                      <a:prstDash val="solid"/>
                    </a:lnL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84505">
                <a:tc>
                  <a:txBody>
                    <a:bodyPr/>
                    <a:lstStyle/>
                    <a:p>
                      <a:r>
                        <a:rPr lang="zh-CN" altLang="en-US" sz="1200" dirty="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季报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E204-2</a:t>
                      </a:r>
                      <a:endParaRPr lang="en-US" altLang="en-US" sz="1200" kern="1200" dirty="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重要商品购进、销售和库存</a:t>
                      </a:r>
                      <a:endParaRPr lang="zh-CN" altLang="en-US" sz="1200" kern="1200" dirty="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一季度季后8日12时、二季度季后7日12时、</a:t>
                      </a:r>
                      <a:r>
                        <a:rPr lang="zh-CN" altLang="en-US" sz="1200" kern="1200" dirty="0">
                          <a:solidFill>
                            <a:srgbClr val="FF0000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三季度季后11日18时</a:t>
                      </a:r>
                      <a:r>
                        <a:rPr lang="zh-CN" altLang="en-US" sz="1200" kern="1200" dirty="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、四季度季后9日12时前网上填报</a:t>
                      </a:r>
                      <a:endParaRPr lang="zh-CN" altLang="en-US" sz="1200" kern="1200" dirty="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>
                      <a:solidFill>
                        <a:schemeClr val="tx1"/>
                      </a:solidFill>
                      <a:prstDash val="solid"/>
                    </a:lnL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79095"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半年报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BJE204-6</a:t>
                      </a:r>
                      <a:endParaRPr lang="en-US" altLang="zh-CN" sz="1200" dirty="0" smtClean="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1200" dirty="0" smtClean="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批发和零售业分地区经营情况</a:t>
                      </a:r>
                      <a:endParaRPr lang="zh-CN" altLang="zh-CN" sz="1200" dirty="0" smtClean="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1200" dirty="0" smtClean="0">
                          <a:solidFill>
                            <a:schemeClr val="tx1"/>
                          </a:solidFill>
                          <a:latin typeface="微软雅黑" panose="020B0604030504040204" charset="-122"/>
                          <a:ea typeface="微软雅黑" panose="020B0604030504040204" charset="-122"/>
                        </a:rPr>
                        <a:t>2025年6月23日12时</a:t>
                      </a:r>
                      <a:endParaRPr lang="zh-CN" altLang="zh-CN" sz="1200" dirty="0" smtClean="0">
                        <a:solidFill>
                          <a:schemeClr val="tx1"/>
                        </a:solidFill>
                        <a:latin typeface="微软雅黑" panose="020B0604030504040204" charset="-122"/>
                        <a:ea typeface="微软雅黑" panose="020B0604030504040204" charset="-122"/>
                      </a:endParaRPr>
                    </a:p>
                  </a:txBody>
                  <a:tcPr marL="68591" marR="68591" marT="34295" marB="34295" anchor="ctr">
                    <a:lnL w="12700">
                      <a:solidFill>
                        <a:schemeClr val="tx1"/>
                      </a:solidFill>
                      <a:prstDash val="solid"/>
                    </a:lnL>
                    <a:lnT w="12700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-51435" y="2418715"/>
            <a:ext cx="792480" cy="1475740"/>
            <a:chOff x="32" y="5278"/>
            <a:chExt cx="1248" cy="2324"/>
          </a:xfrm>
        </p:grpSpPr>
        <p:sp>
          <p:nvSpPr>
            <p:cNvPr id="2" name="文本框 1"/>
            <p:cNvSpPr txBox="true"/>
            <p:nvPr/>
          </p:nvSpPr>
          <p:spPr>
            <a:xfrm>
              <a:off x="32" y="5278"/>
              <a:ext cx="1248" cy="23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zh-CN" altLang="en-US" sz="9000">
                  <a:solidFill>
                    <a:srgbClr val="FF0000"/>
                  </a:solidFill>
                  <a:latin typeface="仿宋" panose="02010609060101010101" charset="-122"/>
                  <a:ea typeface="仿宋" panose="02010609060101010101" charset="-122"/>
                </a:rPr>
                <a:t>｛</a:t>
              </a:r>
              <a:endParaRPr lang="zh-CN" altLang="en-US" sz="900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3" name="文本框 2"/>
            <p:cNvSpPr txBox="true"/>
            <p:nvPr/>
          </p:nvSpPr>
          <p:spPr>
            <a:xfrm>
              <a:off x="294" y="5855"/>
              <a:ext cx="724" cy="86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p>
              <a:r>
                <a:rPr lang="zh-CN" altLang="en-US" sz="180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定报</a:t>
              </a:r>
              <a:endParaRPr lang="zh-CN" altLang="en-US" sz="1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662080" y="3814477"/>
            <a:ext cx="6058483" cy="111696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2000"/>
              </a:lnSpc>
            </a:pPr>
            <a:r>
              <a:rPr lang="zh-CN" altLang="en-US" sz="1500" b="1" dirty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定报</a:t>
            </a:r>
            <a:r>
              <a:rPr lang="zh-CN" altLang="en-US" sz="1500" b="1" dirty="0" smtClean="0">
                <a:solidFill>
                  <a:srgbClr val="FFC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报送时间小贴士：</a:t>
            </a:r>
            <a:endParaRPr lang="en-US" altLang="zh-CN" sz="1500" b="1" dirty="0">
              <a:solidFill>
                <a:srgbClr val="FFC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2000"/>
              </a:lnSpc>
            </a:pPr>
            <a:r>
              <a:rPr lang="en-US" altLang="zh-CN" sz="15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en-US" altLang="zh-CN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r>
              <a:rPr lang="zh-CN" altLang="en-US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每月</a:t>
            </a:r>
            <a:r>
              <a:rPr lang="en-US" altLang="zh-CN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日开网</a:t>
            </a:r>
            <a:endParaRPr lang="zh-CN" altLang="en-US" sz="1500" b="1" dirty="0" smtClean="0">
              <a:solidFill>
                <a:schemeClr val="accent5">
                  <a:lumMod val="7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2000"/>
              </a:lnSpc>
            </a:pPr>
            <a:r>
              <a:rPr lang="en-US" altLang="zh-CN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en-US" altLang="en-US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r>
              <a:rPr lang="en-US" altLang="zh-CN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202</a:t>
            </a:r>
            <a:r>
              <a:rPr lang="en-US" altLang="en-US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zh-CN" altLang="en-US" sz="15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年报和</a:t>
            </a:r>
            <a:r>
              <a:rPr lang="en-US" altLang="zh-CN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202</a:t>
            </a:r>
            <a:r>
              <a:rPr lang="en-US" altLang="en-US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zh-CN" altLang="en-US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15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15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月月报关网时间都是</a:t>
            </a:r>
            <a:r>
              <a:rPr lang="en-US" altLang="zh-CN" sz="15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1500" b="1" dirty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月初，上报期有</a:t>
            </a:r>
            <a:r>
              <a:rPr lang="zh-CN" altLang="en-US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重合</a:t>
            </a:r>
            <a:endParaRPr lang="en-US" altLang="zh-CN" sz="1500" b="1" dirty="0" smtClean="0">
              <a:solidFill>
                <a:schemeClr val="accent5">
                  <a:lumMod val="7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ts val="2000"/>
              </a:lnSpc>
            </a:pPr>
            <a:r>
              <a:rPr lang="en-US" altLang="zh-CN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3.</a:t>
            </a:r>
            <a:r>
              <a:rPr lang="zh-CN" altLang="en-US" sz="1500" b="1" dirty="0" smtClean="0">
                <a:solidFill>
                  <a:schemeClr val="accent5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个别月份截止日期和节假日重合</a:t>
            </a:r>
            <a:endParaRPr lang="zh-CN" altLang="en-US" sz="1500" b="1" dirty="0" smtClean="0">
              <a:solidFill>
                <a:schemeClr val="accent5">
                  <a:lumMod val="7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文本框"/>
          <p:cNvSpPr>
            <a:spLocks noGrp="true"/>
          </p:cNvSpPr>
          <p:nvPr/>
        </p:nvSpPr>
        <p:spPr>
          <a:xfrm>
            <a:off x="1270" y="-94615"/>
            <a:ext cx="4611370" cy="85725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68591" tIns="34295" rIns="68591" bIns="34295" rtlCol="0" anchor="ctr" anchorCtr="false">
            <a:norm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 dirty="0">
                <a:solidFill>
                  <a:schemeClr val="accent5">
                    <a:lumMod val="75000"/>
                  </a:schemeClr>
                </a:solidFill>
                <a:latin typeface="微软雅黑" panose="020B0604030504040204" charset="-122"/>
                <a:ea typeface="微软雅黑" panose="020B0604030504040204" charset="-122"/>
                <a:cs typeface="Times New Roman" panose="02020603050405020304" charset="0"/>
              </a:rPr>
              <a:t>二、主营及相关报表介绍</a:t>
            </a:r>
            <a:endParaRPr lang="zh-CN" altLang="en-US" sz="2400" b="0" i="0" u="none" strike="noStrike" kern="0" cap="none" spc="0" baseline="0" dirty="0">
              <a:solidFill>
                <a:schemeClr val="accent5">
                  <a:lumMod val="75000"/>
                </a:schemeClr>
              </a:solidFill>
              <a:latin typeface="微软雅黑" panose="020B0604030504040204" charset="-122"/>
              <a:ea typeface="微软雅黑" panose="020B0604030504040204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UNIT_TABLE_BEAUTIFY" val="smartTable{2ee0fbeb-9069-414c-8b92-5ca6016e6ad4}"/>
  <p:tag name="TABLE_ENDDRAG_ORIGIN_RECT" val="721*464"/>
  <p:tag name="TABLE_ENDDRAG_RECT" val="0*84*721*464"/>
</p:tagLst>
</file>

<file path=ppt/tags/tag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448_1_1"/>
  <p:tag name="KSO_WM_UNIT_ID" val="diagram20168780_1*l_h_a*448_1_1"/>
  <p:tag name="KSO_WM_TEMPLATE_CATEGORY" val="diagram"/>
  <p:tag name="KSO_WM_TEMPLATE_INDEX" val="20168780"/>
  <p:tag name="KSO_WM_UNIT_LAYERLEVEL" val="1_1_1"/>
  <p:tag name="KSO_WM_TAG_VERSION" val="1.0"/>
  <p:tag name="KSO_WM_BEAUTIFY_FLAG" val="#wm#"/>
  <p:tag name="KSO_WM_UNIT_PRESET_TEXT" val="添加标题"/>
  <p:tag name="KSO_WM_UNIT_TEXT_FILL_FORE_SCHEMECOLOR_INDEX" val="14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_Office 主题">
  <a:themeElements>
    <a:clrScheme name="自定义 3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4E67C8"/>
      </a:accent6>
      <a:hlink>
        <a:srgbClr val="56C7AA"/>
      </a:hlink>
      <a:folHlink>
        <a:srgbClr val="59A8D1"/>
      </a:folHlink>
    </a:clrScheme>
    <a:fontScheme name="自定义 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true"/>
        </a:gradFill>
        <a:gradFill rotWithShape="true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false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住餐主营（企业）20171129</Template>
  <TotalTime>0</TotalTime>
  <Words>12304</Words>
  <Application>WPS 演示</Application>
  <PresentationFormat>全屏显示(4:3)</PresentationFormat>
  <Paragraphs>1060</Paragraphs>
  <Slides>78</Slides>
  <Notes>18</Notes>
  <HiddenSlides>0</HiddenSlides>
  <MMClips>0</MMClips>
  <ScaleCrop>false</ScaleCrop>
  <HeadingPairs>
    <vt:vector size="8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78</vt:i4>
      </vt:variant>
    </vt:vector>
  </HeadingPairs>
  <TitlesOfParts>
    <vt:vector size="107" baseType="lpstr">
      <vt:lpstr>Arial</vt:lpstr>
      <vt:lpstr>宋体</vt:lpstr>
      <vt:lpstr>Wingdings</vt:lpstr>
      <vt:lpstr>方正书宋_GBK</vt:lpstr>
      <vt:lpstr>微软雅黑</vt:lpstr>
      <vt:lpstr>方正小标宋简体</vt:lpstr>
      <vt:lpstr>Times New Roman</vt:lpstr>
      <vt:lpstr>方正小标宋_GBK</vt:lpstr>
      <vt:lpstr>Calibri</vt:lpstr>
      <vt:lpstr>黑体</vt:lpstr>
      <vt:lpstr>华文中宋</vt:lpstr>
      <vt:lpstr>Wingdings</vt:lpstr>
      <vt:lpstr>仿宋</vt:lpstr>
      <vt:lpstr>方正仿宋_GBK</vt:lpstr>
      <vt:lpstr>隶书</vt:lpstr>
      <vt:lpstr>Arial Unicode MS</vt:lpstr>
      <vt:lpstr>Times New Roman</vt:lpstr>
      <vt:lpstr>Calibri</vt:lpstr>
      <vt:lpstr>汉仪书宋二S</vt:lpstr>
      <vt:lpstr>汉仪平安行粗简</vt:lpstr>
      <vt:lpstr>仿宋_GB2312</vt:lpstr>
      <vt:lpstr>Tahoma</vt:lpstr>
      <vt:lpstr>DejaVu Sans</vt:lpstr>
      <vt:lpstr>宋体</vt:lpstr>
      <vt:lpstr>Arial Black</vt:lpstr>
      <vt:lpstr>自定义设计方案</vt:lpstr>
      <vt:lpstr>12_Office 主题</vt:lpstr>
      <vt:lpstr>StaticMetafile</vt:lpstr>
      <vt:lpstr>StaticMetafile</vt:lpstr>
      <vt:lpstr>PowerPoint 演示文稿</vt:lpstr>
      <vt:lpstr>基本概念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分地区经营情况表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李涵</dc:creator>
  <cp:lastModifiedBy>uos</cp:lastModifiedBy>
  <cp:revision>1536</cp:revision>
  <dcterms:created xsi:type="dcterms:W3CDTF">2024-12-31T09:01:11Z</dcterms:created>
  <dcterms:modified xsi:type="dcterms:W3CDTF">2024-12-31T09:01:11Z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2052-11.8.2.10183</vt:lpwstr>
  </property>
  <property fmtid="{D5CDD505-2E9C-101B-9397-08002B2CF9AE}" pid="3" name="ICV">
    <vt:lpwstr>DE05809B1867412CAC68B52FDABC79FE_12</vt:lpwstr>
  </property>
</Properties>
</file>