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6" r:id="rId4"/>
  </p:sldMasterIdLst>
  <p:notesMasterIdLst>
    <p:notesMasterId r:id="rId7"/>
  </p:notesMasterIdLst>
  <p:handoutMasterIdLst>
    <p:handoutMasterId r:id="rId76"/>
  </p:handoutMasterIdLst>
  <p:sldIdLst>
    <p:sldId id="829" r:id="rId5"/>
    <p:sldId id="1312" r:id="rId6"/>
    <p:sldId id="1313" r:id="rId8"/>
    <p:sldId id="828" r:id="rId9"/>
    <p:sldId id="831" r:id="rId10"/>
    <p:sldId id="830" r:id="rId11"/>
    <p:sldId id="1427" r:id="rId12"/>
    <p:sldId id="832" r:id="rId13"/>
    <p:sldId id="833" r:id="rId14"/>
    <p:sldId id="834" r:id="rId15"/>
    <p:sldId id="1314" r:id="rId16"/>
    <p:sldId id="1315" r:id="rId17"/>
    <p:sldId id="1316" r:id="rId18"/>
    <p:sldId id="1317" r:id="rId19"/>
    <p:sldId id="1320" r:id="rId20"/>
    <p:sldId id="1321" r:id="rId21"/>
    <p:sldId id="1322" r:id="rId22"/>
    <p:sldId id="835" r:id="rId23"/>
    <p:sldId id="836" r:id="rId24"/>
    <p:sldId id="837" r:id="rId25"/>
    <p:sldId id="838" r:id="rId26"/>
    <p:sldId id="839" r:id="rId27"/>
    <p:sldId id="840" r:id="rId28"/>
    <p:sldId id="841" r:id="rId29"/>
    <p:sldId id="842" r:id="rId30"/>
    <p:sldId id="843" r:id="rId31"/>
    <p:sldId id="1509" r:id="rId32"/>
    <p:sldId id="889" r:id="rId33"/>
    <p:sldId id="890" r:id="rId34"/>
    <p:sldId id="1233" r:id="rId35"/>
    <p:sldId id="891" r:id="rId36"/>
    <p:sldId id="1385" r:id="rId37"/>
    <p:sldId id="892" r:id="rId38"/>
    <p:sldId id="1390" r:id="rId39"/>
    <p:sldId id="1386" r:id="rId40"/>
    <p:sldId id="893" r:id="rId41"/>
    <p:sldId id="894" r:id="rId42"/>
    <p:sldId id="895" r:id="rId43"/>
    <p:sldId id="897" r:id="rId44"/>
    <p:sldId id="899" r:id="rId45"/>
    <p:sldId id="898" r:id="rId46"/>
    <p:sldId id="977" r:id="rId47"/>
    <p:sldId id="978" r:id="rId48"/>
    <p:sldId id="992" r:id="rId49"/>
    <p:sldId id="1137" r:id="rId50"/>
    <p:sldId id="1138" r:id="rId51"/>
    <p:sldId id="1139" r:id="rId52"/>
    <p:sldId id="1140" r:id="rId53"/>
    <p:sldId id="1143" r:id="rId54"/>
    <p:sldId id="1144" r:id="rId55"/>
    <p:sldId id="1146" r:id="rId56"/>
    <p:sldId id="1148" r:id="rId57"/>
    <p:sldId id="1491" r:id="rId58"/>
    <p:sldId id="1151" r:id="rId59"/>
    <p:sldId id="1152" r:id="rId60"/>
    <p:sldId id="1154" r:id="rId61"/>
    <p:sldId id="1392" r:id="rId62"/>
    <p:sldId id="1155" r:id="rId63"/>
    <p:sldId id="1156" r:id="rId64"/>
    <p:sldId id="1158" r:id="rId65"/>
    <p:sldId id="1159" r:id="rId66"/>
    <p:sldId id="1160" r:id="rId67"/>
    <p:sldId id="1161" r:id="rId68"/>
    <p:sldId id="1389" r:id="rId69"/>
    <p:sldId id="1163" r:id="rId70"/>
    <p:sldId id="1164" r:id="rId71"/>
    <p:sldId id="1387" r:id="rId72"/>
    <p:sldId id="1165" r:id="rId73"/>
    <p:sldId id="1552" r:id="rId74"/>
    <p:sldId id="1388" r:id="rId7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C" initials="M" lastIdx="2"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66"/>
    <a:srgbClr val="FFFF00"/>
    <a:srgbClr val="00FFFF"/>
    <a:srgbClr val="FF66FF"/>
    <a:srgbClr val="CCFF99"/>
    <a:srgbClr val="66FFFF"/>
    <a:srgbClr val="FFFF99"/>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ä¸­åº¦æ ·å¼ 2 - å¼ºè°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ä¸­åº¦æ ·å¼ 2 - å¼ºè°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0" d="100"/>
          <a:sy n="70" d="100"/>
        </p:scale>
        <p:origin x="1386" y="66"/>
      </p:cViewPr>
      <p:guideLst>
        <p:guide orient="horz" pos="2141"/>
        <p:guide pos="2784"/>
      </p:guideLst>
    </p:cSldViewPr>
  </p:slideViewPr>
  <p:notesTextViewPr>
    <p:cViewPr>
      <p:scale>
        <a:sx n="100" d="100"/>
        <a:sy n="100" d="100"/>
      </p:scale>
      <p:origin x="0" y="0"/>
    </p:cViewPr>
  </p:notesTextViewPr>
  <p:sorterViewPr>
    <p:cViewPr>
      <p:scale>
        <a:sx n="66" d="100"/>
        <a:sy n="66" d="100"/>
      </p:scale>
      <p:origin x="0" y="280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0" Type="http://schemas.openxmlformats.org/officeDocument/2006/relationships/commentAuthors" Target="commentAuthors.xml"/><Relationship Id="rId8" Type="http://schemas.openxmlformats.org/officeDocument/2006/relationships/slide" Target="slides/slide3.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handoutMaster" Target="handoutMasters/handoutMaster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notesMaster" Target="notesMasters/notesMaster1.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true"/>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true"/>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true"/>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true" noChangeArrowheads="true"/>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false" compatLnSpc="true"/>
          <a:lstStyle>
            <a:lvl1pPr eaLnBrk="0" hangingPunct="0">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9939" name="Rectangle 3"/>
          <p:cNvSpPr>
            <a:spLocks noGrp="true" noChangeArrowheads="true"/>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false" compatLnSpc="true"/>
          <a:lstStyle>
            <a:lvl1pPr algn="r" eaLnBrk="0" hangingPunct="0">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83C4407C-8070-40C3-AE69-AD7579B3C8F2}"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148" name="Rectangle 4"/>
          <p:cNvSpPr>
            <a:spLocks noGrp="true" noRot="true" noChangeAspect="true" noTextEdit="true"/>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9941" name="Rectangle 5"/>
          <p:cNvSpPr>
            <a:spLocks noGrp="true" noChangeArrowheads="true"/>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false" compatLnSpc="true"/>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itchFamily="2" charset="-122"/>
              <a:cs typeface="+mn-cs"/>
            </a:endParaRPr>
          </a:p>
        </p:txBody>
      </p:sp>
      <p:sp>
        <p:nvSpPr>
          <p:cNvPr id="39942" name="Rectangle 6"/>
          <p:cNvSpPr>
            <a:spLocks noGrp="true" noChangeArrowheads="true"/>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false" compatLnSpc="true"/>
          <a:lstStyle>
            <a:lvl1pPr eaLnBrk="0" hangingPunct="0">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9943" name="Rectangle 7"/>
          <p:cNvSpPr>
            <a:spLocks noGrp="true" noChangeArrowheads="true"/>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false" compatLnSpc="true"/>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E0B34486-C2D5-48E8-86F3-2FE093976396}"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lvl="0">
              <a:spcBef>
                <a:spcPct val="0"/>
              </a:spcBef>
            </a:pP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true" noRot="true"/>
          </p:cNvSpPr>
          <p:nvPr>
            <p:ph type="sldImg"/>
          </p:nvPr>
        </p:nvSpPr>
        <p:spPr/>
      </p:sp>
      <p:sp>
        <p:nvSpPr>
          <p:cNvPr id="19458" name="文本占位符 2"/>
          <p:cNvSpPr>
            <a:spLocks noGrp="true"/>
          </p:cNvSpPr>
          <p:nvPr>
            <p:ph type="body"/>
          </p:nvPr>
        </p:nvSpPr>
        <p:spPr/>
        <p:txBody>
          <a:bodyPr lIns="91440" tIns="45720" rIns="91440" bIns="45720" anchor="t" anchorCtr="false"/>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3"/>
          </p:nvPr>
        </p:nvSpPr>
        <p:spPr/>
        <p:txBody>
          <a:bodyPr/>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true" noRot="true"/>
          </p:cNvSpPr>
          <p:nvPr>
            <p:ph type="sldImg"/>
          </p:nvPr>
        </p:nvSpPr>
        <p:spPr/>
      </p:sp>
      <p:sp>
        <p:nvSpPr>
          <p:cNvPr id="19458" name="文本占位符 2"/>
          <p:cNvSpPr>
            <a:spLocks noGrp="true"/>
          </p:cNvSpPr>
          <p:nvPr>
            <p:ph type="body"/>
          </p:nvPr>
        </p:nvSpPr>
        <p:spPr/>
        <p:txBody>
          <a:bodyPr lIns="91440" tIns="45720" rIns="91440" bIns="45720" anchor="t" anchorCtr="fals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true" noRot="true"/>
          </p:cNvSpPr>
          <p:nvPr>
            <p:ph type="sldImg"/>
          </p:nvPr>
        </p:nvSpPr>
        <p:spPr/>
      </p:sp>
      <p:sp>
        <p:nvSpPr>
          <p:cNvPr id="19458" name="文本占位符 2"/>
          <p:cNvSpPr>
            <a:spLocks noGrp="true"/>
          </p:cNvSpPr>
          <p:nvPr>
            <p:ph type="body"/>
          </p:nvPr>
        </p:nvSpPr>
        <p:spPr/>
        <p:txBody>
          <a:bodyPr lIns="91440" tIns="45720" rIns="91440" bIns="45720" anchor="t" anchorCtr="false"/>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true" noRot="true"/>
          </p:cNvSpPr>
          <p:nvPr>
            <p:ph type="sldImg"/>
          </p:nvPr>
        </p:nvSpPr>
        <p:spPr/>
      </p:sp>
      <p:sp>
        <p:nvSpPr>
          <p:cNvPr id="19458" name="文本占位符 2"/>
          <p:cNvSpPr>
            <a:spLocks noGrp="true"/>
          </p:cNvSpPr>
          <p:nvPr>
            <p:ph type="body"/>
          </p:nvPr>
        </p:nvSpPr>
        <p:spPr/>
        <p:txBody>
          <a:bodyPr lIns="91440" tIns="45720" rIns="91440" bIns="45720" anchor="t" anchorCtr="fals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true"/>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true"/>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6610350" y="609600"/>
            <a:ext cx="184785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true"/>
          </p:cNvSpPr>
          <p:nvPr>
            <p:ph type="body" orient="vert" idx="1"/>
          </p:nvPr>
        </p:nvSpPr>
        <p:spPr>
          <a:xfrm>
            <a:off x="1066800" y="609600"/>
            <a:ext cx="5391150"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true"/>
          </p:cNvSpPr>
          <p:nvPr>
            <p:ph/>
          </p:nvPr>
        </p:nvSpPr>
        <p:spPr>
          <a:xfrm>
            <a:off x="1066800" y="609600"/>
            <a:ext cx="7391400" cy="5486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 name="页脚占位符 3"/>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灯片编号占位符 4"/>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true"/>
          </p:cNvSpPr>
          <p:nvPr>
            <p:ph type="title"/>
          </p:nvPr>
        </p:nvSpPr>
        <p:spPr>
          <a:xfrm>
            <a:off x="1066800" y="304800"/>
            <a:ext cx="7542213" cy="1431925"/>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true"/>
          </p:cNvSpPr>
          <p:nvPr>
            <p:ph type="tbl" idx="1" hasCustomPrompt="true"/>
          </p:nvPr>
        </p:nvSpPr>
        <p:spPr>
          <a:xfrm>
            <a:off x="682625" y="765175"/>
            <a:ext cx="7545388" cy="4114800"/>
          </a:xfrm>
        </p:spPr>
        <p:txBody>
          <a:bodyPr vert="horz" wrap="square" lIns="91440" tIns="45720" rIns="91440" bIns="45720" numCol="1" anchor="t" anchorCtr="false" compatLnSpc="true"/>
          <a:lstStyle/>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zh-CN" altLang="en-US" sz="3200" b="0" i="0" u="none" strike="noStrike" kern="0" cap="none" spc="0" normalizeH="0" baseline="0" noProof="0" smtClean="0">
                <a:ln>
                  <a:noFill/>
                </a:ln>
                <a:solidFill>
                  <a:schemeClr val="tx1"/>
                </a:solidFill>
                <a:effectLst/>
                <a:uLnTx/>
                <a:uFillTx/>
                <a:latin typeface="+mn-lt"/>
                <a:ea typeface="+mn-ea"/>
                <a:cs typeface="+mn-cs"/>
              </a:rPr>
              <a:t>单击图标添加表格</a:t>
            </a: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true"/>
          </p:cNvSpPr>
          <p:nvPr>
            <p:ph type="dt" sz="half" idx="10"/>
          </p:nvPr>
        </p:nvSpPr>
        <p:spPr>
          <a:xfrm>
            <a:off x="1066800" y="6248400"/>
            <a:ext cx="1828800" cy="457200"/>
          </a:xfrm>
          <a:prstGeom prst="rect">
            <a:avLst/>
          </a:prstGeom>
          <a:noFill/>
          <a:ln>
            <a:noFill/>
          </a:ln>
          <a:effectLst/>
        </p:spPr>
        <p:txBody>
          <a:bodyPr vert="horz" wrap="square" lIns="91440" tIns="45720" rIns="91440" bIns="45720" numCol="1" anchor="t" anchorCtr="false" compatLnSpc="true"/>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true"/>
          </p:cNvSpPr>
          <p:nvPr>
            <p:ph type="ftr" sz="quarter" idx="11"/>
          </p:nvPr>
        </p:nvSpPr>
        <p:spPr>
          <a:xfrm>
            <a:off x="3429000" y="6248400"/>
            <a:ext cx="2895600" cy="457200"/>
          </a:xfrm>
          <a:prstGeom prst="rect">
            <a:avLst/>
          </a:prstGeom>
          <a:noFill/>
          <a:ln>
            <a:noFill/>
          </a:ln>
          <a:effectLst/>
        </p:spPr>
        <p:txBody>
          <a:bodyPr vert="horz" wrap="square" lIns="91440" tIns="45720" rIns="91440" bIns="45720" numCol="1" anchor="t" anchorCtr="false" compatLnSpc="true"/>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true"/>
          </p:cNvSpPr>
          <p:nvPr>
            <p:ph type="sldNum" sz="quarter" idx="12"/>
          </p:nvPr>
        </p:nvSpPr>
        <p:spPr>
          <a:xfrm>
            <a:off x="6553200" y="6248400"/>
            <a:ext cx="1905000" cy="457200"/>
          </a:xfrm>
          <a:prstGeom prst="rect">
            <a:avLst/>
          </a:prstGeom>
          <a:noFill/>
          <a:ln>
            <a:noFill/>
          </a:ln>
          <a:effectLst/>
        </p:spPr>
        <p:txBody>
          <a:bodyPr vert="horz" wrap="square" lIns="91440" tIns="45720" rIns="91440" bIns="45720" numCol="1" anchor="t" anchorCtr="false" compatLnSpc="true"/>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true"/>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a:xfrm>
            <a:off x="0" y="0"/>
            <a:ext cx="9144000" cy="1048871"/>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true"/>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true"/>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true"/>
          </p:cNvSpPr>
          <p:nvPr>
            <p:ph sz="half" idx="1"/>
          </p:nvPr>
        </p:nvSpPr>
        <p:spPr>
          <a:xfrm>
            <a:off x="10668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true"/>
          </p:cNvSpPr>
          <p:nvPr>
            <p:ph sz="half" idx="2"/>
          </p:nvPr>
        </p:nvSpPr>
        <p:spPr>
          <a:xfrm>
            <a:off x="48387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7" name="灯片编号占位符 6"/>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true"/>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true"/>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true"/>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true"/>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8" name="页脚占位符 7"/>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9" name="灯片编号占位符 8"/>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 name="页脚占位符 3"/>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灯片编号占位符 4"/>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a:xfrm>
            <a:off x="0" y="0"/>
            <a:ext cx="9144000" cy="1048871"/>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true"/>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 name="灯片编号占位符 3"/>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true"/>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true"/>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7" name="灯片编号占位符 6"/>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true"/>
          </p:cNvSpPr>
          <p:nvPr>
            <p:ph type="pic" idx="1"/>
          </p:nvPr>
        </p:nvSpPr>
        <p:spPr>
          <a:xfrm>
            <a:off x="1792288" y="612775"/>
            <a:ext cx="5486400" cy="4114800"/>
          </a:xfrm>
        </p:spPr>
        <p:txBody>
          <a:bodyPr vert="horz" wrap="square" lIns="91440" tIns="45720" rIns="91440" bIns="45720" numCol="1" anchor="t" anchorCtr="false" compatLnSpc="true"/>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chemeClr val="tx1"/>
                </a:solidFill>
                <a:effectLst/>
                <a:uLnTx/>
                <a:uFillTx/>
                <a:latin typeface="+mn-lt"/>
                <a:ea typeface="+mn-ea"/>
                <a:cs typeface="+mn-cs"/>
              </a:rPr>
              <a:t>单击图标添加图片</a:t>
            </a: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true"/>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7" name="灯片编号占位符 6"/>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true"/>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6610350" y="609600"/>
            <a:ext cx="184785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true"/>
          </p:cNvSpPr>
          <p:nvPr>
            <p:ph type="body" orient="vert" idx="1"/>
          </p:nvPr>
        </p:nvSpPr>
        <p:spPr>
          <a:xfrm>
            <a:off x="1066800" y="609600"/>
            <a:ext cx="5391150"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true"/>
          </p:cNvSpPr>
          <p:nvPr>
            <p:ph/>
          </p:nvPr>
        </p:nvSpPr>
        <p:spPr>
          <a:xfrm>
            <a:off x="1066800" y="609600"/>
            <a:ext cx="7391400" cy="5486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 name="页脚占位符 3"/>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灯片编号占位符 4"/>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true"/>
          </p:cNvSpPr>
          <p:nvPr>
            <p:ph type="title"/>
          </p:nvPr>
        </p:nvSpPr>
        <p:spPr>
          <a:xfrm>
            <a:off x="1066800" y="304800"/>
            <a:ext cx="7542213" cy="1431925"/>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true"/>
          </p:cNvSpPr>
          <p:nvPr>
            <p:ph type="tbl" idx="1" hasCustomPrompt="true"/>
          </p:nvPr>
        </p:nvSpPr>
        <p:spPr>
          <a:xfrm>
            <a:off x="682625" y="765175"/>
            <a:ext cx="7545388" cy="4114800"/>
          </a:xfrm>
        </p:spPr>
        <p:txBody>
          <a:bodyPr vert="horz" wrap="square" lIns="91440" tIns="45720" rIns="91440" bIns="45720" numCol="1" anchor="t" anchorCtr="false" compatLnSpc="true"/>
          <a:lstStyle/>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zh-CN" altLang="en-US" sz="3200" b="0" i="0" u="none" strike="noStrike" kern="0" cap="none" spc="0" normalizeH="0" baseline="0" noProof="0" smtClean="0">
                <a:ln>
                  <a:noFill/>
                </a:ln>
                <a:solidFill>
                  <a:schemeClr val="tx1"/>
                </a:solidFill>
                <a:effectLst/>
                <a:uLnTx/>
                <a:uFillTx/>
                <a:latin typeface="+mn-lt"/>
                <a:ea typeface="+mn-ea"/>
                <a:cs typeface="+mn-cs"/>
              </a:rPr>
              <a:t>单击图标添加表格</a:t>
            </a: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true"/>
          </p:cNvSpPr>
          <p:nvPr>
            <p:ph type="dt" sz="half" idx="10"/>
          </p:nvPr>
        </p:nvSpPr>
        <p:spPr>
          <a:xfrm>
            <a:off x="1066800" y="6248400"/>
            <a:ext cx="1828800" cy="457200"/>
          </a:xfrm>
          <a:prstGeom prst="rect">
            <a:avLst/>
          </a:prstGeom>
          <a:noFill/>
          <a:ln>
            <a:noFill/>
          </a:ln>
          <a:effectLst/>
        </p:spPr>
        <p:txBody>
          <a:bodyPr vert="horz" wrap="square" lIns="91440" tIns="45720" rIns="91440" bIns="45720" numCol="1" anchor="t" anchorCtr="false" compatLnSpc="true"/>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true"/>
          </p:cNvSpPr>
          <p:nvPr>
            <p:ph type="ftr" sz="quarter" idx="11"/>
          </p:nvPr>
        </p:nvSpPr>
        <p:spPr>
          <a:xfrm>
            <a:off x="3429000" y="6248400"/>
            <a:ext cx="2895600" cy="457200"/>
          </a:xfrm>
          <a:prstGeom prst="rect">
            <a:avLst/>
          </a:prstGeom>
          <a:noFill/>
          <a:ln>
            <a:noFill/>
          </a:ln>
          <a:effectLst/>
        </p:spPr>
        <p:txBody>
          <a:bodyPr vert="horz" wrap="square" lIns="91440" tIns="45720" rIns="91440" bIns="45720" numCol="1" anchor="t" anchorCtr="false" compatLnSpc="true"/>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true"/>
          </p:cNvSpPr>
          <p:nvPr>
            <p:ph type="sldNum" sz="quarter" idx="12"/>
          </p:nvPr>
        </p:nvSpPr>
        <p:spPr>
          <a:xfrm>
            <a:off x="6553200" y="6248400"/>
            <a:ext cx="1905000" cy="457200"/>
          </a:xfrm>
          <a:prstGeom prst="rect">
            <a:avLst/>
          </a:prstGeom>
          <a:noFill/>
          <a:ln>
            <a:noFill/>
          </a:ln>
          <a:effectLst/>
        </p:spPr>
        <p:txBody>
          <a:bodyPr vert="horz" wrap="square" lIns="91440" tIns="45720" rIns="91440" bIns="45720" numCol="1" anchor="t" anchorCtr="false" compatLnSpc="true"/>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true"/>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日期占位符 3"/>
          <p:cNvSpPr>
            <a:spLocks noGrp="true"/>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true"/>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true"/>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true"/>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a:xfrm>
            <a:off x="457200" y="3726498"/>
            <a:ext cx="8229600" cy="1143000"/>
          </a:xfrm>
        </p:spPr>
        <p:txBody>
          <a:bodyPr/>
          <a:lstStyle/>
          <a:p>
            <a:r>
              <a:rPr lang="zh-CN" altLang="en-US" smtClean="0"/>
              <a:t>单击此处编辑母版标题样式</a:t>
            </a:r>
            <a:endParaRPr lang="zh-CN" altLang="en-US"/>
          </a:p>
        </p:txBody>
      </p:sp>
      <p:sp>
        <p:nvSpPr>
          <p:cNvPr id="3" name="内容占位符 2"/>
          <p:cNvSpPr>
            <a:spLocks noGrp="true"/>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true"/>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a:xfrm>
            <a:off x="457200" y="372649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true"/>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true"/>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true"/>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true"/>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true"/>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true"/>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true"/>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a:xfrm>
            <a:off x="182245" y="2172018"/>
            <a:ext cx="8229600" cy="1143000"/>
          </a:xfrm>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true"/>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true"/>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true"/>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true"/>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true"/>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true"/>
          </p:cNvSpPr>
          <p:nvPr>
            <p:ph type="pic" idx="1"/>
          </p:nvPr>
        </p:nvSpPr>
        <p:spPr>
          <a:xfrm>
            <a:off x="1792288" y="612775"/>
            <a:ext cx="5486400" cy="4114800"/>
          </a:xfrm>
        </p:spPr>
        <p:txBody>
          <a:bodyPr vert="horz" wrap="square" lIns="91440" tIns="45720" rIns="91440" bIns="45720" numCol="1" rtlCol="0" anchor="t" anchorCtr="false" compatLnSpc="true">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true"/>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true"/>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a:xfrm>
            <a:off x="457200" y="3726498"/>
            <a:ext cx="8229600" cy="1143000"/>
          </a:xfrm>
        </p:spPr>
        <p:txBody>
          <a:bodyPr/>
          <a:lstStyle/>
          <a:p>
            <a:r>
              <a:rPr lang="zh-CN" altLang="en-US" smtClean="0"/>
              <a:t>单击此处编辑母版标题样式</a:t>
            </a:r>
            <a:endParaRPr lang="zh-CN" altLang="en-US"/>
          </a:p>
        </p:txBody>
      </p:sp>
      <p:sp>
        <p:nvSpPr>
          <p:cNvPr id="3" name="竖排文字占位符 2"/>
          <p:cNvSpPr>
            <a:spLocks noGrp="true"/>
          </p:cNvSpPr>
          <p:nvPr>
            <p:ph type="body" orient="vert" idx="1"/>
          </p:nvPr>
        </p:nvSpPr>
        <p:spPr>
          <a:xfrm>
            <a:off x="457200" y="1600200"/>
            <a:ext cx="8229600" cy="45259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true"/>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true"/>
          </p:cNvSpPr>
          <p:nvPr>
            <p:ph type="title"/>
          </p:nvPr>
        </p:nvSpPr>
        <p:spPr>
          <a:xfrm>
            <a:off x="1066800" y="304800"/>
            <a:ext cx="7542213" cy="1431925"/>
          </a:xfrm>
        </p:spPr>
        <p:txBody>
          <a:bodyPr/>
          <a:lstStyle/>
          <a:p>
            <a:r>
              <a:rPr lang="zh-CN" altLang="en-US" smtClean="0"/>
              <a:t>单击此处编辑母版标题样式</a:t>
            </a:r>
            <a:endParaRPr lang="zh-CN" altLang="en-US"/>
          </a:p>
        </p:txBody>
      </p:sp>
      <p:sp>
        <p:nvSpPr>
          <p:cNvPr id="3" name="表格占位符 2"/>
          <p:cNvSpPr>
            <a:spLocks noGrp="true"/>
          </p:cNvSpPr>
          <p:nvPr>
            <p:ph type="tbl" idx="1"/>
          </p:nvPr>
        </p:nvSpPr>
        <p:spPr>
          <a:xfrm>
            <a:off x="682625" y="765175"/>
            <a:ext cx="7545388" cy="4114800"/>
          </a:xfrm>
        </p:spPr>
        <p:txBody>
          <a:bodyPr vert="horz" wrap="square" lIns="91440" tIns="45720" rIns="91440" bIns="45720" numCol="1" anchor="t" anchorCtr="false" compatLnSpc="true"/>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日期占位符 3"/>
          <p:cNvSpPr>
            <a:spLocks noGrp="true"/>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19" name="图片"/>
          <p:cNvPicPr>
            <a:picLocks noChangeAspect="true"/>
          </p:cNvPicPr>
          <p:nvPr userDrawn="true"/>
        </p:nvPicPr>
        <p:blipFill>
          <a:blip r:embed="rId2" cstate="print"/>
          <a:stretch>
            <a:fillRect/>
          </a:stretch>
        </p:blipFill>
        <p:spPr>
          <a:xfrm>
            <a:off x="-1" y="-3821"/>
            <a:ext cx="9144001" cy="6861821"/>
          </a:xfrm>
          <a:prstGeom prst="rect">
            <a:avLst/>
          </a:prstGeom>
          <a:noFill/>
          <a:ln w="9525" cap="flat" cmpd="sng">
            <a:noFill/>
            <a:prstDash val="solid"/>
            <a:miter/>
          </a:ln>
        </p:spPr>
      </p:pic>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true"/>
          </p:cNvSpPr>
          <p:nvPr>
            <p:ph sz="half" idx="1"/>
          </p:nvPr>
        </p:nvSpPr>
        <p:spPr>
          <a:xfrm>
            <a:off x="10668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true"/>
          </p:cNvSpPr>
          <p:nvPr>
            <p:ph sz="half" idx="2"/>
          </p:nvPr>
        </p:nvSpPr>
        <p:spPr>
          <a:xfrm>
            <a:off x="48387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7" name="灯片编号占位符 6"/>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true"/>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true"/>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true"/>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true"/>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8" name="页脚占位符 7"/>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9" name="灯片编号占位符 8"/>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 name="页脚占位符 3"/>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灯片编号占位符 4"/>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 name="灯片编号占位符 3"/>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true"/>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true"/>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7" name="灯片编号占位符 6"/>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true"/>
          </p:cNvSpPr>
          <p:nvPr>
            <p:ph type="pic" idx="1"/>
          </p:nvPr>
        </p:nvSpPr>
        <p:spPr>
          <a:xfrm>
            <a:off x="1792288" y="612775"/>
            <a:ext cx="5486400" cy="4114800"/>
          </a:xfrm>
        </p:spPr>
        <p:txBody>
          <a:bodyPr vert="horz" wrap="square" lIns="91440" tIns="45720" rIns="91440" bIns="45720" numCol="1" anchor="t" anchorCtr="false" compatLnSpc="true"/>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chemeClr val="tx1"/>
                </a:solidFill>
                <a:effectLst/>
                <a:uLnTx/>
                <a:uFillTx/>
                <a:latin typeface="+mn-lt"/>
                <a:ea typeface="+mn-ea"/>
                <a:cs typeface="+mn-cs"/>
              </a:rPr>
              <a:t>单击图标添加图片</a:t>
            </a: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true"/>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7" name="灯片编号占位符 6"/>
          <p:cNvSpPr>
            <a:spLocks noGrp="true"/>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jpeg"/><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6" Type="http://schemas.openxmlformats.org/officeDocument/2006/relationships/theme" Target="../theme/theme2.xml"/><Relationship Id="rId15" Type="http://schemas.openxmlformats.org/officeDocument/2006/relationships/image" Target="../media/image2.jpeg"/><Relationship Id="rId14" Type="http://schemas.openxmlformats.org/officeDocument/2006/relationships/image" Target="../media/image1.png"/><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5.xml"/><Relationship Id="rId8" Type="http://schemas.openxmlformats.org/officeDocument/2006/relationships/slideLayout" Target="../slideLayouts/slideLayout34.xml"/><Relationship Id="rId7" Type="http://schemas.openxmlformats.org/officeDocument/2006/relationships/slideLayout" Target="../slideLayouts/slideLayout33.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5" Type="http://schemas.openxmlformats.org/officeDocument/2006/relationships/theme" Target="../theme/theme3.xml"/><Relationship Id="rId14" Type="http://schemas.openxmlformats.org/officeDocument/2006/relationships/image" Target="../media/image4.png"/><Relationship Id="rId13" Type="http://schemas.openxmlformats.org/officeDocument/2006/relationships/slideLayout" Target="../slideLayouts/slideLayout39.xml"/><Relationship Id="rId12" Type="http://schemas.openxmlformats.org/officeDocument/2006/relationships/slideLayout" Target="../slideLayouts/slideLayout38.xml"/><Relationship Id="rId11" Type="http://schemas.openxmlformats.org/officeDocument/2006/relationships/slideLayout" Target="../slideLayouts/slideLayout37.xml"/><Relationship Id="rId10" Type="http://schemas.openxmlformats.org/officeDocument/2006/relationships/slideLayout" Target="../slideLayouts/slideLayout36.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false">
          <a:blip r:embed="rId14"/>
          <a:stretch>
            <a:fillRect/>
          </a:stretch>
        </a:blipFill>
        <a:effectLst/>
      </p:bgPr>
    </p:bg>
    <p:spTree>
      <p:nvGrpSpPr>
        <p:cNvPr id="1" name=""/>
        <p:cNvGrpSpPr/>
        <p:nvPr/>
      </p:nvGrpSpPr>
      <p:grpSpPr>
        <a:xfrm>
          <a:off x="0" y="0"/>
          <a:ext cx="0" cy="0"/>
          <a:chOff x="0" y="0"/>
          <a:chExt cx="0" cy="0"/>
        </a:xfrm>
      </p:grpSpPr>
      <p:pic>
        <p:nvPicPr>
          <p:cNvPr id="1026" name="Picture 2" descr="2"/>
          <p:cNvPicPr>
            <a:picLocks noChangeAspect="true"/>
          </p:cNvPicPr>
          <p:nvPr/>
        </p:nvPicPr>
        <p:blipFill>
          <a:blip r:embed="rId15" cstate="print"/>
          <a:stretch>
            <a:fillRect/>
          </a:stretch>
        </p:blipFill>
        <p:spPr>
          <a:xfrm>
            <a:off x="0" y="0"/>
            <a:ext cx="9144000" cy="6858000"/>
          </a:xfrm>
          <a:prstGeom prst="rect">
            <a:avLst/>
          </a:prstGeom>
          <a:noFill/>
          <a:ln w="9525">
            <a:noFill/>
          </a:ln>
        </p:spPr>
      </p:pic>
      <p:sp>
        <p:nvSpPr>
          <p:cNvPr id="1027" name="Rectangle 3"/>
          <p:cNvSpPr>
            <a:spLocks noGrp="true"/>
          </p:cNvSpPr>
          <p:nvPr>
            <p:ph type="title"/>
          </p:nvPr>
        </p:nvSpPr>
        <p:spPr>
          <a:xfrm>
            <a:off x="0" y="0"/>
            <a:ext cx="9144000" cy="1143000"/>
          </a:xfrm>
          <a:prstGeom prst="rect">
            <a:avLst/>
          </a:prstGeom>
          <a:noFill/>
          <a:ln w="9525">
            <a:noFill/>
          </a:ln>
        </p:spPr>
        <p:txBody>
          <a:bodyPr anchor="ctr" anchorCtr="false"/>
          <a:lstStyle/>
          <a:p>
            <a:pPr lvl="0"/>
            <a:r>
              <a:rPr lang="zh-CN" altLang="en-US" dirty="0"/>
              <a:t>单击此处编辑母版标题样式</a:t>
            </a:r>
            <a:endParaRPr lang="zh-CN" altLang="en-US" dirty="0"/>
          </a:p>
        </p:txBody>
      </p:sp>
      <p:sp>
        <p:nvSpPr>
          <p:cNvPr id="1028" name="Rectangle 4"/>
          <p:cNvSpPr>
            <a:spLocks noGrp="true"/>
          </p:cNvSpPr>
          <p:nvPr>
            <p:ph type="body"/>
          </p:nvPr>
        </p:nvSpPr>
        <p:spPr>
          <a:xfrm>
            <a:off x="1066800" y="1981200"/>
            <a:ext cx="7391400" cy="4114800"/>
          </a:xfrm>
          <a:prstGeom prst="rect">
            <a:avLst/>
          </a:prstGeom>
          <a:noFill/>
          <a:ln w="9525">
            <a:noFill/>
          </a:ln>
        </p:spPr>
        <p:txBody>
          <a:bodyPr anchor="t" anchorCtr="false"/>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4117" name="Rectangle 5"/>
          <p:cNvSpPr>
            <a:spLocks noGrp="true" noChangeArrowheads="true"/>
          </p:cNvSpPr>
          <p:nvPr>
            <p:ph type="dt" sz="half" idx="2"/>
          </p:nvPr>
        </p:nvSpPr>
        <p:spPr bwMode="auto">
          <a:xfrm>
            <a:off x="1066800" y="6248400"/>
            <a:ext cx="1828800" cy="457200"/>
          </a:xfrm>
          <a:prstGeom prst="rect">
            <a:avLst/>
          </a:prstGeom>
          <a:noFill/>
          <a:ln>
            <a:noFill/>
          </a:ln>
          <a:effectLst/>
        </p:spPr>
        <p:txBody>
          <a:bodyPr vert="horz" wrap="square" lIns="91440" tIns="45720" rIns="91440" bIns="45720" numCol="1" anchor="t" anchorCtr="false" compatLnSpc="true"/>
          <a:lstStyle>
            <a:lvl1pPr algn="l" eaLnBrk="1" hangingPunct="1">
              <a:buFont typeface="Arial" panose="020B0604020202020204" pitchFamily="34" charset="0"/>
              <a:buNone/>
              <a:defRPr kumimoji="1" sz="1400">
                <a:solidFill>
                  <a:srgbClr val="FFFFFF"/>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74118" name="Rectangle 6"/>
          <p:cNvSpPr>
            <a:spLocks noGrp="true" noChangeArrowheads="true"/>
          </p:cNvSpPr>
          <p:nvPr>
            <p:ph type="ftr" sz="quarter" idx="3"/>
          </p:nvPr>
        </p:nvSpPr>
        <p:spPr bwMode="auto">
          <a:xfrm>
            <a:off x="3429000" y="6248400"/>
            <a:ext cx="2895600" cy="457200"/>
          </a:xfrm>
          <a:prstGeom prst="rect">
            <a:avLst/>
          </a:prstGeom>
          <a:noFill/>
          <a:ln>
            <a:noFill/>
          </a:ln>
          <a:effectLst/>
        </p:spPr>
        <p:txBody>
          <a:bodyPr vert="horz" wrap="square" lIns="91440" tIns="45720" rIns="91440" bIns="45720" numCol="1" anchor="t" anchorCtr="false" compatLnSpc="true"/>
          <a:lstStyle>
            <a:lvl1pPr algn="ctr" eaLnBrk="1" hangingPunct="1">
              <a:buFont typeface="Arial" panose="020B0604020202020204" pitchFamily="34" charset="0"/>
              <a:buNone/>
              <a:defRPr kumimoji="1" sz="1400">
                <a:solidFill>
                  <a:srgbClr val="FFFFFF"/>
                </a:solidFill>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74119" name="Rectangle 7"/>
          <p:cNvSpPr>
            <a:spLocks noGrp="true" noChangeArrowheads="true"/>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false" compatLnSpc="true"/>
          <a:lstStyle>
            <a:lvl1pPr algn="r">
              <a:buFont typeface="Arial" panose="020B0604020202020204" pitchFamily="34" charset="0"/>
              <a:buNone/>
              <a:defRPr kumimoji="1" sz="1400">
                <a:solidFill>
                  <a:srgbClr val="FFFFFF"/>
                </a:solidFill>
                <a:latin typeface="Times New Roman" panose="02020603050405020304" pitchFamily="18" charset="0"/>
              </a:defRPr>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p:hf sldNum="0" hdr="0" ftr="0" dt="0"/>
  <p:txStyles>
    <p:titleStyle>
      <a:lvl1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cs typeface="+mj-cs"/>
        </a:defRPr>
      </a:lvl1pPr>
      <a:lvl2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2pPr>
      <a:lvl3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3pPr>
      <a:lvl4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4pPr>
      <a:lvl5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5pPr>
      <a:lvl6pPr marL="457200" algn="ctr" rtl="0" eaLnBrk="1" fontAlgn="base" hangingPunct="1">
        <a:spcBef>
          <a:spcPct val="0"/>
        </a:spcBef>
        <a:spcAft>
          <a:spcPct val="0"/>
        </a:spcAft>
        <a:defRPr sz="4400">
          <a:solidFill>
            <a:schemeClr val="tx2"/>
          </a:solidFill>
          <a:latin typeface="Times New Roman" panose="02020603050405020304"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anose="02020603050405020304"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anose="02020603050405020304"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anose="02020603050405020304"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false">
          <a:blip r:embed="rId14"/>
          <a:stretch>
            <a:fillRect/>
          </a:stretch>
        </a:blipFill>
        <a:effectLst/>
      </p:bgPr>
    </p:bg>
    <p:spTree>
      <p:nvGrpSpPr>
        <p:cNvPr id="1" name=""/>
        <p:cNvGrpSpPr/>
        <p:nvPr/>
      </p:nvGrpSpPr>
      <p:grpSpPr>
        <a:xfrm>
          <a:off x="0" y="0"/>
          <a:ext cx="0" cy="0"/>
          <a:chOff x="0" y="0"/>
          <a:chExt cx="0" cy="0"/>
        </a:xfrm>
      </p:grpSpPr>
      <p:pic>
        <p:nvPicPr>
          <p:cNvPr id="2050" name="Picture 2" descr="2"/>
          <p:cNvPicPr>
            <a:picLocks noChangeAspect="true"/>
          </p:cNvPicPr>
          <p:nvPr/>
        </p:nvPicPr>
        <p:blipFill>
          <a:blip r:embed="rId15" cstate="print"/>
          <a:stretch>
            <a:fillRect/>
          </a:stretch>
        </p:blipFill>
        <p:spPr>
          <a:xfrm>
            <a:off x="0" y="0"/>
            <a:ext cx="9144000" cy="6858000"/>
          </a:xfrm>
          <a:prstGeom prst="rect">
            <a:avLst/>
          </a:prstGeom>
          <a:noFill/>
          <a:ln w="9525">
            <a:noFill/>
          </a:ln>
        </p:spPr>
      </p:pic>
      <p:sp>
        <p:nvSpPr>
          <p:cNvPr id="2051" name="Rectangle 3"/>
          <p:cNvSpPr>
            <a:spLocks noGrp="true"/>
          </p:cNvSpPr>
          <p:nvPr>
            <p:ph type="title"/>
          </p:nvPr>
        </p:nvSpPr>
        <p:spPr>
          <a:xfrm>
            <a:off x="0" y="0"/>
            <a:ext cx="9144000" cy="1143000"/>
          </a:xfrm>
          <a:prstGeom prst="rect">
            <a:avLst/>
          </a:prstGeom>
          <a:noFill/>
          <a:ln w="9525">
            <a:noFill/>
          </a:ln>
        </p:spPr>
        <p:txBody>
          <a:bodyPr anchor="ctr" anchorCtr="false"/>
          <a:lstStyle/>
          <a:p>
            <a:pPr lvl="0"/>
            <a:r>
              <a:rPr lang="zh-CN" altLang="en-US" dirty="0"/>
              <a:t>单击此处编辑母版标题样式</a:t>
            </a:r>
            <a:endParaRPr lang="zh-CN" altLang="en-US" dirty="0"/>
          </a:p>
        </p:txBody>
      </p:sp>
      <p:sp>
        <p:nvSpPr>
          <p:cNvPr id="2052" name="Rectangle 4"/>
          <p:cNvSpPr>
            <a:spLocks noGrp="true"/>
          </p:cNvSpPr>
          <p:nvPr>
            <p:ph type="body"/>
          </p:nvPr>
        </p:nvSpPr>
        <p:spPr>
          <a:xfrm>
            <a:off x="1066800" y="1981200"/>
            <a:ext cx="7391400" cy="4114800"/>
          </a:xfrm>
          <a:prstGeom prst="rect">
            <a:avLst/>
          </a:prstGeom>
          <a:noFill/>
          <a:ln w="9525">
            <a:noFill/>
          </a:ln>
        </p:spPr>
        <p:txBody>
          <a:bodyPr anchor="t" anchorCtr="false"/>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4117" name="Rectangle 5"/>
          <p:cNvSpPr>
            <a:spLocks noGrp="true" noChangeArrowheads="true"/>
          </p:cNvSpPr>
          <p:nvPr>
            <p:ph type="dt" sz="half" idx="2"/>
          </p:nvPr>
        </p:nvSpPr>
        <p:spPr bwMode="auto">
          <a:xfrm>
            <a:off x="1066800" y="6248400"/>
            <a:ext cx="1828800" cy="457200"/>
          </a:xfrm>
          <a:prstGeom prst="rect">
            <a:avLst/>
          </a:prstGeom>
          <a:noFill/>
          <a:ln>
            <a:noFill/>
          </a:ln>
          <a:effectLst/>
        </p:spPr>
        <p:txBody>
          <a:bodyPr vert="horz" wrap="square" lIns="91440" tIns="45720" rIns="91440" bIns="45720" numCol="1" anchor="t" anchorCtr="false" compatLnSpc="true"/>
          <a:lstStyle>
            <a:lvl1pPr algn="l" eaLnBrk="1" hangingPunct="1">
              <a:buFont typeface="Arial" panose="020B0604020202020204" pitchFamily="34" charset="0"/>
              <a:buNone/>
              <a:defRPr kumimoji="1" sz="1400">
                <a:solidFill>
                  <a:srgbClr val="FFFFFF"/>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36AA77-CBBD-4123-869A-E0DDE160F666}"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74118" name="Rectangle 6"/>
          <p:cNvSpPr>
            <a:spLocks noGrp="true" noChangeArrowheads="true"/>
          </p:cNvSpPr>
          <p:nvPr>
            <p:ph type="ftr" sz="quarter" idx="3"/>
          </p:nvPr>
        </p:nvSpPr>
        <p:spPr bwMode="auto">
          <a:xfrm>
            <a:off x="3429000" y="6248400"/>
            <a:ext cx="2895600" cy="457200"/>
          </a:xfrm>
          <a:prstGeom prst="rect">
            <a:avLst/>
          </a:prstGeom>
          <a:noFill/>
          <a:ln>
            <a:noFill/>
          </a:ln>
          <a:effectLst/>
        </p:spPr>
        <p:txBody>
          <a:bodyPr vert="horz" wrap="square" lIns="91440" tIns="45720" rIns="91440" bIns="45720" numCol="1" anchor="t" anchorCtr="false" compatLnSpc="true"/>
          <a:lstStyle>
            <a:lvl1pPr algn="ctr" eaLnBrk="1" hangingPunct="1">
              <a:buFont typeface="Arial" panose="020B0604020202020204" pitchFamily="34" charset="0"/>
              <a:buNone/>
              <a:defRPr kumimoji="1" sz="1400">
                <a:solidFill>
                  <a:srgbClr val="FFFFFF"/>
                </a:solidFill>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74119" name="Rectangle 7"/>
          <p:cNvSpPr>
            <a:spLocks noGrp="true" noChangeArrowheads="true"/>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false" compatLnSpc="true"/>
          <a:lstStyle>
            <a:lvl1pPr algn="r">
              <a:buFont typeface="Arial" panose="020B0604020202020204" pitchFamily="34" charset="0"/>
              <a:buNone/>
              <a:defRPr kumimoji="1" sz="1400">
                <a:solidFill>
                  <a:srgbClr val="FFFFFF"/>
                </a:solidFill>
                <a:latin typeface="Times New Roman" panose="02020603050405020304" pitchFamily="18" charset="0"/>
              </a:defRPr>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ADFD117-03D8-4A28-B01E-DFAEA6EAD5C3}" type="slidenum">
              <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rPr>
            </a:fld>
            <a:endParaRPr kumimoji="1"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itchFamily="2" charset="-122"/>
              <a:cs typeface="+mn-cs"/>
            </a:endParaRPr>
          </a:p>
        </p:txBody>
      </p:sp>
    </p:spTree>
  </p:cSld>
  <p:clrMap bg1="dk2" tx1="lt1" bg2="dk1"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ransition spd="slow"/>
  <p:hf sldNum="0" hdr="0" ftr="0" dt="0"/>
  <p:txStyles>
    <p:titleStyle>
      <a:lvl1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cs typeface="+mj-cs"/>
        </a:defRPr>
      </a:lvl1pPr>
      <a:lvl2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2pPr>
      <a:lvl3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3pPr>
      <a:lvl4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4pPr>
      <a:lvl5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5pPr>
      <a:lvl6pPr marL="457200" algn="ctr" rtl="0" eaLnBrk="1" fontAlgn="base" hangingPunct="1">
        <a:spcBef>
          <a:spcPct val="0"/>
        </a:spcBef>
        <a:spcAft>
          <a:spcPct val="0"/>
        </a:spcAft>
        <a:defRPr sz="4400">
          <a:solidFill>
            <a:schemeClr val="tx2"/>
          </a:solidFill>
          <a:latin typeface="Times New Roman" panose="02020603050405020304"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anose="02020603050405020304"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anose="02020603050405020304"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anose="02020603050405020304"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true">
          <a:blip r:embed="rId14"/>
          <a:stretch>
            <a:fillRect/>
          </a:stretch>
        </a:blipFill>
        <a:effectLst/>
      </p:bgPr>
    </p:bg>
    <p:spTree>
      <p:nvGrpSpPr>
        <p:cNvPr id="1" name=""/>
        <p:cNvGrpSpPr/>
        <p:nvPr/>
      </p:nvGrpSpPr>
      <p:grpSpPr>
        <a:xfrm>
          <a:off x="0" y="0"/>
          <a:ext cx="0" cy="0"/>
          <a:chOff x="0" y="0"/>
          <a:chExt cx="0" cy="0"/>
        </a:xfrm>
      </p:grpSpPr>
      <p:sp>
        <p:nvSpPr>
          <p:cNvPr id="4" name="日期占位符 3"/>
          <p:cNvSpPr>
            <a:spLocks noGrp="true"/>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true"/>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true"/>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1.xml"/><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8.xml"/><Relationship Id="rId2" Type="http://schemas.openxmlformats.org/officeDocument/2006/relationships/image" Target="../media/image10.wmf"/><Relationship Id="rId1"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14.png"/><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17.pn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7.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3.xml"/><Relationship Id="rId2" Type="http://schemas.openxmlformats.org/officeDocument/2006/relationships/tags" Target="../tags/tag2.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8.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7.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27.png"/><Relationship Id="rId1" Type="http://schemas.openxmlformats.org/officeDocument/2006/relationships/image" Target="../media/image26.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7.xml"/><Relationship Id="rId2" Type="http://schemas.openxmlformats.org/officeDocument/2006/relationships/tags" Target="../tags/tag4.xml"/><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7.xml"/><Relationship Id="rId1" Type="http://schemas.openxmlformats.org/officeDocument/2006/relationships/image" Target="../media/image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7.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0.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0.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32.png"/><Relationship Id="rId1" Type="http://schemas.openxmlformats.org/officeDocument/2006/relationships/image" Target="../media/image31.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33.png"/><Relationship Id="rId1" Type="http://schemas.openxmlformats.org/officeDocument/2006/relationships/image" Target="../media/image3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7.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7.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5.xml"/><Relationship Id="rId1" Type="http://schemas.openxmlformats.org/officeDocument/2006/relationships/image" Target="../media/image7.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7.pn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image" Target="../media/image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8.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4.png"/></Relationships>
</file>

<file path=ppt/slides/_rels/slide56.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28.xml"/><Relationship Id="rId4" Type="http://schemas.openxmlformats.org/officeDocument/2006/relationships/image" Target="../media/image36.wmf"/><Relationship Id="rId3" Type="http://schemas.openxmlformats.org/officeDocument/2006/relationships/oleObject" Target="../embeddings/oleObject3.bin"/><Relationship Id="rId2" Type="http://schemas.openxmlformats.org/officeDocument/2006/relationships/image" Target="../media/image35.wmf"/><Relationship Id="rId1" Type="http://schemas.openxmlformats.org/officeDocument/2006/relationships/oleObject" Target="../embeddings/oleObject2.bin"/></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8.xml"/><Relationship Id="rId1" Type="http://schemas.openxmlformats.org/officeDocument/2006/relationships/image" Target="../media/image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9.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7.xml"/><Relationship Id="rId1" Type="http://schemas.openxmlformats.org/officeDocument/2006/relationships/image" Target="../media/image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7.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8.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3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矩形 116"/>
          <p:cNvSpPr/>
          <p:nvPr/>
        </p:nvSpPr>
        <p:spPr>
          <a:xfrm>
            <a:off x="8159830" y="324429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pic>
        <p:nvPicPr>
          <p:cNvPr id="6146" name="图片 6"/>
          <p:cNvPicPr>
            <a:picLocks noChangeAspect="true"/>
          </p:cNvPicPr>
          <p:nvPr/>
        </p:nvPicPr>
        <p:blipFill>
          <a:blip r:embed="rId1" cstate="print"/>
          <a:stretch>
            <a:fillRect/>
          </a:stretch>
        </p:blipFill>
        <p:spPr>
          <a:xfrm>
            <a:off x="4744641" y="5531168"/>
            <a:ext cx="4399359" cy="1243013"/>
          </a:xfrm>
          <a:prstGeom prst="rect">
            <a:avLst/>
          </a:prstGeom>
          <a:noFill/>
          <a:ln w="9525">
            <a:noFill/>
          </a:ln>
        </p:spPr>
      </p:pic>
      <p:sp>
        <p:nvSpPr>
          <p:cNvPr id="48" name="任意多边形 47"/>
          <p:cNvSpPr/>
          <p:nvPr/>
        </p:nvSpPr>
        <p:spPr>
          <a:xfrm rot="5400000">
            <a:off x="3813175" y="-3175635"/>
            <a:ext cx="686435" cy="8324215"/>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8318183" y="3422889"/>
            <a:ext cx="357188" cy="357188"/>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684134" y="214701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2054" name="文本框 62"/>
          <p:cNvSpPr txBox="true"/>
          <p:nvPr/>
        </p:nvSpPr>
        <p:spPr>
          <a:xfrm>
            <a:off x="99436" y="733729"/>
            <a:ext cx="7383780" cy="506730"/>
          </a:xfrm>
          <a:prstGeom prst="rect">
            <a:avLst/>
          </a:prstGeom>
          <a:noFill/>
          <a:ln w="9525">
            <a:noFill/>
          </a:ln>
        </p:spPr>
        <p:txBody>
          <a:bodyPr wrap="none">
            <a:spAutoFit/>
          </a:bodyPr>
          <a:lstStyle/>
          <a:p>
            <a:pPr marR="0" algn="l" defTabSz="914400">
              <a:buClrTx/>
              <a:buSzTx/>
              <a:buFontTx/>
              <a:buNone/>
            </a:pPr>
            <a:r>
              <a:rPr kumimoji="0" lang="zh-CN" altLang="en-US" sz="27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2000000000000000000" charset="-122"/>
                <a:ea typeface="方正小标宋简体" panose="02000000000000000000" charset="-122"/>
                <a:cs typeface="方正小标宋简体" panose="02000000000000000000" charset="-122"/>
                <a:sym typeface="+mn-ea"/>
              </a:rPr>
              <a:t>2024年统计年报和2025年定期统计报表制度培训</a:t>
            </a:r>
            <a:endParaRPr kumimoji="0" lang="zh-CN" altLang="en-US" sz="27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2000000000000000000" charset="-122"/>
              <a:ea typeface="方正小标宋简体" panose="02000000000000000000" charset="-122"/>
              <a:cs typeface="方正小标宋简体" panose="02000000000000000000" charset="-122"/>
              <a:sym typeface="+mn-ea"/>
            </a:endParaRPr>
          </a:p>
        </p:txBody>
      </p:sp>
      <p:sp>
        <p:nvSpPr>
          <p:cNvPr id="118" name="矩形 117"/>
          <p:cNvSpPr/>
          <p:nvPr/>
        </p:nvSpPr>
        <p:spPr>
          <a:xfrm>
            <a:off x="517446" y="1974374"/>
            <a:ext cx="355997" cy="355997"/>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145" name="文本框 62"/>
          <p:cNvSpPr txBox="true"/>
          <p:nvPr/>
        </p:nvSpPr>
        <p:spPr>
          <a:xfrm>
            <a:off x="-384175" y="2071370"/>
            <a:ext cx="9912985" cy="1999615"/>
          </a:xfrm>
          <a:prstGeom prst="rect">
            <a:avLst/>
          </a:prstGeom>
          <a:noFill/>
          <a:ln w="9525">
            <a:noFill/>
          </a:ln>
        </p:spPr>
        <p:txBody>
          <a:bodyPr wrap="square" anchor="t" anchorCtr="false">
            <a:spAutoFit/>
          </a:bodyPr>
          <a:p>
            <a:pPr lvl="0" algn="ctr">
              <a:buClrTx/>
              <a:buSzTx/>
              <a:buFontTx/>
            </a:pPr>
            <a:r>
              <a:rPr lang="zh-CN" altLang="en-US" sz="4800" b="1" dirty="0">
                <a:solidFill>
                  <a:srgbClr val="336699"/>
                </a:solidFill>
                <a:latin typeface="微软雅黑" panose="020B0604030504040204" pitchFamily="34" charset="-122"/>
                <a:sym typeface="微软雅黑" panose="020B0604030504040204" pitchFamily="34" charset="-122"/>
              </a:rPr>
              <a:t>限额以上批发和零售业</a:t>
            </a:r>
            <a:endParaRPr lang="zh-CN" altLang="en-US" sz="4800" b="1" dirty="0">
              <a:solidFill>
                <a:srgbClr val="336699"/>
              </a:solidFill>
              <a:latin typeface="微软雅黑" panose="020B0604030504040204" pitchFamily="34" charset="-122"/>
              <a:sym typeface="微软雅黑" panose="020B0604030504040204" pitchFamily="34" charset="-122"/>
            </a:endParaRPr>
          </a:p>
          <a:p>
            <a:pPr lvl="0" algn="ctr">
              <a:buClrTx/>
              <a:buSzTx/>
              <a:buFontTx/>
            </a:pPr>
            <a:r>
              <a:rPr lang="zh-CN" altLang="en-US" sz="4800" b="1" dirty="0">
                <a:solidFill>
                  <a:srgbClr val="336699"/>
                </a:solidFill>
                <a:latin typeface="微软雅黑" panose="020B0604030504040204" pitchFamily="34" charset="-122"/>
                <a:sym typeface="微软雅黑" panose="020B0604030504040204" pitchFamily="34" charset="-122"/>
              </a:rPr>
              <a:t>财务状况</a:t>
            </a:r>
            <a:endParaRPr lang="zh-CN" altLang="en-US" sz="4800" b="1" dirty="0">
              <a:solidFill>
                <a:srgbClr val="336699"/>
              </a:solidFill>
              <a:latin typeface="微软雅黑" panose="020B0604030504040204" pitchFamily="34" charset="-122"/>
              <a:sym typeface="微软雅黑" panose="020B0604030504040204" pitchFamily="34" charset="-122"/>
            </a:endParaRPr>
          </a:p>
          <a:p>
            <a:pPr lvl="0" algn="ctr">
              <a:buClrTx/>
              <a:buSzTx/>
              <a:buFontTx/>
            </a:pPr>
            <a:r>
              <a:rPr lang="zh-CN" altLang="en-US" sz="2800" b="1" dirty="0">
                <a:solidFill>
                  <a:srgbClr val="336699"/>
                </a:solidFill>
                <a:latin typeface="+mn-ea"/>
                <a:cs typeface="+mn-ea"/>
                <a:sym typeface="微软雅黑" panose="020B0604030504040204" pitchFamily="34" charset="-122"/>
              </a:rPr>
              <a:t>（Ｅ</a:t>
            </a:r>
            <a:r>
              <a:rPr lang="en-US" altLang="zh-CN" sz="2800" b="1" dirty="0">
                <a:solidFill>
                  <a:srgbClr val="336699"/>
                </a:solidFill>
                <a:latin typeface="+mn-ea"/>
                <a:cs typeface="+mn-ea"/>
                <a:sym typeface="微软雅黑" panose="020B0604030504040204" pitchFamily="34" charset="-122"/>
              </a:rPr>
              <a:t>1</a:t>
            </a:r>
            <a:r>
              <a:rPr lang="zh-CN" altLang="en-US" sz="2800" b="1" dirty="0">
                <a:solidFill>
                  <a:srgbClr val="336699"/>
                </a:solidFill>
                <a:latin typeface="+mn-ea"/>
                <a:cs typeface="+mn-ea"/>
                <a:sym typeface="微软雅黑" panose="020B0604030504040204" pitchFamily="34" charset="-122"/>
              </a:rPr>
              <a:t>03、Ｅ203、BJＥ203-1表）</a:t>
            </a:r>
            <a:endParaRPr lang="zh-CN" altLang="en-US" sz="2800" b="1" dirty="0">
              <a:solidFill>
                <a:srgbClr val="336699"/>
              </a:solidFill>
              <a:latin typeface="+mn-ea"/>
              <a:cs typeface="+mn-ea"/>
              <a:sym typeface="微软雅黑" panose="020B0604030504040204" pitchFamily="34" charset="-122"/>
            </a:endParaRPr>
          </a:p>
        </p:txBody>
      </p:sp>
      <p:sp>
        <p:nvSpPr>
          <p:cNvPr id="8" name="Text Box 3"/>
          <p:cNvSpPr/>
          <p:nvPr>
            <p:custDataLst>
              <p:tags r:id="rId2"/>
            </p:custDataLst>
          </p:nvPr>
        </p:nvSpPr>
        <p:spPr bwMode="auto">
          <a:xfrm>
            <a:off x="-1400810" y="4762500"/>
            <a:ext cx="11946255" cy="1014730"/>
          </a:xfrm>
          <a:prstGeom prst="rect">
            <a:avLst/>
          </a:prstGeom>
          <a:noFill/>
          <a:ln w="9525">
            <a:noFill/>
            <a:miter lim="800000"/>
          </a:ln>
        </p:spPr>
        <p:txBody>
          <a:bodyPr wrap="square" anchor="t" anchorCtr="false">
            <a:spAutoFit/>
          </a:bodyPr>
          <a:p>
            <a:pPr marL="342900" lvl="0" indent="-342900" algn="ctr">
              <a:spcBef>
                <a:spcPct val="50000"/>
              </a:spcBef>
              <a:buClrTx/>
              <a:buSzTx/>
              <a:buFontTx/>
            </a:pPr>
            <a:r>
              <a:rPr lang="zh-CN" altLang="en-US" sz="2400" b="1">
                <a:solidFill>
                  <a:srgbClr val="336699"/>
                </a:solidFill>
                <a:latin typeface="微软雅黑" panose="020B0604030504040204" pitchFamily="34" charset="-122"/>
                <a:sym typeface="微软雅黑" panose="020B0604030504040204" pitchFamily="34" charset="-122"/>
              </a:rPr>
              <a:t>丰台区统计局    商调队</a:t>
            </a:r>
            <a:endParaRPr lang="zh-CN" altLang="en-US" sz="2400" b="1">
              <a:solidFill>
                <a:srgbClr val="336699"/>
              </a:solidFill>
              <a:latin typeface="微软雅黑" panose="020B0604030504040204" pitchFamily="34" charset="-122"/>
              <a:sym typeface="微软雅黑" panose="020B0604030504040204" pitchFamily="34" charset="-122"/>
            </a:endParaRPr>
          </a:p>
          <a:p>
            <a:pPr marL="342900" lvl="0" indent="-342900" algn="ctr">
              <a:spcBef>
                <a:spcPct val="50000"/>
              </a:spcBef>
              <a:buClrTx/>
              <a:buSzTx/>
              <a:buFontTx/>
            </a:pPr>
            <a:r>
              <a:rPr lang="zh-CN" altLang="en-US" sz="2400" b="1">
                <a:solidFill>
                  <a:srgbClr val="336699"/>
                </a:solidFill>
                <a:latin typeface="微软雅黑" panose="020B0604030504040204" pitchFamily="34" charset="-122"/>
                <a:sym typeface="微软雅黑" panose="020B0604030504040204" pitchFamily="34" charset="-122"/>
              </a:rPr>
              <a:t>202</a:t>
            </a:r>
            <a:r>
              <a:rPr lang="en-US" altLang="zh-CN" sz="2400" b="1">
                <a:solidFill>
                  <a:srgbClr val="336699"/>
                </a:solidFill>
                <a:latin typeface="微软雅黑" panose="020B0604030504040204" pitchFamily="34" charset="-122"/>
                <a:sym typeface="微软雅黑" panose="020B0604030504040204" pitchFamily="34" charset="-122"/>
              </a:rPr>
              <a:t>4</a:t>
            </a:r>
            <a:r>
              <a:rPr lang="zh-CN" altLang="en-US" sz="2400" b="1">
                <a:solidFill>
                  <a:srgbClr val="336699"/>
                </a:solidFill>
                <a:latin typeface="微软雅黑" panose="020B0604030504040204" pitchFamily="34" charset="-122"/>
                <a:sym typeface="微软雅黑" panose="020B0604030504040204" pitchFamily="34" charset="-122"/>
              </a:rPr>
              <a:t>年</a:t>
            </a:r>
            <a:r>
              <a:rPr lang="en-US" altLang="zh-CN" sz="2400" b="1">
                <a:solidFill>
                  <a:srgbClr val="336699"/>
                </a:solidFill>
                <a:latin typeface="微软雅黑" panose="020B0604030504040204" pitchFamily="34" charset="-122"/>
                <a:sym typeface="微软雅黑" panose="020B0604030504040204" pitchFamily="34" charset="-122"/>
              </a:rPr>
              <a:t>12</a:t>
            </a:r>
            <a:r>
              <a:rPr lang="zh-CN" altLang="en-US" sz="2400" b="1">
                <a:solidFill>
                  <a:srgbClr val="336699"/>
                </a:solidFill>
                <a:latin typeface="微软雅黑" panose="020B0604030504040204" pitchFamily="34" charset="-122"/>
                <a:sym typeface="微软雅黑" panose="020B0604030504040204" pitchFamily="34" charset="-122"/>
              </a:rPr>
              <a:t>月</a:t>
            </a:r>
            <a:endParaRPr lang="zh-CN" altLang="en-US" sz="2400" b="1">
              <a:solidFill>
                <a:srgbClr val="336699"/>
              </a:solidFill>
              <a:latin typeface="微软雅黑" panose="020B0604030504040204" pitchFamily="34" charset="-122"/>
              <a:sym typeface="微软雅黑" panose="020B060403050404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true"/>
          <p:nvPr/>
        </p:nvSpPr>
        <p:spPr>
          <a:xfrm>
            <a:off x="13970" y="-1270"/>
            <a:ext cx="9116060" cy="1198880"/>
          </a:xfrm>
          <a:prstGeom prst="rect">
            <a:avLst/>
          </a:prstGeom>
          <a:solidFill>
            <a:schemeClr val="bg1"/>
          </a:solidFill>
        </p:spPr>
        <p:txBody>
          <a:bodyPr wrap="square" rtlCol="0">
            <a:spAutoFit/>
          </a:bodyPr>
          <a:lstStyle/>
          <a:p>
            <a:endParaRPr lang="zh-CN" altLang="en-US"/>
          </a:p>
          <a:p>
            <a:endParaRPr lang="zh-CN" altLang="en-US"/>
          </a:p>
          <a:p>
            <a:endParaRPr lang="zh-CN" altLang="en-US"/>
          </a:p>
          <a:p>
            <a:endParaRPr lang="zh-CN" altLang="en-US"/>
          </a:p>
        </p:txBody>
      </p:sp>
      <p:pic>
        <p:nvPicPr>
          <p:cNvPr id="28" name="图片 27" descr="/home/uos/Desktop/报表截图/E203.pngE203"/>
          <p:cNvPicPr>
            <a:picLocks noChangeAspect="true"/>
          </p:cNvPicPr>
          <p:nvPr/>
        </p:nvPicPr>
        <p:blipFill>
          <a:blip r:embed="rId1"/>
          <a:srcRect/>
          <a:stretch>
            <a:fillRect/>
          </a:stretch>
        </p:blipFill>
        <p:spPr>
          <a:xfrm>
            <a:off x="1632585" y="142875"/>
            <a:ext cx="7077710" cy="6715125"/>
          </a:xfrm>
          <a:prstGeom prst="rect">
            <a:avLst/>
          </a:prstGeom>
        </p:spPr>
      </p:pic>
      <p:sp>
        <p:nvSpPr>
          <p:cNvPr id="15" name="矩形"/>
          <p:cNvSpPr/>
          <p:nvPr/>
        </p:nvSpPr>
        <p:spPr>
          <a:xfrm>
            <a:off x="-39370" y="71755"/>
            <a:ext cx="7026910" cy="460375"/>
          </a:xfrm>
          <a:prstGeom prst="rect">
            <a:avLst/>
          </a:prstGeom>
          <a:noFill/>
          <a:ln w="9525" cap="flat" cmpd="sng">
            <a:noFill/>
            <a:prstDash val="solid"/>
            <a:miter/>
          </a:ln>
        </p:spPr>
        <p:txBody>
          <a:bodyPr vert="horz" wrap="square" lIns="91440" tIns="45720" rIns="91440" bIns="45720" anchor="t" anchorCtr="false">
            <a:spAutoFit/>
          </a:bodyPr>
          <a:lstStyle/>
          <a:p>
            <a:pPr marL="457200" indent="-457200" algn="l">
              <a:lnSpc>
                <a:spcPct val="100000"/>
              </a:lnSpc>
              <a:spcBef>
                <a:spcPts val="0"/>
              </a:spcBef>
              <a:spcAft>
                <a:spcPts val="0"/>
              </a:spcAft>
              <a:buFont typeface="Wingdings" panose="05000000000000000000" charset="0"/>
              <a:buChar char="u"/>
            </a:pPr>
            <a:r>
              <a:rPr lang="zh-CN" altLang="en-US" sz="24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定报</a:t>
            </a:r>
            <a:r>
              <a:rPr lang="en-US" altLang="zh-CN" sz="24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BJE203-1</a:t>
            </a:r>
            <a:r>
              <a:rPr lang="zh-CN" altLang="en-US" sz="24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a:t>
            </a:r>
            <a:r>
              <a:rPr lang="en-US" altLang="zh-CN" sz="24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E203</a:t>
            </a:r>
            <a:r>
              <a:rPr lang="zh-CN" altLang="en-US" sz="24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表样</a:t>
            </a:r>
            <a:endParaRPr lang="zh-CN" altLang="en-US" sz="24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endParaRPr>
          </a:p>
        </p:txBody>
      </p:sp>
      <p:grpSp>
        <p:nvGrpSpPr>
          <p:cNvPr id="17" name="组合 16"/>
          <p:cNvGrpSpPr/>
          <p:nvPr/>
        </p:nvGrpSpPr>
        <p:grpSpPr>
          <a:xfrm>
            <a:off x="4785995" y="464185"/>
            <a:ext cx="1677670" cy="1058545"/>
            <a:chOff x="11185" y="280"/>
            <a:chExt cx="2762" cy="1667"/>
          </a:xfrm>
        </p:grpSpPr>
        <p:sp>
          <p:nvSpPr>
            <p:cNvPr id="19" name="六角星 18"/>
            <p:cNvSpPr/>
            <p:nvPr/>
          </p:nvSpPr>
          <p:spPr>
            <a:xfrm>
              <a:off x="11185" y="280"/>
              <a:ext cx="2762" cy="1667"/>
            </a:xfrm>
            <a:prstGeom prst="star6">
              <a:avLst/>
            </a:prstGeom>
            <a:solidFill>
              <a:schemeClr val="accent6"/>
            </a:solidFill>
            <a:ln w="9525" cap="flat" cmpd="sng" algn="ctr">
              <a:solidFill>
                <a:schemeClr val="tx1"/>
              </a:solidFill>
              <a:prstDash val="solid"/>
              <a:round/>
              <a:headEnd type="none" w="med" len="med"/>
              <a:tailEnd type="none" w="med" len="med"/>
            </a:ln>
          </p:spPr>
          <p:txBody>
            <a:bodyPr vert="horz" wrap="none" lIns="91440" tIns="45720" rIns="91440" bIns="45720" numCol="1" anchor="ctr" anchorCtr="false" compatLnSpc="true"/>
            <a:lstStyle/>
            <a:p>
              <a:pPr marL="0" marR="0" indent="0" algn="ctr" defTabSz="91313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1"/>
                </a:solidFill>
                <a:effectLst/>
                <a:latin typeface="Tahoma" panose="020B0604030504040204" pitchFamily="34" charset="0"/>
                <a:ea typeface="黑体" panose="02010609060101010101" pitchFamily="49" charset="-122"/>
              </a:endParaRPr>
            </a:p>
          </p:txBody>
        </p:sp>
        <p:sp>
          <p:nvSpPr>
            <p:cNvPr id="20" name="文本框 19"/>
            <p:cNvSpPr txBox="true"/>
            <p:nvPr/>
          </p:nvSpPr>
          <p:spPr>
            <a:xfrm>
              <a:off x="11457" y="823"/>
              <a:ext cx="2264" cy="580"/>
            </a:xfrm>
            <a:prstGeom prst="rect">
              <a:avLst/>
            </a:prstGeom>
            <a:noFill/>
          </p:spPr>
          <p:txBody>
            <a:bodyPr wrap="square" rtlCol="0">
              <a:spAutoFit/>
            </a:bodyPr>
            <a:lstStyle/>
            <a:p>
              <a:r>
                <a:rPr lang="zh-CN" altLang="en-US" b="1">
                  <a:solidFill>
                    <a:srgbClr val="FF0000"/>
                  </a:solidFill>
                  <a:latin typeface="微软雅黑" panose="020B0604030504040204" pitchFamily="34" charset="-122"/>
                  <a:ea typeface="微软雅黑" panose="020B0604030504040204" pitchFamily="34" charset="-122"/>
                </a:rPr>
                <a:t>单位：千元</a:t>
              </a:r>
              <a:endParaRPr lang="zh-CN" altLang="en-US" b="1">
                <a:solidFill>
                  <a:srgbClr val="FF0000"/>
                </a:solidFill>
                <a:latin typeface="微软雅黑" panose="020B0604030504040204" pitchFamily="34" charset="-122"/>
                <a:ea typeface="微软雅黑" panose="020B0604030504040204" pitchFamily="34" charset="-122"/>
              </a:endParaRPr>
            </a:p>
          </p:txBody>
        </p:sp>
      </p:grpSp>
      <p:grpSp>
        <p:nvGrpSpPr>
          <p:cNvPr id="2" name="组合 1"/>
          <p:cNvGrpSpPr/>
          <p:nvPr/>
        </p:nvGrpSpPr>
        <p:grpSpPr>
          <a:xfrm>
            <a:off x="7094220" y="1196975"/>
            <a:ext cx="1615440" cy="5589270"/>
            <a:chOff x="9608" y="2724"/>
            <a:chExt cx="1844" cy="7562"/>
          </a:xfrm>
        </p:grpSpPr>
        <p:sp>
          <p:nvSpPr>
            <p:cNvPr id="3" name="矩形 2"/>
            <p:cNvSpPr/>
            <p:nvPr/>
          </p:nvSpPr>
          <p:spPr>
            <a:xfrm>
              <a:off x="9647" y="2724"/>
              <a:ext cx="1775" cy="7562"/>
            </a:xfrm>
            <a:prstGeom prst="rect">
              <a:avLst/>
            </a:prstGeom>
            <a:noFill/>
            <a:ln w="57150">
              <a:solidFill>
                <a:schemeClr val="accent1"/>
              </a:solidFill>
              <a:miter lim="800000"/>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sp>
          <p:nvSpPr>
            <p:cNvPr id="7" name="文本框 6"/>
            <p:cNvSpPr txBox="true"/>
            <p:nvPr/>
          </p:nvSpPr>
          <p:spPr>
            <a:xfrm>
              <a:off x="9608" y="4068"/>
              <a:ext cx="1844" cy="4246"/>
            </a:xfrm>
            <a:prstGeom prst="rect">
              <a:avLst/>
            </a:prstGeom>
            <a:noFill/>
            <a:ln>
              <a:noFill/>
              <a:miter lim="800000"/>
            </a:ln>
          </p:spPr>
          <p:txBody>
            <a:bodyPr wrap="square" rtlCol="0">
              <a:spAutoFit/>
            </a:bodyPr>
            <a:lstStyle/>
            <a:p>
              <a:r>
                <a:rPr lang="zh-CN" altLang="en-US" b="1" dirty="0">
                  <a:solidFill>
                    <a:srgbClr val="FF0000"/>
                  </a:solidFill>
                  <a:sym typeface="+mn-ea"/>
                </a:rPr>
                <a:t>老单位：</a:t>
              </a:r>
              <a:endParaRPr lang="zh-CN" altLang="en-US" b="1" dirty="0">
                <a:solidFill>
                  <a:srgbClr val="FF0000"/>
                </a:solidFill>
                <a:sym typeface="+mn-ea"/>
              </a:endParaRPr>
            </a:p>
            <a:p>
              <a:endParaRPr lang="zh-CN" altLang="en-US" b="1" dirty="0">
                <a:solidFill>
                  <a:srgbClr val="FF0000"/>
                </a:solidFill>
                <a:sym typeface="+mn-ea"/>
              </a:endParaRPr>
            </a:p>
            <a:p>
              <a:pPr algn="just"/>
              <a:r>
                <a:rPr lang="en-US" altLang="zh-CN" b="1" dirty="0">
                  <a:solidFill>
                    <a:srgbClr val="FF0000"/>
                  </a:solidFill>
                  <a:sym typeface="+mn-ea"/>
                </a:rPr>
                <a:t>1.</a:t>
              </a:r>
              <a:r>
                <a:rPr lang="zh-CN" altLang="en-US" b="1" dirty="0">
                  <a:solidFill>
                    <a:srgbClr val="FF0000"/>
                  </a:solidFill>
                  <a:sym typeface="+mn-ea"/>
                </a:rPr>
                <a:t>若上年同期数据填报有误</a:t>
              </a:r>
              <a:r>
                <a:rPr lang="zh-CN" altLang="en-US" b="1" dirty="0" smtClean="0">
                  <a:solidFill>
                    <a:srgbClr val="FF0000"/>
                  </a:solidFill>
                  <a:sym typeface="+mn-ea"/>
                </a:rPr>
                <a:t>，不允许修改。</a:t>
              </a:r>
              <a:endParaRPr lang="zh-CN" altLang="en-US" b="1" dirty="0" smtClean="0">
                <a:solidFill>
                  <a:srgbClr val="FF0000"/>
                </a:solidFill>
                <a:sym typeface="+mn-ea"/>
              </a:endParaRPr>
            </a:p>
            <a:p>
              <a:pPr algn="just"/>
              <a:endParaRPr lang="zh-CN" altLang="en-US" b="1" dirty="0" smtClean="0">
                <a:solidFill>
                  <a:srgbClr val="FF0000"/>
                </a:solidFill>
                <a:sym typeface="+mn-ea"/>
              </a:endParaRPr>
            </a:p>
            <a:p>
              <a:pPr algn="just"/>
              <a:r>
                <a:rPr lang="en-US" altLang="zh-CN" b="1" dirty="0" smtClean="0">
                  <a:solidFill>
                    <a:srgbClr val="FF0000"/>
                  </a:solidFill>
                  <a:sym typeface="+mn-ea"/>
                </a:rPr>
                <a:t>2.</a:t>
              </a:r>
              <a:r>
                <a:rPr lang="zh-CN" altLang="en-US" b="1" dirty="0" smtClean="0">
                  <a:solidFill>
                    <a:srgbClr val="FF0000"/>
                  </a:solidFill>
                  <a:sym typeface="+mn-ea"/>
                </a:rPr>
                <a:t>平台弹出提示信息</a:t>
              </a:r>
              <a:r>
                <a:rPr lang="en-US" altLang="zh-CN" b="1" dirty="0" smtClean="0">
                  <a:solidFill>
                    <a:srgbClr val="FF0000"/>
                  </a:solidFill>
                  <a:sym typeface="+mn-ea"/>
                </a:rPr>
                <a:t>,</a:t>
              </a:r>
              <a:r>
                <a:rPr lang="zh-CN" altLang="en-US" b="1" dirty="0" smtClean="0">
                  <a:solidFill>
                    <a:srgbClr val="FF0000"/>
                  </a:solidFill>
                  <a:sym typeface="+mn-ea"/>
                </a:rPr>
                <a:t>需要</a:t>
              </a:r>
              <a:r>
                <a:rPr lang="zh-CN" altLang="en-US" b="1" dirty="0">
                  <a:solidFill>
                    <a:srgbClr val="FF0000"/>
                  </a:solidFill>
                  <a:sym typeface="+mn-ea"/>
                </a:rPr>
                <a:t>在澄清说明中写明上年同期正确的数据。</a:t>
              </a:r>
              <a:endParaRPr lang="zh-CN" altLang="en-US" b="1" dirty="0">
                <a:solidFill>
                  <a:srgbClr val="FF0000"/>
                </a:solidFill>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true"/>
          <p:nvPr/>
        </p:nvSpPr>
        <p:spPr>
          <a:xfrm>
            <a:off x="636270" y="123825"/>
            <a:ext cx="8084820" cy="460375"/>
          </a:xfrm>
          <a:prstGeom prst="rect">
            <a:avLst/>
          </a:prstGeom>
          <a:noFill/>
        </p:spPr>
        <p:txBody>
          <a:bodyPr wrap="square" rtlCol="0">
            <a:spAutoFit/>
          </a:bodyPr>
          <a:lstStyle/>
          <a:p>
            <a:pPr marL="342900" indent="-342900">
              <a:buFont typeface="Wingdings" panose="05000000000000000000" charset="0"/>
              <a:buChar char="u"/>
            </a:pPr>
            <a:r>
              <a:rPr lang="zh-CN" altLang="en-US" sz="2400" b="1" dirty="0">
                <a:effectLst>
                  <a:outerShdw blurRad="38100" dist="19050" dir="2700000" algn="tl" rotWithShape="0">
                    <a:schemeClr val="dk1">
                      <a:alpha val="40000"/>
                    </a:schemeClr>
                  </a:outerShdw>
                </a:effectLst>
                <a:sym typeface="+mn-ea"/>
              </a:rPr>
              <a:t>如何查看以往报告期报表（北京统计云联网直报系统）：</a:t>
            </a:r>
            <a:endParaRPr lang="zh-CN" altLang="en-US" sz="2400" b="1" dirty="0">
              <a:effectLst>
                <a:outerShdw blurRad="38100" dist="19050" dir="2700000" algn="tl" rotWithShape="0">
                  <a:schemeClr val="dk1">
                    <a:alpha val="40000"/>
                  </a:schemeClr>
                </a:outerShdw>
              </a:effectLst>
              <a:sym typeface="+mn-ea"/>
            </a:endParaRPr>
          </a:p>
        </p:txBody>
      </p:sp>
      <p:graphicFrame>
        <p:nvGraphicFramePr>
          <p:cNvPr id="2" name="对象 1"/>
          <p:cNvGraphicFramePr/>
          <p:nvPr/>
        </p:nvGraphicFramePr>
        <p:xfrm>
          <a:off x="11430" y="1785620"/>
          <a:ext cx="9121140" cy="4128770"/>
        </p:xfrm>
        <a:graphic>
          <a:graphicData uri="http://schemas.openxmlformats.org/presentationml/2006/ole">
            <mc:AlternateContent xmlns:mc="http://schemas.openxmlformats.org/markup-compatibility/2006">
              <mc:Choice xmlns:v="urn:schemas-microsoft-com:vml" Requires="v">
                <p:oleObj spid="_x0000_s5" name="" r:id="rId1" imgW="10819765" imgH="4362450" progId="Paint.Picture">
                  <p:embed/>
                </p:oleObj>
              </mc:Choice>
              <mc:Fallback>
                <p:oleObj name="" r:id="rId1" imgW="10819765" imgH="4362450" progId="Paint.Picture">
                  <p:embed/>
                  <p:pic>
                    <p:nvPicPr>
                      <p:cNvPr id="0" name="图片 2"/>
                      <p:cNvPicPr/>
                      <p:nvPr/>
                    </p:nvPicPr>
                    <p:blipFill>
                      <a:blip r:embed="rId2"/>
                      <a:stretch>
                        <a:fillRect/>
                      </a:stretch>
                    </p:blipFill>
                    <p:spPr>
                      <a:xfrm>
                        <a:off x="11430" y="1785620"/>
                        <a:ext cx="9121140" cy="4128770"/>
                      </a:xfrm>
                      <a:prstGeom prst="rect">
                        <a:avLst/>
                      </a:prstGeom>
                    </p:spPr>
                  </p:pic>
                </p:oleObj>
              </mc:Fallback>
            </mc:AlternateContent>
          </a:graphicData>
        </a:graphic>
      </p:graphicFrame>
      <p:sp>
        <p:nvSpPr>
          <p:cNvPr id="6" name="文本框 5"/>
          <p:cNvSpPr txBox="true"/>
          <p:nvPr/>
        </p:nvSpPr>
        <p:spPr>
          <a:xfrm>
            <a:off x="11430" y="885190"/>
            <a:ext cx="9121775" cy="398780"/>
          </a:xfrm>
          <a:prstGeom prst="rect">
            <a:avLst/>
          </a:prstGeom>
          <a:noFill/>
        </p:spPr>
        <p:txBody>
          <a:bodyPr wrap="square" rtlCol="0">
            <a:spAutoFit/>
          </a:bodyPr>
          <a:p>
            <a:r>
              <a:rPr lang="zh-CN" sz="2000" b="1" dirty="0">
                <a:solidFill>
                  <a:srgbClr val="FF0000"/>
                </a:solidFill>
                <a:effectLst>
                  <a:outerShdw blurRad="38100" dist="19050" dir="2700000" algn="tl" rotWithShape="0">
                    <a:schemeClr val="dk1">
                      <a:alpha val="40000"/>
                    </a:schemeClr>
                  </a:outerShdw>
                </a:effectLst>
              </a:rPr>
              <a:t>方法一：</a:t>
            </a:r>
            <a:r>
              <a:rPr sz="2000" b="1" dirty="0">
                <a:solidFill>
                  <a:schemeClr val="tx1"/>
                </a:solidFill>
                <a:effectLst>
                  <a:outerShdw blurRad="38100" dist="19050" dir="2700000" algn="tl" rotWithShape="0">
                    <a:schemeClr val="dk1">
                      <a:alpha val="40000"/>
                    </a:schemeClr>
                  </a:outerShdw>
                </a:effectLst>
              </a:rPr>
              <a:t>调查对象上报数据后，可以查询本期及历史期别数据，</a:t>
            </a:r>
            <a:r>
              <a:rPr lang="zh-CN" altLang="en-US" sz="2000" b="1" dirty="0">
                <a:solidFill>
                  <a:schemeClr val="tx1"/>
                </a:solidFill>
                <a:effectLst>
                  <a:outerShdw blurRad="38100" dist="19050" dir="2700000" algn="tl" rotWithShape="0">
                    <a:schemeClr val="dk1">
                      <a:alpha val="40000"/>
                    </a:schemeClr>
                  </a:outerShdw>
                </a:effectLst>
              </a:rPr>
              <a:t>可通过筛选定位</a:t>
            </a:r>
            <a:endParaRPr lang="zh-CN" altLang="en-US" sz="2000" b="1" dirty="0">
              <a:solidFill>
                <a:schemeClr val="tx1"/>
              </a:solidFill>
              <a:effectLst>
                <a:outerShdw blurRad="38100" dist="19050" dir="2700000" algn="tl" rotWithShape="0">
                  <a:schemeClr val="dk1">
                    <a:alpha val="40000"/>
                  </a:schemeClr>
                </a:outerShdw>
              </a:effectLst>
            </a:endParaRPr>
          </a:p>
        </p:txBody>
      </p:sp>
      <p:grpSp>
        <p:nvGrpSpPr>
          <p:cNvPr id="7" name="组合 6"/>
          <p:cNvGrpSpPr/>
          <p:nvPr/>
        </p:nvGrpSpPr>
        <p:grpSpPr>
          <a:xfrm>
            <a:off x="106680" y="2455545"/>
            <a:ext cx="8268335" cy="1099820"/>
            <a:chOff x="794" y="3426"/>
            <a:chExt cx="13021" cy="1732"/>
          </a:xfrm>
        </p:grpSpPr>
        <p:sp>
          <p:nvSpPr>
            <p:cNvPr id="8" name="文本框 7"/>
            <p:cNvSpPr txBox="true"/>
            <p:nvPr/>
          </p:nvSpPr>
          <p:spPr>
            <a:xfrm>
              <a:off x="5828" y="4172"/>
              <a:ext cx="3528" cy="580"/>
            </a:xfrm>
            <a:prstGeom prst="rect">
              <a:avLst/>
            </a:prstGeom>
            <a:solidFill>
              <a:schemeClr val="bg1"/>
            </a:solidFill>
          </p:spPr>
          <p:txBody>
            <a:bodyPr wrap="square" rtlCol="0">
              <a:spAutoFit/>
            </a:bodyPr>
            <a:p>
              <a:r>
                <a:rPr lang="zh-CN" altLang="en-US" b="1">
                  <a:solidFill>
                    <a:srgbClr val="FF0000"/>
                  </a:solidFill>
                  <a:latin typeface="Calibri" panose="020F0502020204030204" pitchFamily="34" charset="0"/>
                </a:rPr>
                <a:t>②选择报告期</a:t>
              </a:r>
              <a:endParaRPr lang="en-US" altLang="zh-CN" b="1">
                <a:solidFill>
                  <a:srgbClr val="FF0000"/>
                </a:solidFill>
                <a:latin typeface="Calibri" panose="020F0502020204030204" pitchFamily="34" charset="0"/>
              </a:endParaRPr>
            </a:p>
          </p:txBody>
        </p:sp>
        <p:sp>
          <p:nvSpPr>
            <p:cNvPr id="10" name="矩形 9"/>
            <p:cNvSpPr/>
            <p:nvPr/>
          </p:nvSpPr>
          <p:spPr>
            <a:xfrm>
              <a:off x="794" y="3426"/>
              <a:ext cx="13021" cy="1732"/>
            </a:xfrm>
            <a:prstGeom prst="rect">
              <a:avLst/>
            </a:prstGeom>
            <a:noFill/>
            <a:ln w="44450">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grpSp>
      <p:grpSp>
        <p:nvGrpSpPr>
          <p:cNvPr id="17" name="组合 16"/>
          <p:cNvGrpSpPr/>
          <p:nvPr/>
        </p:nvGrpSpPr>
        <p:grpSpPr>
          <a:xfrm>
            <a:off x="2689860" y="1355725"/>
            <a:ext cx="2853690" cy="901700"/>
            <a:chOff x="11458" y="7199"/>
            <a:chExt cx="4494" cy="1420"/>
          </a:xfrm>
        </p:grpSpPr>
        <p:sp>
          <p:nvSpPr>
            <p:cNvPr id="19" name="矩形 18"/>
            <p:cNvSpPr/>
            <p:nvPr/>
          </p:nvSpPr>
          <p:spPr>
            <a:xfrm>
              <a:off x="14214" y="8000"/>
              <a:ext cx="1218" cy="619"/>
            </a:xfrm>
            <a:prstGeom prst="rect">
              <a:avLst/>
            </a:prstGeom>
            <a:noFill/>
            <a:ln w="44450">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sp>
          <p:nvSpPr>
            <p:cNvPr id="20" name="文本框 19"/>
            <p:cNvSpPr txBox="true"/>
            <p:nvPr/>
          </p:nvSpPr>
          <p:spPr>
            <a:xfrm>
              <a:off x="11458" y="7199"/>
              <a:ext cx="4494" cy="580"/>
            </a:xfrm>
            <a:prstGeom prst="rect">
              <a:avLst/>
            </a:prstGeom>
            <a:noFill/>
          </p:spPr>
          <p:txBody>
            <a:bodyPr wrap="square" rtlCol="0">
              <a:spAutoFit/>
            </a:bodyPr>
            <a:p>
              <a:r>
                <a:rPr lang="zh-CN" altLang="en-US" b="1">
                  <a:solidFill>
                    <a:srgbClr val="FF0000"/>
                  </a:solidFill>
                  <a:latin typeface="Calibri" panose="020F0502020204030204" pitchFamily="34" charset="0"/>
                </a:rPr>
                <a:t>①选择</a:t>
              </a:r>
              <a:r>
                <a:rPr lang="en-US" altLang="zh-CN" b="1">
                  <a:solidFill>
                    <a:srgbClr val="FF0000"/>
                  </a:solidFill>
                  <a:latin typeface="Calibri" panose="020F0502020204030204" pitchFamily="34" charset="0"/>
                </a:rPr>
                <a:t>“</a:t>
              </a:r>
              <a:r>
                <a:rPr lang="zh-CN" altLang="en-US" b="1">
                  <a:solidFill>
                    <a:srgbClr val="FF0000"/>
                  </a:solidFill>
                  <a:latin typeface="Calibri" panose="020F0502020204030204" pitchFamily="34" charset="0"/>
                </a:rPr>
                <a:t>历史数据</a:t>
              </a:r>
              <a:r>
                <a:rPr lang="en-US" altLang="zh-CN" b="1">
                  <a:solidFill>
                    <a:srgbClr val="FF0000"/>
                  </a:solidFill>
                  <a:latin typeface="Calibri" panose="020F0502020204030204" pitchFamily="34" charset="0"/>
                </a:rPr>
                <a:t>”</a:t>
              </a:r>
              <a:endParaRPr lang="en-US" altLang="zh-CN" b="1">
                <a:solidFill>
                  <a:srgbClr val="FF0000"/>
                </a:solidFill>
                <a:latin typeface="Calibri" panose="020F0502020204030204" pitchFamily="34" charset="0"/>
              </a:endParaRPr>
            </a:p>
          </p:txBody>
        </p:sp>
      </p:grpSp>
      <p:grpSp>
        <p:nvGrpSpPr>
          <p:cNvPr id="21" name="组合 20"/>
          <p:cNvGrpSpPr/>
          <p:nvPr/>
        </p:nvGrpSpPr>
        <p:grpSpPr>
          <a:xfrm>
            <a:off x="5824855" y="3676015"/>
            <a:ext cx="2977515" cy="2116455"/>
            <a:chOff x="10743" y="8016"/>
            <a:chExt cx="4689" cy="3333"/>
          </a:xfrm>
        </p:grpSpPr>
        <p:sp>
          <p:nvSpPr>
            <p:cNvPr id="22" name="矩形 21"/>
            <p:cNvSpPr/>
            <p:nvPr/>
          </p:nvSpPr>
          <p:spPr>
            <a:xfrm>
              <a:off x="14214" y="8016"/>
              <a:ext cx="1218" cy="3333"/>
            </a:xfrm>
            <a:prstGeom prst="rect">
              <a:avLst/>
            </a:prstGeom>
            <a:noFill/>
            <a:ln w="44450">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sp>
          <p:nvSpPr>
            <p:cNvPr id="23" name="文本框 22"/>
            <p:cNvSpPr txBox="true"/>
            <p:nvPr/>
          </p:nvSpPr>
          <p:spPr>
            <a:xfrm>
              <a:off x="10743" y="9631"/>
              <a:ext cx="3228" cy="580"/>
            </a:xfrm>
            <a:prstGeom prst="rect">
              <a:avLst/>
            </a:prstGeom>
            <a:solidFill>
              <a:schemeClr val="bg1"/>
            </a:solidFill>
          </p:spPr>
          <p:txBody>
            <a:bodyPr wrap="square" rtlCol="0">
              <a:spAutoFit/>
            </a:bodyPr>
            <a:p>
              <a:r>
                <a:rPr lang="zh-CN" altLang="en-US" b="1">
                  <a:solidFill>
                    <a:srgbClr val="FF0000"/>
                  </a:solidFill>
                  <a:latin typeface="Calibri" panose="020F0502020204030204" pitchFamily="34" charset="0"/>
                </a:rPr>
                <a:t>③点击</a:t>
              </a:r>
              <a:r>
                <a:rPr lang="en-US" altLang="zh-CN" b="1">
                  <a:solidFill>
                    <a:srgbClr val="FF0000"/>
                  </a:solidFill>
                  <a:latin typeface="Calibri" panose="020F0502020204030204" pitchFamily="34" charset="0"/>
                </a:rPr>
                <a:t>“</a:t>
              </a:r>
              <a:r>
                <a:rPr lang="zh-CN" altLang="en-US" b="1">
                  <a:solidFill>
                    <a:srgbClr val="FF0000"/>
                  </a:solidFill>
                  <a:latin typeface="Calibri" panose="020F0502020204030204" pitchFamily="34" charset="0"/>
                </a:rPr>
                <a:t>报表查看</a:t>
              </a:r>
              <a:r>
                <a:rPr lang="en-US" altLang="zh-CN" b="1">
                  <a:solidFill>
                    <a:srgbClr val="FF0000"/>
                  </a:solidFill>
                  <a:latin typeface="Calibri" panose="020F0502020204030204" pitchFamily="34" charset="0"/>
                </a:rPr>
                <a:t>”</a:t>
              </a:r>
              <a:endParaRPr lang="en-US" altLang="zh-CN" b="1">
                <a:solidFill>
                  <a:srgbClr val="FF0000"/>
                </a:solidFill>
                <a:latin typeface="Calibri" panose="020F0502020204030204" pitchFamily="34" charset="0"/>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true"/>
          </p:cNvPicPr>
          <p:nvPr/>
        </p:nvPicPr>
        <p:blipFill>
          <a:blip r:embed="rId1"/>
          <a:stretch>
            <a:fillRect/>
          </a:stretch>
        </p:blipFill>
        <p:spPr>
          <a:xfrm>
            <a:off x="1132840" y="1795780"/>
            <a:ext cx="6816090" cy="4174490"/>
          </a:xfrm>
          <a:prstGeom prst="rect">
            <a:avLst/>
          </a:prstGeom>
        </p:spPr>
      </p:pic>
      <p:sp>
        <p:nvSpPr>
          <p:cNvPr id="4" name="文本框 3"/>
          <p:cNvSpPr txBox="true"/>
          <p:nvPr/>
        </p:nvSpPr>
        <p:spPr>
          <a:xfrm>
            <a:off x="636270" y="123825"/>
            <a:ext cx="8084820" cy="460375"/>
          </a:xfrm>
          <a:prstGeom prst="rect">
            <a:avLst/>
          </a:prstGeom>
          <a:noFill/>
        </p:spPr>
        <p:txBody>
          <a:bodyPr wrap="square" rtlCol="0">
            <a:spAutoFit/>
          </a:bodyPr>
          <a:lstStyle/>
          <a:p>
            <a:pPr marL="342900" indent="-342900">
              <a:buFont typeface="Wingdings" panose="05000000000000000000" charset="0"/>
              <a:buChar char="u"/>
            </a:pPr>
            <a:r>
              <a:rPr lang="zh-CN" altLang="en-US" sz="2400" b="1" dirty="0">
                <a:effectLst>
                  <a:outerShdw blurRad="38100" dist="19050" dir="2700000" algn="tl" rotWithShape="0">
                    <a:schemeClr val="dk1">
                      <a:alpha val="40000"/>
                    </a:schemeClr>
                  </a:outerShdw>
                </a:effectLst>
                <a:sym typeface="+mn-ea"/>
              </a:rPr>
              <a:t>如何查看以往报告期报表（北京统计云联网直报系统）：</a:t>
            </a:r>
            <a:endParaRPr lang="zh-CN" altLang="en-US" sz="2400" b="1" dirty="0">
              <a:effectLst>
                <a:outerShdw blurRad="38100" dist="19050" dir="2700000" algn="tl" rotWithShape="0">
                  <a:schemeClr val="dk1">
                    <a:alpha val="40000"/>
                  </a:schemeClr>
                </a:outerShdw>
              </a:effectLst>
              <a:sym typeface="+mn-ea"/>
            </a:endParaRPr>
          </a:p>
        </p:txBody>
      </p:sp>
      <p:sp>
        <p:nvSpPr>
          <p:cNvPr id="6" name="文本框 5"/>
          <p:cNvSpPr txBox="true"/>
          <p:nvPr/>
        </p:nvSpPr>
        <p:spPr>
          <a:xfrm>
            <a:off x="11430" y="885190"/>
            <a:ext cx="9121775" cy="706755"/>
          </a:xfrm>
          <a:prstGeom prst="rect">
            <a:avLst/>
          </a:prstGeom>
          <a:noFill/>
        </p:spPr>
        <p:txBody>
          <a:bodyPr wrap="square" rtlCol="0">
            <a:spAutoFit/>
          </a:bodyPr>
          <a:p>
            <a:r>
              <a:rPr lang="zh-CN" sz="2000" b="1" dirty="0">
                <a:solidFill>
                  <a:srgbClr val="FF0000"/>
                </a:solidFill>
                <a:effectLst>
                  <a:outerShdw blurRad="38100" dist="19050" dir="2700000" algn="tl" rotWithShape="0">
                    <a:schemeClr val="dk1">
                      <a:alpha val="40000"/>
                    </a:schemeClr>
                  </a:outerShdw>
                </a:effectLst>
              </a:rPr>
              <a:t>方法二：</a:t>
            </a:r>
            <a:r>
              <a:rPr sz="2000" b="1" dirty="0">
                <a:solidFill>
                  <a:schemeClr val="tx1"/>
                </a:solidFill>
                <a:effectLst>
                  <a:outerShdw blurRad="38100" dist="19050" dir="2700000" algn="tl" rotWithShape="0">
                    <a:schemeClr val="dk1">
                      <a:alpha val="40000"/>
                    </a:schemeClr>
                  </a:outerShdw>
                </a:effectLst>
              </a:rPr>
              <a:t>数据对比。在</a:t>
            </a:r>
            <a:r>
              <a:rPr lang="zh-CN" sz="2000" b="1" dirty="0">
                <a:solidFill>
                  <a:schemeClr val="tx1"/>
                </a:solidFill>
                <a:effectLst>
                  <a:outerShdw blurRad="38100" dist="19050" dir="2700000" algn="tl" rotWithShape="0">
                    <a:schemeClr val="dk1">
                      <a:alpha val="40000"/>
                    </a:schemeClr>
                  </a:outerShdw>
                </a:effectLst>
              </a:rPr>
              <a:t>报表页面点击“数据对比”，在新</a:t>
            </a:r>
            <a:r>
              <a:rPr sz="2000" b="1" dirty="0">
                <a:solidFill>
                  <a:schemeClr val="tx1"/>
                </a:solidFill>
                <a:effectLst>
                  <a:outerShdw blurRad="38100" dist="19050" dir="2700000" algn="tl" rotWithShape="0">
                    <a:schemeClr val="dk1">
                      <a:alpha val="40000"/>
                    </a:schemeClr>
                  </a:outerShdw>
                </a:effectLst>
              </a:rPr>
              <a:t>页面中可以根据制度选择不同报告期、不同报表</a:t>
            </a:r>
            <a:r>
              <a:rPr lang="zh-CN" sz="2000" b="1" dirty="0">
                <a:solidFill>
                  <a:schemeClr val="tx1"/>
                </a:solidFill>
                <a:effectLst>
                  <a:outerShdw blurRad="38100" dist="19050" dir="2700000" algn="tl" rotWithShape="0">
                    <a:schemeClr val="dk1">
                      <a:alpha val="40000"/>
                    </a:schemeClr>
                  </a:outerShdw>
                </a:effectLst>
              </a:rPr>
              <a:t>名称的报表查看比对</a:t>
            </a:r>
            <a:r>
              <a:rPr sz="2000" b="1" dirty="0">
                <a:solidFill>
                  <a:schemeClr val="tx1"/>
                </a:solidFill>
                <a:effectLst>
                  <a:outerShdw blurRad="38100" dist="19050" dir="2700000" algn="tl" rotWithShape="0">
                    <a:schemeClr val="dk1">
                      <a:alpha val="40000"/>
                    </a:schemeClr>
                  </a:outerShdw>
                </a:effectLst>
              </a:rPr>
              <a:t>。</a:t>
            </a:r>
            <a:endParaRPr sz="2000" b="1" dirty="0">
              <a:solidFill>
                <a:schemeClr val="tx1"/>
              </a:solidFill>
              <a:effectLst>
                <a:outerShdw blurRad="38100" dist="19050" dir="2700000" algn="tl" rotWithShape="0">
                  <a:schemeClr val="dk1">
                    <a:alpha val="40000"/>
                  </a:schemeClr>
                </a:outerShdw>
              </a:effectLst>
            </a:endParaRPr>
          </a:p>
        </p:txBody>
      </p:sp>
      <p:grpSp>
        <p:nvGrpSpPr>
          <p:cNvPr id="17" name="组合 16"/>
          <p:cNvGrpSpPr/>
          <p:nvPr/>
        </p:nvGrpSpPr>
        <p:grpSpPr>
          <a:xfrm>
            <a:off x="2553335" y="5481320"/>
            <a:ext cx="3227070" cy="1048385"/>
            <a:chOff x="11458" y="8216"/>
            <a:chExt cx="5082" cy="1651"/>
          </a:xfrm>
        </p:grpSpPr>
        <p:sp>
          <p:nvSpPr>
            <p:cNvPr id="19" name="矩形 18"/>
            <p:cNvSpPr/>
            <p:nvPr/>
          </p:nvSpPr>
          <p:spPr>
            <a:xfrm>
              <a:off x="14196" y="8216"/>
              <a:ext cx="1324" cy="653"/>
            </a:xfrm>
            <a:prstGeom prst="rect">
              <a:avLst/>
            </a:prstGeom>
            <a:noFill/>
            <a:ln w="44450">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sp>
          <p:nvSpPr>
            <p:cNvPr id="20" name="文本框 19"/>
            <p:cNvSpPr txBox="true"/>
            <p:nvPr/>
          </p:nvSpPr>
          <p:spPr>
            <a:xfrm>
              <a:off x="11458" y="9287"/>
              <a:ext cx="5082" cy="580"/>
            </a:xfrm>
            <a:prstGeom prst="rect">
              <a:avLst/>
            </a:prstGeom>
            <a:noFill/>
          </p:spPr>
          <p:txBody>
            <a:bodyPr wrap="square" rtlCol="0">
              <a:spAutoFit/>
            </a:bodyPr>
            <a:p>
              <a:r>
                <a:rPr lang="zh-CN" altLang="en-US" b="1">
                  <a:solidFill>
                    <a:srgbClr val="FF0000"/>
                  </a:solidFill>
                  <a:latin typeface="Calibri" panose="020F0502020204030204" pitchFamily="34" charset="0"/>
                </a:rPr>
                <a:t>①在报表页面点击</a:t>
              </a:r>
              <a:r>
                <a:rPr lang="en-US" altLang="zh-CN" b="1">
                  <a:solidFill>
                    <a:srgbClr val="FF0000"/>
                  </a:solidFill>
                  <a:latin typeface="Calibri" panose="020F0502020204030204" pitchFamily="34" charset="0"/>
                </a:rPr>
                <a:t>“</a:t>
              </a:r>
              <a:r>
                <a:rPr lang="zh-CN" altLang="en-US" b="1">
                  <a:solidFill>
                    <a:srgbClr val="FF0000"/>
                  </a:solidFill>
                  <a:latin typeface="Calibri" panose="020F0502020204030204" pitchFamily="34" charset="0"/>
                </a:rPr>
                <a:t>数据对比</a:t>
              </a:r>
              <a:r>
                <a:rPr lang="en-US" altLang="zh-CN" b="1">
                  <a:solidFill>
                    <a:srgbClr val="FF0000"/>
                  </a:solidFill>
                  <a:latin typeface="Calibri" panose="020F0502020204030204" pitchFamily="34" charset="0"/>
                </a:rPr>
                <a:t>”</a:t>
              </a:r>
              <a:endParaRPr lang="en-US" altLang="zh-CN" b="1">
                <a:solidFill>
                  <a:srgbClr val="FF0000"/>
                </a:solidFill>
                <a:latin typeface="Calibri" panose="020F0502020204030204" pitchFamily="34" charset="0"/>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true"/>
          </p:cNvPicPr>
          <p:nvPr/>
        </p:nvPicPr>
        <p:blipFill>
          <a:blip r:embed="rId1"/>
          <a:stretch>
            <a:fillRect/>
          </a:stretch>
        </p:blipFill>
        <p:spPr>
          <a:xfrm>
            <a:off x="393065" y="1776730"/>
            <a:ext cx="8358505" cy="4196715"/>
          </a:xfrm>
          <a:prstGeom prst="rect">
            <a:avLst/>
          </a:prstGeom>
        </p:spPr>
      </p:pic>
      <p:sp>
        <p:nvSpPr>
          <p:cNvPr id="4" name="文本框 3"/>
          <p:cNvSpPr txBox="true"/>
          <p:nvPr/>
        </p:nvSpPr>
        <p:spPr>
          <a:xfrm>
            <a:off x="636270" y="123825"/>
            <a:ext cx="8084820" cy="460375"/>
          </a:xfrm>
          <a:prstGeom prst="rect">
            <a:avLst/>
          </a:prstGeom>
          <a:noFill/>
        </p:spPr>
        <p:txBody>
          <a:bodyPr wrap="square" rtlCol="0">
            <a:spAutoFit/>
          </a:bodyPr>
          <a:lstStyle/>
          <a:p>
            <a:pPr marL="342900" indent="-342900">
              <a:buFont typeface="Wingdings" panose="05000000000000000000" charset="0"/>
              <a:buChar char="u"/>
            </a:pPr>
            <a:r>
              <a:rPr lang="zh-CN" altLang="en-US" sz="2400" b="1" dirty="0">
                <a:effectLst>
                  <a:outerShdw blurRad="38100" dist="19050" dir="2700000" algn="tl" rotWithShape="0">
                    <a:schemeClr val="dk1">
                      <a:alpha val="40000"/>
                    </a:schemeClr>
                  </a:outerShdw>
                </a:effectLst>
                <a:sym typeface="+mn-ea"/>
              </a:rPr>
              <a:t>如何查看以往报告期报表（北京统计云联网直报系统）：</a:t>
            </a:r>
            <a:endParaRPr lang="zh-CN" altLang="en-US" sz="2400" b="1" dirty="0">
              <a:effectLst>
                <a:outerShdw blurRad="38100" dist="19050" dir="2700000" algn="tl" rotWithShape="0">
                  <a:schemeClr val="dk1">
                    <a:alpha val="40000"/>
                  </a:schemeClr>
                </a:outerShdw>
              </a:effectLst>
              <a:sym typeface="+mn-ea"/>
            </a:endParaRPr>
          </a:p>
        </p:txBody>
      </p:sp>
      <p:sp>
        <p:nvSpPr>
          <p:cNvPr id="6" name="文本框 5"/>
          <p:cNvSpPr txBox="true"/>
          <p:nvPr/>
        </p:nvSpPr>
        <p:spPr>
          <a:xfrm>
            <a:off x="11430" y="885190"/>
            <a:ext cx="9121775" cy="706755"/>
          </a:xfrm>
          <a:prstGeom prst="rect">
            <a:avLst/>
          </a:prstGeom>
          <a:noFill/>
        </p:spPr>
        <p:txBody>
          <a:bodyPr wrap="square" rtlCol="0">
            <a:spAutoFit/>
          </a:bodyPr>
          <a:p>
            <a:r>
              <a:rPr lang="zh-CN" sz="2000" b="1" dirty="0">
                <a:solidFill>
                  <a:srgbClr val="FF0000"/>
                </a:solidFill>
                <a:effectLst>
                  <a:outerShdw blurRad="38100" dist="19050" dir="2700000" algn="tl" rotWithShape="0">
                    <a:schemeClr val="dk1">
                      <a:alpha val="40000"/>
                    </a:schemeClr>
                  </a:outerShdw>
                </a:effectLst>
              </a:rPr>
              <a:t>方法二：</a:t>
            </a:r>
            <a:r>
              <a:rPr sz="2000" b="1" dirty="0">
                <a:solidFill>
                  <a:schemeClr val="tx1"/>
                </a:solidFill>
                <a:effectLst>
                  <a:outerShdw blurRad="38100" dist="19050" dir="2700000" algn="tl" rotWithShape="0">
                    <a:schemeClr val="dk1">
                      <a:alpha val="40000"/>
                    </a:schemeClr>
                  </a:outerShdw>
                </a:effectLst>
              </a:rPr>
              <a:t>数据对比。在</a:t>
            </a:r>
            <a:r>
              <a:rPr lang="zh-CN" sz="2000" b="1" dirty="0">
                <a:solidFill>
                  <a:schemeClr val="tx1"/>
                </a:solidFill>
                <a:effectLst>
                  <a:outerShdw blurRad="38100" dist="19050" dir="2700000" algn="tl" rotWithShape="0">
                    <a:schemeClr val="dk1">
                      <a:alpha val="40000"/>
                    </a:schemeClr>
                  </a:outerShdw>
                </a:effectLst>
              </a:rPr>
              <a:t>报表页面点击“数据对比”，在新</a:t>
            </a:r>
            <a:r>
              <a:rPr sz="2000" b="1" dirty="0">
                <a:solidFill>
                  <a:schemeClr val="tx1"/>
                </a:solidFill>
                <a:effectLst>
                  <a:outerShdw blurRad="38100" dist="19050" dir="2700000" algn="tl" rotWithShape="0">
                    <a:schemeClr val="dk1">
                      <a:alpha val="40000"/>
                    </a:schemeClr>
                  </a:outerShdw>
                </a:effectLst>
              </a:rPr>
              <a:t>页面中可以根据制度选择不同报告期、不同报表</a:t>
            </a:r>
            <a:r>
              <a:rPr lang="zh-CN" sz="2000" b="1" dirty="0">
                <a:solidFill>
                  <a:schemeClr val="tx1"/>
                </a:solidFill>
                <a:effectLst>
                  <a:outerShdw blurRad="38100" dist="19050" dir="2700000" algn="tl" rotWithShape="0">
                    <a:schemeClr val="dk1">
                      <a:alpha val="40000"/>
                    </a:schemeClr>
                  </a:outerShdw>
                </a:effectLst>
              </a:rPr>
              <a:t>名称的报表查看比对</a:t>
            </a:r>
            <a:r>
              <a:rPr sz="2000" b="1" dirty="0">
                <a:solidFill>
                  <a:schemeClr val="tx1"/>
                </a:solidFill>
                <a:effectLst>
                  <a:outerShdw blurRad="38100" dist="19050" dir="2700000" algn="tl" rotWithShape="0">
                    <a:schemeClr val="dk1">
                      <a:alpha val="40000"/>
                    </a:schemeClr>
                  </a:outerShdw>
                </a:effectLst>
              </a:rPr>
              <a:t>。</a:t>
            </a:r>
            <a:endParaRPr sz="2000" b="1" dirty="0">
              <a:solidFill>
                <a:schemeClr val="tx1"/>
              </a:solidFill>
              <a:effectLst>
                <a:outerShdw blurRad="38100" dist="19050" dir="2700000" algn="tl" rotWithShape="0">
                  <a:schemeClr val="dk1">
                    <a:alpha val="40000"/>
                  </a:schemeClr>
                </a:outerShdw>
              </a:effectLst>
            </a:endParaRPr>
          </a:p>
        </p:txBody>
      </p:sp>
      <p:grpSp>
        <p:nvGrpSpPr>
          <p:cNvPr id="7" name="组合 6"/>
          <p:cNvGrpSpPr/>
          <p:nvPr/>
        </p:nvGrpSpPr>
        <p:grpSpPr>
          <a:xfrm>
            <a:off x="4465955" y="1898015"/>
            <a:ext cx="4616528" cy="1136650"/>
            <a:chOff x="794" y="3426"/>
            <a:chExt cx="13022" cy="1732"/>
          </a:xfrm>
        </p:grpSpPr>
        <p:sp>
          <p:nvSpPr>
            <p:cNvPr id="8" name="文本框 7"/>
            <p:cNvSpPr txBox="true"/>
            <p:nvPr/>
          </p:nvSpPr>
          <p:spPr>
            <a:xfrm>
              <a:off x="6033" y="3602"/>
              <a:ext cx="7783" cy="561"/>
            </a:xfrm>
            <a:prstGeom prst="rect">
              <a:avLst/>
            </a:prstGeom>
            <a:solidFill>
              <a:schemeClr val="bg1"/>
            </a:solidFill>
          </p:spPr>
          <p:txBody>
            <a:bodyPr wrap="square" rtlCol="0">
              <a:spAutoFit/>
            </a:bodyPr>
            <a:p>
              <a:r>
                <a:rPr lang="zh-CN" altLang="en-US" b="1">
                  <a:solidFill>
                    <a:srgbClr val="FF0000"/>
                  </a:solidFill>
                  <a:latin typeface="Calibri" panose="020F0502020204030204" pitchFamily="34" charset="0"/>
                </a:rPr>
                <a:t>②选择报告名称、报告期</a:t>
              </a:r>
              <a:endParaRPr lang="en-US" altLang="zh-CN" b="1">
                <a:solidFill>
                  <a:srgbClr val="FF0000"/>
                </a:solidFill>
                <a:latin typeface="Calibri" panose="020F0502020204030204" pitchFamily="34" charset="0"/>
              </a:endParaRPr>
            </a:p>
          </p:txBody>
        </p:sp>
        <p:sp>
          <p:nvSpPr>
            <p:cNvPr id="10" name="矩形 9"/>
            <p:cNvSpPr/>
            <p:nvPr/>
          </p:nvSpPr>
          <p:spPr>
            <a:xfrm>
              <a:off x="794" y="3426"/>
              <a:ext cx="13021" cy="1732"/>
            </a:xfrm>
            <a:prstGeom prst="rect">
              <a:avLst/>
            </a:prstGeom>
            <a:noFill/>
            <a:ln w="44450">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true"/>
          <p:nvPr/>
        </p:nvSpPr>
        <p:spPr>
          <a:xfrm>
            <a:off x="636270" y="123825"/>
            <a:ext cx="8084820" cy="460375"/>
          </a:xfrm>
          <a:prstGeom prst="rect">
            <a:avLst/>
          </a:prstGeom>
          <a:noFill/>
        </p:spPr>
        <p:txBody>
          <a:bodyPr wrap="square" rtlCol="0">
            <a:spAutoFit/>
          </a:bodyPr>
          <a:lstStyle/>
          <a:p>
            <a:pPr marL="342900" indent="-342900">
              <a:buFont typeface="Wingdings" panose="05000000000000000000" charset="0"/>
              <a:buChar char="u"/>
            </a:pPr>
            <a:r>
              <a:rPr lang="zh-CN" altLang="en-US" sz="2400" b="1" dirty="0">
                <a:effectLst>
                  <a:outerShdw blurRad="38100" dist="19050" dir="2700000" algn="tl" rotWithShape="0">
                    <a:schemeClr val="dk1">
                      <a:alpha val="40000"/>
                    </a:schemeClr>
                  </a:outerShdw>
                </a:effectLst>
                <a:sym typeface="+mn-ea"/>
              </a:rPr>
              <a:t>如何导出报表（北京统计云联网直报系统）：</a:t>
            </a:r>
            <a:endParaRPr lang="zh-CN" altLang="en-US" sz="2400" b="1" dirty="0">
              <a:effectLst>
                <a:outerShdw blurRad="38100" dist="19050" dir="2700000" algn="tl" rotWithShape="0">
                  <a:schemeClr val="dk1">
                    <a:alpha val="40000"/>
                  </a:schemeClr>
                </a:outerShdw>
              </a:effectLst>
              <a:sym typeface="+mn-ea"/>
            </a:endParaRPr>
          </a:p>
        </p:txBody>
      </p:sp>
      <p:sp>
        <p:nvSpPr>
          <p:cNvPr id="6" name="文本框 5"/>
          <p:cNvSpPr txBox="true"/>
          <p:nvPr/>
        </p:nvSpPr>
        <p:spPr>
          <a:xfrm>
            <a:off x="11430" y="885190"/>
            <a:ext cx="9121775" cy="398780"/>
          </a:xfrm>
          <a:prstGeom prst="rect">
            <a:avLst/>
          </a:prstGeom>
          <a:noFill/>
        </p:spPr>
        <p:txBody>
          <a:bodyPr wrap="square" rtlCol="0">
            <a:spAutoFit/>
          </a:bodyPr>
          <a:p>
            <a:r>
              <a:rPr lang="en-US" sz="2000" b="1" dirty="0">
                <a:effectLst>
                  <a:outerShdw blurRad="38100" dist="19050" dir="2700000" algn="tl" rotWithShape="0">
                    <a:schemeClr val="dk1">
                      <a:alpha val="40000"/>
                    </a:schemeClr>
                  </a:outerShdw>
                </a:effectLst>
              </a:rPr>
              <a:t>    </a:t>
            </a:r>
            <a:r>
              <a:rPr sz="2000" b="1" dirty="0">
                <a:effectLst>
                  <a:outerShdw blurRad="38100" dist="19050" dir="2700000" algn="tl" rotWithShape="0">
                    <a:schemeClr val="dk1">
                      <a:alpha val="40000"/>
                    </a:schemeClr>
                  </a:outerShdw>
                </a:effectLst>
              </a:rPr>
              <a:t>1</a:t>
            </a:r>
            <a:r>
              <a:rPr lang="en-US" sz="2000" b="1" dirty="0">
                <a:effectLst>
                  <a:outerShdw blurRad="38100" dist="19050" dir="2700000" algn="tl" rotWithShape="0">
                    <a:schemeClr val="dk1">
                      <a:alpha val="40000"/>
                    </a:schemeClr>
                  </a:outerShdw>
                </a:effectLst>
              </a:rPr>
              <a:t>.</a:t>
            </a:r>
            <a:r>
              <a:rPr sz="2000" b="1" dirty="0">
                <a:effectLst>
                  <a:outerShdw blurRad="38100" dist="19050" dir="2700000" algn="tl" rotWithShape="0">
                    <a:schemeClr val="dk1">
                      <a:alpha val="40000"/>
                    </a:schemeClr>
                  </a:outerShdw>
                </a:effectLst>
              </a:rPr>
              <a:t>报告期内报表导出。</a:t>
            </a:r>
            <a:endParaRPr sz="2000" b="1" dirty="0">
              <a:effectLst>
                <a:outerShdw blurRad="38100" dist="19050" dir="2700000" algn="tl" rotWithShape="0">
                  <a:schemeClr val="dk1">
                    <a:alpha val="40000"/>
                  </a:schemeClr>
                </a:outerShdw>
              </a:effectLst>
            </a:endParaRPr>
          </a:p>
        </p:txBody>
      </p:sp>
      <p:pic>
        <p:nvPicPr>
          <p:cNvPr id="9" name="图片 8"/>
          <p:cNvPicPr>
            <a:picLocks noChangeAspect="true"/>
          </p:cNvPicPr>
          <p:nvPr/>
        </p:nvPicPr>
        <p:blipFill>
          <a:blip r:embed="rId1"/>
          <a:stretch>
            <a:fillRect/>
          </a:stretch>
        </p:blipFill>
        <p:spPr>
          <a:xfrm>
            <a:off x="636270" y="1456055"/>
            <a:ext cx="6563995" cy="4920615"/>
          </a:xfrm>
          <a:prstGeom prst="rect">
            <a:avLst/>
          </a:prstGeom>
        </p:spPr>
      </p:pic>
      <p:sp>
        <p:nvSpPr>
          <p:cNvPr id="11" name="圆角矩形 10"/>
          <p:cNvSpPr/>
          <p:nvPr/>
        </p:nvSpPr>
        <p:spPr>
          <a:xfrm>
            <a:off x="1383665" y="5379085"/>
            <a:ext cx="880745" cy="1076960"/>
          </a:xfrm>
          <a:prstGeom prst="roundRect">
            <a:avLst/>
          </a:prstGeom>
          <a:noFill/>
          <a:ln w="38100">
            <a:solidFill>
              <a:srgbClr val="FF0000"/>
            </a:solidFill>
          </a:ln>
          <a:extLst>
            <a:ext uri="{909E8E84-426E-40DD-AFC4-6F175D3DCCD1}">
              <a14:hiddenFill xmlns:a14="http://schemas.microsoft.com/office/drawing/2010/main">
                <a:solidFill>
                  <a:srgbClr val="FF0000">
                    <a:alpha val="42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p:cNvPicPr>
            <a:picLocks noChangeAspect="true"/>
          </p:cNvPicPr>
          <p:nvPr/>
        </p:nvPicPr>
        <p:blipFill>
          <a:blip r:embed="rId2"/>
          <a:stretch>
            <a:fillRect/>
          </a:stretch>
        </p:blipFill>
        <p:spPr>
          <a:xfrm>
            <a:off x="3131820" y="3048000"/>
            <a:ext cx="2513965" cy="1279525"/>
          </a:xfrm>
          <a:prstGeom prst="rect">
            <a:avLst/>
          </a:prstGeom>
        </p:spPr>
      </p:pic>
      <p:cxnSp>
        <p:nvCxnSpPr>
          <p:cNvPr id="14" name="直接箭头连接符 13"/>
          <p:cNvCxnSpPr/>
          <p:nvPr/>
        </p:nvCxnSpPr>
        <p:spPr>
          <a:xfrm flipV="true">
            <a:off x="2123440" y="4149090"/>
            <a:ext cx="1224280" cy="122364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true"/>
          <p:nvPr/>
        </p:nvSpPr>
        <p:spPr>
          <a:xfrm>
            <a:off x="7272020" y="2490470"/>
            <a:ext cx="1803400" cy="1553210"/>
          </a:xfrm>
          <a:prstGeom prst="rect">
            <a:avLst/>
          </a:prstGeom>
          <a:noFill/>
        </p:spPr>
        <p:txBody>
          <a:bodyPr wrap="square" rtlCol="0">
            <a:spAutoFit/>
          </a:bodyPr>
          <a:p>
            <a:pPr>
              <a:spcAft>
                <a:spcPts val="600"/>
              </a:spcAft>
            </a:pPr>
            <a:r>
              <a:rPr lang="zh-CN" altLang="en-US" b="1">
                <a:solidFill>
                  <a:srgbClr val="FF0000"/>
                </a:solidFill>
                <a:latin typeface="Calibri" panose="020F0502020204030204" pitchFamily="34" charset="0"/>
              </a:rPr>
              <a:t>导出可选择3种文件类型：</a:t>
            </a:r>
            <a:endParaRPr lang="zh-CN" altLang="en-US" b="1">
              <a:solidFill>
                <a:srgbClr val="FF0000"/>
              </a:solidFill>
              <a:latin typeface="Calibri" panose="020F0502020204030204" pitchFamily="34" charset="0"/>
            </a:endParaRPr>
          </a:p>
          <a:p>
            <a:r>
              <a:rPr lang="zh-CN" altLang="en-US" b="1">
                <a:solidFill>
                  <a:srgbClr val="FF0000"/>
                </a:solidFill>
                <a:latin typeface="Calibri" panose="020F0502020204030204" pitchFamily="34" charset="0"/>
              </a:rPr>
              <a:t>et</a:t>
            </a:r>
            <a:endParaRPr lang="zh-CN" altLang="en-US" b="1">
              <a:solidFill>
                <a:srgbClr val="FF0000"/>
              </a:solidFill>
              <a:latin typeface="Calibri" panose="020F0502020204030204" pitchFamily="34" charset="0"/>
            </a:endParaRPr>
          </a:p>
          <a:p>
            <a:r>
              <a:rPr lang="zh-CN" altLang="en-US" b="1">
                <a:solidFill>
                  <a:srgbClr val="FF0000"/>
                </a:solidFill>
                <a:latin typeface="Calibri" panose="020F0502020204030204" pitchFamily="34" charset="0"/>
              </a:rPr>
              <a:t>EXCEL</a:t>
            </a:r>
            <a:endParaRPr lang="zh-CN" altLang="en-US" b="1">
              <a:solidFill>
                <a:srgbClr val="FF0000"/>
              </a:solidFill>
              <a:latin typeface="Calibri" panose="020F0502020204030204" pitchFamily="34" charset="0"/>
            </a:endParaRPr>
          </a:p>
          <a:p>
            <a:r>
              <a:rPr lang="zh-CN" altLang="en-US" b="1">
                <a:solidFill>
                  <a:srgbClr val="FF0000"/>
                </a:solidFill>
                <a:latin typeface="Calibri" panose="020F0502020204030204" pitchFamily="34" charset="0"/>
              </a:rPr>
              <a:t>PDF</a:t>
            </a:r>
            <a:endParaRPr lang="zh-CN" altLang="en-US" b="1">
              <a:solidFill>
                <a:srgbClr val="FF0000"/>
              </a:solidFill>
              <a:latin typeface="Calibri" panose="020F0502020204030204" pitchFamily="34" charset="0"/>
            </a:endParaRPr>
          </a:p>
        </p:txBody>
      </p:sp>
    </p:spTree>
  </p:cSld>
  <p:clrMapOvr>
    <a:masterClrMapping/>
  </p:clrMapOvr>
  <p:timing>
    <p:tnLst>
      <p:par>
        <p:cTn id="1" dur="indefinite" restart="never" nodeType="tmRoot"/>
      </p:par>
    </p:tnLst>
    <p:bldLst>
      <p:bldP spid="11" grpId="1" animBg="tru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true"/>
          <p:nvPr/>
        </p:nvSpPr>
        <p:spPr>
          <a:xfrm>
            <a:off x="636270" y="123825"/>
            <a:ext cx="8084820" cy="460375"/>
          </a:xfrm>
          <a:prstGeom prst="rect">
            <a:avLst/>
          </a:prstGeom>
          <a:noFill/>
        </p:spPr>
        <p:txBody>
          <a:bodyPr wrap="square" rtlCol="0">
            <a:spAutoFit/>
          </a:bodyPr>
          <a:lstStyle/>
          <a:p>
            <a:pPr marL="342900" indent="-342900">
              <a:buFont typeface="Wingdings" panose="05000000000000000000" charset="0"/>
              <a:buChar char="u"/>
            </a:pPr>
            <a:r>
              <a:rPr lang="zh-CN" altLang="en-US" sz="2400" b="1" dirty="0">
                <a:effectLst>
                  <a:outerShdw blurRad="38100" dist="19050" dir="2700000" algn="tl" rotWithShape="0">
                    <a:schemeClr val="dk1">
                      <a:alpha val="40000"/>
                    </a:schemeClr>
                  </a:outerShdw>
                </a:effectLst>
                <a:sym typeface="+mn-ea"/>
              </a:rPr>
              <a:t>如何导出报表（北京统计云联网直报系统）：</a:t>
            </a:r>
            <a:endParaRPr lang="zh-CN" altLang="en-US" sz="2400" b="1" dirty="0">
              <a:effectLst>
                <a:outerShdw blurRad="38100" dist="19050" dir="2700000" algn="tl" rotWithShape="0">
                  <a:schemeClr val="dk1">
                    <a:alpha val="40000"/>
                  </a:schemeClr>
                </a:outerShdw>
              </a:effectLst>
              <a:sym typeface="+mn-ea"/>
            </a:endParaRPr>
          </a:p>
        </p:txBody>
      </p:sp>
      <p:sp>
        <p:nvSpPr>
          <p:cNvPr id="6" name="文本框 5"/>
          <p:cNvSpPr txBox="true"/>
          <p:nvPr/>
        </p:nvSpPr>
        <p:spPr>
          <a:xfrm>
            <a:off x="11430" y="885190"/>
            <a:ext cx="9121775" cy="398780"/>
          </a:xfrm>
          <a:prstGeom prst="rect">
            <a:avLst/>
          </a:prstGeom>
          <a:noFill/>
        </p:spPr>
        <p:txBody>
          <a:bodyPr wrap="square" rtlCol="0">
            <a:spAutoFit/>
          </a:bodyPr>
          <a:p>
            <a:r>
              <a:rPr lang="en-US" sz="2000" b="1" dirty="0">
                <a:effectLst>
                  <a:outerShdw blurRad="38100" dist="19050" dir="2700000" algn="tl" rotWithShape="0">
                    <a:schemeClr val="dk1">
                      <a:alpha val="40000"/>
                    </a:schemeClr>
                  </a:outerShdw>
                </a:effectLst>
              </a:rPr>
              <a:t>    2.</a:t>
            </a:r>
            <a:r>
              <a:rPr sz="2000" b="1" dirty="0">
                <a:effectLst>
                  <a:outerShdw blurRad="38100" dist="19050" dir="2700000" algn="tl" rotWithShape="0">
                    <a:schemeClr val="dk1">
                      <a:alpha val="40000"/>
                    </a:schemeClr>
                  </a:outerShdw>
                </a:effectLst>
              </a:rPr>
              <a:t>历史数据报表导出。</a:t>
            </a:r>
            <a:endParaRPr sz="2000" b="1" dirty="0">
              <a:effectLst>
                <a:outerShdw blurRad="38100" dist="19050" dir="2700000" algn="tl" rotWithShape="0">
                  <a:schemeClr val="dk1">
                    <a:alpha val="40000"/>
                  </a:schemeClr>
                </a:outerShdw>
              </a:effectLst>
            </a:endParaRPr>
          </a:p>
        </p:txBody>
      </p:sp>
      <p:pic>
        <p:nvPicPr>
          <p:cNvPr id="2" name="图片 1"/>
          <p:cNvPicPr>
            <a:picLocks noChangeAspect="true"/>
          </p:cNvPicPr>
          <p:nvPr/>
        </p:nvPicPr>
        <p:blipFill>
          <a:blip r:embed="rId1"/>
          <a:stretch>
            <a:fillRect/>
          </a:stretch>
        </p:blipFill>
        <p:spPr>
          <a:xfrm>
            <a:off x="11430" y="1960880"/>
            <a:ext cx="9110345" cy="3162300"/>
          </a:xfrm>
          <a:prstGeom prst="rect">
            <a:avLst/>
          </a:prstGeom>
        </p:spPr>
      </p:pic>
      <p:grpSp>
        <p:nvGrpSpPr>
          <p:cNvPr id="19" name="组合 18"/>
          <p:cNvGrpSpPr/>
          <p:nvPr/>
        </p:nvGrpSpPr>
        <p:grpSpPr>
          <a:xfrm>
            <a:off x="2674620" y="1475740"/>
            <a:ext cx="2853690" cy="969010"/>
            <a:chOff x="11458" y="7199"/>
            <a:chExt cx="4494" cy="1420"/>
          </a:xfrm>
        </p:grpSpPr>
        <p:sp>
          <p:nvSpPr>
            <p:cNvPr id="20" name="矩形 19"/>
            <p:cNvSpPr/>
            <p:nvPr/>
          </p:nvSpPr>
          <p:spPr>
            <a:xfrm>
              <a:off x="14214" y="8000"/>
              <a:ext cx="1218" cy="619"/>
            </a:xfrm>
            <a:prstGeom prst="rect">
              <a:avLst/>
            </a:prstGeom>
            <a:noFill/>
            <a:ln w="44450">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sp>
          <p:nvSpPr>
            <p:cNvPr id="21" name="文本框 20"/>
            <p:cNvSpPr txBox="true"/>
            <p:nvPr/>
          </p:nvSpPr>
          <p:spPr>
            <a:xfrm>
              <a:off x="11458" y="7199"/>
              <a:ext cx="4494" cy="540"/>
            </a:xfrm>
            <a:prstGeom prst="rect">
              <a:avLst/>
            </a:prstGeom>
            <a:noFill/>
          </p:spPr>
          <p:txBody>
            <a:bodyPr wrap="square" rtlCol="0">
              <a:spAutoFit/>
            </a:bodyPr>
            <a:p>
              <a:r>
                <a:rPr lang="zh-CN" altLang="en-US" b="1">
                  <a:solidFill>
                    <a:srgbClr val="FF0000"/>
                  </a:solidFill>
                  <a:latin typeface="Calibri" panose="020F0502020204030204" pitchFamily="34" charset="0"/>
                </a:rPr>
                <a:t>①选择</a:t>
              </a:r>
              <a:r>
                <a:rPr lang="en-US" altLang="zh-CN" b="1">
                  <a:solidFill>
                    <a:srgbClr val="FF0000"/>
                  </a:solidFill>
                  <a:latin typeface="Calibri" panose="020F0502020204030204" pitchFamily="34" charset="0"/>
                </a:rPr>
                <a:t>“</a:t>
              </a:r>
              <a:r>
                <a:rPr lang="zh-CN" altLang="en-US" b="1">
                  <a:solidFill>
                    <a:srgbClr val="FF0000"/>
                  </a:solidFill>
                  <a:latin typeface="Calibri" panose="020F0502020204030204" pitchFamily="34" charset="0"/>
                </a:rPr>
                <a:t>历史数据</a:t>
              </a:r>
              <a:r>
                <a:rPr lang="en-US" altLang="zh-CN" b="1">
                  <a:solidFill>
                    <a:srgbClr val="FF0000"/>
                  </a:solidFill>
                  <a:latin typeface="Calibri" panose="020F0502020204030204" pitchFamily="34" charset="0"/>
                </a:rPr>
                <a:t>”</a:t>
              </a:r>
              <a:endParaRPr lang="en-US" altLang="zh-CN" b="1">
                <a:solidFill>
                  <a:srgbClr val="FF0000"/>
                </a:solidFill>
                <a:latin typeface="Calibri" panose="020F0502020204030204" pitchFamily="34" charset="0"/>
              </a:endParaRPr>
            </a:p>
          </p:txBody>
        </p:sp>
      </p:grpSp>
      <p:grpSp>
        <p:nvGrpSpPr>
          <p:cNvPr id="22" name="组合 21"/>
          <p:cNvGrpSpPr/>
          <p:nvPr/>
        </p:nvGrpSpPr>
        <p:grpSpPr>
          <a:xfrm>
            <a:off x="86995" y="2636606"/>
            <a:ext cx="8373110" cy="2031509"/>
            <a:chOff x="14196" y="7951"/>
            <a:chExt cx="13186" cy="2977"/>
          </a:xfrm>
        </p:grpSpPr>
        <p:sp>
          <p:nvSpPr>
            <p:cNvPr id="23" name="矩形 22"/>
            <p:cNvSpPr/>
            <p:nvPr/>
          </p:nvSpPr>
          <p:spPr>
            <a:xfrm>
              <a:off x="14196" y="7951"/>
              <a:ext cx="13186" cy="619"/>
            </a:xfrm>
            <a:prstGeom prst="rect">
              <a:avLst/>
            </a:prstGeom>
            <a:noFill/>
            <a:ln w="44450">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sp>
          <p:nvSpPr>
            <p:cNvPr id="24" name="文本框 23"/>
            <p:cNvSpPr txBox="true"/>
            <p:nvPr/>
          </p:nvSpPr>
          <p:spPr>
            <a:xfrm>
              <a:off x="19073" y="8765"/>
              <a:ext cx="2465" cy="2163"/>
            </a:xfrm>
            <a:prstGeom prst="rect">
              <a:avLst/>
            </a:prstGeom>
            <a:solidFill>
              <a:schemeClr val="bg1"/>
            </a:solidFill>
          </p:spPr>
          <p:txBody>
            <a:bodyPr wrap="square" rtlCol="0">
              <a:spAutoFit/>
            </a:bodyPr>
            <a:p>
              <a:r>
                <a:rPr lang="zh-CN" altLang="en-US" b="1">
                  <a:solidFill>
                    <a:srgbClr val="FF0000"/>
                  </a:solidFill>
                  <a:latin typeface="Calibri" panose="020F0502020204030204" pitchFamily="34" charset="0"/>
                </a:rPr>
                <a:t>②</a:t>
              </a:r>
              <a:r>
                <a:rPr b="1">
                  <a:solidFill>
                    <a:srgbClr val="FF0000"/>
                  </a:solidFill>
                  <a:latin typeface="Calibri" panose="020F0502020204030204" pitchFamily="34" charset="0"/>
                </a:rPr>
                <a:t>制度选择、表号/名称、频率、报告期等条件选择后，点查询</a:t>
              </a:r>
              <a:endParaRPr b="1">
                <a:solidFill>
                  <a:srgbClr val="FF0000"/>
                </a:solidFill>
                <a:latin typeface="Calibri" panose="020F0502020204030204" pitchFamily="34" charset="0"/>
              </a:endParaRPr>
            </a:p>
          </p:txBody>
        </p:sp>
      </p:grpSp>
      <p:grpSp>
        <p:nvGrpSpPr>
          <p:cNvPr id="25" name="组合 24"/>
          <p:cNvGrpSpPr/>
          <p:nvPr/>
        </p:nvGrpSpPr>
        <p:grpSpPr>
          <a:xfrm>
            <a:off x="6597650" y="4109589"/>
            <a:ext cx="2273935" cy="1218086"/>
            <a:chOff x="11851" y="8000"/>
            <a:chExt cx="3581" cy="1785"/>
          </a:xfrm>
        </p:grpSpPr>
        <p:sp>
          <p:nvSpPr>
            <p:cNvPr id="26" name="矩形 25"/>
            <p:cNvSpPr/>
            <p:nvPr/>
          </p:nvSpPr>
          <p:spPr>
            <a:xfrm>
              <a:off x="14214" y="8000"/>
              <a:ext cx="1218" cy="619"/>
            </a:xfrm>
            <a:prstGeom prst="rect">
              <a:avLst/>
            </a:prstGeom>
            <a:noFill/>
            <a:ln w="44450">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sp>
          <p:nvSpPr>
            <p:cNvPr id="27" name="文本框 26"/>
            <p:cNvSpPr txBox="true"/>
            <p:nvPr/>
          </p:nvSpPr>
          <p:spPr>
            <a:xfrm>
              <a:off x="11851" y="9245"/>
              <a:ext cx="3072" cy="540"/>
            </a:xfrm>
            <a:prstGeom prst="rect">
              <a:avLst/>
            </a:prstGeom>
            <a:solidFill>
              <a:schemeClr val="bg1"/>
            </a:solidFill>
          </p:spPr>
          <p:txBody>
            <a:bodyPr wrap="square" rtlCol="0">
              <a:spAutoFit/>
            </a:bodyPr>
            <a:p>
              <a:r>
                <a:rPr lang="zh-CN" altLang="en-US" b="1">
                  <a:solidFill>
                    <a:srgbClr val="FF0000"/>
                  </a:solidFill>
                  <a:latin typeface="Calibri" panose="020F0502020204030204" pitchFamily="34" charset="0"/>
                </a:rPr>
                <a:t>③</a:t>
              </a:r>
              <a:r>
                <a:rPr b="1">
                  <a:solidFill>
                    <a:srgbClr val="FF0000"/>
                  </a:solidFill>
                  <a:latin typeface="Calibri" panose="020F0502020204030204" pitchFamily="34" charset="0"/>
                </a:rPr>
                <a:t>点</a:t>
              </a:r>
              <a:r>
                <a:rPr lang="zh-CN" b="1">
                  <a:solidFill>
                    <a:srgbClr val="FF0000"/>
                  </a:solidFill>
                  <a:latin typeface="Calibri" panose="020F0502020204030204" pitchFamily="34" charset="0"/>
                </a:rPr>
                <a:t>“</a:t>
              </a:r>
              <a:r>
                <a:rPr b="1">
                  <a:solidFill>
                    <a:srgbClr val="FF0000"/>
                  </a:solidFill>
                  <a:latin typeface="Calibri" panose="020F0502020204030204" pitchFamily="34" charset="0"/>
                </a:rPr>
                <a:t>报表查看</a:t>
              </a:r>
              <a:r>
                <a:rPr lang="zh-CN" b="1">
                  <a:solidFill>
                    <a:srgbClr val="FF0000"/>
                  </a:solidFill>
                  <a:latin typeface="Calibri" panose="020F0502020204030204" pitchFamily="34" charset="0"/>
                  <a:sym typeface="+mn-ea"/>
                </a:rPr>
                <a:t>”</a:t>
              </a:r>
              <a:endParaRPr b="1">
                <a:solidFill>
                  <a:srgbClr val="FF0000"/>
                </a:solidFill>
                <a:latin typeface="Calibri" panose="020F0502020204030204" pitchFamily="34" charset="0"/>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true"/>
          <p:nvPr/>
        </p:nvSpPr>
        <p:spPr>
          <a:xfrm>
            <a:off x="636270" y="123825"/>
            <a:ext cx="8084820" cy="460375"/>
          </a:xfrm>
          <a:prstGeom prst="rect">
            <a:avLst/>
          </a:prstGeom>
          <a:noFill/>
        </p:spPr>
        <p:txBody>
          <a:bodyPr wrap="square" rtlCol="0">
            <a:spAutoFit/>
          </a:bodyPr>
          <a:lstStyle/>
          <a:p>
            <a:pPr marL="342900" indent="-342900">
              <a:buFont typeface="Wingdings" panose="05000000000000000000" charset="0"/>
              <a:buChar char="u"/>
            </a:pPr>
            <a:r>
              <a:rPr lang="zh-CN" altLang="en-US" sz="2400" b="1" dirty="0">
                <a:effectLst>
                  <a:outerShdw blurRad="38100" dist="19050" dir="2700000" algn="tl" rotWithShape="0">
                    <a:schemeClr val="dk1">
                      <a:alpha val="40000"/>
                    </a:schemeClr>
                  </a:outerShdw>
                </a:effectLst>
                <a:sym typeface="+mn-ea"/>
              </a:rPr>
              <a:t>如何导出报表（北京统计云联网直报系统）：</a:t>
            </a:r>
            <a:endParaRPr lang="zh-CN" altLang="en-US" sz="2400" b="1" dirty="0">
              <a:effectLst>
                <a:outerShdw blurRad="38100" dist="19050" dir="2700000" algn="tl" rotWithShape="0">
                  <a:schemeClr val="dk1">
                    <a:alpha val="40000"/>
                  </a:schemeClr>
                </a:outerShdw>
              </a:effectLst>
              <a:sym typeface="+mn-ea"/>
            </a:endParaRPr>
          </a:p>
        </p:txBody>
      </p:sp>
      <p:sp>
        <p:nvSpPr>
          <p:cNvPr id="6" name="文本框 5"/>
          <p:cNvSpPr txBox="true"/>
          <p:nvPr/>
        </p:nvSpPr>
        <p:spPr>
          <a:xfrm>
            <a:off x="11430" y="885190"/>
            <a:ext cx="9121775" cy="398780"/>
          </a:xfrm>
          <a:prstGeom prst="rect">
            <a:avLst/>
          </a:prstGeom>
          <a:noFill/>
        </p:spPr>
        <p:txBody>
          <a:bodyPr wrap="square" rtlCol="0">
            <a:spAutoFit/>
          </a:bodyPr>
          <a:p>
            <a:r>
              <a:rPr lang="en-US" sz="2000" b="1" dirty="0">
                <a:effectLst>
                  <a:outerShdw blurRad="38100" dist="19050" dir="2700000" algn="tl" rotWithShape="0">
                    <a:schemeClr val="dk1">
                      <a:alpha val="40000"/>
                    </a:schemeClr>
                  </a:outerShdw>
                </a:effectLst>
              </a:rPr>
              <a:t>    2.</a:t>
            </a:r>
            <a:r>
              <a:rPr sz="2000" b="1" dirty="0">
                <a:effectLst>
                  <a:outerShdw blurRad="38100" dist="19050" dir="2700000" algn="tl" rotWithShape="0">
                    <a:schemeClr val="dk1">
                      <a:alpha val="40000"/>
                    </a:schemeClr>
                  </a:outerShdw>
                </a:effectLst>
              </a:rPr>
              <a:t>历史数据报表导出。</a:t>
            </a:r>
            <a:endParaRPr sz="2000" b="1" dirty="0">
              <a:effectLst>
                <a:outerShdw blurRad="38100" dist="19050" dir="2700000" algn="tl" rotWithShape="0">
                  <a:schemeClr val="dk1">
                    <a:alpha val="40000"/>
                  </a:schemeClr>
                </a:outerShdw>
              </a:effectLst>
            </a:endParaRPr>
          </a:p>
        </p:txBody>
      </p:sp>
      <p:pic>
        <p:nvPicPr>
          <p:cNvPr id="3" name="图片 2"/>
          <p:cNvPicPr>
            <a:picLocks noChangeAspect="true"/>
          </p:cNvPicPr>
          <p:nvPr/>
        </p:nvPicPr>
        <p:blipFill>
          <a:blip r:embed="rId1"/>
          <a:stretch>
            <a:fillRect/>
          </a:stretch>
        </p:blipFill>
        <p:spPr>
          <a:xfrm>
            <a:off x="213360" y="1513840"/>
            <a:ext cx="8718550" cy="3980815"/>
          </a:xfrm>
          <a:prstGeom prst="rect">
            <a:avLst/>
          </a:prstGeom>
        </p:spPr>
      </p:pic>
      <p:pic>
        <p:nvPicPr>
          <p:cNvPr id="5" name="图片 4"/>
          <p:cNvPicPr>
            <a:picLocks noChangeAspect="true"/>
          </p:cNvPicPr>
          <p:nvPr/>
        </p:nvPicPr>
        <p:blipFill>
          <a:blip r:embed="rId2"/>
          <a:stretch>
            <a:fillRect/>
          </a:stretch>
        </p:blipFill>
        <p:spPr>
          <a:xfrm>
            <a:off x="2854960" y="2317750"/>
            <a:ext cx="3437890" cy="1786890"/>
          </a:xfrm>
          <a:prstGeom prst="rect">
            <a:avLst/>
          </a:prstGeom>
        </p:spPr>
      </p:pic>
      <p:grpSp>
        <p:nvGrpSpPr>
          <p:cNvPr id="7" name="组合 6"/>
          <p:cNvGrpSpPr/>
          <p:nvPr/>
        </p:nvGrpSpPr>
        <p:grpSpPr>
          <a:xfrm>
            <a:off x="2300605" y="5138289"/>
            <a:ext cx="2853690" cy="943761"/>
            <a:chOff x="11261" y="8000"/>
            <a:chExt cx="4494" cy="1383"/>
          </a:xfrm>
        </p:grpSpPr>
        <p:sp>
          <p:nvSpPr>
            <p:cNvPr id="8" name="矩形 7"/>
            <p:cNvSpPr/>
            <p:nvPr/>
          </p:nvSpPr>
          <p:spPr>
            <a:xfrm>
              <a:off x="14125" y="8000"/>
              <a:ext cx="1431" cy="619"/>
            </a:xfrm>
            <a:prstGeom prst="rect">
              <a:avLst/>
            </a:prstGeom>
            <a:noFill/>
            <a:ln w="44450">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sp>
          <p:nvSpPr>
            <p:cNvPr id="9" name="文本框 8"/>
            <p:cNvSpPr txBox="true"/>
            <p:nvPr/>
          </p:nvSpPr>
          <p:spPr>
            <a:xfrm>
              <a:off x="11261" y="8843"/>
              <a:ext cx="4494" cy="540"/>
            </a:xfrm>
            <a:prstGeom prst="rect">
              <a:avLst/>
            </a:prstGeom>
            <a:noFill/>
          </p:spPr>
          <p:txBody>
            <a:bodyPr wrap="square" rtlCol="0">
              <a:spAutoFit/>
            </a:bodyPr>
            <a:p>
              <a:r>
                <a:rPr lang="zh-CN" altLang="en-US" b="1">
                  <a:solidFill>
                    <a:srgbClr val="FF0000"/>
                  </a:solidFill>
                  <a:latin typeface="Calibri" panose="020F0502020204030204" pitchFamily="34" charset="0"/>
                </a:rPr>
                <a:t>④点击</a:t>
              </a:r>
              <a:r>
                <a:rPr lang="en-US" altLang="zh-CN" b="1">
                  <a:solidFill>
                    <a:srgbClr val="FF0000"/>
                  </a:solidFill>
                  <a:latin typeface="Calibri" panose="020F0502020204030204" pitchFamily="34" charset="0"/>
                </a:rPr>
                <a:t>“</a:t>
              </a:r>
              <a:r>
                <a:rPr lang="zh-CN" altLang="en-US" b="1">
                  <a:solidFill>
                    <a:srgbClr val="FF0000"/>
                  </a:solidFill>
                  <a:latin typeface="Calibri" panose="020F0502020204030204" pitchFamily="34" charset="0"/>
                </a:rPr>
                <a:t>导出数据</a:t>
              </a:r>
              <a:r>
                <a:rPr lang="en-US" altLang="zh-CN" b="1">
                  <a:solidFill>
                    <a:srgbClr val="FF0000"/>
                  </a:solidFill>
                  <a:latin typeface="Calibri" panose="020F0502020204030204" pitchFamily="34" charset="0"/>
                </a:rPr>
                <a:t>”</a:t>
              </a:r>
              <a:endParaRPr lang="en-US" altLang="zh-CN" b="1">
                <a:solidFill>
                  <a:srgbClr val="FF0000"/>
                </a:solidFill>
                <a:latin typeface="Calibri" panose="020F0502020204030204" pitchFamily="34" charset="0"/>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62"/>
          <p:cNvSpPr txBox="true"/>
          <p:nvPr/>
        </p:nvSpPr>
        <p:spPr>
          <a:xfrm>
            <a:off x="1051322" y="2987993"/>
            <a:ext cx="7052072" cy="714375"/>
          </a:xfrm>
          <a:prstGeom prst="rect">
            <a:avLst/>
          </a:prstGeom>
          <a:noFill/>
          <a:ln w="9525">
            <a:noFill/>
          </a:ln>
        </p:spPr>
        <p:txBody>
          <a:bodyPr wrap="square" anchor="t" anchorCtr="false">
            <a:spAutoFit/>
          </a:bodyPr>
          <a:p>
            <a:pPr algn="ctr"/>
            <a:r>
              <a:rPr lang="zh-CN" altLang="en-US"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rPr>
              <a:t>第二部分</a:t>
            </a:r>
            <a:r>
              <a:rPr lang="en-US" altLang="zh-CN"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rPr>
              <a:t>   </a:t>
            </a:r>
            <a:r>
              <a:rPr lang="zh-CN" altLang="en-US"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rPr>
              <a:t>执法检查重点</a:t>
            </a:r>
            <a:endParaRPr lang="zh-CN" altLang="en-US"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endParaRPr>
          </a:p>
        </p:txBody>
      </p:sp>
      <p:pic>
        <p:nvPicPr>
          <p:cNvPr id="18435" name="图片 6"/>
          <p:cNvPicPr>
            <a:picLocks noChangeAspect="true"/>
          </p:cNvPicPr>
          <p:nvPr/>
        </p:nvPicPr>
        <p:blipFill>
          <a:blip r:embed="rId1"/>
          <a:stretch>
            <a:fillRect/>
          </a:stretch>
        </p:blipFill>
        <p:spPr>
          <a:xfrm>
            <a:off x="4733211" y="5472113"/>
            <a:ext cx="4399359" cy="1243013"/>
          </a:xfrm>
          <a:prstGeom prst="rect">
            <a:avLst/>
          </a:prstGeom>
          <a:noFill/>
          <a:ln w="9525">
            <a:noFill/>
          </a:ln>
        </p:spPr>
      </p:pic>
      <p:grpSp>
        <p:nvGrpSpPr>
          <p:cNvPr id="2" name="组合 1"/>
          <p:cNvGrpSpPr/>
          <p:nvPr/>
        </p:nvGrpSpPr>
        <p:grpSpPr>
          <a:xfrm>
            <a:off x="7325678" y="4023360"/>
            <a:ext cx="515303" cy="535781"/>
            <a:chOff x="14903" y="5858"/>
            <a:chExt cx="1082" cy="1125"/>
          </a:xfrm>
        </p:grpSpPr>
        <p:sp>
          <p:nvSpPr>
            <p:cNvPr id="1069" name="矩形 1068"/>
            <p:cNvSpPr/>
            <p:nvPr/>
          </p:nvSpPr>
          <p:spPr>
            <a:xfrm>
              <a:off x="15235" y="6233"/>
              <a:ext cx="750" cy="7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4903" y="5858"/>
              <a:ext cx="748" cy="748"/>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3" name="组合 2"/>
          <p:cNvGrpSpPr/>
          <p:nvPr/>
        </p:nvGrpSpPr>
        <p:grpSpPr>
          <a:xfrm>
            <a:off x="1116806" y="2434590"/>
            <a:ext cx="522923" cy="529114"/>
            <a:chOff x="3318" y="3690"/>
            <a:chExt cx="1098" cy="1111"/>
          </a:xfrm>
        </p:grpSpPr>
        <p:sp>
          <p:nvSpPr>
            <p:cNvPr id="118" name="矩形 117"/>
            <p:cNvSpPr/>
            <p:nvPr/>
          </p:nvSpPr>
          <p:spPr>
            <a:xfrm>
              <a:off x="3318" y="3690"/>
              <a:ext cx="748" cy="74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3668" y="4053"/>
              <a:ext cx="748" cy="748"/>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3"/>
          <p:cNvSpPr/>
          <p:nvPr/>
        </p:nvSpPr>
        <p:spPr>
          <a:xfrm>
            <a:off x="-50800" y="2514600"/>
            <a:ext cx="8929688" cy="1050925"/>
          </a:xfrm>
          <a:prstGeom prst="rect">
            <a:avLst/>
          </a:prstGeom>
          <a:noFill/>
          <a:ln w="9525">
            <a:noFill/>
          </a:ln>
        </p:spPr>
        <p:txBody>
          <a:bodyPr anchor="t" anchorCtr="false">
            <a:spAutoFit/>
          </a:bodyPr>
          <a:lstStyle/>
          <a:p>
            <a:pPr algn="ctr">
              <a:lnSpc>
                <a:spcPct val="130000"/>
              </a:lnSpc>
              <a:spcBef>
                <a:spcPct val="20000"/>
              </a:spcBef>
            </a:pPr>
            <a:r>
              <a:rPr lang="zh-CN" altLang="en-US" sz="4800" b="1" dirty="0">
                <a:latin typeface="黑体" panose="02010609060101010101" pitchFamily="49" charset="-122"/>
                <a:ea typeface="黑体" panose="02010609060101010101" pitchFamily="49" charset="-122"/>
              </a:rPr>
              <a:t>四、人工成本及增值税</a:t>
            </a:r>
            <a:endParaRPr lang="zh-CN" altLang="en-US" sz="4800" b="1" dirty="0">
              <a:latin typeface="黑体" panose="02010609060101010101" pitchFamily="49" charset="-122"/>
              <a:ea typeface="黑体" panose="02010609060101010101" pitchFamily="49" charset="-122"/>
            </a:endParaRPr>
          </a:p>
        </p:txBody>
      </p:sp>
      <p:sp>
        <p:nvSpPr>
          <p:cNvPr id="4" name="竖卷形 3"/>
          <p:cNvSpPr/>
          <p:nvPr/>
        </p:nvSpPr>
        <p:spPr>
          <a:xfrm>
            <a:off x="7632065" y="440373"/>
            <a:ext cx="1476375" cy="170180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E1</a:t>
            </a:r>
            <a:r>
              <a:rPr kumimoji="0" lang="en-US" altLang="zh-CN"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03</a:t>
            </a:r>
            <a:endParaRPr kumimoji="0" lang="en-US" altLang="zh-CN"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内容占位符 9" descr="/home/uos/Desktop/截图录屏_选择区域_20241206092109.png截图录屏_选择区域_20241206092109"/>
          <p:cNvPicPr>
            <a:picLocks noGrp="true" noChangeAspect="true"/>
          </p:cNvPicPr>
          <p:nvPr>
            <p:ph idx="1"/>
          </p:nvPr>
        </p:nvPicPr>
        <p:blipFill>
          <a:blip r:embed="rId1"/>
          <a:srcRect/>
          <a:stretch>
            <a:fillRect/>
          </a:stretch>
        </p:blipFill>
        <p:spPr>
          <a:xfrm>
            <a:off x="424180" y="1206818"/>
            <a:ext cx="4897120" cy="758825"/>
          </a:xfrm>
          <a:prstGeom prst="rect">
            <a:avLst/>
          </a:prstGeom>
        </p:spPr>
      </p:pic>
      <p:sp>
        <p:nvSpPr>
          <p:cNvPr id="2" name="标题 1"/>
          <p:cNvSpPr>
            <a:spLocks noGrp="true"/>
          </p:cNvSpPr>
          <p:nvPr>
            <p:ph type="title"/>
          </p:nvPr>
        </p:nvSpPr>
        <p:spPr>
          <a:xfrm>
            <a:off x="539750" y="2789873"/>
            <a:ext cx="8229600" cy="1143000"/>
          </a:xfrm>
        </p:spPr>
        <p:txBody>
          <a:bodyPr/>
          <a:lstStyle/>
          <a:p>
            <a:r>
              <a:rPr lang="en-US" altLang="zh-CN"/>
              <a:t>   </a:t>
            </a:r>
            <a:endParaRPr lang="en-US" altLang="zh-CN"/>
          </a:p>
        </p:txBody>
      </p:sp>
      <p:sp>
        <p:nvSpPr>
          <p:cNvPr id="12" name="矩形 11"/>
          <p:cNvSpPr/>
          <p:nvPr/>
        </p:nvSpPr>
        <p:spPr>
          <a:xfrm>
            <a:off x="618490" y="1425575"/>
            <a:ext cx="3192145" cy="321945"/>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3" name="文本框 2"/>
          <p:cNvSpPr txBox="true">
            <a:spLocks noChangeArrowheads="true"/>
          </p:cNvSpPr>
          <p:nvPr/>
        </p:nvSpPr>
        <p:spPr bwMode="auto">
          <a:xfrm>
            <a:off x="539750" y="2627630"/>
            <a:ext cx="8501380" cy="4041140"/>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lstStyle>
            <a:defPPr>
              <a:defRPr lang="zh-CN"/>
            </a:defPPr>
            <a:lvl1pPr>
              <a:defRPr sz="2800" b="1">
                <a:latin typeface="黑体" panose="02010609060101010101" pitchFamily="49" charset="-122"/>
                <a:ea typeface="黑体" panose="02010609060101010101" pitchFamily="49" charset="-122"/>
              </a:defRPr>
            </a:lvl1pPr>
          </a:lstStyle>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
              <a:defRPr/>
            </a:pPr>
            <a:r>
              <a:rPr lang="zh-CN" altLang="en-US" sz="2000" noProof="0" dirty="0" smtClean="0">
                <a:ln>
                  <a:noFill/>
                </a:ln>
                <a:solidFill>
                  <a:schemeClr val="accent5">
                    <a:lumMod val="90000"/>
                  </a:schemeClr>
                </a:solidFill>
                <a:effectLst/>
                <a:uLnTx/>
                <a:uFillTx/>
                <a:sym typeface="+mn-ea"/>
              </a:rPr>
              <a:t>指标解释：</a:t>
            </a:r>
            <a:r>
              <a:rPr lang="zh-CN" altLang="en-US" sz="2000" noProof="0" dirty="0" smtClean="0">
                <a:ln>
                  <a:noFill/>
                </a:ln>
                <a:solidFill>
                  <a:schemeClr val="tx1"/>
                </a:solidFill>
                <a:effectLst/>
                <a:uLnTx/>
                <a:uFillTx/>
                <a:sym typeface="+mn-ea"/>
              </a:rPr>
              <a:t>指企业为获得职工提供的服务或解除劳动关系而给予的各种形式的报酬或补偿。</a:t>
            </a:r>
            <a:endParaRPr lang="zh-CN" altLang="en-US" sz="2000" noProof="0" dirty="0" smtClean="0">
              <a:ln>
                <a:noFill/>
              </a:ln>
              <a:solidFill>
                <a:schemeClr val="accent1">
                  <a:lumMod val="20000"/>
                  <a:lumOff val="80000"/>
                </a:schemeClr>
              </a:solidFill>
              <a:effectLst/>
              <a:uLnTx/>
              <a:uFillTx/>
              <a:sym typeface="+mn-ea"/>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
              <a:defRPr/>
            </a:pPr>
            <a:r>
              <a:rPr lang="zh-CN" altLang="en-US" sz="2000" noProof="0" dirty="0" smtClean="0">
                <a:ln>
                  <a:noFill/>
                </a:ln>
                <a:solidFill>
                  <a:schemeClr val="accent5">
                    <a:lumMod val="90000"/>
                  </a:schemeClr>
                </a:solidFill>
                <a:effectLst/>
                <a:uLnTx/>
                <a:uFillTx/>
                <a:sym typeface="+mn-ea"/>
              </a:rPr>
              <a:t>包括：</a:t>
            </a:r>
            <a:r>
              <a:rPr kumimoji="0" lang="en-US"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、职工工资、奖金、津贴和</a:t>
            </a:r>
            <a:r>
              <a:rPr kumimoji="0" lang="zh-CN" altLang="zh-CN" sz="20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补贴（</a:t>
            </a:r>
            <a:r>
              <a:rPr kumimoji="0" lang="zh-CN" altLang="zh-CN" sz="2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税前</a:t>
            </a: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，包含 </a:t>
            </a:r>
            <a:endPar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R="0" lvl="0" algn="just" defTabSz="914400" rtl="0" eaLnBrk="0" fontAlgn="base" latinLnBrk="0" hangingPunct="0">
              <a:lnSpc>
                <a:spcPct val="100000"/>
              </a:lnSpc>
              <a:spcBef>
                <a:spcPct val="0"/>
              </a:spcBef>
              <a:spcAft>
                <a:spcPct val="0"/>
              </a:spcAft>
              <a:buClrTx/>
              <a:buSzTx/>
              <a:buFont typeface="Wingdings" panose="05000000000000000000" charset="0"/>
              <a:defRPr/>
            </a:pP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zh-CN" sz="2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个税和个人承担的保险、公积金</a:t>
            </a: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zh-CN" altLang="zh-CN" sz="2000" b="1" i="0" u="none" strike="noStrike" kern="1200" cap="none" spc="0" normalizeH="0" baseline="0" noProof="0" dirty="0">
              <a:ln>
                <a:noFill/>
              </a:ln>
              <a:solidFill>
                <a:schemeClr val="accent1">
                  <a:lumMod val="20000"/>
                  <a:lumOff val="80000"/>
                </a:schemeClr>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accent1">
                    <a:lumMod val="20000"/>
                    <a:lumOff val="80000"/>
                  </a:schemeClr>
                </a:solidFill>
                <a:effectLst/>
                <a:uLnTx/>
                <a:uFillTx/>
                <a:latin typeface="黑体" panose="02010609060101010101" pitchFamily="49" charset="-122"/>
                <a:ea typeface="黑体" panose="02010609060101010101" pitchFamily="49" charset="-122"/>
                <a:cs typeface="+mn-cs"/>
              </a:rPr>
              <a:t>         </a:t>
            </a:r>
            <a:r>
              <a:rPr kumimoji="0" lang="en-US"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、职工福利费</a:t>
            </a:r>
            <a:endPar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2000" b="1" i="0"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         3</a:t>
            </a:r>
            <a:r>
              <a:rPr kumimoji="0" lang="zh-CN" altLang="zh-CN" sz="2000" b="1" i="0"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、社会保险费</a:t>
            </a:r>
            <a:r>
              <a:rPr kumimoji="0" lang="zh-CN" altLang="zh-CN" sz="2000" b="1" i="0"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zh-CN" sz="2000" b="1" i="0"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单位</a:t>
            </a:r>
            <a:r>
              <a:rPr kumimoji="0" lang="zh-CN" altLang="zh-CN" sz="1800" b="1" i="0"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承担部分）</a:t>
            </a:r>
            <a:endParaRPr kumimoji="0" lang="zh-CN" altLang="zh-CN" sz="1800" b="1" i="0"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         4</a:t>
            </a: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、住房公积金（</a:t>
            </a:r>
            <a:r>
              <a:rPr kumimoji="0" lang="zh-CN" altLang="zh-CN" sz="2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单位</a:t>
            </a: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承担部分）</a:t>
            </a:r>
            <a:endPar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         5</a:t>
            </a: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、工会经费</a:t>
            </a:r>
            <a:endPar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         6</a:t>
            </a: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、职工教育经费</a:t>
            </a:r>
            <a:endPar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         7</a:t>
            </a: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lang="zh-CN" altLang="zh-CN" sz="2000" noProof="0" dirty="0">
                <a:ln>
                  <a:noFill/>
                </a:ln>
                <a:solidFill>
                  <a:schemeClr val="tx1"/>
                </a:solidFill>
                <a:effectLst/>
                <a:uLnTx/>
                <a:uFillTx/>
                <a:sym typeface="+mn-ea"/>
              </a:rPr>
              <a:t>带薪</a:t>
            </a:r>
            <a:r>
              <a:rPr lang="zh-CN" altLang="zh-CN" sz="2000" noProof="0" dirty="0" smtClean="0">
                <a:ln>
                  <a:noFill/>
                </a:ln>
                <a:solidFill>
                  <a:schemeClr val="tx1"/>
                </a:solidFill>
                <a:effectLst/>
                <a:uLnTx/>
                <a:uFillTx/>
                <a:sym typeface="+mn-ea"/>
              </a:rPr>
              <a:t>缺勤</a:t>
            </a:r>
            <a:endPar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         8</a:t>
            </a: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lang="zh-CN" altLang="zh-CN" sz="2000" noProof="0" dirty="0">
                <a:ln>
                  <a:noFill/>
                </a:ln>
                <a:solidFill>
                  <a:schemeClr val="tx1"/>
                </a:solidFill>
                <a:effectLst/>
                <a:uLnTx/>
                <a:uFillTx/>
                <a:sym typeface="+mn-ea"/>
              </a:rPr>
              <a:t>利润分享计划</a:t>
            </a:r>
            <a:endPar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lvl="0" algn="just" eaLnBrk="0" hangingPunct="0">
              <a:defRPr/>
            </a:pPr>
            <a:r>
              <a:rPr kumimoji="0" lang="en-US"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         9</a:t>
            </a:r>
            <a:r>
              <a:rPr kumimoji="0" lang="zh-CN" altLang="en-US" sz="20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r>
              <a:rPr lang="zh-CN" altLang="zh-CN" sz="2000" dirty="0" smtClean="0">
                <a:solidFill>
                  <a:schemeClr val="tx1"/>
                </a:solidFill>
              </a:rPr>
              <a:t>非货币性福利</a:t>
            </a:r>
            <a:endPar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accent1">
                    <a:lumMod val="20000"/>
                    <a:lumOff val="80000"/>
                  </a:schemeClr>
                </a:solidFill>
                <a:effectLst/>
                <a:uLnTx/>
                <a:uFillTx/>
                <a:latin typeface="黑体" panose="02010609060101010101" pitchFamily="49" charset="-122"/>
                <a:ea typeface="黑体" panose="02010609060101010101" pitchFamily="49" charset="-122"/>
                <a:cs typeface="+mn-cs"/>
              </a:rPr>
              <a:t>         </a:t>
            </a:r>
            <a:r>
              <a:rPr kumimoji="0" lang="en-US"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10</a:t>
            </a: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lang="zh-CN" altLang="zh-CN" sz="2000" noProof="0" dirty="0">
                <a:ln>
                  <a:noFill/>
                </a:ln>
                <a:solidFill>
                  <a:schemeClr val="tx1"/>
                </a:solidFill>
                <a:effectLst/>
                <a:highlight>
                  <a:srgbClr val="FF0000"/>
                </a:highlight>
                <a:uLnTx/>
                <a:uFillTx/>
                <a:sym typeface="+mn-ea"/>
              </a:rPr>
              <a:t>辞退福利</a:t>
            </a:r>
            <a:r>
              <a:rPr lang="zh-CN" altLang="zh-CN" sz="2000" noProof="0" dirty="0">
                <a:ln>
                  <a:noFill/>
                </a:ln>
                <a:solidFill>
                  <a:srgbClr val="FF0000"/>
                </a:solidFill>
                <a:effectLst/>
                <a:uLnTx/>
                <a:uFillTx/>
                <a:sym typeface="+mn-ea"/>
              </a:rPr>
              <a:t>和其他为获得职工提供的服务而给予的报酬或补偿。</a:t>
            </a:r>
            <a:endParaRPr kumimoji="0" lang="zh-CN" altLang="zh-CN" sz="2000" b="1" i="0" u="none" strike="noStrike" kern="1200" cap="none" spc="0" normalizeH="0" baseline="0" noProof="0" dirty="0">
              <a:ln>
                <a:noFill/>
              </a:ln>
              <a:solidFill>
                <a:schemeClr val="accent1">
                  <a:lumMod val="20000"/>
                  <a:lumOff val="80000"/>
                </a:schemeClr>
              </a:solidFill>
              <a:effectLst/>
              <a:uLnTx/>
              <a:uFillTx/>
              <a:latin typeface="黑体" panose="02010609060101010101" pitchFamily="49" charset="-122"/>
              <a:ea typeface="黑体" panose="02010609060101010101" pitchFamily="49" charset="-122"/>
              <a:cs typeface="+mn-cs"/>
            </a:endParaRPr>
          </a:p>
        </p:txBody>
      </p:sp>
      <p:cxnSp>
        <p:nvCxnSpPr>
          <p:cNvPr id="14" name="直接箭头连接符 13"/>
          <p:cNvCxnSpPr/>
          <p:nvPr/>
        </p:nvCxnSpPr>
        <p:spPr>
          <a:xfrm>
            <a:off x="3810635" y="1586865"/>
            <a:ext cx="689610" cy="104965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 name="矩形"/>
          <p:cNvSpPr/>
          <p:nvPr/>
        </p:nvSpPr>
        <p:spPr>
          <a:xfrm>
            <a:off x="546735" y="98425"/>
            <a:ext cx="7677785" cy="521970"/>
          </a:xfrm>
          <a:prstGeom prst="rect">
            <a:avLst/>
          </a:prstGeom>
          <a:noFill/>
          <a:ln w="9525" cap="flat" cmpd="sng">
            <a:noFill/>
            <a:prstDash val="solid"/>
            <a:miter/>
          </a:ln>
        </p:spPr>
        <p:txBody>
          <a:bodyPr vert="horz" wrap="square" lIns="91440" tIns="45720" rIns="91440" bIns="45720" anchor="t" anchorCtr="false">
            <a:spAutoFit/>
          </a:bodyPr>
          <a:lstStyle/>
          <a:p>
            <a:pPr marL="0" indent="0" algn="l">
              <a:lnSpc>
                <a:spcPct val="100000"/>
              </a:lnSpc>
              <a:spcBef>
                <a:spcPts val="0"/>
              </a:spcBef>
              <a:spcAft>
                <a:spcPts val="0"/>
              </a:spcAft>
              <a:buNone/>
            </a:pPr>
            <a:r>
              <a:rPr lang="en-US" altLang="zh-CN"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1</a:t>
            </a:r>
            <a:r>
              <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、应付职工薪酬（本期贷方累计发生额）</a:t>
            </a:r>
            <a:endPar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endParaRPr>
          </a:p>
        </p:txBody>
      </p:sp>
      <p:sp>
        <p:nvSpPr>
          <p:cNvPr id="5" name="六角星 4"/>
          <p:cNvSpPr/>
          <p:nvPr/>
        </p:nvSpPr>
        <p:spPr>
          <a:xfrm>
            <a:off x="7063105" y="762000"/>
            <a:ext cx="1804035" cy="1648460"/>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执法</a:t>
            </a:r>
            <a:endPar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重点</a:t>
            </a:r>
            <a:endPar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9" name="圆角矩形 8"/>
          <p:cNvSpPr/>
          <p:nvPr/>
        </p:nvSpPr>
        <p:spPr>
          <a:xfrm>
            <a:off x="6188075" y="3933190"/>
            <a:ext cx="2386330" cy="1402715"/>
          </a:xfrm>
          <a:prstGeom prst="roundRect">
            <a:avLst/>
          </a:prstGeom>
          <a:gradFill>
            <a:gsLst>
              <a:gs pos="100000">
                <a:srgbClr val="FECF40"/>
              </a:gs>
              <a:gs pos="100000">
                <a:srgbClr val="846C21"/>
              </a:gs>
            </a:gsLst>
            <a:lin ang="5400000" scaled="false"/>
          </a:gradFill>
          <a:ln w="9525" cap="flat" cmpd="sng" algn="ctr">
            <a:solidFill>
              <a:schemeClr val="tx1"/>
            </a:solidFill>
            <a:prstDash val="solid"/>
            <a:round/>
            <a:headEnd type="none" w="med" len="med"/>
            <a:tailEnd type="none" w="med" len="med"/>
          </a:ln>
        </p:spPr>
        <p:txBody>
          <a:bodyPr vert="horz" wrap="none" lIns="91440" tIns="45720" rIns="91440" bIns="45720" numCol="1" anchor="ctr" anchorCtr="false" compatLnSpc="true"/>
          <a:lstStyle/>
          <a:p>
            <a:pPr marL="0" marR="0" indent="0" algn="ctr" defTabSz="913130" rtl="0" eaLnBrk="1" fontAlgn="base" latinLnBrk="0" hangingPunct="1">
              <a:lnSpc>
                <a:spcPct val="100000"/>
              </a:lnSpc>
              <a:spcBef>
                <a:spcPct val="0"/>
              </a:spcBef>
              <a:spcAft>
                <a:spcPct val="0"/>
              </a:spcAft>
              <a:buClrTx/>
              <a:buSzTx/>
              <a:buFontTx/>
              <a:buNone/>
            </a:pPr>
            <a:r>
              <a:rPr lang="zh-CN" altLang="en-US" sz="2800" b="1" noProof="0" dirty="0" smtClean="0">
                <a:ln>
                  <a:noFill/>
                </a:ln>
                <a:solidFill>
                  <a:srgbClr val="FF0000"/>
                </a:solidFill>
                <a:effectLst/>
                <a:uLnTx/>
                <a:uFillTx/>
                <a:latin typeface="黑体" panose="02010609060101010101" pitchFamily="49" charset="-122"/>
                <a:ea typeface="黑体" panose="02010609060101010101" pitchFamily="49" charset="-122"/>
                <a:sym typeface="+mn-ea"/>
              </a:rPr>
              <a:t>所有花在职工</a:t>
            </a:r>
            <a:endParaRPr lang="zh-CN" altLang="en-US" sz="2800" b="1" noProof="0" dirty="0" smtClean="0">
              <a:ln>
                <a:noFill/>
              </a:ln>
              <a:solidFill>
                <a:srgbClr val="FF0000"/>
              </a:solidFill>
              <a:effectLst/>
              <a:uLnTx/>
              <a:uFillTx/>
              <a:latin typeface="黑体" panose="02010609060101010101" pitchFamily="49" charset="-122"/>
              <a:ea typeface="黑体" panose="02010609060101010101" pitchFamily="49" charset="-122"/>
              <a:sym typeface="+mn-ea"/>
            </a:endParaRPr>
          </a:p>
          <a:p>
            <a:pPr marL="0" marR="0" indent="0" algn="ctr" defTabSz="913130" rtl="0" eaLnBrk="1" fontAlgn="base" latinLnBrk="0" hangingPunct="1">
              <a:lnSpc>
                <a:spcPct val="100000"/>
              </a:lnSpc>
              <a:spcBef>
                <a:spcPct val="0"/>
              </a:spcBef>
              <a:spcAft>
                <a:spcPct val="0"/>
              </a:spcAft>
              <a:buClrTx/>
              <a:buSzTx/>
              <a:buFontTx/>
              <a:buNone/>
            </a:pPr>
            <a:r>
              <a:rPr lang="zh-CN" altLang="en-US" sz="2800" b="1" noProof="0" dirty="0" smtClean="0">
                <a:ln>
                  <a:noFill/>
                </a:ln>
                <a:solidFill>
                  <a:srgbClr val="FF0000"/>
                </a:solidFill>
                <a:effectLst/>
                <a:uLnTx/>
                <a:uFillTx/>
                <a:latin typeface="黑体" panose="02010609060101010101" pitchFamily="49" charset="-122"/>
                <a:ea typeface="黑体" panose="02010609060101010101" pitchFamily="49" charset="-122"/>
                <a:sym typeface="+mn-ea"/>
              </a:rPr>
              <a:t>身上的钱！</a:t>
            </a:r>
            <a:endParaRPr kumimoji="0" lang="zh-CN" altLang="en-US" sz="2800" b="1" i="0" u="none" strike="noStrike" cap="none" normalizeH="0" baseline="0" noProof="0" dirty="0" smtClean="0">
              <a:ln>
                <a:noFill/>
              </a:ln>
              <a:solidFill>
                <a:srgbClr val="FF0000"/>
              </a:solidFill>
              <a:effectLst/>
              <a:uLnTx/>
              <a:uFillTx/>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bg/>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
                                            <p:txEl>
                                              <p:pRg st="7" end="7"/>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3">
                                            <p:txEl>
                                              <p:pRg st="9" end="9"/>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3">
                                            <p:txEl>
                                              <p:pRg st="10" end="1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3">
                                            <p:txEl>
                                              <p:pRg st="11" end="11"/>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3">
                                            <p:txEl>
                                              <p:pRg st="0" end="0"/>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3">
                                            <p:txEl>
                                              <p:pRg st="1" end="1"/>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3">
                                            <p:txEl>
                                              <p:pRg st="2" end="2"/>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3">
                                            <p:txEl>
                                              <p:pRg st="3" end="3"/>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3">
                                            <p:txEl>
                                              <p:pRg st="4" end="4"/>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3">
                                            <p:txEl>
                                              <p:pRg st="5" end="5"/>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3">
                                            <p:txEl>
                                              <p:pRg st="6" end="6"/>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3">
                                            <p:txEl>
                                              <p:pRg st="7" end="7"/>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3">
                                            <p:txEl>
                                              <p:pRg st="8" end="8"/>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3">
                                            <p:txEl>
                                              <p:pRg st="9" end="9"/>
                                            </p:txEl>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3">
                                            <p:txEl>
                                              <p:pRg st="10" end="10"/>
                                            </p:txEl>
                                          </p:spTgt>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3">
                                            <p:txEl>
                                              <p:pRg st="11" end="11"/>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additive="base">
                                        <p:cTn id="69" dur="500" fill="hold"/>
                                        <p:tgtEl>
                                          <p:spTgt spid="9"/>
                                        </p:tgtEl>
                                        <p:attrNameLst>
                                          <p:attrName>ppt_x</p:attrName>
                                        </p:attrNameLst>
                                      </p:cBhvr>
                                      <p:tavLst>
                                        <p:tav tm="0">
                                          <p:val>
                                            <p:strVal val="#ppt_x"/>
                                          </p:val>
                                        </p:tav>
                                        <p:tav tm="100000">
                                          <p:val>
                                            <p:strVal val="#ppt_x"/>
                                          </p:val>
                                        </p:tav>
                                      </p:tavLst>
                                    </p:anim>
                                    <p:anim calcmode="lin" valueType="num">
                                      <p:cBhvr additive="base">
                                        <p:cTn id="7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true"/>
      <p:bldP spid="13" grpId="0" bldLvl="0" animBg="true" uiExpand="1" build="allAtOnce"/>
      <p:bldP spid="9" grpId="0" bldLvl="0" animBg="true"/>
      <p:bldP spid="9" grpId="1" animBg="tru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1" name="图片 12"/>
          <p:cNvPicPr>
            <a:picLocks noChangeAspect="true"/>
          </p:cNvPicPr>
          <p:nvPr/>
        </p:nvPicPr>
        <p:blipFill>
          <a:blip r:embed="rId1"/>
          <a:stretch>
            <a:fillRect/>
          </a:stretch>
        </p:blipFill>
        <p:spPr>
          <a:xfrm>
            <a:off x="4785440" y="5535771"/>
            <a:ext cx="4399359" cy="1243013"/>
          </a:xfrm>
          <a:prstGeom prst="rect">
            <a:avLst/>
          </a:prstGeom>
          <a:noFill/>
          <a:ln w="9525">
            <a:noFill/>
          </a:ln>
        </p:spPr>
      </p:pic>
      <p:grpSp>
        <p:nvGrpSpPr>
          <p:cNvPr id="7176" name="组合 36"/>
          <p:cNvGrpSpPr/>
          <p:nvPr/>
        </p:nvGrpSpPr>
        <p:grpSpPr>
          <a:xfrm>
            <a:off x="2556749" y="4549379"/>
            <a:ext cx="432197" cy="432197"/>
            <a:chOff x="5288161" y="2234042"/>
            <a:chExt cx="1607262" cy="1607262"/>
          </a:xfrm>
        </p:grpSpPr>
        <p:sp>
          <p:nvSpPr>
            <p:cNvPr id="27" name="椭圆 26"/>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32" name="椭圆 31"/>
            <p:cNvSpPr/>
            <p:nvPr/>
          </p:nvSpPr>
          <p:spPr>
            <a:xfrm>
              <a:off x="5397973" y="2335869"/>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7179" name="KSO_Shape"/>
            <p:cNvSpPr/>
            <p:nvPr/>
          </p:nvSpPr>
          <p:spPr>
            <a:xfrm>
              <a:off x="5547153" y="2697761"/>
              <a:ext cx="1089278" cy="662788"/>
            </a:xfrm>
            <a:custGeom>
              <a:avLst/>
              <a:gdLst/>
              <a:ahLst/>
              <a:cxnLst>
                <a:cxn ang="0">
                  <a:pos x="844045" y="356609"/>
                </a:cxn>
                <a:cxn ang="0">
                  <a:pos x="561681" y="235522"/>
                </a:cxn>
                <a:cxn ang="0">
                  <a:pos x="243848" y="356609"/>
                </a:cxn>
                <a:cxn ang="0">
                  <a:pos x="155176" y="319756"/>
                </a:cxn>
                <a:cxn ang="0">
                  <a:pos x="155176" y="428374"/>
                </a:cxn>
                <a:cxn ang="0">
                  <a:pos x="179283" y="461624"/>
                </a:cxn>
                <a:cxn ang="0">
                  <a:pos x="154622" y="494874"/>
                </a:cxn>
                <a:cxn ang="0">
                  <a:pos x="180946" y="611804"/>
                </a:cxn>
                <a:cxn ang="0">
                  <a:pos x="103358" y="611804"/>
                </a:cxn>
                <a:cxn ang="0">
                  <a:pos x="129960" y="494320"/>
                </a:cxn>
                <a:cxn ang="0">
                  <a:pos x="108346" y="461624"/>
                </a:cxn>
                <a:cxn ang="0">
                  <a:pos x="129128" y="429205"/>
                </a:cxn>
                <a:cxn ang="0">
                  <a:pos x="129128" y="308950"/>
                </a:cxn>
                <a:cxn ang="0">
                  <a:pos x="0" y="254918"/>
                </a:cxn>
                <a:cxn ang="0">
                  <a:pos x="568054" y="0"/>
                </a:cxn>
                <a:cxn ang="0">
                  <a:pos x="1089278" y="258243"/>
                </a:cxn>
                <a:cxn ang="0">
                  <a:pos x="844045" y="356609"/>
                </a:cxn>
                <a:cxn ang="0">
                  <a:pos x="555307" y="297035"/>
                </a:cxn>
                <a:cxn ang="0">
                  <a:pos x="811624" y="384040"/>
                </a:cxn>
                <a:cxn ang="0">
                  <a:pos x="811624" y="594902"/>
                </a:cxn>
                <a:cxn ang="0">
                  <a:pos x="542284" y="662788"/>
                </a:cxn>
                <a:cxn ang="0">
                  <a:pos x="304532" y="594902"/>
                </a:cxn>
                <a:cxn ang="0">
                  <a:pos x="304532" y="384040"/>
                </a:cxn>
                <a:cxn ang="0">
                  <a:pos x="555307" y="297035"/>
                </a:cxn>
                <a:cxn ang="0">
                  <a:pos x="551982" y="623996"/>
                </a:cxn>
                <a:cxn ang="0">
                  <a:pos x="758698" y="572458"/>
                </a:cxn>
                <a:cxn ang="0">
                  <a:pos x="551982" y="520643"/>
                </a:cxn>
                <a:cxn ang="0">
                  <a:pos x="345543" y="572458"/>
                </a:cxn>
                <a:cxn ang="0">
                  <a:pos x="551982" y="623996"/>
                </a:cxn>
              </a:cxnLst>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w="9525">
              <a:noFill/>
            </a:ln>
          </p:spPr>
          <p:txBody>
            <a:bodyPr/>
            <a:p>
              <a:endParaRPr lang="zh-CN" altLang="en-US" sz="100"/>
            </a:p>
          </p:txBody>
        </p:sp>
      </p:grpSp>
      <p:grpSp>
        <p:nvGrpSpPr>
          <p:cNvPr id="7184" name="组合 34"/>
          <p:cNvGrpSpPr/>
          <p:nvPr/>
        </p:nvGrpSpPr>
        <p:grpSpPr>
          <a:xfrm>
            <a:off x="2561273" y="2218135"/>
            <a:ext cx="432197" cy="432197"/>
            <a:chOff x="1131485" y="2234042"/>
            <a:chExt cx="1607262" cy="1607262"/>
          </a:xfrm>
        </p:grpSpPr>
        <p:sp>
          <p:nvSpPr>
            <p:cNvPr id="25" name="椭圆 24"/>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30" name="椭圆 29"/>
            <p:cNvSpPr/>
            <p:nvPr/>
          </p:nvSpPr>
          <p:spPr>
            <a:xfrm>
              <a:off x="1241297" y="2343856"/>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7187" name="KSO_Shape"/>
            <p:cNvSpPr/>
            <p:nvPr/>
          </p:nvSpPr>
          <p:spPr>
            <a:xfrm>
              <a:off x="1480150" y="2597150"/>
              <a:ext cx="909932" cy="881046"/>
            </a:xfrm>
            <a:custGeom>
              <a:avLst/>
              <a:gdLst/>
              <a:ahLst/>
              <a:cxnLst>
                <a:cxn ang="0">
                  <a:pos x="839090" y="366042"/>
                </a:cxn>
                <a:cxn ang="0">
                  <a:pos x="863104" y="366042"/>
                </a:cxn>
                <a:cxn ang="0">
                  <a:pos x="902746" y="441180"/>
                </a:cxn>
                <a:cxn ang="0">
                  <a:pos x="706823" y="736389"/>
                </a:cxn>
                <a:cxn ang="0">
                  <a:pos x="660701" y="759273"/>
                </a:cxn>
                <a:cxn ang="0">
                  <a:pos x="545586" y="759273"/>
                </a:cxn>
                <a:cxn ang="0">
                  <a:pos x="545586" y="852336"/>
                </a:cxn>
                <a:cxn ang="0">
                  <a:pos x="530339" y="877509"/>
                </a:cxn>
                <a:cxn ang="0">
                  <a:pos x="516236" y="880942"/>
                </a:cxn>
                <a:cxn ang="0">
                  <a:pos x="498320" y="875602"/>
                </a:cxn>
                <a:cxn ang="0">
                  <a:pos x="408745" y="814959"/>
                </a:cxn>
                <a:cxn ang="0">
                  <a:pos x="321074" y="875602"/>
                </a:cxn>
                <a:cxn ang="0">
                  <a:pos x="289056" y="877509"/>
                </a:cxn>
                <a:cxn ang="0">
                  <a:pos x="272665" y="852336"/>
                </a:cxn>
                <a:cxn ang="0">
                  <a:pos x="272665" y="619678"/>
                </a:cxn>
                <a:cxn ang="0">
                  <a:pos x="321837" y="521275"/>
                </a:cxn>
                <a:cxn ang="0">
                  <a:pos x="337465" y="517080"/>
                </a:cxn>
                <a:cxn ang="0">
                  <a:pos x="577605" y="517080"/>
                </a:cxn>
                <a:cxn ang="0">
                  <a:pos x="544824" y="637986"/>
                </a:cxn>
                <a:cxn ang="0">
                  <a:pos x="632113" y="637986"/>
                </a:cxn>
                <a:cxn ang="0">
                  <a:pos x="839090" y="366042"/>
                </a:cxn>
                <a:cxn ang="0">
                  <a:pos x="620142" y="13"/>
                </a:cxn>
                <a:cxn ang="0">
                  <a:pos x="832163" y="13977"/>
                </a:cxn>
                <a:cxn ang="0">
                  <a:pos x="870659" y="89869"/>
                </a:cxn>
                <a:cxn ang="0">
                  <a:pos x="630157" y="403735"/>
                </a:cxn>
                <a:cxn ang="0">
                  <a:pos x="586707" y="424329"/>
                </a:cxn>
                <a:cxn ang="0">
                  <a:pos x="224239" y="424329"/>
                </a:cxn>
                <a:cxn ang="0">
                  <a:pos x="116756" y="556282"/>
                </a:cxn>
                <a:cxn ang="0">
                  <a:pos x="182694" y="632175"/>
                </a:cxn>
                <a:cxn ang="0">
                  <a:pos x="211661" y="637895"/>
                </a:cxn>
                <a:cxn ang="0">
                  <a:pos x="211661" y="759170"/>
                </a:cxn>
                <a:cxn ang="0">
                  <a:pos x="5462" y="581071"/>
                </a:cxn>
                <a:cxn ang="0">
                  <a:pos x="6605" y="480390"/>
                </a:cxn>
                <a:cxn ang="0">
                  <a:pos x="275693" y="68131"/>
                </a:cxn>
                <a:cxn ang="0">
                  <a:pos x="356877" y="23130"/>
                </a:cxn>
                <a:cxn ang="0">
                  <a:pos x="620142" y="13"/>
                </a:cxn>
              </a:cxnLst>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w="9525">
              <a:noFill/>
            </a:ln>
          </p:spPr>
          <p:txBody>
            <a:bodyPr/>
            <a:p>
              <a:endParaRPr lang="zh-CN" altLang="en-US" sz="100"/>
            </a:p>
          </p:txBody>
        </p:sp>
      </p:grpSp>
      <p:grpSp>
        <p:nvGrpSpPr>
          <p:cNvPr id="7188" name="组合 35"/>
          <p:cNvGrpSpPr/>
          <p:nvPr/>
        </p:nvGrpSpPr>
        <p:grpSpPr>
          <a:xfrm>
            <a:off x="2556510" y="3000375"/>
            <a:ext cx="431006" cy="432197"/>
            <a:chOff x="3209823" y="2234042"/>
            <a:chExt cx="1607262" cy="1607262"/>
          </a:xfrm>
        </p:grpSpPr>
        <p:sp>
          <p:nvSpPr>
            <p:cNvPr id="26" name="椭圆 25"/>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31" name="椭圆 30"/>
            <p:cNvSpPr/>
            <p:nvPr/>
          </p:nvSpPr>
          <p:spPr>
            <a:xfrm>
              <a:off x="3319637" y="2343856"/>
              <a:ext cx="1387635"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24" name="KSO_Shape"/>
            <p:cNvSpPr/>
            <p:nvPr/>
          </p:nvSpPr>
          <p:spPr bwMode="auto">
            <a:xfrm>
              <a:off x="3551242" y="2597423"/>
              <a:ext cx="924424" cy="880500"/>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FFFFFF"/>
                </a:solidFill>
                <a:effectLst/>
                <a:uLnTx/>
                <a:uFillTx/>
                <a:latin typeface="Calibri" panose="020F0502020204030204" pitchFamily="34" charset="0"/>
                <a:ea typeface="宋体" pitchFamily="2" charset="-122"/>
                <a:cs typeface="+mn-cs"/>
              </a:endParaRPr>
            </a:p>
          </p:txBody>
        </p:sp>
      </p:grpSp>
      <p:sp>
        <p:nvSpPr>
          <p:cNvPr id="7192" name="文本框 39"/>
          <p:cNvSpPr txBox="true"/>
          <p:nvPr/>
        </p:nvSpPr>
        <p:spPr>
          <a:xfrm>
            <a:off x="3226118" y="2258854"/>
            <a:ext cx="4395788" cy="414020"/>
          </a:xfrm>
          <a:prstGeom prst="rect">
            <a:avLst/>
          </a:prstGeom>
          <a:noFill/>
          <a:ln w="9525">
            <a:noFill/>
          </a:ln>
        </p:spPr>
        <p:txBody>
          <a:bodyPr wrap="square" anchor="t" anchorCtr="false">
            <a:spAutoFit/>
          </a:bodyPr>
          <a:p>
            <a:r>
              <a:rPr lang="zh-CN" altLang="en-US" sz="2100" b="1" dirty="0">
                <a:solidFill>
                  <a:srgbClr val="4B649F"/>
                </a:solidFill>
                <a:latin typeface="微软雅黑" panose="020B0604030504040204" pitchFamily="34" charset="-122"/>
                <a:ea typeface="微软雅黑" panose="020B0604030504040204" pitchFamily="34" charset="-122"/>
                <a:cs typeface="微软雅黑" panose="020B0604030504040204" pitchFamily="34" charset="-122"/>
              </a:rPr>
              <a:t>第一部分</a:t>
            </a:r>
            <a:r>
              <a:rPr lang="en-US" altLang="zh-CN" sz="2100" b="1" dirty="0">
                <a:solidFill>
                  <a:srgbClr val="4B649F"/>
                </a:solidFill>
                <a:latin typeface="微软雅黑" panose="020B0604030504040204" pitchFamily="34" charset="-122"/>
                <a:ea typeface="微软雅黑" panose="020B0604030504040204" pitchFamily="34" charset="-122"/>
                <a:cs typeface="微软雅黑" panose="020B0604030504040204" pitchFamily="34" charset="-122"/>
              </a:rPr>
              <a:t>     </a:t>
            </a:r>
            <a:r>
              <a:rPr lang="zh-CN" altLang="en-US" sz="2100" b="1" dirty="0">
                <a:solidFill>
                  <a:srgbClr val="4B649F"/>
                </a:solidFill>
                <a:latin typeface="微软雅黑" panose="020B0604030504040204" pitchFamily="34" charset="-122"/>
                <a:ea typeface="微软雅黑" panose="020B0604030504040204" pitchFamily="34" charset="-122"/>
                <a:cs typeface="微软雅黑" panose="020B0604030504040204" pitchFamily="34" charset="-122"/>
              </a:rPr>
              <a:t>报表总体介绍</a:t>
            </a:r>
            <a:endParaRPr lang="zh-CN" altLang="en-US" sz="2100" b="1" dirty="0">
              <a:solidFill>
                <a:srgbClr val="4B649F"/>
              </a:solidFill>
              <a:latin typeface="微软雅黑" panose="020B0604030504040204" pitchFamily="34" charset="-122"/>
              <a:ea typeface="微软雅黑" panose="020B0604030504040204" pitchFamily="34" charset="-122"/>
              <a:cs typeface="微软雅黑" panose="020B0604030504040204" pitchFamily="34" charset="-122"/>
            </a:endParaRPr>
          </a:p>
        </p:txBody>
      </p:sp>
      <p:sp>
        <p:nvSpPr>
          <p:cNvPr id="7193" name="文本框 40"/>
          <p:cNvSpPr txBox="true"/>
          <p:nvPr/>
        </p:nvSpPr>
        <p:spPr>
          <a:xfrm>
            <a:off x="3233261" y="3041333"/>
            <a:ext cx="3992404" cy="414020"/>
          </a:xfrm>
          <a:prstGeom prst="rect">
            <a:avLst/>
          </a:prstGeom>
          <a:noFill/>
          <a:ln w="9525">
            <a:noFill/>
          </a:ln>
        </p:spPr>
        <p:txBody>
          <a:bodyPr wrap="square" anchor="t" anchorCtr="false">
            <a:spAutoFit/>
          </a:bodyPr>
          <a:p>
            <a:pPr lvl="0" algn="l">
              <a:buClrTx/>
              <a:buSzTx/>
              <a:buFontTx/>
            </a:pPr>
            <a:r>
              <a:rPr lang="zh-CN" altLang="en-US" sz="2100" b="1" dirty="0">
                <a:solidFill>
                  <a:srgbClr val="4B649F"/>
                </a:solidFill>
                <a:latin typeface="微软雅黑" panose="020B0604030504040204" pitchFamily="34" charset="-122"/>
                <a:ea typeface="微软雅黑" panose="020B0604030504040204" pitchFamily="34" charset="-122"/>
                <a:cs typeface="微软雅黑" panose="020B0604030504040204" pitchFamily="34" charset="-122"/>
                <a:sym typeface="+mn-ea"/>
              </a:rPr>
              <a:t>第二部分     执法检查重点</a:t>
            </a:r>
            <a:endParaRPr lang="zh-CN" altLang="en-US" sz="2100" b="1" dirty="0">
              <a:solidFill>
                <a:srgbClr val="4B649F"/>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
        <p:nvSpPr>
          <p:cNvPr id="7194" name="文本框 41"/>
          <p:cNvSpPr txBox="true"/>
          <p:nvPr/>
        </p:nvSpPr>
        <p:spPr>
          <a:xfrm>
            <a:off x="3233261" y="3816668"/>
            <a:ext cx="3472815" cy="414020"/>
          </a:xfrm>
          <a:prstGeom prst="rect">
            <a:avLst/>
          </a:prstGeom>
          <a:noFill/>
          <a:ln w="9525">
            <a:noFill/>
          </a:ln>
        </p:spPr>
        <p:txBody>
          <a:bodyPr wrap="square" anchor="t" anchorCtr="false">
            <a:spAutoFit/>
          </a:bodyPr>
          <a:p>
            <a:pPr lvl="0" algn="l">
              <a:buClrTx/>
              <a:buSzTx/>
              <a:buFontTx/>
            </a:pPr>
            <a:r>
              <a:rPr lang="zh-CN" altLang="en-US" sz="2100" b="1" dirty="0">
                <a:solidFill>
                  <a:srgbClr val="4B649F"/>
                </a:solidFill>
                <a:latin typeface="微软雅黑" panose="020B0604030504040204" pitchFamily="34" charset="-122"/>
                <a:ea typeface="微软雅黑" panose="020B0604030504040204" pitchFamily="34" charset="-122"/>
                <a:cs typeface="微软雅黑" panose="020B0604030504040204" pitchFamily="34" charset="-122"/>
                <a:sym typeface="+mn-ea"/>
              </a:rPr>
              <a:t>第三部分     重点指标</a:t>
            </a:r>
            <a:endParaRPr lang="zh-CN" altLang="en-US" sz="2100" b="1" dirty="0">
              <a:solidFill>
                <a:srgbClr val="4B649F"/>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
        <p:nvSpPr>
          <p:cNvPr id="14" name="文本框 41"/>
          <p:cNvSpPr txBox="true"/>
          <p:nvPr/>
        </p:nvSpPr>
        <p:spPr>
          <a:xfrm>
            <a:off x="3226118" y="4592479"/>
            <a:ext cx="3472815" cy="414020"/>
          </a:xfrm>
          <a:prstGeom prst="rect">
            <a:avLst/>
          </a:prstGeom>
          <a:noFill/>
          <a:ln w="9525">
            <a:noFill/>
          </a:ln>
        </p:spPr>
        <p:txBody>
          <a:bodyPr wrap="square" anchor="t" anchorCtr="false">
            <a:spAutoFit/>
          </a:bodyPr>
          <a:p>
            <a:pPr lvl="0" algn="l">
              <a:buClrTx/>
              <a:buSzTx/>
              <a:buFontTx/>
            </a:pPr>
            <a:r>
              <a:rPr lang="zh-CN" altLang="en-US" sz="2100" b="1" dirty="0">
                <a:solidFill>
                  <a:srgbClr val="4B649F"/>
                </a:solidFill>
                <a:latin typeface="微软雅黑" panose="020B0604030504040204" pitchFamily="34" charset="-122"/>
                <a:ea typeface="微软雅黑" panose="020B0604030504040204" pitchFamily="34" charset="-122"/>
                <a:cs typeface="微软雅黑" panose="020B0604030504040204" pitchFamily="34" charset="-122"/>
                <a:sym typeface="+mn-ea"/>
              </a:rPr>
              <a:t>第四部分     审核要点</a:t>
            </a:r>
            <a:endParaRPr lang="zh-CN" altLang="en-US" sz="2100" b="1" dirty="0">
              <a:solidFill>
                <a:srgbClr val="4B649F"/>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grpSp>
        <p:nvGrpSpPr>
          <p:cNvPr id="15" name="组合 37"/>
          <p:cNvGrpSpPr/>
          <p:nvPr/>
        </p:nvGrpSpPr>
        <p:grpSpPr>
          <a:xfrm>
            <a:off x="2545319" y="3816430"/>
            <a:ext cx="432197" cy="432197"/>
            <a:chOff x="7366499" y="2234042"/>
            <a:chExt cx="1607262" cy="1607262"/>
          </a:xfrm>
        </p:grpSpPr>
        <p:sp>
          <p:nvSpPr>
            <p:cNvPr id="16" name="椭圆 15"/>
            <p:cNvSpPr/>
            <p:nvPr/>
          </p:nvSpPr>
          <p:spPr>
            <a:xfrm>
              <a:off x="736649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7" name="椭圆 16"/>
            <p:cNvSpPr/>
            <p:nvPr/>
          </p:nvSpPr>
          <p:spPr>
            <a:xfrm>
              <a:off x="7476311" y="2343856"/>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8" name="KSO_Shape"/>
            <p:cNvSpPr/>
            <p:nvPr/>
          </p:nvSpPr>
          <p:spPr>
            <a:xfrm>
              <a:off x="7767760" y="2635303"/>
              <a:ext cx="804740" cy="804740"/>
            </a:xfrm>
            <a:custGeom>
              <a:avLst/>
              <a:gdLst/>
              <a:ahLst/>
              <a:cxnLst>
                <a:cxn ang="0">
                  <a:pos x="790395" y="137674"/>
                </a:cxn>
                <a:cxn ang="0">
                  <a:pos x="753099" y="174552"/>
                </a:cxn>
                <a:cxn ang="0">
                  <a:pos x="629119" y="51423"/>
                </a:cxn>
                <a:cxn ang="0">
                  <a:pos x="666416" y="14341"/>
                </a:cxn>
                <a:cxn ang="0">
                  <a:pos x="714368" y="12907"/>
                </a:cxn>
                <a:cxn ang="0">
                  <a:pos x="791830" y="89734"/>
                </a:cxn>
                <a:cxn ang="0">
                  <a:pos x="790395" y="137674"/>
                </a:cxn>
                <a:cxn ang="0">
                  <a:pos x="461491" y="464446"/>
                </a:cxn>
                <a:cxn ang="0">
                  <a:pos x="337511" y="341113"/>
                </a:cxn>
                <a:cxn ang="0">
                  <a:pos x="610266" y="70066"/>
                </a:cxn>
                <a:cxn ang="0">
                  <a:pos x="734246" y="193400"/>
                </a:cxn>
                <a:cxn ang="0">
                  <a:pos x="461491" y="464446"/>
                </a:cxn>
                <a:cxn ang="0">
                  <a:pos x="444277" y="481451"/>
                </a:cxn>
                <a:cxn ang="0">
                  <a:pos x="270706" y="530825"/>
                </a:cxn>
                <a:cxn ang="0">
                  <a:pos x="320298" y="358322"/>
                </a:cxn>
                <a:cxn ang="0">
                  <a:pos x="444277" y="481451"/>
                </a:cxn>
                <a:cxn ang="0">
                  <a:pos x="157792" y="101412"/>
                </a:cxn>
                <a:cxn ang="0">
                  <a:pos x="80331" y="179059"/>
                </a:cxn>
                <a:cxn ang="0">
                  <a:pos x="80331" y="646988"/>
                </a:cxn>
                <a:cxn ang="0">
                  <a:pos x="157792" y="724430"/>
                </a:cxn>
                <a:cxn ang="0">
                  <a:pos x="626046" y="724430"/>
                </a:cxn>
                <a:cxn ang="0">
                  <a:pos x="703507" y="646988"/>
                </a:cxn>
                <a:cxn ang="0">
                  <a:pos x="703507" y="339474"/>
                </a:cxn>
                <a:cxn ang="0">
                  <a:pos x="783633" y="261827"/>
                </a:cxn>
                <a:cxn ang="0">
                  <a:pos x="783633" y="675465"/>
                </a:cxn>
                <a:cxn ang="0">
                  <a:pos x="651866" y="804740"/>
                </a:cxn>
                <a:cxn ang="0">
                  <a:pos x="129308" y="804740"/>
                </a:cxn>
                <a:cxn ang="0">
                  <a:pos x="0" y="675465"/>
                </a:cxn>
                <a:cxn ang="0">
                  <a:pos x="0" y="158367"/>
                </a:cxn>
                <a:cxn ang="0">
                  <a:pos x="129308" y="21102"/>
                </a:cxn>
                <a:cxn ang="0">
                  <a:pos x="543051" y="21102"/>
                </a:cxn>
                <a:cxn ang="0">
                  <a:pos x="465384" y="101412"/>
                </a:cxn>
                <a:cxn ang="0">
                  <a:pos x="157792" y="101412"/>
                </a:cxn>
              </a:cxnLst>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w="9525">
              <a:noFill/>
            </a:ln>
          </p:spPr>
          <p:txBody>
            <a:bodyPr/>
            <a:p>
              <a:endParaRPr lang="zh-CN" altLang="en-US" sz="100"/>
            </a:p>
          </p:txBody>
        </p:sp>
      </p:grpSp>
      <p:sp>
        <p:nvSpPr>
          <p:cNvPr id="2" name="文本框"/>
          <p:cNvSpPr txBox="true">
            <a:spLocks noGrp="true"/>
          </p:cNvSpPr>
          <p:nvPr>
            <p:custDataLst>
              <p:tags r:id="rId2"/>
            </p:custDataLst>
          </p:nvPr>
        </p:nvSpPr>
        <p:spPr>
          <a:xfrm>
            <a:off x="2896076" y="1369060"/>
            <a:ext cx="3442335" cy="530225"/>
          </a:xfrm>
          <a:prstGeom prst="rect">
            <a:avLst/>
          </a:prstGeom>
          <a:noFill/>
          <a:ln w="9525">
            <a:noFill/>
          </a:ln>
        </p:spPr>
        <p:txBody>
          <a:bodyPr vert="horz" wrap="square" lIns="68580" tIns="34290" rIns="68580" bIns="34290" anchor="t" anchorCtr="false">
            <a:spAutoFit/>
            <a:scene3d>
              <a:camera prst="orthographicFront"/>
              <a:lightRig rig="threePt" dir="t"/>
            </a:scene3d>
          </a:bodyPr>
          <a:lstStyle>
            <a:lvl1pPr algn="ctr" defTabSz="914400" eaLnBrk="0" fontAlgn="base" hangingPunct="0">
              <a:spcBef>
                <a:spcPts val="0"/>
              </a:spcBef>
              <a:spcAft>
                <a:spcPts val="0"/>
              </a:spcAft>
              <a:buNone/>
              <a:defRPr sz="4400">
                <a:solidFill>
                  <a:schemeClr val="tx2"/>
                </a:solidFill>
                <a:latin typeface="Times New Roman" panose="02020603050405020304" pitchFamily="18" charset="0"/>
                <a:ea typeface="宋体" pitchFamily="2" charset="-122"/>
                <a:cs typeface="Times New Roman" panose="02020603050405020304" pitchFamily="18" charset="0"/>
              </a:defRPr>
            </a:lvl1pPr>
          </a:lstStyle>
          <a:p>
            <a:pPr lvl="0" algn="ctr" eaLnBrk="1" hangingPunct="1">
              <a:buClrTx/>
              <a:buSzTx/>
              <a:buFontTx/>
            </a:pPr>
            <a:r>
              <a:rPr lang="zh-CN" altLang="en-US" sz="3000" b="1" dirty="0">
                <a:solidFill>
                  <a:srgbClr val="4B649F"/>
                </a:solidFill>
                <a:latin typeface="微软雅黑" panose="020B0604030504040204" pitchFamily="34" charset="-122"/>
                <a:ea typeface="微软雅黑" panose="020B0604030504040204" pitchFamily="34" charset="-122"/>
                <a:cs typeface="微软雅黑" panose="020B0604030504040204" pitchFamily="34" charset="-122"/>
                <a:sym typeface="+mn-ea"/>
              </a:rPr>
              <a:t>目  录</a:t>
            </a:r>
            <a:endParaRPr lang="zh-CN" altLang="en-US" sz="3000" b="1" dirty="0">
              <a:solidFill>
                <a:srgbClr val="4B649F"/>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p:cNvSpPr/>
          <p:nvPr/>
        </p:nvSpPr>
        <p:spPr>
          <a:xfrm>
            <a:off x="474980" y="170180"/>
            <a:ext cx="8653145" cy="429895"/>
          </a:xfrm>
          <a:prstGeom prst="rect">
            <a:avLst/>
          </a:prstGeom>
          <a:noFill/>
          <a:ln w="9525" cap="flat" cmpd="sng">
            <a:noFill/>
            <a:prstDash val="solid"/>
            <a:miter/>
          </a:ln>
        </p:spPr>
        <p:txBody>
          <a:bodyPr vert="horz" wrap="square" lIns="91440" tIns="45720" rIns="91440" bIns="45720" anchor="t" anchorCtr="false">
            <a:spAutoFit/>
          </a:bodyPr>
          <a:lstStyle/>
          <a:p>
            <a:pPr marL="457200" indent="-457200" algn="l">
              <a:lnSpc>
                <a:spcPct val="100000"/>
              </a:lnSpc>
              <a:spcBef>
                <a:spcPts val="0"/>
              </a:spcBef>
              <a:spcAft>
                <a:spcPts val="0"/>
              </a:spcAft>
              <a:buFont typeface="Wingdings" panose="05000000000000000000" charset="0"/>
              <a:buChar char="u"/>
            </a:pPr>
            <a:r>
              <a:rPr lang="zh-CN" altLang="en-US" sz="2200" b="1" i="0" u="none" strike="noStrike" kern="1200" cap="none" spc="0" baseline="0" dirty="0">
                <a:solidFill>
                  <a:schemeClr val="tx1"/>
                </a:solidFill>
                <a:effectLst>
                  <a:outerShdw blurRad="38100" dist="19050" dir="2700000" algn="tl" rotWithShape="0">
                    <a:schemeClr val="dk1">
                      <a:alpha val="40000"/>
                    </a:schemeClr>
                  </a:outerShdw>
                </a:effectLst>
                <a:latin typeface="+mn-ea"/>
                <a:ea typeface="+mn-ea"/>
                <a:cs typeface="Times New Roman" panose="02020603050405020304" pitchFamily="18" charset="0"/>
              </a:rPr>
              <a:t>如何查看指标解释、参考同期、上期（北京统计云联网直报系统</a:t>
            </a:r>
            <a:r>
              <a:rPr lang="zh-CN" altLang="en-US" sz="2200" b="1" dirty="0">
                <a:effectLst>
                  <a:outerShdw blurRad="38100" dist="19050" dir="2700000" algn="tl" rotWithShape="0">
                    <a:schemeClr val="dk1">
                      <a:alpha val="40000"/>
                    </a:schemeClr>
                  </a:outerShdw>
                </a:effectLst>
                <a:latin typeface="+mn-ea"/>
                <a:ea typeface="+mn-ea"/>
                <a:cs typeface="Times New Roman" panose="02020603050405020304" pitchFamily="18" charset="0"/>
                <a:sym typeface="+mn-ea"/>
              </a:rPr>
              <a:t>）</a:t>
            </a:r>
            <a:endParaRPr lang="zh-CN" altLang="en-US" sz="2200" b="1" i="0" u="none" strike="noStrike" kern="1200" cap="none" spc="0" baseline="0" dirty="0">
              <a:solidFill>
                <a:schemeClr val="tx1"/>
              </a:solidFill>
              <a:effectLst>
                <a:outerShdw blurRad="38100" dist="19050" dir="2700000" algn="tl" rotWithShape="0">
                  <a:schemeClr val="dk1">
                    <a:alpha val="40000"/>
                  </a:schemeClr>
                </a:outerShdw>
              </a:effectLst>
              <a:latin typeface="+mn-ea"/>
              <a:ea typeface="+mn-ea"/>
              <a:cs typeface="Times New Roman" panose="02020603050405020304" pitchFamily="18" charset="0"/>
              <a:sym typeface="+mn-ea"/>
            </a:endParaRPr>
          </a:p>
        </p:txBody>
      </p:sp>
      <p:pic>
        <p:nvPicPr>
          <p:cNvPr id="8" name="图片 7" descr="图片1"/>
          <p:cNvPicPr>
            <a:picLocks noChangeAspect="true"/>
          </p:cNvPicPr>
          <p:nvPr/>
        </p:nvPicPr>
        <p:blipFill>
          <a:blip r:embed="rId1"/>
          <a:srcRect l="20082"/>
          <a:stretch>
            <a:fillRect/>
          </a:stretch>
        </p:blipFill>
        <p:spPr>
          <a:xfrm>
            <a:off x="238760" y="1518920"/>
            <a:ext cx="8665845" cy="4470400"/>
          </a:xfrm>
          <a:prstGeom prst="rect">
            <a:avLst/>
          </a:prstGeom>
        </p:spPr>
      </p:pic>
      <p:cxnSp>
        <p:nvCxnSpPr>
          <p:cNvPr id="17" name="直接箭头连接符 16"/>
          <p:cNvCxnSpPr/>
          <p:nvPr/>
        </p:nvCxnSpPr>
        <p:spPr>
          <a:xfrm flipV="true">
            <a:off x="774700" y="3429000"/>
            <a:ext cx="5956935" cy="153098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38760" y="4360365"/>
            <a:ext cx="3202305" cy="921925"/>
            <a:chOff x="14325" y="7222"/>
            <a:chExt cx="5043" cy="1351"/>
          </a:xfrm>
        </p:grpSpPr>
        <p:sp>
          <p:nvSpPr>
            <p:cNvPr id="10" name="矩形 9"/>
            <p:cNvSpPr/>
            <p:nvPr/>
          </p:nvSpPr>
          <p:spPr>
            <a:xfrm>
              <a:off x="14325" y="8101"/>
              <a:ext cx="1196" cy="455"/>
            </a:xfrm>
            <a:prstGeom prst="rect">
              <a:avLst/>
            </a:prstGeom>
            <a:noFill/>
            <a:ln w="44450">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sp>
          <p:nvSpPr>
            <p:cNvPr id="11" name="文本框 10"/>
            <p:cNvSpPr txBox="true"/>
            <p:nvPr/>
          </p:nvSpPr>
          <p:spPr>
            <a:xfrm>
              <a:off x="15743" y="7222"/>
              <a:ext cx="3625" cy="1351"/>
            </a:xfrm>
            <a:prstGeom prst="rect">
              <a:avLst/>
            </a:prstGeom>
            <a:solidFill>
              <a:schemeClr val="bg1"/>
            </a:solidFill>
          </p:spPr>
          <p:txBody>
            <a:bodyPr wrap="square" rtlCol="0">
              <a:spAutoFit/>
            </a:bodyPr>
            <a:p>
              <a:r>
                <a:rPr lang="zh-CN" altLang="en-US" b="1">
                  <a:solidFill>
                    <a:srgbClr val="FF0000"/>
                  </a:solidFill>
                  <a:latin typeface="Calibri" panose="020F0502020204030204" pitchFamily="34" charset="0"/>
                </a:rPr>
                <a:t>②</a:t>
              </a:r>
              <a:r>
                <a:rPr b="1">
                  <a:solidFill>
                    <a:srgbClr val="FF0000"/>
                  </a:solidFill>
                  <a:latin typeface="Calibri" panose="020F0502020204030204" pitchFamily="34" charset="0"/>
                </a:rPr>
                <a:t>鼠标点击指标名称处，右上角会显示该指标的指标解释</a:t>
              </a:r>
              <a:endParaRPr b="1">
                <a:solidFill>
                  <a:srgbClr val="FF0000"/>
                </a:solidFill>
                <a:latin typeface="Calibri" panose="020F0502020204030204" pitchFamily="34" charset="0"/>
              </a:endParaRPr>
            </a:p>
          </p:txBody>
        </p:sp>
      </p:grpSp>
      <p:grpSp>
        <p:nvGrpSpPr>
          <p:cNvPr id="18" name="组合 17"/>
          <p:cNvGrpSpPr/>
          <p:nvPr/>
        </p:nvGrpSpPr>
        <p:grpSpPr>
          <a:xfrm>
            <a:off x="4683760" y="4360365"/>
            <a:ext cx="3330575" cy="1198980"/>
            <a:chOff x="14325" y="7222"/>
            <a:chExt cx="5245" cy="1757"/>
          </a:xfrm>
        </p:grpSpPr>
        <p:sp>
          <p:nvSpPr>
            <p:cNvPr id="22" name="矩形 21"/>
            <p:cNvSpPr/>
            <p:nvPr/>
          </p:nvSpPr>
          <p:spPr>
            <a:xfrm>
              <a:off x="14325" y="8101"/>
              <a:ext cx="1196" cy="455"/>
            </a:xfrm>
            <a:prstGeom prst="rect">
              <a:avLst/>
            </a:prstGeom>
            <a:noFill/>
            <a:ln w="44450">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sp>
          <p:nvSpPr>
            <p:cNvPr id="23" name="文本框 22"/>
            <p:cNvSpPr txBox="true"/>
            <p:nvPr/>
          </p:nvSpPr>
          <p:spPr>
            <a:xfrm>
              <a:off x="15743" y="7222"/>
              <a:ext cx="3827" cy="1757"/>
            </a:xfrm>
            <a:prstGeom prst="rect">
              <a:avLst/>
            </a:prstGeom>
            <a:solidFill>
              <a:schemeClr val="bg1"/>
            </a:solidFill>
          </p:spPr>
          <p:txBody>
            <a:bodyPr wrap="square" rtlCol="0">
              <a:spAutoFit/>
            </a:bodyPr>
            <a:p>
              <a:r>
                <a:rPr lang="zh-CN" altLang="en-US" b="1">
                  <a:solidFill>
                    <a:srgbClr val="FF0000"/>
                  </a:solidFill>
                  <a:latin typeface="Calibri" panose="020F0502020204030204" pitchFamily="34" charset="0"/>
                </a:rPr>
                <a:t>③</a:t>
              </a:r>
              <a:r>
                <a:rPr b="1">
                  <a:solidFill>
                    <a:srgbClr val="FF0000"/>
                  </a:solidFill>
                  <a:latin typeface="Calibri" panose="020F0502020204030204" pitchFamily="34" charset="0"/>
                </a:rPr>
                <a:t>鼠标点击指标数值后，右上角会显示该指标的上期数据、同期数据、增速、差额</a:t>
              </a:r>
              <a:endParaRPr b="1">
                <a:solidFill>
                  <a:srgbClr val="FF0000"/>
                </a:solidFill>
                <a:latin typeface="Calibri" panose="020F0502020204030204" pitchFamily="34" charset="0"/>
              </a:endParaRPr>
            </a:p>
          </p:txBody>
        </p:sp>
      </p:grpSp>
      <p:sp>
        <p:nvSpPr>
          <p:cNvPr id="25" name="矩形 24"/>
          <p:cNvSpPr/>
          <p:nvPr/>
        </p:nvSpPr>
        <p:spPr>
          <a:xfrm>
            <a:off x="323215" y="1557020"/>
            <a:ext cx="1736090" cy="360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箭头连接符 23"/>
          <p:cNvCxnSpPr/>
          <p:nvPr/>
        </p:nvCxnSpPr>
        <p:spPr>
          <a:xfrm flipV="true">
            <a:off x="5078095" y="2421255"/>
            <a:ext cx="1581785" cy="253873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774700" y="1028824"/>
            <a:ext cx="6132195" cy="912371"/>
            <a:chOff x="12302" y="7282"/>
            <a:chExt cx="9657" cy="1337"/>
          </a:xfrm>
        </p:grpSpPr>
        <p:sp>
          <p:nvSpPr>
            <p:cNvPr id="20" name="矩形 19"/>
            <p:cNvSpPr/>
            <p:nvPr/>
          </p:nvSpPr>
          <p:spPr>
            <a:xfrm>
              <a:off x="14148" y="8000"/>
              <a:ext cx="3883" cy="619"/>
            </a:xfrm>
            <a:prstGeom prst="rect">
              <a:avLst/>
            </a:prstGeom>
            <a:noFill/>
            <a:ln w="44450">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sp>
          <p:nvSpPr>
            <p:cNvPr id="21" name="文本框 20"/>
            <p:cNvSpPr txBox="true"/>
            <p:nvPr/>
          </p:nvSpPr>
          <p:spPr>
            <a:xfrm>
              <a:off x="12302" y="7282"/>
              <a:ext cx="9657" cy="540"/>
            </a:xfrm>
            <a:prstGeom prst="rect">
              <a:avLst/>
            </a:prstGeom>
            <a:noFill/>
          </p:spPr>
          <p:txBody>
            <a:bodyPr wrap="square" rtlCol="0">
              <a:spAutoFit/>
            </a:bodyPr>
            <a:p>
              <a:r>
                <a:rPr lang="zh-CN" altLang="en-US" b="1">
                  <a:solidFill>
                    <a:srgbClr val="FF0000"/>
                  </a:solidFill>
                  <a:latin typeface="Calibri" panose="020F0502020204030204" pitchFamily="34" charset="0"/>
                </a:rPr>
                <a:t>①报表中选择</a:t>
              </a:r>
              <a:r>
                <a:rPr lang="en-US" altLang="zh-CN" b="1">
                  <a:solidFill>
                    <a:srgbClr val="FF0000"/>
                  </a:solidFill>
                  <a:latin typeface="Calibri" panose="020F0502020204030204" pitchFamily="34" charset="0"/>
                </a:rPr>
                <a:t>“</a:t>
              </a:r>
              <a:r>
                <a:rPr lang="zh-CN" altLang="en-US" b="1">
                  <a:solidFill>
                    <a:srgbClr val="FF0000"/>
                  </a:solidFill>
                  <a:latin typeface="Calibri" panose="020F0502020204030204" pitchFamily="34" charset="0"/>
                </a:rPr>
                <a:t>显示指标解释</a:t>
              </a:r>
              <a:r>
                <a:rPr lang="en-US" altLang="zh-CN" b="1">
                  <a:solidFill>
                    <a:srgbClr val="FF0000"/>
                  </a:solidFill>
                  <a:latin typeface="Calibri" panose="020F0502020204030204" pitchFamily="34" charset="0"/>
                </a:rPr>
                <a:t>”</a:t>
              </a:r>
              <a:r>
                <a:rPr lang="zh-CN" altLang="en-US" b="1">
                  <a:solidFill>
                    <a:srgbClr val="FF0000"/>
                  </a:solidFill>
                  <a:latin typeface="Calibri" panose="020F0502020204030204" pitchFamily="34" charset="0"/>
                </a:rPr>
                <a:t>、“参考同期、上期”</a:t>
              </a:r>
              <a:endParaRPr lang="zh-CN" altLang="en-US" b="1">
                <a:solidFill>
                  <a:srgbClr val="FF0000"/>
                </a:solidFill>
                <a:latin typeface="Calibri" panose="020F0502020204030204" pitchFamily="34" charset="0"/>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内容占位符 56" descr="/home/uos/Desktop/截图录屏_选择区域_20241206092109.png截图录屏_选择区域_20241206092109"/>
          <p:cNvPicPr>
            <a:picLocks noGrp="true" noChangeAspect="true"/>
          </p:cNvPicPr>
          <p:nvPr>
            <p:ph idx="1"/>
          </p:nvPr>
        </p:nvPicPr>
        <p:blipFill>
          <a:blip r:embed="rId1"/>
          <a:srcRect/>
          <a:stretch>
            <a:fillRect/>
          </a:stretch>
        </p:blipFill>
        <p:spPr>
          <a:xfrm>
            <a:off x="810260" y="1894523"/>
            <a:ext cx="4897120" cy="758825"/>
          </a:xfrm>
          <a:prstGeom prst="rect">
            <a:avLst/>
          </a:prstGeom>
        </p:spPr>
      </p:pic>
      <p:sp>
        <p:nvSpPr>
          <p:cNvPr id="9" name="矩形 8"/>
          <p:cNvSpPr/>
          <p:nvPr/>
        </p:nvSpPr>
        <p:spPr>
          <a:xfrm>
            <a:off x="866140" y="2105660"/>
            <a:ext cx="3512185" cy="337185"/>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0" name="六角星 9"/>
          <p:cNvSpPr/>
          <p:nvPr/>
        </p:nvSpPr>
        <p:spPr>
          <a:xfrm>
            <a:off x="6770370" y="220345"/>
            <a:ext cx="1804035" cy="1648460"/>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执法</a:t>
            </a:r>
            <a:endPar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重点</a:t>
            </a:r>
            <a:endPar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nvGrpSpPr>
          <p:cNvPr id="13" name="Group 27"/>
          <p:cNvGrpSpPr/>
          <p:nvPr/>
        </p:nvGrpSpPr>
        <p:grpSpPr bwMode="auto">
          <a:xfrm>
            <a:off x="2147570" y="5045075"/>
            <a:ext cx="4508500" cy="1053465"/>
            <a:chOff x="-4" y="-63"/>
            <a:chExt cx="1735" cy="927"/>
          </a:xfrm>
        </p:grpSpPr>
        <p:sp>
          <p:nvSpPr>
            <p:cNvPr id="14" name="AutoShape 29"/>
            <p:cNvSpPr>
              <a:spLocks noChangeArrowheads="true"/>
            </p:cNvSpPr>
            <p:nvPr/>
          </p:nvSpPr>
          <p:spPr bwMode="auto">
            <a:xfrm>
              <a:off x="-4" y="-54"/>
              <a:ext cx="1684" cy="918"/>
            </a:xfrm>
            <a:prstGeom prst="roundRect">
              <a:avLst>
                <a:gd name="adj" fmla="val 16667"/>
              </a:avLst>
            </a:prstGeom>
            <a:gradFill>
              <a:gsLst>
                <a:gs pos="0">
                  <a:schemeClr val="accent1">
                    <a:lumMod val="40000"/>
                    <a:lumOff val="60000"/>
                  </a:schemeClr>
                </a:gs>
                <a:gs pos="50000">
                  <a:schemeClr val="accent1">
                    <a:tint val="44500"/>
                    <a:satMod val="160000"/>
                  </a:schemeClr>
                </a:gs>
                <a:gs pos="100000">
                  <a:schemeClr val="accent1">
                    <a:tint val="23500"/>
                    <a:satMod val="160000"/>
                  </a:schemeClr>
                </a:gs>
              </a:gsLst>
              <a:lin ang="5400000" scaled="false"/>
            </a:gradFill>
            <a:ln w="25400" cap="flat" cmpd="sng" algn="ctr">
              <a:noFill/>
              <a:prstDash val="solid"/>
              <a:round/>
              <a:headEnd type="none" w="med" len="med"/>
              <a:tailEnd type="none" w="med" len="med"/>
            </a:ln>
            <a:effectLst/>
          </p:spPr>
          <p:txBody>
            <a:bodyPr vert="horz" wrap="none" lIns="91440" tIns="45720" rIns="91440" bIns="45720" numCol="1" rtlCol="0" anchor="ctr" anchorCtr="false" compatLnSpc="true"/>
            <a:lstStyle/>
            <a:p>
              <a:pPr defTabSz="913130" eaLnBrk="0" hangingPunct="0"/>
              <a:endParaRPr lang="zh-CN" altLang="en-US" sz="2000" b="1">
                <a:solidFill>
                  <a:srgbClr val="C00000"/>
                </a:solidFill>
                <a:latin typeface="宋体" pitchFamily="2" charset="-122"/>
              </a:endParaRPr>
            </a:p>
          </p:txBody>
        </p:sp>
        <p:sp>
          <p:nvSpPr>
            <p:cNvPr id="15" name="Rectangle 28"/>
            <p:cNvSpPr>
              <a:spLocks noChangeArrowheads="true"/>
            </p:cNvSpPr>
            <p:nvPr/>
          </p:nvSpPr>
          <p:spPr bwMode="auto">
            <a:xfrm>
              <a:off x="51" y="-63"/>
              <a:ext cx="1680" cy="894"/>
            </a:xfrm>
            <a:prstGeom prst="rect">
              <a:avLst/>
            </a:prstGeom>
            <a:noFill/>
            <a:ln w="25400" cap="flat" cmpd="sng" algn="ctr">
              <a:noFill/>
              <a:prstDash val="solid"/>
              <a:round/>
              <a:headEnd type="none" w="med" len="med"/>
              <a:tailEnd type="none" w="med" len="med"/>
            </a:ln>
            <a:effectLst/>
          </p:spPr>
          <p:txBody>
            <a:bodyPr vert="horz" wrap="none" lIns="91440" tIns="45720" rIns="91440" bIns="45720" numCol="1" rtlCol="0" anchor="ctr" anchorCtr="false" compatLnSpc="true"/>
            <a:lstStyle/>
            <a:p>
              <a:pPr defTabSz="913130" eaLnBrk="0" hangingPunct="0"/>
              <a:r>
                <a:rPr lang="zh-CN" altLang="en-US" sz="2000" b="1" dirty="0" smtClean="0">
                  <a:solidFill>
                    <a:srgbClr val="C00000"/>
                  </a:solidFill>
                  <a:latin typeface="宋体" pitchFamily="2" charset="-122"/>
                </a:rPr>
                <a:t>根据指标解释，要</a:t>
              </a:r>
              <a:r>
                <a:rPr lang="zh-CN" altLang="en-US" sz="2000" b="1" dirty="0">
                  <a:solidFill>
                    <a:srgbClr val="C00000"/>
                  </a:solidFill>
                  <a:latin typeface="宋体" pitchFamily="2" charset="-122"/>
                </a:rPr>
                <a:t>将成本费用中</a:t>
              </a:r>
              <a:r>
                <a:rPr lang="zh-CN" altLang="en-US" sz="2000" b="1" dirty="0" smtClean="0">
                  <a:solidFill>
                    <a:srgbClr val="C00000"/>
                  </a:solidFill>
                  <a:latin typeface="宋体" pitchFamily="2" charset="-122"/>
                </a:rPr>
                <a:t>所</a:t>
              </a:r>
              <a:endParaRPr lang="en-US" altLang="zh-CN" sz="2000" b="1" dirty="0" smtClean="0">
                <a:solidFill>
                  <a:srgbClr val="C00000"/>
                </a:solidFill>
                <a:latin typeface="宋体" pitchFamily="2" charset="-122"/>
              </a:endParaRPr>
            </a:p>
            <a:p>
              <a:pPr defTabSz="913130" eaLnBrk="0" hangingPunct="0"/>
              <a:r>
                <a:rPr lang="zh-CN" altLang="en-US" sz="2000" b="1" dirty="0" smtClean="0">
                  <a:solidFill>
                    <a:srgbClr val="C00000"/>
                  </a:solidFill>
                  <a:latin typeface="宋体" pitchFamily="2" charset="-122"/>
                </a:rPr>
                <a:t>有属于职工薪</a:t>
              </a:r>
              <a:r>
                <a:rPr lang="zh-CN" altLang="en-US" sz="2000" b="1" dirty="0">
                  <a:solidFill>
                    <a:srgbClr val="C00000"/>
                  </a:solidFill>
                  <a:latin typeface="宋体" pitchFamily="2" charset="-122"/>
                </a:rPr>
                <a:t>酬</a:t>
              </a:r>
              <a:r>
                <a:rPr lang="zh-CN" altLang="en-US" sz="2000" b="1" dirty="0" smtClean="0">
                  <a:solidFill>
                    <a:srgbClr val="C00000"/>
                  </a:solidFill>
                  <a:latin typeface="宋体" pitchFamily="2" charset="-122"/>
                </a:rPr>
                <a:t>范畴</a:t>
              </a:r>
              <a:r>
                <a:rPr lang="zh-CN" altLang="en-US" sz="2000" b="1" dirty="0">
                  <a:solidFill>
                    <a:srgbClr val="C00000"/>
                  </a:solidFill>
                  <a:latin typeface="宋体" pitchFamily="2" charset="-122"/>
                </a:rPr>
                <a:t>的科目逐一</a:t>
              </a:r>
              <a:r>
                <a:rPr lang="zh-CN" altLang="en-US" sz="2000" b="1" dirty="0" smtClean="0">
                  <a:solidFill>
                    <a:srgbClr val="C00000"/>
                  </a:solidFill>
                  <a:latin typeface="宋体" pitchFamily="2" charset="-122"/>
                </a:rPr>
                <a:t>分</a:t>
              </a:r>
              <a:endParaRPr lang="en-US" altLang="zh-CN" sz="2000" b="1" dirty="0" smtClean="0">
                <a:solidFill>
                  <a:srgbClr val="C00000"/>
                </a:solidFill>
                <a:latin typeface="宋体" pitchFamily="2" charset="-122"/>
              </a:endParaRPr>
            </a:p>
            <a:p>
              <a:pPr defTabSz="913130" eaLnBrk="0" hangingPunct="0"/>
              <a:r>
                <a:rPr lang="zh-CN" altLang="en-US" sz="2000" b="1" dirty="0" smtClean="0">
                  <a:solidFill>
                    <a:srgbClr val="C00000"/>
                  </a:solidFill>
                  <a:latin typeface="宋体" pitchFamily="2" charset="-122"/>
                </a:rPr>
                <a:t>析，累加填报，同时做到</a:t>
              </a:r>
              <a:r>
                <a:rPr lang="zh-CN" altLang="en-US" sz="2000" b="1" dirty="0">
                  <a:solidFill>
                    <a:srgbClr val="C00000"/>
                  </a:solidFill>
                  <a:latin typeface="宋体" pitchFamily="2" charset="-122"/>
                </a:rPr>
                <a:t>不重不</a:t>
              </a:r>
              <a:r>
                <a:rPr lang="zh-CN" altLang="en-US" sz="2000" b="1" dirty="0" smtClean="0">
                  <a:solidFill>
                    <a:srgbClr val="C00000"/>
                  </a:solidFill>
                  <a:latin typeface="宋体" pitchFamily="2" charset="-122"/>
                </a:rPr>
                <a:t>漏</a:t>
              </a:r>
              <a:endParaRPr lang="zh-CN" altLang="en-US" sz="2000" b="1" dirty="0">
                <a:solidFill>
                  <a:srgbClr val="C00000"/>
                </a:solidFill>
                <a:latin typeface="宋体" pitchFamily="2" charset="-122"/>
              </a:endParaRPr>
            </a:p>
          </p:txBody>
        </p:sp>
      </p:grpSp>
      <p:grpSp>
        <p:nvGrpSpPr>
          <p:cNvPr id="16" name="Group 24"/>
          <p:cNvGrpSpPr/>
          <p:nvPr/>
        </p:nvGrpSpPr>
        <p:grpSpPr bwMode="auto">
          <a:xfrm>
            <a:off x="2505075" y="4044315"/>
            <a:ext cx="3571875" cy="643255"/>
            <a:chOff x="6" y="52"/>
            <a:chExt cx="1776" cy="720"/>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false"/>
          </a:gradFill>
        </p:grpSpPr>
        <p:sp>
          <p:nvSpPr>
            <p:cNvPr id="17" name="AutoShape 26"/>
            <p:cNvSpPr>
              <a:spLocks noChangeArrowheads="true"/>
            </p:cNvSpPr>
            <p:nvPr/>
          </p:nvSpPr>
          <p:spPr bwMode="auto">
            <a:xfrm>
              <a:off x="6" y="52"/>
              <a:ext cx="1776" cy="720"/>
            </a:xfrm>
            <a:prstGeom prst="roundRect">
              <a:avLst>
                <a:gd name="adj" fmla="val 16667"/>
              </a:avLst>
            </a:prstGeom>
            <a:gradFill>
              <a:gsLst>
                <a:gs pos="0">
                  <a:schemeClr val="accent1">
                    <a:lumMod val="40000"/>
                    <a:lumOff val="60000"/>
                  </a:schemeClr>
                </a:gs>
                <a:gs pos="50000">
                  <a:schemeClr val="accent1">
                    <a:tint val="44500"/>
                    <a:satMod val="160000"/>
                  </a:schemeClr>
                </a:gs>
                <a:gs pos="100000">
                  <a:schemeClr val="accent1">
                    <a:tint val="23500"/>
                    <a:satMod val="160000"/>
                  </a:schemeClr>
                </a:gs>
              </a:gsLst>
              <a:lin ang="5400000" scaled="false"/>
            </a:gradFill>
            <a:ln w="25400" cap="flat" cmpd="sng" algn="ctr">
              <a:noFill/>
              <a:prstDash val="solid"/>
              <a:round/>
              <a:headEnd type="none" w="med" len="med"/>
              <a:tailEnd type="none" w="med" len="med"/>
            </a:ln>
            <a:effectLst/>
          </p:spPr>
          <p:txBody>
            <a:bodyPr vert="horz" wrap="none" lIns="91440" tIns="45720" rIns="91440" bIns="45720" numCol="1" rtlCol="0" anchor="ctr" anchorCtr="false" compatLnSpc="true"/>
            <a:lstStyle/>
            <a:p>
              <a:pPr defTabSz="913130" eaLnBrk="0" hangingPunct="0"/>
              <a:endParaRPr lang="zh-CN" altLang="en-US" sz="2000" b="1">
                <a:solidFill>
                  <a:srgbClr val="C00000"/>
                </a:solidFill>
                <a:latin typeface="宋体" pitchFamily="2" charset="-122"/>
              </a:endParaRPr>
            </a:p>
          </p:txBody>
        </p:sp>
        <p:sp>
          <p:nvSpPr>
            <p:cNvPr id="18" name="Rectangle 25"/>
            <p:cNvSpPr>
              <a:spLocks noChangeArrowheads="true"/>
            </p:cNvSpPr>
            <p:nvPr/>
          </p:nvSpPr>
          <p:spPr bwMode="auto">
            <a:xfrm>
              <a:off x="47" y="109"/>
              <a:ext cx="1704" cy="653"/>
            </a:xfrm>
            <a:prstGeom prst="rect">
              <a:avLst/>
            </a:prstGeom>
            <a:noFill/>
            <a:ln w="25400" cap="flat" cmpd="sng" algn="ctr">
              <a:noFill/>
              <a:prstDash val="solid"/>
              <a:round/>
              <a:headEnd type="none" w="med" len="med"/>
              <a:tailEnd type="none" w="med" len="med"/>
            </a:ln>
            <a:effectLst/>
          </p:spPr>
          <p:txBody>
            <a:bodyPr vert="horz" wrap="none" lIns="91440" tIns="45720" rIns="91440" bIns="45720" numCol="1" rtlCol="0" anchor="ctr" anchorCtr="false" compatLnSpc="true"/>
            <a:lstStyle/>
            <a:p>
              <a:pPr defTabSz="913130" eaLnBrk="0" hangingPunct="0"/>
              <a:r>
                <a:rPr lang="zh-CN" altLang="en-US" sz="2000" b="1" dirty="0" smtClean="0">
                  <a:solidFill>
                    <a:srgbClr val="C00000"/>
                  </a:solidFill>
                  <a:latin typeface="宋体" pitchFamily="2" charset="-122"/>
                </a:rPr>
                <a:t>科目设置不完善，内容涵盖</a:t>
              </a:r>
              <a:endParaRPr lang="zh-CN" altLang="en-US" sz="2000" b="1" dirty="0" smtClean="0">
                <a:solidFill>
                  <a:srgbClr val="C00000"/>
                </a:solidFill>
                <a:latin typeface="宋体" pitchFamily="2" charset="-122"/>
              </a:endParaRPr>
            </a:p>
            <a:p>
              <a:pPr defTabSz="913130" eaLnBrk="0" hangingPunct="0"/>
              <a:r>
                <a:rPr lang="zh-CN" altLang="en-US" sz="2000" b="1" dirty="0" smtClean="0">
                  <a:solidFill>
                    <a:srgbClr val="C00000"/>
                  </a:solidFill>
                  <a:latin typeface="宋体" pitchFamily="2" charset="-122"/>
                </a:rPr>
                <a:t>不全</a:t>
              </a:r>
              <a:endParaRPr lang="zh-CN" altLang="en-US" sz="2000" b="1" dirty="0">
                <a:solidFill>
                  <a:srgbClr val="C00000"/>
                </a:solidFill>
                <a:latin typeface="宋体" pitchFamily="2" charset="-122"/>
              </a:endParaRPr>
            </a:p>
          </p:txBody>
        </p:sp>
      </p:grpSp>
      <p:sp>
        <p:nvSpPr>
          <p:cNvPr id="19" name="圆角矩形 18"/>
          <p:cNvSpPr/>
          <p:nvPr/>
        </p:nvSpPr>
        <p:spPr bwMode="auto">
          <a:xfrm>
            <a:off x="290195" y="3115945"/>
            <a:ext cx="575945" cy="3145790"/>
          </a:xfrm>
          <a:prstGeom prst="roundRect">
            <a:avLst/>
          </a:prstGeom>
          <a:solidFill>
            <a:srgbClr val="00B050"/>
          </a:solidFill>
          <a:ln>
            <a:noFill/>
          </a:ln>
        </p:spPr>
        <p:txBody>
          <a:bodyPr wrap="square">
            <a:spAutoFit/>
          </a:bodyPr>
          <a:lstStyle/>
          <a:p>
            <a:pPr marL="0" marR="0" indent="0" algn="just" defTabSz="913130" latinLnBrk="0">
              <a:lnSpc>
                <a:spcPct val="150000"/>
              </a:lnSpc>
              <a:spcBef>
                <a:spcPct val="20000"/>
              </a:spcBef>
              <a:buClrTx/>
              <a:buSzTx/>
            </a:pPr>
            <a:r>
              <a:rPr lang="zh-CN" altLang="en-US" sz="2000" b="1" dirty="0" smtClean="0">
                <a:solidFill>
                  <a:srgbClr val="FFFF00"/>
                </a:solidFill>
                <a:latin typeface="微软雅黑" panose="020B0604030504040204" pitchFamily="34" charset="-122"/>
                <a:ea typeface="微软雅黑" panose="020B0604030504040204" pitchFamily="34" charset="-122"/>
              </a:rPr>
              <a:t>应</a:t>
            </a:r>
            <a:endParaRPr lang="en-US" altLang="zh-CN" sz="2000" b="1" dirty="0" smtClean="0">
              <a:solidFill>
                <a:srgbClr val="FFFF00"/>
              </a:solidFill>
              <a:latin typeface="微软雅黑" panose="020B0604030504040204" pitchFamily="34" charset="-122"/>
              <a:ea typeface="微软雅黑" panose="020B0604030504040204" pitchFamily="34" charset="-122"/>
            </a:endParaRPr>
          </a:p>
          <a:p>
            <a:pPr marL="0" marR="0" indent="0" algn="just" defTabSz="913130" latinLnBrk="0">
              <a:lnSpc>
                <a:spcPct val="150000"/>
              </a:lnSpc>
              <a:spcBef>
                <a:spcPct val="20000"/>
              </a:spcBef>
              <a:buClrTx/>
              <a:buSzTx/>
            </a:pPr>
            <a:r>
              <a:rPr lang="zh-CN" altLang="en-US" sz="2000" b="1" dirty="0" smtClean="0">
                <a:solidFill>
                  <a:srgbClr val="FFFF00"/>
                </a:solidFill>
                <a:latin typeface="微软雅黑" panose="020B0604030504040204" pitchFamily="34" charset="-122"/>
                <a:ea typeface="微软雅黑" panose="020B0604030504040204" pitchFamily="34" charset="-122"/>
              </a:rPr>
              <a:t>付</a:t>
            </a:r>
            <a:endParaRPr lang="en-US" altLang="zh-CN" sz="2000" b="1" dirty="0" smtClean="0">
              <a:solidFill>
                <a:srgbClr val="FFFF00"/>
              </a:solidFill>
              <a:latin typeface="微软雅黑" panose="020B0604030504040204" pitchFamily="34" charset="-122"/>
              <a:ea typeface="微软雅黑" panose="020B0604030504040204" pitchFamily="34" charset="-122"/>
            </a:endParaRPr>
          </a:p>
          <a:p>
            <a:pPr marL="0" marR="0" indent="0" algn="just" defTabSz="913130" latinLnBrk="0">
              <a:lnSpc>
                <a:spcPct val="150000"/>
              </a:lnSpc>
              <a:spcBef>
                <a:spcPct val="20000"/>
              </a:spcBef>
              <a:buClrTx/>
              <a:buSzTx/>
            </a:pPr>
            <a:r>
              <a:rPr lang="zh-CN" altLang="en-US" sz="2000" b="1" dirty="0" smtClean="0">
                <a:solidFill>
                  <a:srgbClr val="FFFF00"/>
                </a:solidFill>
                <a:latin typeface="微软雅黑" panose="020B0604030504040204" pitchFamily="34" charset="-122"/>
                <a:ea typeface="微软雅黑" panose="020B0604030504040204" pitchFamily="34" charset="-122"/>
              </a:rPr>
              <a:t>职</a:t>
            </a:r>
            <a:endParaRPr lang="en-US" altLang="zh-CN" sz="2000" b="1" dirty="0" smtClean="0">
              <a:solidFill>
                <a:srgbClr val="FFFF00"/>
              </a:solidFill>
              <a:latin typeface="微软雅黑" panose="020B0604030504040204" pitchFamily="34" charset="-122"/>
              <a:ea typeface="微软雅黑" panose="020B0604030504040204" pitchFamily="34" charset="-122"/>
            </a:endParaRPr>
          </a:p>
          <a:p>
            <a:pPr marL="0" marR="0" indent="0" algn="just" defTabSz="913130" latinLnBrk="0">
              <a:lnSpc>
                <a:spcPct val="150000"/>
              </a:lnSpc>
              <a:spcBef>
                <a:spcPct val="20000"/>
              </a:spcBef>
              <a:buClrTx/>
              <a:buSzTx/>
            </a:pPr>
            <a:r>
              <a:rPr lang="zh-CN" altLang="en-US" sz="2000" b="1" dirty="0" smtClean="0">
                <a:solidFill>
                  <a:srgbClr val="FFFF00"/>
                </a:solidFill>
                <a:latin typeface="微软雅黑" panose="020B0604030504040204" pitchFamily="34" charset="-122"/>
                <a:ea typeface="微软雅黑" panose="020B0604030504040204" pitchFamily="34" charset="-122"/>
              </a:rPr>
              <a:t>工</a:t>
            </a:r>
            <a:endParaRPr lang="en-US" altLang="zh-CN" sz="2000" b="1" dirty="0" smtClean="0">
              <a:solidFill>
                <a:srgbClr val="FFFF00"/>
              </a:solidFill>
              <a:latin typeface="微软雅黑" panose="020B0604030504040204" pitchFamily="34" charset="-122"/>
              <a:ea typeface="微软雅黑" panose="020B0604030504040204" pitchFamily="34" charset="-122"/>
            </a:endParaRPr>
          </a:p>
          <a:p>
            <a:pPr marL="0" marR="0" indent="0" algn="just" defTabSz="913130" latinLnBrk="0">
              <a:lnSpc>
                <a:spcPct val="150000"/>
              </a:lnSpc>
              <a:spcBef>
                <a:spcPct val="20000"/>
              </a:spcBef>
              <a:buClrTx/>
              <a:buSzTx/>
            </a:pPr>
            <a:r>
              <a:rPr lang="zh-CN" altLang="en-US" sz="2000" b="1" dirty="0" smtClean="0">
                <a:solidFill>
                  <a:srgbClr val="FFFF00"/>
                </a:solidFill>
                <a:latin typeface="微软雅黑" panose="020B0604030504040204" pitchFamily="34" charset="-122"/>
                <a:ea typeface="微软雅黑" panose="020B0604030504040204" pitchFamily="34" charset="-122"/>
              </a:rPr>
              <a:t>薪</a:t>
            </a:r>
            <a:endParaRPr lang="en-US" altLang="zh-CN" sz="2000" b="1" dirty="0" smtClean="0">
              <a:solidFill>
                <a:srgbClr val="FFFF00"/>
              </a:solidFill>
              <a:latin typeface="微软雅黑" panose="020B0604030504040204" pitchFamily="34" charset="-122"/>
              <a:ea typeface="微软雅黑" panose="020B0604030504040204" pitchFamily="34" charset="-122"/>
            </a:endParaRPr>
          </a:p>
          <a:p>
            <a:pPr marL="0" marR="0" indent="0" algn="just" defTabSz="913130" latinLnBrk="0">
              <a:lnSpc>
                <a:spcPct val="150000"/>
              </a:lnSpc>
              <a:spcBef>
                <a:spcPct val="20000"/>
              </a:spcBef>
              <a:buClrTx/>
              <a:buSzTx/>
            </a:pPr>
            <a:r>
              <a:rPr lang="zh-CN" altLang="en-US" sz="2000" b="1" dirty="0" smtClean="0">
                <a:solidFill>
                  <a:srgbClr val="FFFF00"/>
                </a:solidFill>
                <a:latin typeface="微软雅黑" panose="020B0604030504040204" pitchFamily="34" charset="-122"/>
                <a:ea typeface="微软雅黑" panose="020B0604030504040204" pitchFamily="34" charset="-122"/>
              </a:rPr>
              <a:t>酬</a:t>
            </a:r>
            <a:endParaRPr lang="zh-CN" altLang="en-US" sz="2000" b="1" dirty="0" smtClean="0">
              <a:solidFill>
                <a:srgbClr val="FFFF00"/>
              </a:solidFill>
              <a:latin typeface="微软雅黑" panose="020B0604030504040204" pitchFamily="34" charset="-122"/>
              <a:ea typeface="微软雅黑" panose="020B0604030504040204" pitchFamily="34" charset="-122"/>
            </a:endParaRPr>
          </a:p>
        </p:txBody>
      </p:sp>
      <p:sp>
        <p:nvSpPr>
          <p:cNvPr id="20" name="矩形 19"/>
          <p:cNvSpPr/>
          <p:nvPr/>
        </p:nvSpPr>
        <p:spPr bwMode="auto">
          <a:xfrm>
            <a:off x="810260" y="3420745"/>
            <a:ext cx="1456055" cy="622300"/>
          </a:xfrm>
          <a:prstGeom prst="rect">
            <a:avLst/>
          </a:prstGeom>
          <a:noFill/>
          <a:ln w="9525" cap="flat" cmpd="sng" algn="ctr">
            <a:noFill/>
            <a:prstDash val="solid"/>
            <a:round/>
            <a:headEnd type="none" w="med" len="med"/>
            <a:tailEnd type="none" w="med" len="med"/>
          </a:ln>
          <a:effectLst/>
        </p:spPr>
        <p:txBody>
          <a:bodyPr vert="horz" wrap="none" lIns="91440" tIns="45720" rIns="91440" bIns="45720" numCol="1" rtlCol="0" anchor="ctr" anchorCtr="false" compatLnSpc="true"/>
          <a:lstStyle/>
          <a:p>
            <a:pPr marL="0" marR="0" indent="0" algn="ctr" defTabSz="91313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Tahoma" panose="020B0604030504040204" pitchFamily="34" charset="0"/>
                <a:ea typeface="黑体" panose="02010609060101010101" pitchFamily="49" charset="-122"/>
              </a:rPr>
              <a:t>设置</a:t>
            </a:r>
            <a:endParaRPr kumimoji="0" lang="zh-CN" altLang="en-US" sz="2400" b="1" i="0" u="none" strike="noStrike" cap="none" normalizeH="0" baseline="0" dirty="0" smtClean="0">
              <a:ln>
                <a:noFill/>
              </a:ln>
              <a:solidFill>
                <a:srgbClr val="FF0000"/>
              </a:solidFill>
              <a:effectLst/>
              <a:latin typeface="Tahoma" panose="020B0604030504040204" pitchFamily="34" charset="0"/>
              <a:ea typeface="黑体" panose="02010609060101010101" pitchFamily="49" charset="-122"/>
            </a:endParaRPr>
          </a:p>
        </p:txBody>
      </p:sp>
      <p:pic>
        <p:nvPicPr>
          <p:cNvPr id="21" name="图片 20" descr="400个常用ppt图标(6)_ppt宝藏_www.pptbz.com.png"/>
          <p:cNvPicPr>
            <a:picLocks noChangeAspect="true"/>
          </p:cNvPicPr>
          <p:nvPr/>
        </p:nvPicPr>
        <p:blipFill>
          <a:blip r:embed="rId2" cstate="print"/>
          <a:stretch>
            <a:fillRect/>
          </a:stretch>
        </p:blipFill>
        <p:spPr>
          <a:xfrm>
            <a:off x="1081405" y="5372735"/>
            <a:ext cx="1000125" cy="439420"/>
          </a:xfrm>
          <a:prstGeom prst="rect">
            <a:avLst/>
          </a:prstGeom>
        </p:spPr>
      </p:pic>
      <p:sp>
        <p:nvSpPr>
          <p:cNvPr id="22" name="矩形 21"/>
          <p:cNvSpPr/>
          <p:nvPr/>
        </p:nvSpPr>
        <p:spPr bwMode="auto">
          <a:xfrm>
            <a:off x="895350" y="4939030"/>
            <a:ext cx="1456055" cy="622300"/>
          </a:xfrm>
          <a:prstGeom prst="rect">
            <a:avLst/>
          </a:prstGeom>
          <a:noFill/>
          <a:ln w="9525" cap="flat" cmpd="sng" algn="ctr">
            <a:noFill/>
            <a:prstDash val="solid"/>
            <a:round/>
            <a:headEnd type="none" w="med" len="med"/>
            <a:tailEnd type="none" w="med" len="med"/>
          </a:ln>
          <a:effectLst/>
        </p:spPr>
        <p:txBody>
          <a:bodyPr vert="horz" wrap="none" lIns="91440" tIns="45720" rIns="91440" bIns="45720" numCol="1" rtlCol="0" anchor="ctr" anchorCtr="false" compatLnSpc="true"/>
          <a:lstStyle/>
          <a:p>
            <a:pPr marL="0" marR="0" indent="0" algn="ctr" defTabSz="91313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Tahoma" panose="020B0604030504040204" pitchFamily="34" charset="0"/>
                <a:ea typeface="黑体" panose="02010609060101010101" pitchFamily="49" charset="-122"/>
              </a:rPr>
              <a:t>未设置</a:t>
            </a:r>
            <a:endParaRPr kumimoji="0" lang="zh-CN" altLang="en-US" sz="2400" b="1" i="0" u="none" strike="noStrike" cap="none" normalizeH="0" baseline="0" dirty="0" smtClean="0">
              <a:ln>
                <a:noFill/>
              </a:ln>
              <a:solidFill>
                <a:srgbClr val="FF0000"/>
              </a:solidFill>
              <a:effectLst/>
              <a:latin typeface="Tahoma" panose="020B0604030504040204" pitchFamily="34" charset="0"/>
              <a:ea typeface="黑体" panose="02010609060101010101" pitchFamily="49" charset="-122"/>
            </a:endParaRPr>
          </a:p>
        </p:txBody>
      </p:sp>
      <p:pic>
        <p:nvPicPr>
          <p:cNvPr id="23" name="图片 22" descr="400个常用ppt图标(80)_ppt宝藏_www.pptbz.com.png"/>
          <p:cNvPicPr>
            <a:picLocks noChangeAspect="true"/>
          </p:cNvPicPr>
          <p:nvPr/>
        </p:nvPicPr>
        <p:blipFill>
          <a:blip r:embed="rId3" cstate="print"/>
          <a:stretch>
            <a:fillRect/>
          </a:stretch>
        </p:blipFill>
        <p:spPr>
          <a:xfrm rot="289593">
            <a:off x="1847850" y="4144645"/>
            <a:ext cx="720090" cy="539750"/>
          </a:xfrm>
          <a:prstGeom prst="rect">
            <a:avLst/>
          </a:prstGeom>
          <a:scene3d>
            <a:camera prst="orthographicFront">
              <a:rot lat="0" lon="0" rev="4200000"/>
            </a:camera>
            <a:lightRig rig="threePt" dir="t"/>
          </a:scene3d>
        </p:spPr>
      </p:pic>
      <p:pic>
        <p:nvPicPr>
          <p:cNvPr id="24" name="图片 23" descr="400个常用ppt图标(96)_ppt宝藏_www.pptbz.com.png"/>
          <p:cNvPicPr>
            <a:picLocks noChangeAspect="true"/>
          </p:cNvPicPr>
          <p:nvPr/>
        </p:nvPicPr>
        <p:blipFill>
          <a:blip r:embed="rId4" cstate="print"/>
          <a:stretch>
            <a:fillRect/>
          </a:stretch>
        </p:blipFill>
        <p:spPr>
          <a:xfrm>
            <a:off x="1826260" y="3513455"/>
            <a:ext cx="720090" cy="528320"/>
          </a:xfrm>
          <a:prstGeom prst="rect">
            <a:avLst/>
          </a:prstGeom>
          <a:scene3d>
            <a:camera prst="orthographicFront">
              <a:rot lat="0" lon="0" rev="18000000"/>
            </a:camera>
            <a:lightRig rig="threePt" dir="t"/>
          </a:scene3d>
        </p:spPr>
      </p:pic>
      <p:sp>
        <p:nvSpPr>
          <p:cNvPr id="25" name="圆角矩形 24"/>
          <p:cNvSpPr/>
          <p:nvPr/>
        </p:nvSpPr>
        <p:spPr bwMode="auto">
          <a:xfrm>
            <a:off x="2588260" y="3329940"/>
            <a:ext cx="3471545" cy="615315"/>
          </a:xfrm>
          <a:prstGeom prst="roundRect">
            <a:avLst/>
          </a:prstGeom>
          <a:gradFill>
            <a:gsLst>
              <a:gs pos="0">
                <a:schemeClr val="accent1">
                  <a:lumMod val="40000"/>
                  <a:lumOff val="60000"/>
                </a:schemeClr>
              </a:gs>
              <a:gs pos="50000">
                <a:schemeClr val="accent1">
                  <a:tint val="44500"/>
                  <a:satMod val="160000"/>
                </a:schemeClr>
              </a:gs>
              <a:gs pos="100000">
                <a:schemeClr val="accent1">
                  <a:tint val="23500"/>
                  <a:satMod val="160000"/>
                </a:schemeClr>
              </a:gs>
            </a:gsLst>
            <a:lin ang="5400000" scaled="false"/>
          </a:gradFill>
          <a:ln w="25400" cap="flat" cmpd="sng" algn="ctr">
            <a:noFill/>
            <a:prstDash val="solid"/>
            <a:round/>
            <a:headEnd type="none" w="med" len="med"/>
            <a:tailEnd type="none" w="med" len="med"/>
          </a:ln>
          <a:effectLst/>
        </p:spPr>
        <p:txBody>
          <a:bodyPr vert="horz" wrap="none" lIns="91440" tIns="45720" rIns="91440" bIns="45720" numCol="1" rtlCol="0" anchor="ctr" anchorCtr="false" compatLnSpc="true"/>
          <a:lstStyle/>
          <a:p>
            <a:pPr defTabSz="913130"/>
            <a:r>
              <a:rPr lang="zh-CN" altLang="en-US" sz="2000" b="1" dirty="0" smtClean="0">
                <a:solidFill>
                  <a:srgbClr val="C00000"/>
                </a:solidFill>
                <a:latin typeface="宋体" pitchFamily="2" charset="-122"/>
                <a:ea typeface="宋体" pitchFamily="2" charset="-122"/>
              </a:rPr>
              <a:t>科目设置完善，二级科目</a:t>
            </a:r>
            <a:endParaRPr lang="en-US" altLang="zh-CN" sz="2000" b="1" dirty="0" smtClean="0">
              <a:solidFill>
                <a:srgbClr val="C00000"/>
              </a:solidFill>
              <a:latin typeface="宋体" pitchFamily="2" charset="-122"/>
              <a:ea typeface="宋体" pitchFamily="2" charset="-122"/>
            </a:endParaRPr>
          </a:p>
          <a:p>
            <a:pPr defTabSz="913130"/>
            <a:r>
              <a:rPr lang="zh-CN" altLang="en-US" sz="2000" b="1" dirty="0" smtClean="0">
                <a:solidFill>
                  <a:srgbClr val="C00000"/>
                </a:solidFill>
                <a:latin typeface="宋体" pitchFamily="2" charset="-122"/>
                <a:ea typeface="宋体" pitchFamily="2" charset="-122"/>
              </a:rPr>
              <a:t>核算内容全面、规范</a:t>
            </a:r>
            <a:endParaRPr lang="zh-CN" altLang="en-US" sz="2000" b="1" dirty="0" smtClean="0">
              <a:solidFill>
                <a:srgbClr val="C00000"/>
              </a:solidFill>
              <a:latin typeface="黑体" panose="02010609060101010101" pitchFamily="49" charset="-122"/>
              <a:ea typeface="黑体" panose="02010609060101010101" pitchFamily="49" charset="-122"/>
            </a:endParaRPr>
          </a:p>
        </p:txBody>
      </p:sp>
      <p:grpSp>
        <p:nvGrpSpPr>
          <p:cNvPr id="26" name="Group 24"/>
          <p:cNvGrpSpPr/>
          <p:nvPr/>
        </p:nvGrpSpPr>
        <p:grpSpPr bwMode="auto">
          <a:xfrm>
            <a:off x="6650355" y="4085590"/>
            <a:ext cx="2355850" cy="690880"/>
            <a:chOff x="0" y="0"/>
            <a:chExt cx="1776" cy="448"/>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false"/>
          </a:gradFill>
        </p:grpSpPr>
        <p:sp>
          <p:nvSpPr>
            <p:cNvPr id="27" name="AutoShape 26"/>
            <p:cNvSpPr>
              <a:spLocks noChangeArrowheads="true"/>
            </p:cNvSpPr>
            <p:nvPr/>
          </p:nvSpPr>
          <p:spPr bwMode="auto">
            <a:xfrm>
              <a:off x="0" y="0"/>
              <a:ext cx="1776" cy="438"/>
            </a:xfrm>
            <a:prstGeom prst="roundRect">
              <a:avLst>
                <a:gd name="adj" fmla="val 16667"/>
              </a:avLst>
            </a:prstGeom>
            <a:gradFill>
              <a:gsLst>
                <a:gs pos="0">
                  <a:schemeClr val="accent1">
                    <a:lumMod val="40000"/>
                    <a:lumOff val="60000"/>
                  </a:schemeClr>
                </a:gs>
                <a:gs pos="50000">
                  <a:schemeClr val="accent1">
                    <a:tint val="44500"/>
                    <a:satMod val="160000"/>
                  </a:schemeClr>
                </a:gs>
                <a:gs pos="100000">
                  <a:schemeClr val="accent1">
                    <a:tint val="23500"/>
                    <a:satMod val="160000"/>
                  </a:schemeClr>
                </a:gs>
              </a:gsLst>
              <a:lin ang="5400000" scaled="false"/>
            </a:gradFill>
            <a:ln w="25400" cap="flat" cmpd="sng" algn="ctr">
              <a:noFill/>
              <a:prstDash val="solid"/>
              <a:round/>
              <a:headEnd type="none" w="med" len="med"/>
              <a:tailEnd type="none" w="med" len="med"/>
            </a:ln>
            <a:effectLst/>
          </p:spPr>
          <p:txBody>
            <a:bodyPr vert="horz" wrap="none" lIns="91440" tIns="45720" rIns="91440" bIns="45720" numCol="1" rtlCol="0" anchor="ctr" anchorCtr="false" compatLnSpc="true"/>
            <a:lstStyle/>
            <a:p>
              <a:pPr defTabSz="913130" eaLnBrk="0" hangingPunct="0"/>
              <a:endParaRPr lang="zh-CN" altLang="en-US" sz="2000" b="1">
                <a:solidFill>
                  <a:srgbClr val="C00000"/>
                </a:solidFill>
                <a:latin typeface="宋体" pitchFamily="2" charset="-122"/>
              </a:endParaRPr>
            </a:p>
          </p:txBody>
        </p:sp>
        <p:sp>
          <p:nvSpPr>
            <p:cNvPr id="28" name="Rectangle 25"/>
            <p:cNvSpPr>
              <a:spLocks noChangeArrowheads="true"/>
            </p:cNvSpPr>
            <p:nvPr/>
          </p:nvSpPr>
          <p:spPr bwMode="auto">
            <a:xfrm>
              <a:off x="0" y="5"/>
              <a:ext cx="1728" cy="443"/>
            </a:xfrm>
            <a:prstGeom prst="rect">
              <a:avLst/>
            </a:prstGeom>
            <a:noFill/>
            <a:ln w="25400" cap="flat" cmpd="sng" algn="ctr">
              <a:noFill/>
              <a:prstDash val="solid"/>
              <a:round/>
              <a:headEnd type="none" w="med" len="med"/>
              <a:tailEnd type="none" w="med" len="med"/>
            </a:ln>
            <a:effectLst/>
          </p:spPr>
          <p:txBody>
            <a:bodyPr vert="horz" wrap="none" lIns="91440" tIns="45720" rIns="91440" bIns="45720" numCol="1" rtlCol="0" anchor="ctr" anchorCtr="false" compatLnSpc="true"/>
            <a:lstStyle/>
            <a:p>
              <a:pPr defTabSz="913130" eaLnBrk="0" hangingPunct="0"/>
              <a:r>
                <a:rPr lang="zh-CN" altLang="en-US" sz="2000" b="1" dirty="0" smtClean="0">
                  <a:solidFill>
                    <a:srgbClr val="C00000"/>
                  </a:solidFill>
                  <a:latin typeface="宋体" pitchFamily="2" charset="-122"/>
                </a:rPr>
                <a:t>需要从其他科目摘</a:t>
              </a:r>
              <a:endParaRPr lang="en-US" altLang="zh-CN" sz="2000" b="1" dirty="0" smtClean="0">
                <a:solidFill>
                  <a:srgbClr val="C00000"/>
                </a:solidFill>
                <a:latin typeface="宋体" pitchFamily="2" charset="-122"/>
              </a:endParaRPr>
            </a:p>
            <a:p>
              <a:pPr defTabSz="913130" eaLnBrk="0" hangingPunct="0"/>
              <a:r>
                <a:rPr lang="zh-CN" altLang="en-US" sz="2000" b="1" dirty="0" smtClean="0">
                  <a:solidFill>
                    <a:srgbClr val="C00000"/>
                  </a:solidFill>
                  <a:latin typeface="宋体" pitchFamily="2" charset="-122"/>
                </a:rPr>
                <a:t>取归并填报</a:t>
              </a:r>
              <a:endParaRPr lang="zh-CN" altLang="en-US" sz="2000" b="1" dirty="0" smtClean="0">
                <a:solidFill>
                  <a:srgbClr val="C00000"/>
                </a:solidFill>
                <a:latin typeface="宋体" pitchFamily="2" charset="-122"/>
              </a:endParaRPr>
            </a:p>
          </p:txBody>
        </p:sp>
      </p:grpSp>
      <p:grpSp>
        <p:nvGrpSpPr>
          <p:cNvPr id="29" name="Group 18"/>
          <p:cNvGrpSpPr/>
          <p:nvPr/>
        </p:nvGrpSpPr>
        <p:grpSpPr bwMode="auto">
          <a:xfrm>
            <a:off x="6614795" y="3276600"/>
            <a:ext cx="2391410" cy="674370"/>
            <a:chOff x="0" y="0"/>
            <a:chExt cx="1296" cy="445"/>
          </a:xfrm>
        </p:grpSpPr>
        <p:sp>
          <p:nvSpPr>
            <p:cNvPr id="30" name="AutoShape 19"/>
            <p:cNvSpPr>
              <a:spLocks noChangeArrowheads="true"/>
            </p:cNvSpPr>
            <p:nvPr/>
          </p:nvSpPr>
          <p:spPr bwMode="auto">
            <a:xfrm>
              <a:off x="0" y="0"/>
              <a:ext cx="1296" cy="445"/>
            </a:xfrm>
            <a:prstGeom prst="roundRect">
              <a:avLst>
                <a:gd name="adj" fmla="val 16667"/>
              </a:avLst>
            </a:prstGeom>
            <a:gradFill>
              <a:gsLst>
                <a:gs pos="0">
                  <a:schemeClr val="accent1">
                    <a:lumMod val="40000"/>
                    <a:lumOff val="60000"/>
                  </a:schemeClr>
                </a:gs>
                <a:gs pos="50000">
                  <a:schemeClr val="accent1">
                    <a:tint val="44500"/>
                    <a:satMod val="160000"/>
                  </a:schemeClr>
                </a:gs>
                <a:gs pos="100000">
                  <a:schemeClr val="accent1">
                    <a:tint val="23500"/>
                    <a:satMod val="160000"/>
                  </a:schemeClr>
                </a:gs>
              </a:gsLst>
              <a:lin ang="5400000" scaled="false"/>
            </a:gradFill>
            <a:ln w="25400" cap="flat" cmpd="sng" algn="ctr">
              <a:noFill/>
              <a:prstDash val="solid"/>
              <a:round/>
              <a:headEnd type="none" w="med" len="med"/>
              <a:tailEnd type="none" w="med" len="med"/>
            </a:ln>
            <a:effectLst/>
          </p:spPr>
          <p:txBody>
            <a:bodyPr vert="horz" wrap="none" lIns="91440" tIns="45720" rIns="91440" bIns="45720" numCol="1" rtlCol="0" anchor="ctr" anchorCtr="false" compatLnSpc="true"/>
            <a:lstStyle/>
            <a:p>
              <a:pPr defTabSz="913130" eaLnBrk="0" hangingPunct="0"/>
              <a:endParaRPr lang="zh-CN" altLang="en-US" sz="2000" b="1">
                <a:solidFill>
                  <a:srgbClr val="C00000"/>
                </a:solidFill>
                <a:latin typeface="宋体" pitchFamily="2" charset="-122"/>
              </a:endParaRPr>
            </a:p>
          </p:txBody>
        </p:sp>
        <p:sp>
          <p:nvSpPr>
            <p:cNvPr id="31" name="Rectangle 20"/>
            <p:cNvSpPr>
              <a:spLocks noChangeArrowheads="true"/>
            </p:cNvSpPr>
            <p:nvPr/>
          </p:nvSpPr>
          <p:spPr bwMode="auto">
            <a:xfrm>
              <a:off x="52" y="48"/>
              <a:ext cx="1167" cy="350"/>
            </a:xfrm>
            <a:prstGeom prst="rect">
              <a:avLst/>
            </a:prstGeom>
            <a:noFill/>
            <a:ln w="25400" cap="flat" cmpd="sng" algn="ctr">
              <a:noFill/>
              <a:prstDash val="solid"/>
              <a:round/>
              <a:headEnd type="none" w="med" len="med"/>
              <a:tailEnd type="none" w="med" len="med"/>
            </a:ln>
            <a:effectLst/>
          </p:spPr>
          <p:txBody>
            <a:bodyPr vert="horz" wrap="none" lIns="91440" tIns="45720" rIns="91440" bIns="45720" numCol="1" rtlCol="0" anchor="ctr" anchorCtr="false" compatLnSpc="true"/>
            <a:lstStyle/>
            <a:p>
              <a:pPr defTabSz="913130" eaLnBrk="0" hangingPunct="0"/>
              <a:r>
                <a:rPr lang="zh-CN" altLang="en-US" sz="2000" b="1" dirty="0" smtClean="0">
                  <a:solidFill>
                    <a:srgbClr val="C00000"/>
                  </a:solidFill>
                  <a:latin typeface="宋体" pitchFamily="2" charset="-122"/>
                </a:rPr>
                <a:t>直接摘取应付职工</a:t>
              </a:r>
              <a:endParaRPr lang="en-US" altLang="zh-CN" sz="2000" b="1" dirty="0" smtClean="0">
                <a:solidFill>
                  <a:srgbClr val="C00000"/>
                </a:solidFill>
                <a:latin typeface="宋体" pitchFamily="2" charset="-122"/>
              </a:endParaRPr>
            </a:p>
            <a:p>
              <a:pPr defTabSz="913130" eaLnBrk="0" hangingPunct="0"/>
              <a:r>
                <a:rPr lang="zh-CN" altLang="en-US" sz="2000" b="1" dirty="0" smtClean="0">
                  <a:solidFill>
                    <a:srgbClr val="C00000"/>
                  </a:solidFill>
                  <a:latin typeface="宋体" pitchFamily="2" charset="-122"/>
                </a:rPr>
                <a:t>薪酬贷方累计数</a:t>
              </a:r>
              <a:endParaRPr lang="zh-CN" altLang="en-US" sz="2000" b="1" dirty="0" smtClean="0">
                <a:solidFill>
                  <a:srgbClr val="C00000"/>
                </a:solidFill>
                <a:latin typeface="宋体" pitchFamily="2" charset="-122"/>
              </a:endParaRPr>
            </a:p>
          </p:txBody>
        </p:sp>
      </p:grpSp>
      <p:pic>
        <p:nvPicPr>
          <p:cNvPr id="54" name="图片 53" descr="400个常用ppt图标(6)_ppt宝藏_www.pptbz.com.png"/>
          <p:cNvPicPr>
            <a:picLocks noChangeAspect="true"/>
          </p:cNvPicPr>
          <p:nvPr/>
        </p:nvPicPr>
        <p:blipFill>
          <a:blip r:embed="rId2" cstate="print"/>
          <a:stretch>
            <a:fillRect/>
          </a:stretch>
        </p:blipFill>
        <p:spPr>
          <a:xfrm>
            <a:off x="6042660" y="3494405"/>
            <a:ext cx="601345" cy="450850"/>
          </a:xfrm>
          <a:prstGeom prst="rect">
            <a:avLst/>
          </a:prstGeom>
        </p:spPr>
      </p:pic>
      <p:pic>
        <p:nvPicPr>
          <p:cNvPr id="55" name="图片 54" descr="400个常用ppt图标(6)_ppt宝藏_www.pptbz.com.png"/>
          <p:cNvPicPr>
            <a:picLocks noChangeAspect="true"/>
          </p:cNvPicPr>
          <p:nvPr/>
        </p:nvPicPr>
        <p:blipFill>
          <a:blip r:embed="rId2" cstate="print"/>
          <a:stretch>
            <a:fillRect/>
          </a:stretch>
        </p:blipFill>
        <p:spPr>
          <a:xfrm>
            <a:off x="6059805" y="4232275"/>
            <a:ext cx="601345" cy="450850"/>
          </a:xfrm>
          <a:prstGeom prst="rect">
            <a:avLst/>
          </a:prstGeom>
        </p:spPr>
      </p:pic>
      <p:pic>
        <p:nvPicPr>
          <p:cNvPr id="56" name="图片 55" descr="400个常用ppt图标(6)_ppt宝藏_www.pptbz.com.png"/>
          <p:cNvPicPr>
            <a:picLocks noChangeAspect="true"/>
          </p:cNvPicPr>
          <p:nvPr/>
        </p:nvPicPr>
        <p:blipFill>
          <a:blip r:embed="rId2" cstate="print"/>
          <a:stretch>
            <a:fillRect/>
          </a:stretch>
        </p:blipFill>
        <p:spPr>
          <a:xfrm>
            <a:off x="1047750" y="3879850"/>
            <a:ext cx="1083945" cy="441960"/>
          </a:xfrm>
          <a:prstGeom prst="rect">
            <a:avLst/>
          </a:prstGeom>
        </p:spPr>
      </p:pic>
      <p:sp>
        <p:nvSpPr>
          <p:cNvPr id="4" name="矩形"/>
          <p:cNvSpPr/>
          <p:nvPr/>
        </p:nvSpPr>
        <p:spPr>
          <a:xfrm>
            <a:off x="546735" y="98425"/>
            <a:ext cx="7677785" cy="521970"/>
          </a:xfrm>
          <a:prstGeom prst="rect">
            <a:avLst/>
          </a:prstGeom>
          <a:noFill/>
          <a:ln w="9525" cap="flat" cmpd="sng">
            <a:noFill/>
            <a:prstDash val="solid"/>
            <a:miter/>
          </a:ln>
        </p:spPr>
        <p:txBody>
          <a:bodyPr vert="horz" wrap="square" lIns="91440" tIns="45720" rIns="91440" bIns="45720" anchor="t" anchorCtr="false">
            <a:spAutoFit/>
          </a:bodyPr>
          <a:lstStyle/>
          <a:p>
            <a:pPr marL="0" indent="0" algn="l">
              <a:lnSpc>
                <a:spcPct val="100000"/>
              </a:lnSpc>
              <a:spcBef>
                <a:spcPts val="0"/>
              </a:spcBef>
              <a:spcAft>
                <a:spcPts val="0"/>
              </a:spcAft>
              <a:buNone/>
            </a:pPr>
            <a:r>
              <a:rPr lang="en-US" altLang="zh-CN"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1</a:t>
            </a:r>
            <a:r>
              <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、应付职工薪酬（本期贷方累计发生额）</a:t>
            </a:r>
            <a:endPar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true"/>
      <p:bldP spid="19" grpId="0" bldLvl="0" animBg="true"/>
      <p:bldP spid="20" grpId="0" bldLvl="0" animBg="true"/>
      <p:bldP spid="22" grpId="0" bldLvl="0" animBg="true"/>
      <p:bldP spid="25" grpId="0" bldLvl="0" animBg="tru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true"/>
          </p:cNvSpPr>
          <p:nvPr>
            <p:ph idx="1"/>
          </p:nvPr>
        </p:nvSpPr>
        <p:spPr>
          <a:xfrm>
            <a:off x="457200" y="1591945"/>
            <a:ext cx="8229600" cy="4525963"/>
          </a:xfrm>
        </p:spPr>
        <p:txBody>
          <a:bodyPr/>
          <a:lstStyle/>
          <a:p>
            <a:endParaRPr lang="zh-CN" altLang="en-US"/>
          </a:p>
        </p:txBody>
      </p:sp>
      <p:pic>
        <p:nvPicPr>
          <p:cNvPr id="17410" name="Picture 2"/>
          <p:cNvPicPr>
            <a:picLocks noChangeAspect="true"/>
          </p:cNvPicPr>
          <p:nvPr/>
        </p:nvPicPr>
        <p:blipFill>
          <a:blip r:embed="rId1" cstate="print"/>
          <a:stretch>
            <a:fillRect/>
          </a:stretch>
        </p:blipFill>
        <p:spPr>
          <a:xfrm>
            <a:off x="447675" y="908050"/>
            <a:ext cx="8415338" cy="5778500"/>
          </a:xfrm>
          <a:prstGeom prst="rect">
            <a:avLst/>
          </a:prstGeom>
          <a:noFill/>
          <a:ln w="9525">
            <a:noFill/>
          </a:ln>
        </p:spPr>
      </p:pic>
      <p:sp>
        <p:nvSpPr>
          <p:cNvPr id="4" name="矩形"/>
          <p:cNvSpPr/>
          <p:nvPr/>
        </p:nvSpPr>
        <p:spPr>
          <a:xfrm>
            <a:off x="546735" y="98425"/>
            <a:ext cx="7677785" cy="521970"/>
          </a:xfrm>
          <a:prstGeom prst="rect">
            <a:avLst/>
          </a:prstGeom>
          <a:noFill/>
          <a:ln w="9525" cap="flat" cmpd="sng">
            <a:noFill/>
            <a:prstDash val="solid"/>
            <a:miter/>
          </a:ln>
        </p:spPr>
        <p:txBody>
          <a:bodyPr vert="horz" wrap="square" lIns="91440" tIns="45720" rIns="91440" bIns="45720" anchor="t" anchorCtr="false">
            <a:spAutoFit/>
          </a:bodyPr>
          <a:lstStyle/>
          <a:p>
            <a:pPr marL="0" indent="0" algn="l">
              <a:lnSpc>
                <a:spcPct val="100000"/>
              </a:lnSpc>
              <a:spcBef>
                <a:spcPts val="0"/>
              </a:spcBef>
              <a:spcAft>
                <a:spcPts val="0"/>
              </a:spcAft>
              <a:buNone/>
            </a:pPr>
            <a:r>
              <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应付职工薪酬填报举例</a:t>
            </a:r>
            <a:endPar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p:cNvPicPr>
            <a:picLocks noChangeAspect="true"/>
          </p:cNvPicPr>
          <p:nvPr/>
        </p:nvPicPr>
        <p:blipFill>
          <a:blip r:embed="rId1" cstate="print"/>
          <a:stretch>
            <a:fillRect/>
          </a:stretch>
        </p:blipFill>
        <p:spPr>
          <a:xfrm>
            <a:off x="595630" y="753110"/>
            <a:ext cx="7703820" cy="5744845"/>
          </a:xfrm>
          <a:prstGeom prst="rect">
            <a:avLst/>
          </a:prstGeom>
          <a:noFill/>
          <a:ln w="9525">
            <a:noFill/>
          </a:ln>
        </p:spPr>
      </p:pic>
      <p:sp>
        <p:nvSpPr>
          <p:cNvPr id="4" name="矩形"/>
          <p:cNvSpPr/>
          <p:nvPr/>
        </p:nvSpPr>
        <p:spPr>
          <a:xfrm>
            <a:off x="546735" y="98425"/>
            <a:ext cx="7677785" cy="521970"/>
          </a:xfrm>
          <a:prstGeom prst="rect">
            <a:avLst/>
          </a:prstGeom>
          <a:noFill/>
          <a:ln w="9525" cap="flat" cmpd="sng">
            <a:noFill/>
            <a:prstDash val="solid"/>
            <a:miter/>
          </a:ln>
        </p:spPr>
        <p:txBody>
          <a:bodyPr vert="horz" wrap="square" lIns="91440" tIns="45720" rIns="91440" bIns="45720" anchor="t" anchorCtr="false">
            <a:spAutoFit/>
          </a:bodyPr>
          <a:lstStyle/>
          <a:p>
            <a:pPr marL="0" indent="0" algn="l">
              <a:lnSpc>
                <a:spcPct val="100000"/>
              </a:lnSpc>
              <a:spcBef>
                <a:spcPts val="0"/>
              </a:spcBef>
              <a:spcAft>
                <a:spcPts val="0"/>
              </a:spcAft>
              <a:buNone/>
            </a:pPr>
            <a:r>
              <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应付职工薪酬填报举例</a:t>
            </a:r>
            <a:endPar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p:cNvPicPr>
            <a:picLocks noChangeAspect="true"/>
          </p:cNvPicPr>
          <p:nvPr/>
        </p:nvPicPr>
        <p:blipFill>
          <a:blip r:embed="rId1" cstate="print"/>
          <a:stretch>
            <a:fillRect/>
          </a:stretch>
        </p:blipFill>
        <p:spPr>
          <a:xfrm>
            <a:off x="827405" y="813435"/>
            <a:ext cx="7357745" cy="5542915"/>
          </a:xfrm>
          <a:prstGeom prst="rect">
            <a:avLst/>
          </a:prstGeom>
          <a:noFill/>
          <a:ln w="9525">
            <a:noFill/>
          </a:ln>
        </p:spPr>
      </p:pic>
      <p:sp>
        <p:nvSpPr>
          <p:cNvPr id="5" name="文本框 4"/>
          <p:cNvSpPr txBox="true"/>
          <p:nvPr/>
        </p:nvSpPr>
        <p:spPr>
          <a:xfrm>
            <a:off x="6047105" y="2099945"/>
            <a:ext cx="1693545" cy="368300"/>
          </a:xfrm>
          <a:prstGeom prst="rect">
            <a:avLst/>
          </a:prstGeom>
          <a:noFill/>
          <a:ln w="28575">
            <a:solidFill>
              <a:srgbClr val="FF0000"/>
            </a:solidFill>
          </a:ln>
        </p:spPr>
        <p:txBody>
          <a:bodyPr wrap="square" rtlCol="0">
            <a:spAutoFit/>
          </a:bodyPr>
          <a:lstStyle/>
          <a:p>
            <a:endParaRPr lang="zh-CN" altLang="en-US"/>
          </a:p>
        </p:txBody>
      </p:sp>
      <p:sp>
        <p:nvSpPr>
          <p:cNvPr id="4" name="矩形"/>
          <p:cNvSpPr/>
          <p:nvPr/>
        </p:nvSpPr>
        <p:spPr>
          <a:xfrm>
            <a:off x="546735" y="98425"/>
            <a:ext cx="7677785" cy="521970"/>
          </a:xfrm>
          <a:prstGeom prst="rect">
            <a:avLst/>
          </a:prstGeom>
          <a:noFill/>
          <a:ln w="9525" cap="flat" cmpd="sng">
            <a:noFill/>
            <a:prstDash val="solid"/>
            <a:miter/>
          </a:ln>
        </p:spPr>
        <p:txBody>
          <a:bodyPr vert="horz" wrap="square" lIns="91440" tIns="45720" rIns="91440" bIns="45720" anchor="t" anchorCtr="false">
            <a:spAutoFit/>
          </a:bodyPr>
          <a:lstStyle/>
          <a:p>
            <a:pPr marL="0" indent="0" algn="l">
              <a:lnSpc>
                <a:spcPct val="100000"/>
              </a:lnSpc>
              <a:spcBef>
                <a:spcPts val="0"/>
              </a:spcBef>
              <a:spcAft>
                <a:spcPts val="0"/>
              </a:spcAft>
              <a:buNone/>
            </a:pPr>
            <a:r>
              <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应付职工薪酬填报举例</a:t>
            </a:r>
            <a:endPar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p:cNvSpPr/>
          <p:nvPr/>
        </p:nvSpPr>
        <p:spPr>
          <a:xfrm>
            <a:off x="608330" y="160020"/>
            <a:ext cx="7660640" cy="521970"/>
          </a:xfrm>
          <a:prstGeom prst="rect">
            <a:avLst/>
          </a:prstGeom>
          <a:noFill/>
          <a:ln w="9525" cap="flat" cmpd="sng">
            <a:noFill/>
            <a:prstDash val="solid"/>
            <a:miter/>
          </a:ln>
        </p:spPr>
        <p:txBody>
          <a:bodyPr vert="horz" wrap="square" lIns="91440" tIns="45720" rIns="91440" bIns="45720" anchor="t" anchorCtr="false">
            <a:spAutoFit/>
          </a:bodyPr>
          <a:lstStyle/>
          <a:p>
            <a:pPr marL="0" indent="0" algn="l">
              <a:lnSpc>
                <a:spcPct val="100000"/>
              </a:lnSpc>
              <a:spcBef>
                <a:spcPts val="0"/>
              </a:spcBef>
              <a:spcAft>
                <a:spcPts val="0"/>
              </a:spcAft>
              <a:buNone/>
            </a:pPr>
            <a:r>
              <a:rPr lang="en-US" altLang="zh-CN"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1</a:t>
            </a:r>
            <a:r>
              <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、应付职工薪酬</a:t>
            </a:r>
            <a:r>
              <a:rPr lang="zh-CN" altLang="en-US" sz="2800" b="1" dirty="0" smtClean="0">
                <a:solidFill>
                  <a:schemeClr val="tx1"/>
                </a:solidFill>
                <a:latin typeface="微软雅黑" panose="020B0604030504040204" pitchFamily="34" charset="-122"/>
                <a:ea typeface="微软雅黑" panose="020B0604030504040204" pitchFamily="34" charset="-122"/>
                <a:sym typeface="+mn-ea"/>
              </a:rPr>
              <a:t>（本期贷方累计发生额）</a:t>
            </a:r>
            <a:endParaRPr lang="zh-CN" altLang="en-US" sz="28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sym typeface="+mn-ea"/>
            </a:endParaRPr>
          </a:p>
        </p:txBody>
      </p:sp>
      <p:sp>
        <p:nvSpPr>
          <p:cNvPr id="5" name="圆角矩形 4"/>
          <p:cNvSpPr/>
          <p:nvPr/>
        </p:nvSpPr>
        <p:spPr>
          <a:xfrm>
            <a:off x="315595" y="796290"/>
            <a:ext cx="8512810" cy="5821680"/>
          </a:xfrm>
          <a:prstGeom prst="roundRect">
            <a:avLst/>
          </a:prstGeom>
          <a:solidFill>
            <a:schemeClr val="bg1">
              <a:lumMod val="85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indent="0">
              <a:lnSpc>
                <a:spcPct val="150000"/>
              </a:lnSpc>
              <a:buFont typeface="Wingdings" panose="05000000000000000000" pitchFamily="2" charset="2"/>
              <a:buNone/>
              <a:defRPr/>
            </a:pPr>
            <a:r>
              <a:rPr lang="zh-CN" altLang="en-US" sz="2800" b="1" dirty="0" smtClean="0">
                <a:solidFill>
                  <a:schemeClr val="tx1"/>
                </a:solidFill>
                <a:latin typeface="+mn-ea"/>
              </a:rPr>
              <a:t>注 意：</a:t>
            </a:r>
            <a:endParaRPr lang="zh-CN" altLang="en-US" sz="2800" b="1" dirty="0" smtClean="0">
              <a:solidFill>
                <a:schemeClr val="tx1"/>
              </a:solidFill>
              <a:latin typeface="+mn-ea"/>
            </a:endParaRPr>
          </a:p>
          <a:p>
            <a:pPr>
              <a:lnSpc>
                <a:spcPct val="150000"/>
              </a:lnSpc>
              <a:buFont typeface="Wingdings" panose="05000000000000000000" pitchFamily="2" charset="2"/>
              <a:buChar char="Ø"/>
              <a:defRPr/>
            </a:pPr>
            <a:r>
              <a:rPr lang="zh-CN" altLang="en-US" sz="2000" b="1" dirty="0" smtClean="0">
                <a:latin typeface="宋体" pitchFamily="2" charset="-122"/>
                <a:cs typeface="宋体" pitchFamily="2" charset="-122"/>
                <a:sym typeface="+mn-ea"/>
              </a:rPr>
              <a:t>未设置“应付职工薪酬”科目或科目内容与统计口径不一致的，需按统计口径归并填报；</a:t>
            </a:r>
            <a:endParaRPr lang="zh-CN" altLang="en-US" sz="2000" b="1" dirty="0" smtClean="0">
              <a:solidFill>
                <a:schemeClr val="tx1"/>
              </a:solidFill>
              <a:latin typeface="+mn-ea"/>
            </a:endParaRPr>
          </a:p>
          <a:p>
            <a:pPr>
              <a:lnSpc>
                <a:spcPct val="150000"/>
              </a:lnSpc>
              <a:buFont typeface="Wingdings" panose="05000000000000000000" pitchFamily="2" charset="2"/>
              <a:buChar char="Ø"/>
              <a:defRPr/>
            </a:pPr>
            <a:r>
              <a:rPr lang="zh-CN" altLang="en-US" sz="2000" b="1" dirty="0" smtClean="0">
                <a:solidFill>
                  <a:schemeClr val="tx1"/>
                </a:solidFill>
                <a:latin typeface="+mn-ea"/>
                <a:sym typeface="+mn-ea"/>
              </a:rPr>
              <a:t>社保、住房公积金等</a:t>
            </a:r>
            <a:r>
              <a:rPr lang="zh-CN" altLang="en-US" sz="2000" b="1" dirty="0" smtClean="0">
                <a:solidFill>
                  <a:srgbClr val="FF0000"/>
                </a:solidFill>
                <a:latin typeface="+mn-ea"/>
                <a:sym typeface="+mn-ea"/>
              </a:rPr>
              <a:t>包含公司和个人缴纳两部分</a:t>
            </a:r>
            <a:r>
              <a:rPr lang="zh-CN" altLang="en-US" sz="2000" b="1" dirty="0" smtClean="0">
                <a:solidFill>
                  <a:schemeClr val="tx1"/>
                </a:solidFill>
                <a:latin typeface="+mn-ea"/>
                <a:sym typeface="+mn-ea"/>
              </a:rPr>
              <a:t>；</a:t>
            </a:r>
            <a:endParaRPr lang="zh-CN" altLang="en-US" sz="2000" b="1" dirty="0" smtClean="0">
              <a:solidFill>
                <a:schemeClr val="tx1"/>
              </a:solidFill>
              <a:latin typeface="+mn-ea"/>
              <a:sym typeface="+mn-ea"/>
            </a:endParaRPr>
          </a:p>
          <a:p>
            <a:pPr>
              <a:lnSpc>
                <a:spcPct val="150000"/>
              </a:lnSpc>
              <a:buFont typeface="Wingdings" panose="05000000000000000000" pitchFamily="2" charset="2"/>
              <a:buChar char="Ø"/>
              <a:defRPr/>
            </a:pPr>
            <a:r>
              <a:rPr lang="zh-CN" altLang="en-US" sz="2000" b="1" dirty="0" smtClean="0">
                <a:solidFill>
                  <a:srgbClr val="FF0000"/>
                </a:solidFill>
                <a:latin typeface="+mn-ea"/>
                <a:sym typeface="+mn-ea"/>
              </a:rPr>
              <a:t>包含</a:t>
            </a:r>
            <a:r>
              <a:rPr lang="en-US" altLang="zh-CN" sz="2000" b="1" dirty="0" smtClean="0">
                <a:solidFill>
                  <a:srgbClr val="FF0000"/>
                </a:solidFill>
                <a:latin typeface="+mn-ea"/>
                <a:sym typeface="+mn-ea"/>
              </a:rPr>
              <a:t>“</a:t>
            </a:r>
            <a:r>
              <a:rPr lang="zh-CN" altLang="en-US" sz="2000" b="1" dirty="0" smtClean="0">
                <a:solidFill>
                  <a:srgbClr val="FF0000"/>
                </a:solidFill>
                <a:latin typeface="+mn-ea"/>
                <a:sym typeface="+mn-ea"/>
              </a:rPr>
              <a:t>劳务派遣人员</a:t>
            </a:r>
            <a:r>
              <a:rPr lang="zh-CN" altLang="en-US" sz="2000" b="1">
                <a:solidFill>
                  <a:srgbClr val="FF0000"/>
                </a:solidFill>
                <a:sym typeface="+mn-ea"/>
              </a:rPr>
              <a:t>薪酬</a:t>
            </a:r>
            <a:r>
              <a:rPr lang="en-US" altLang="zh-CN" sz="2000" b="1">
                <a:solidFill>
                  <a:srgbClr val="FF0000"/>
                </a:solidFill>
                <a:sym typeface="+mn-ea"/>
              </a:rPr>
              <a:t>”</a:t>
            </a:r>
            <a:r>
              <a:rPr lang="zh-CN" altLang="en-US" sz="2000" b="1" dirty="0" smtClean="0">
                <a:solidFill>
                  <a:schemeClr val="tx1"/>
                </a:solidFill>
                <a:latin typeface="+mn-ea"/>
                <a:sym typeface="+mn-ea"/>
              </a:rPr>
              <a:t>，</a:t>
            </a:r>
            <a:r>
              <a:rPr lang="zh-CN" altLang="en-US" sz="2000" b="1" dirty="0" smtClean="0">
                <a:solidFill>
                  <a:srgbClr val="FF0000"/>
                </a:solidFill>
                <a:latin typeface="宋体" pitchFamily="2" charset="-122"/>
                <a:cs typeface="宋体" pitchFamily="2" charset="-122"/>
                <a:sym typeface="+mn-ea"/>
              </a:rPr>
              <a:t>不包含支付给派遣公司的管理费和其他用工成本</a:t>
            </a:r>
            <a:r>
              <a:rPr lang="zh-CN" altLang="en-US" sz="2000" b="1" dirty="0" smtClean="0">
                <a:latin typeface="宋体" pitchFamily="2" charset="-122"/>
                <a:cs typeface="宋体" pitchFamily="2" charset="-122"/>
                <a:sym typeface="+mn-ea"/>
              </a:rPr>
              <a:t>；</a:t>
            </a:r>
            <a:endParaRPr lang="zh-CN" altLang="en-US" sz="2000" b="1" dirty="0" smtClean="0">
              <a:latin typeface="宋体" pitchFamily="2" charset="-122"/>
              <a:cs typeface="宋体" pitchFamily="2" charset="-122"/>
              <a:sym typeface="+mn-ea"/>
            </a:endParaRPr>
          </a:p>
          <a:p>
            <a:pPr algn="l">
              <a:lnSpc>
                <a:spcPct val="150000"/>
              </a:lnSpc>
              <a:buFont typeface="Wingdings" panose="05000000000000000000" pitchFamily="2" charset="2"/>
              <a:buChar char="Ø"/>
              <a:defRPr/>
            </a:pPr>
            <a:r>
              <a:rPr lang="zh-CN" altLang="en-US" sz="2000" b="1" dirty="0" smtClean="0">
                <a:solidFill>
                  <a:srgbClr val="FF0000"/>
                </a:solidFill>
                <a:latin typeface="+mn-ea"/>
                <a:sym typeface="+mn-ea"/>
              </a:rPr>
              <a:t>不包含</a:t>
            </a:r>
            <a:r>
              <a:rPr lang="en-US" altLang="zh-CN" sz="2000" b="1" dirty="0" smtClean="0">
                <a:solidFill>
                  <a:srgbClr val="FF0000"/>
                </a:solidFill>
                <a:latin typeface="+mn-ea"/>
                <a:sym typeface="+mn-ea"/>
              </a:rPr>
              <a:t>“</a:t>
            </a:r>
            <a:r>
              <a:rPr lang="zh-CN" altLang="en-US" sz="2000" b="1" dirty="0" smtClean="0">
                <a:solidFill>
                  <a:srgbClr val="FF0000"/>
                </a:solidFill>
                <a:latin typeface="+mn-ea"/>
                <a:sym typeface="+mn-ea"/>
              </a:rPr>
              <a:t>劳务外包人员薪酬</a:t>
            </a:r>
            <a:r>
              <a:rPr lang="en-US" altLang="zh-CN" sz="2000" b="1" dirty="0" smtClean="0">
                <a:solidFill>
                  <a:srgbClr val="FF0000"/>
                </a:solidFill>
                <a:latin typeface="+mn-ea"/>
                <a:sym typeface="+mn-ea"/>
              </a:rPr>
              <a:t>”</a:t>
            </a:r>
            <a:r>
              <a:rPr lang="zh-CN" altLang="en-US" sz="2000" b="1" dirty="0" smtClean="0">
                <a:solidFill>
                  <a:srgbClr val="FF0000"/>
                </a:solidFill>
                <a:latin typeface="+mn-ea"/>
                <a:sym typeface="+mn-ea"/>
              </a:rPr>
              <a:t>，</a:t>
            </a:r>
            <a:r>
              <a:rPr lang="zh-CN" altLang="en-US" sz="2000" b="1" dirty="0" smtClean="0">
                <a:solidFill>
                  <a:schemeClr val="tx1"/>
                </a:solidFill>
                <a:latin typeface="+mn-ea"/>
                <a:sym typeface="+mn-ea"/>
              </a:rPr>
              <a:t>“劳务外包人员薪酬”由承包方（派出方）统计并填报；</a:t>
            </a:r>
            <a:endParaRPr lang="en-US" altLang="zh-CN" sz="2000" b="1" dirty="0" smtClean="0">
              <a:solidFill>
                <a:schemeClr val="tx1"/>
              </a:solidFill>
              <a:latin typeface="+mn-ea"/>
              <a:sym typeface="+mn-ea"/>
            </a:endParaRPr>
          </a:p>
          <a:p>
            <a:pPr>
              <a:lnSpc>
                <a:spcPct val="150000"/>
              </a:lnSpc>
              <a:buFont typeface="Wingdings" panose="05000000000000000000" pitchFamily="2" charset="2"/>
              <a:buChar char="Ø"/>
              <a:defRPr/>
            </a:pPr>
            <a:r>
              <a:rPr lang="zh-CN" altLang="en-US" sz="2000" b="1" dirty="0" smtClean="0">
                <a:solidFill>
                  <a:schemeClr val="tx1"/>
                </a:solidFill>
                <a:latin typeface="+mn-ea"/>
              </a:rPr>
              <a:t>包含外籍、港澳台人员的薪酬；</a:t>
            </a:r>
            <a:endParaRPr lang="zh-CN" altLang="en-US" sz="2000" b="1" dirty="0" smtClean="0">
              <a:solidFill>
                <a:schemeClr val="tx1"/>
              </a:solidFill>
              <a:latin typeface="+mn-ea"/>
            </a:endParaRPr>
          </a:p>
          <a:p>
            <a:pPr>
              <a:lnSpc>
                <a:spcPct val="150000"/>
              </a:lnSpc>
              <a:buFont typeface="Wingdings" panose="05000000000000000000" pitchFamily="2" charset="2"/>
              <a:buChar char="Ø"/>
              <a:defRPr/>
            </a:pPr>
            <a:r>
              <a:rPr lang="zh-CN" altLang="en-US" sz="2000" b="1" dirty="0" smtClean="0">
                <a:solidFill>
                  <a:schemeClr val="tx1"/>
                </a:solidFill>
                <a:latin typeface="+mn-ea"/>
              </a:rPr>
              <a:t>该指标一般只做“加法”，不做“减法”。</a:t>
            </a:r>
            <a:endParaRPr lang="zh-CN" altLang="en-US" sz="2000" b="1" dirty="0" smtClean="0">
              <a:solidFill>
                <a:schemeClr val="tx1"/>
              </a:solidFill>
              <a:latin typeface="+mn-ea"/>
            </a:endParaRPr>
          </a:p>
          <a:p>
            <a:pPr indent="0">
              <a:lnSpc>
                <a:spcPct val="150000"/>
              </a:lnSpc>
              <a:buFont typeface="Wingdings" panose="05000000000000000000" pitchFamily="2" charset="2"/>
              <a:buNone/>
              <a:defRPr/>
            </a:pPr>
            <a:r>
              <a:rPr lang="zh-CN" altLang="en-US" sz="2000" b="1" dirty="0" smtClean="0">
                <a:solidFill>
                  <a:schemeClr val="tx1"/>
                </a:solidFill>
                <a:latin typeface="+mn-ea"/>
                <a:sym typeface="+mn-ea"/>
              </a:rPr>
              <a:t>例：</a:t>
            </a:r>
            <a:r>
              <a:rPr lang="zh-CN" altLang="en-US" sz="2000" b="1" dirty="0" smtClean="0">
                <a:solidFill>
                  <a:schemeClr val="tx1"/>
                </a:solidFill>
                <a:latin typeface="+mn-ea"/>
              </a:rPr>
              <a:t>如一些改制的国企，离退休人员的工资也包含在薪酬或相关科目里，填报时不需要剔除。</a:t>
            </a:r>
            <a:endParaRPr lang="zh-CN" altLang="en-US" sz="2000" b="1" dirty="0" smtClean="0">
              <a:solidFill>
                <a:schemeClr val="tx1"/>
              </a:solidFill>
              <a:latin typeface="+mn-ea"/>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3"/>
          <p:cNvSpPr txBox="true"/>
          <p:nvPr/>
        </p:nvSpPr>
        <p:spPr bwMode="auto">
          <a:xfrm>
            <a:off x="309880" y="1294130"/>
            <a:ext cx="8523605" cy="4270375"/>
          </a:xfrm>
          <a:prstGeom prst="roundRect">
            <a:avLst/>
          </a:prstGeom>
          <a:solidFill>
            <a:schemeClr val="bg1">
              <a:lumMod val="85000"/>
            </a:schemeClr>
          </a:solidFill>
          <a:ln w="53975" cap="flat" cmpd="sng" algn="ctr">
            <a:noFill/>
            <a:prstDash val="solid"/>
            <a:round/>
            <a:headEnd type="none" w="med" len="med"/>
            <a:tailEnd type="none" w="med" len="med"/>
          </a:ln>
          <a:effectLst/>
        </p:spPr>
        <p:txBody>
          <a:bodyPr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just" defTabSz="913130" eaLnBrk="1" hangingPunct="1">
              <a:spcBef>
                <a:spcPct val="0"/>
              </a:spcBef>
              <a:buFontTx/>
              <a:buNone/>
              <a:defRPr/>
            </a:pPr>
            <a:r>
              <a:rPr lang="en-US" altLang="zh-CN" sz="1800" kern="0" dirty="0">
                <a:solidFill>
                  <a:schemeClr val="tx1"/>
                </a:solidFill>
                <a:latin typeface="Tahoma" panose="020B0604030504040204" pitchFamily="34" charset="0"/>
                <a:ea typeface="黑体" panose="02010609060101010101" pitchFamily="49" charset="-122"/>
              </a:rPr>
              <a:t> 1.</a:t>
            </a:r>
            <a:r>
              <a:rPr lang="zh-CN" altLang="en-US" sz="1800" kern="0" dirty="0">
                <a:solidFill>
                  <a:schemeClr val="tx1"/>
                </a:solidFill>
                <a:latin typeface="Tahoma" panose="020B0604030504040204" pitchFamily="34" charset="0"/>
                <a:ea typeface="黑体" panose="02010609060101010101" pitchFamily="49" charset="-122"/>
              </a:rPr>
              <a:t>应付职工薪酬（</a:t>
            </a:r>
            <a:r>
              <a:rPr lang="en-US" altLang="zh-CN" sz="1800" kern="0" dirty="0">
                <a:solidFill>
                  <a:schemeClr val="tx1"/>
                </a:solidFill>
                <a:latin typeface="Tahoma" panose="020B0604030504040204" pitchFamily="34" charset="0"/>
                <a:ea typeface="黑体" panose="02010609060101010101" pitchFamily="49" charset="-122"/>
              </a:rPr>
              <a:t>E103</a:t>
            </a:r>
            <a:r>
              <a:rPr lang="zh-CN" altLang="en-US" sz="1800" kern="0" dirty="0">
                <a:solidFill>
                  <a:schemeClr val="tx1"/>
                </a:solidFill>
                <a:latin typeface="Tahoma" panose="020B0604030504040204" pitchFamily="34" charset="0"/>
                <a:ea typeface="黑体" panose="02010609060101010101" pitchFamily="49" charset="-122"/>
              </a:rPr>
              <a:t>表）、从业人员工资总额（</a:t>
            </a:r>
            <a:r>
              <a:rPr lang="en-US" altLang="zh-CN" sz="1800" dirty="0">
                <a:solidFill>
                  <a:schemeClr val="tx1"/>
                </a:solidFill>
                <a:latin typeface="Tahoma" panose="020B0604030504040204" pitchFamily="34" charset="0"/>
                <a:ea typeface="黑体" panose="02010609060101010101" pitchFamily="49" charset="-122"/>
                <a:sym typeface="+mn-ea"/>
              </a:rPr>
              <a:t>102-1</a:t>
            </a:r>
            <a:r>
              <a:rPr lang="zh-CN" altLang="en-US" sz="1800" dirty="0">
                <a:solidFill>
                  <a:schemeClr val="tx1"/>
                </a:solidFill>
                <a:latin typeface="Tahoma" panose="020B0604030504040204" pitchFamily="34" charset="0"/>
                <a:ea typeface="黑体" panose="02010609060101010101" pitchFamily="49" charset="-122"/>
                <a:sym typeface="+mn-ea"/>
              </a:rPr>
              <a:t>表</a:t>
            </a:r>
            <a:r>
              <a:rPr lang="zh-CN" altLang="en-US" sz="1800" kern="0" dirty="0">
                <a:solidFill>
                  <a:schemeClr val="tx1"/>
                </a:solidFill>
                <a:latin typeface="Tahoma" panose="020B0604030504040204" pitchFamily="34" charset="0"/>
                <a:ea typeface="黑体" panose="02010609060101010101" pitchFamily="49" charset="-122"/>
              </a:rPr>
              <a:t>）</a:t>
            </a:r>
            <a:r>
              <a:rPr lang="zh-CN" altLang="en-US" sz="2400" kern="0" dirty="0">
                <a:solidFill>
                  <a:schemeClr val="tx1"/>
                </a:solidFill>
                <a:latin typeface="华文中宋" panose="02010600040101010101" pitchFamily="2" charset="-122"/>
                <a:ea typeface="华文中宋" panose="02010600040101010101" pitchFamily="2" charset="-122"/>
              </a:rPr>
              <a:t> </a:t>
            </a:r>
            <a:endParaRPr lang="zh-CN" altLang="en-US" sz="2400" kern="0" dirty="0">
              <a:solidFill>
                <a:schemeClr val="tx1"/>
              </a:solidFill>
              <a:latin typeface="华文中宋" panose="02010600040101010101" pitchFamily="2" charset="-122"/>
              <a:ea typeface="华文中宋" panose="02010600040101010101" pitchFamily="2" charset="-122"/>
            </a:endParaRPr>
          </a:p>
          <a:p>
            <a:pPr marL="0" indent="0" algn="just" defTabSz="913130" eaLnBrk="1" hangingPunct="1">
              <a:spcBef>
                <a:spcPct val="0"/>
              </a:spcBef>
              <a:buFontTx/>
              <a:buNone/>
              <a:defRPr/>
            </a:pPr>
            <a:endParaRPr lang="zh-CN" altLang="en-US" sz="2400" kern="0" dirty="0">
              <a:solidFill>
                <a:schemeClr val="tx1"/>
              </a:solidFill>
              <a:latin typeface="华文中宋" panose="02010600040101010101" pitchFamily="2" charset="-122"/>
              <a:ea typeface="华文中宋" panose="02010600040101010101" pitchFamily="2" charset="-122"/>
            </a:endParaRPr>
          </a:p>
          <a:p>
            <a:pPr marL="0" indent="0" algn="just" defTabSz="913130" eaLnBrk="1" hangingPunct="1">
              <a:spcBef>
                <a:spcPct val="0"/>
              </a:spcBef>
              <a:buFontTx/>
              <a:buNone/>
              <a:defRPr/>
            </a:pPr>
            <a:endParaRPr lang="zh-CN" altLang="en-US" sz="2400" kern="0" dirty="0">
              <a:solidFill>
                <a:schemeClr val="tx1"/>
              </a:solidFill>
              <a:latin typeface="华文中宋" panose="02010600040101010101" pitchFamily="2" charset="-122"/>
              <a:ea typeface="华文中宋" panose="02010600040101010101" pitchFamily="2" charset="-122"/>
            </a:endParaRPr>
          </a:p>
          <a:p>
            <a:pPr marL="0" indent="0" algn="just" defTabSz="913130" eaLnBrk="1" hangingPunct="1">
              <a:spcBef>
                <a:spcPct val="0"/>
              </a:spcBef>
              <a:buFontTx/>
              <a:buNone/>
              <a:defRPr/>
            </a:pPr>
            <a:endParaRPr lang="zh-CN" altLang="en-US" sz="2400" kern="0" dirty="0">
              <a:solidFill>
                <a:schemeClr val="tx1"/>
              </a:solidFill>
              <a:latin typeface="华文中宋" panose="02010600040101010101" pitchFamily="2" charset="-122"/>
              <a:ea typeface="华文中宋" panose="02010600040101010101" pitchFamily="2" charset="-122"/>
            </a:endParaRPr>
          </a:p>
          <a:p>
            <a:pPr marL="0" indent="0" algn="just" defTabSz="913130" eaLnBrk="1" hangingPunct="1">
              <a:spcBef>
                <a:spcPct val="0"/>
              </a:spcBef>
              <a:buNone/>
              <a:defRPr/>
            </a:pPr>
            <a:endParaRPr lang="zh-CN" altLang="en-US" sz="2400" kern="0" dirty="0">
              <a:solidFill>
                <a:schemeClr val="tx1"/>
              </a:solidFill>
              <a:latin typeface="华文中宋" panose="02010600040101010101" pitchFamily="2" charset="-122"/>
              <a:ea typeface="华文中宋" panose="02010600040101010101" pitchFamily="2" charset="-122"/>
            </a:endParaRPr>
          </a:p>
          <a:p>
            <a:pPr marL="0" indent="0" algn="just" defTabSz="913130" eaLnBrk="1" hangingPunct="1">
              <a:spcBef>
                <a:spcPct val="0"/>
              </a:spcBef>
              <a:buFontTx/>
              <a:buNone/>
              <a:defRPr/>
            </a:pPr>
            <a:endParaRPr lang="zh-CN" altLang="en-US" sz="2400" kern="0" dirty="0">
              <a:solidFill>
                <a:schemeClr val="tx1"/>
              </a:solidFill>
              <a:latin typeface="华文中宋" panose="02010600040101010101" pitchFamily="2" charset="-122"/>
              <a:ea typeface="华文中宋" panose="02010600040101010101" pitchFamily="2" charset="-122"/>
            </a:endParaRPr>
          </a:p>
        </p:txBody>
      </p:sp>
      <p:sp>
        <p:nvSpPr>
          <p:cNvPr id="4" name="矩形"/>
          <p:cNvSpPr/>
          <p:nvPr/>
        </p:nvSpPr>
        <p:spPr>
          <a:xfrm>
            <a:off x="598170" y="106680"/>
            <a:ext cx="7660640" cy="521970"/>
          </a:xfrm>
          <a:prstGeom prst="rect">
            <a:avLst/>
          </a:prstGeom>
          <a:noFill/>
          <a:ln w="9525" cap="flat" cmpd="sng">
            <a:noFill/>
            <a:prstDash val="solid"/>
            <a:miter/>
          </a:ln>
        </p:spPr>
        <p:txBody>
          <a:bodyPr vert="horz" wrap="square" lIns="91440" tIns="45720" rIns="91440" bIns="45720" anchor="t" anchorCtr="false">
            <a:spAutoFit/>
          </a:bodyPr>
          <a:lstStyle/>
          <a:p>
            <a:pPr marL="0" indent="0" algn="l">
              <a:lnSpc>
                <a:spcPct val="100000"/>
              </a:lnSpc>
              <a:spcBef>
                <a:spcPts val="0"/>
              </a:spcBef>
              <a:spcAft>
                <a:spcPts val="0"/>
              </a:spcAft>
              <a:buNone/>
            </a:pPr>
            <a:r>
              <a:rPr lang="en-US" altLang="zh-CN"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1</a:t>
            </a:r>
            <a:r>
              <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、应付职工薪酬</a:t>
            </a:r>
            <a:r>
              <a:rPr lang="zh-CN" altLang="en-US" sz="2800" b="1" dirty="0" smtClean="0">
                <a:solidFill>
                  <a:schemeClr val="tx1"/>
                </a:solidFill>
                <a:latin typeface="微软雅黑" panose="020B0604030504040204" pitchFamily="34" charset="-122"/>
                <a:ea typeface="微软雅黑" panose="020B0604030504040204" pitchFamily="34" charset="-122"/>
                <a:sym typeface="+mn-ea"/>
              </a:rPr>
              <a:t>（本期贷方累计发生额）</a:t>
            </a:r>
            <a:endParaRPr lang="zh-CN" altLang="en-US" sz="28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sym typeface="+mn-ea"/>
            </a:endParaRPr>
          </a:p>
        </p:txBody>
      </p:sp>
      <p:sp>
        <p:nvSpPr>
          <p:cNvPr id="9" name="TextBox 8"/>
          <p:cNvSpPr txBox="true"/>
          <p:nvPr/>
        </p:nvSpPr>
        <p:spPr>
          <a:xfrm>
            <a:off x="671830" y="2914015"/>
            <a:ext cx="6953885" cy="645160"/>
          </a:xfrm>
          <a:prstGeom prst="rect">
            <a:avLst/>
          </a:prstGeom>
          <a:noFill/>
          <a:ln w="38100">
            <a:noFill/>
          </a:ln>
        </p:spPr>
        <p:txBody>
          <a:bodyPr wrap="square" rtlCol="0">
            <a:spAutoFit/>
          </a:bodyPr>
          <a:lstStyle/>
          <a:p>
            <a:pPr marL="285750" indent="-285750">
              <a:buFont typeface="Wingdings" panose="05000000000000000000" charset="0"/>
              <a:buChar char=""/>
            </a:pPr>
            <a:r>
              <a:rPr lang="zh-CN" altLang="en-US" sz="1800" b="1" kern="0" dirty="0">
                <a:solidFill>
                  <a:srgbClr val="0070C0"/>
                </a:solidFill>
                <a:latin typeface="宋体" pitchFamily="2" charset="-122"/>
              </a:rPr>
              <a:t>应付职工薪酬：指所有花在职工身上的钱</a:t>
            </a:r>
            <a:endParaRPr lang="zh-CN" altLang="en-US" sz="1800" b="1" kern="0" dirty="0">
              <a:solidFill>
                <a:srgbClr val="0070C0"/>
              </a:solidFill>
              <a:latin typeface="宋体" pitchFamily="2" charset="-122"/>
            </a:endParaRPr>
          </a:p>
          <a:p>
            <a:pPr marL="285750" indent="-285750">
              <a:buFont typeface="Wingdings" panose="05000000000000000000" charset="0"/>
              <a:buChar char=""/>
            </a:pPr>
            <a:r>
              <a:rPr lang="zh-CN" altLang="en-US" sz="1800" b="1" kern="0" dirty="0">
                <a:solidFill>
                  <a:srgbClr val="0070C0"/>
                </a:solidFill>
                <a:latin typeface="宋体" pitchFamily="2" charset="-122"/>
                <a:cs typeface="宋体" pitchFamily="2" charset="-122"/>
                <a:sym typeface="+mn-ea"/>
              </a:rPr>
              <a:t>从业人员工资总额：指税前工资</a:t>
            </a:r>
            <a:r>
              <a:rPr lang="en-US" altLang="zh-CN" sz="1800" b="1" kern="0" dirty="0">
                <a:solidFill>
                  <a:srgbClr val="0070C0"/>
                </a:solidFill>
                <a:latin typeface="宋体" pitchFamily="2" charset="-122"/>
                <a:cs typeface="宋体" pitchFamily="2" charset="-122"/>
                <a:sym typeface="+mn-ea"/>
              </a:rPr>
              <a:t>/</a:t>
            </a:r>
            <a:r>
              <a:rPr lang="zh-CN" altLang="en-US" sz="1800" b="1" kern="0" dirty="0">
                <a:solidFill>
                  <a:srgbClr val="0070C0"/>
                </a:solidFill>
                <a:latin typeface="宋体" pitchFamily="2" charset="-122"/>
                <a:cs typeface="宋体" pitchFamily="2" charset="-122"/>
                <a:sym typeface="+mn-ea"/>
              </a:rPr>
              <a:t>工资条上的应发项</a:t>
            </a:r>
            <a:endParaRPr lang="zh-CN" altLang="en-US" sz="1800" b="1" kern="0" dirty="0">
              <a:solidFill>
                <a:srgbClr val="0070C0"/>
              </a:solidFill>
              <a:latin typeface="宋体" pitchFamily="2" charset="-122"/>
              <a:cs typeface="宋体" pitchFamily="2" charset="-122"/>
              <a:sym typeface="+mn-ea"/>
            </a:endParaRPr>
          </a:p>
        </p:txBody>
      </p:sp>
      <p:sp>
        <p:nvSpPr>
          <p:cNvPr id="3" name="文本框 2"/>
          <p:cNvSpPr txBox="true"/>
          <p:nvPr/>
        </p:nvSpPr>
        <p:spPr>
          <a:xfrm>
            <a:off x="525780" y="3801745"/>
            <a:ext cx="8180705" cy="922020"/>
          </a:xfrm>
          <a:prstGeom prst="rect">
            <a:avLst/>
          </a:prstGeom>
          <a:noFill/>
        </p:spPr>
        <p:txBody>
          <a:bodyPr wrap="square" rtlCol="0">
            <a:spAutoFit/>
          </a:bodyPr>
          <a:lstStyle/>
          <a:p>
            <a:r>
              <a:rPr lang="en-US" altLang="zh-CN" kern="0" dirty="0">
                <a:solidFill>
                  <a:schemeClr val="tx1"/>
                </a:solidFill>
                <a:latin typeface="Tahoma" panose="020B0604030504040204" pitchFamily="34" charset="0"/>
                <a:ea typeface="黑体" panose="02010609060101010101" pitchFamily="49" charset="-122"/>
                <a:sym typeface="+mn-ea"/>
              </a:rPr>
              <a:t>2.</a:t>
            </a:r>
            <a:r>
              <a:rPr lang="zh-CN" altLang="en-US" kern="0" dirty="0">
                <a:solidFill>
                  <a:schemeClr val="tx1"/>
                </a:solidFill>
                <a:latin typeface="Tahoma" panose="020B0604030504040204" pitchFamily="34" charset="0"/>
                <a:ea typeface="黑体" panose="02010609060101010101" pitchFamily="49" charset="-122"/>
                <a:sym typeface="+mn-ea"/>
              </a:rPr>
              <a:t>从事批发和零售业活动的从业人员平均人数</a:t>
            </a:r>
            <a:r>
              <a:rPr lang="zh-CN" altLang="en-US" kern="0" dirty="0">
                <a:latin typeface="Tahoma" panose="020B0604030504040204" pitchFamily="34" charset="0"/>
                <a:ea typeface="黑体" panose="02010609060101010101" pitchFamily="49" charset="-122"/>
                <a:sym typeface="+mn-ea"/>
              </a:rPr>
              <a:t>（</a:t>
            </a:r>
            <a:r>
              <a:rPr lang="en-US" altLang="zh-CN" kern="0" dirty="0">
                <a:latin typeface="Tahoma" panose="020B0604030504040204" pitchFamily="34" charset="0"/>
                <a:ea typeface="黑体" panose="02010609060101010101" pitchFamily="49" charset="-122"/>
                <a:sym typeface="+mn-ea"/>
              </a:rPr>
              <a:t>E103</a:t>
            </a:r>
            <a:r>
              <a:rPr lang="zh-CN" altLang="en-US" kern="0" dirty="0">
                <a:latin typeface="Tahoma" panose="020B0604030504040204" pitchFamily="34" charset="0"/>
                <a:ea typeface="黑体" panose="02010609060101010101" pitchFamily="49" charset="-122"/>
                <a:sym typeface="+mn-ea"/>
              </a:rPr>
              <a:t>表）</a:t>
            </a:r>
            <a:r>
              <a:rPr lang="zh-CN" altLang="en-US" kern="0" dirty="0">
                <a:solidFill>
                  <a:schemeClr val="tx1"/>
                </a:solidFill>
                <a:latin typeface="Tahoma" panose="020B0604030504040204" pitchFamily="34" charset="0"/>
                <a:ea typeface="黑体" panose="02010609060101010101" pitchFamily="49" charset="-122"/>
                <a:sym typeface="+mn-ea"/>
              </a:rPr>
              <a:t>、从业人员平均人数</a:t>
            </a:r>
            <a:r>
              <a:rPr lang="en-US" altLang="zh-CN" kern="0" dirty="0">
                <a:solidFill>
                  <a:schemeClr val="tx1"/>
                </a:solidFill>
                <a:latin typeface="Tahoma" panose="020B0604030504040204" pitchFamily="34" charset="0"/>
                <a:ea typeface="黑体" panose="02010609060101010101" pitchFamily="49" charset="-122"/>
                <a:sym typeface="+mn-ea"/>
              </a:rPr>
              <a:t>(</a:t>
            </a:r>
            <a:r>
              <a:rPr lang="en-US" altLang="zh-CN" dirty="0">
                <a:solidFill>
                  <a:schemeClr val="tx1"/>
                </a:solidFill>
                <a:latin typeface="Tahoma" panose="020B0604030504040204" pitchFamily="34" charset="0"/>
                <a:ea typeface="黑体" panose="02010609060101010101" pitchFamily="49" charset="-122"/>
                <a:sym typeface="+mn-ea"/>
              </a:rPr>
              <a:t>102-1</a:t>
            </a:r>
            <a:r>
              <a:rPr lang="zh-CN" altLang="en-US" dirty="0">
                <a:solidFill>
                  <a:schemeClr val="tx1"/>
                </a:solidFill>
                <a:latin typeface="Tahoma" panose="020B0604030504040204" pitchFamily="34" charset="0"/>
                <a:ea typeface="黑体" panose="02010609060101010101" pitchFamily="49" charset="-122"/>
                <a:sym typeface="+mn-ea"/>
              </a:rPr>
              <a:t>表</a:t>
            </a:r>
            <a:r>
              <a:rPr lang="en-US" altLang="zh-CN" kern="0" dirty="0">
                <a:solidFill>
                  <a:schemeClr val="tx1"/>
                </a:solidFill>
                <a:latin typeface="Tahoma" panose="020B0604030504040204" pitchFamily="34" charset="0"/>
                <a:ea typeface="黑体" panose="02010609060101010101" pitchFamily="49" charset="-122"/>
                <a:sym typeface="+mn-ea"/>
              </a:rPr>
              <a:t>)</a:t>
            </a:r>
            <a:endParaRPr lang="en-US" altLang="zh-CN" kern="0" dirty="0">
              <a:solidFill>
                <a:schemeClr val="tx1"/>
              </a:solidFill>
              <a:latin typeface="Tahoma" panose="020B0604030504040204" pitchFamily="34" charset="0"/>
              <a:ea typeface="黑体" panose="02010609060101010101" pitchFamily="49" charset="-122"/>
              <a:sym typeface="+mn-ea"/>
            </a:endParaRPr>
          </a:p>
          <a:p>
            <a:endParaRPr lang="en-US" altLang="zh-CN" kern="0" dirty="0">
              <a:solidFill>
                <a:schemeClr val="tx1"/>
              </a:solidFill>
              <a:latin typeface="Tahoma" panose="020B0604030504040204" pitchFamily="34" charset="0"/>
              <a:ea typeface="黑体" panose="02010609060101010101" pitchFamily="49" charset="-122"/>
              <a:sym typeface="+mn-ea"/>
            </a:endParaRPr>
          </a:p>
        </p:txBody>
      </p:sp>
      <p:sp>
        <p:nvSpPr>
          <p:cNvPr id="11" name="TextBox 10"/>
          <p:cNvSpPr txBox="true"/>
          <p:nvPr/>
        </p:nvSpPr>
        <p:spPr>
          <a:xfrm>
            <a:off x="721995" y="4579620"/>
            <a:ext cx="7828280" cy="922020"/>
          </a:xfrm>
          <a:prstGeom prst="rect">
            <a:avLst/>
          </a:prstGeom>
          <a:noFill/>
          <a:ln w="38100">
            <a:noFill/>
          </a:ln>
        </p:spPr>
        <p:txBody>
          <a:bodyPr wrap="square" rtlCol="0">
            <a:spAutoFit/>
          </a:bodyPr>
          <a:lstStyle/>
          <a:p>
            <a:pPr marL="285750" indent="-285750">
              <a:buFont typeface="Wingdings" panose="05000000000000000000" charset="0"/>
              <a:buChar char=""/>
            </a:pPr>
            <a:r>
              <a:rPr lang="zh-CN" altLang="en-US" sz="1800" dirty="0">
                <a:solidFill>
                  <a:srgbClr val="0070C0"/>
                </a:solidFill>
                <a:latin typeface="黑体" panose="02010609060101010101" pitchFamily="49" charset="-122"/>
                <a:ea typeface="黑体" panose="02010609060101010101" pitchFamily="49" charset="-122"/>
              </a:rPr>
              <a:t>财务表：</a:t>
            </a:r>
            <a:r>
              <a:rPr lang="zh-CN" altLang="en-US" sz="1800" dirty="0">
                <a:solidFill>
                  <a:srgbClr val="0070C0"/>
                </a:solidFill>
                <a:latin typeface="黑体" panose="02010609060101010101" pitchFamily="49" charset="-122"/>
                <a:ea typeface="黑体" panose="02010609060101010101" pitchFamily="49" charset="-122"/>
                <a:sym typeface="+mn-ea"/>
              </a:rPr>
              <a:t>从事批发和零售业活动的</a:t>
            </a:r>
            <a:r>
              <a:rPr lang="zh-CN" altLang="en-US" sz="1800" dirty="0">
                <a:solidFill>
                  <a:srgbClr val="0070C0"/>
                </a:solidFill>
                <a:latin typeface="黑体" panose="02010609060101010101" pitchFamily="49" charset="-122"/>
                <a:ea typeface="黑体" panose="02010609060101010101" pitchFamily="49" charset="-122"/>
              </a:rPr>
              <a:t>正式人员</a:t>
            </a:r>
            <a:r>
              <a:rPr lang="en-US" altLang="zh-CN" sz="1800" dirty="0">
                <a:solidFill>
                  <a:srgbClr val="0070C0"/>
                </a:solidFill>
                <a:latin typeface="黑体" panose="02010609060101010101" pitchFamily="49" charset="-122"/>
                <a:ea typeface="黑体" panose="02010609060101010101" pitchFamily="49" charset="-122"/>
              </a:rPr>
              <a:t>+</a:t>
            </a:r>
            <a:r>
              <a:rPr lang="zh-CN" altLang="en-US" sz="1800" dirty="0">
                <a:solidFill>
                  <a:srgbClr val="0070C0"/>
                </a:solidFill>
                <a:latin typeface="黑体" panose="02010609060101010101" pitchFamily="49" charset="-122"/>
                <a:ea typeface="黑体" panose="02010609060101010101" pitchFamily="49" charset="-122"/>
              </a:rPr>
              <a:t>劳务派遣人员</a:t>
            </a:r>
            <a:r>
              <a:rPr lang="en-US" altLang="zh-CN" sz="1800" dirty="0">
                <a:solidFill>
                  <a:srgbClr val="0070C0"/>
                </a:solidFill>
                <a:latin typeface="黑体" panose="02010609060101010101" pitchFamily="49" charset="-122"/>
                <a:ea typeface="黑体" panose="02010609060101010101" pitchFamily="49" charset="-122"/>
              </a:rPr>
              <a:t>+</a:t>
            </a:r>
            <a:r>
              <a:rPr lang="zh-CN" altLang="en-US" sz="1800" dirty="0">
                <a:solidFill>
                  <a:srgbClr val="0070C0"/>
                </a:solidFill>
                <a:latin typeface="黑体" panose="02010609060101010101" pitchFamily="49" charset="-122"/>
                <a:ea typeface="黑体" panose="02010609060101010101" pitchFamily="49" charset="-122"/>
              </a:rPr>
              <a:t>其他从业人员</a:t>
            </a:r>
            <a:endParaRPr lang="zh-CN" altLang="en-US" sz="1800" dirty="0">
              <a:solidFill>
                <a:srgbClr val="0070C0"/>
              </a:solidFill>
              <a:latin typeface="黑体" panose="02010609060101010101" pitchFamily="49" charset="-122"/>
              <a:ea typeface="黑体" panose="02010609060101010101" pitchFamily="49" charset="-122"/>
            </a:endParaRPr>
          </a:p>
          <a:p>
            <a:pPr marL="285750" indent="-285750">
              <a:buFont typeface="Wingdings" panose="05000000000000000000" charset="0"/>
              <a:buChar char=""/>
            </a:pPr>
            <a:r>
              <a:rPr lang="en-US" altLang="zh-CN" sz="1800" dirty="0">
                <a:solidFill>
                  <a:srgbClr val="0070C0"/>
                </a:solidFill>
                <a:latin typeface="Tahoma" panose="020B0604030504040204" pitchFamily="34" charset="0"/>
                <a:ea typeface="黑体" panose="02010609060101010101" pitchFamily="49" charset="-122"/>
                <a:sym typeface="+mn-ea"/>
              </a:rPr>
              <a:t>102</a:t>
            </a:r>
            <a:r>
              <a:rPr lang="zh-CN" altLang="en-US" sz="1800" dirty="0">
                <a:solidFill>
                  <a:srgbClr val="0070C0"/>
                </a:solidFill>
                <a:latin typeface="Tahoma" panose="020B0604030504040204" pitchFamily="34" charset="0"/>
                <a:ea typeface="黑体" panose="02010609060101010101" pitchFamily="49" charset="-122"/>
                <a:sym typeface="+mn-ea"/>
              </a:rPr>
              <a:t>表</a:t>
            </a:r>
            <a:r>
              <a:rPr lang="zh-CN" altLang="en-US" sz="1800" b="1" kern="0" dirty="0">
                <a:solidFill>
                  <a:srgbClr val="0070C0"/>
                </a:solidFill>
                <a:latin typeface="宋体" pitchFamily="2" charset="-122"/>
                <a:sym typeface="+mn-ea"/>
              </a:rPr>
              <a:t>：在岗职工</a:t>
            </a:r>
            <a:r>
              <a:rPr lang="en-US" altLang="zh-CN" sz="1800" b="1" kern="0" dirty="0">
                <a:solidFill>
                  <a:srgbClr val="0070C0"/>
                </a:solidFill>
                <a:latin typeface="宋体" pitchFamily="2" charset="-122"/>
                <a:sym typeface="+mn-ea"/>
              </a:rPr>
              <a:t>+</a:t>
            </a:r>
            <a:r>
              <a:rPr lang="zh-CN" altLang="en-US" sz="1800" b="1" kern="0" dirty="0">
                <a:solidFill>
                  <a:srgbClr val="0070C0"/>
                </a:solidFill>
                <a:latin typeface="宋体" pitchFamily="2" charset="-122"/>
                <a:sym typeface="+mn-ea"/>
              </a:rPr>
              <a:t>劳务派遣人员</a:t>
            </a:r>
            <a:r>
              <a:rPr lang="en-US" altLang="zh-CN" sz="1800" b="1" kern="0" dirty="0">
                <a:solidFill>
                  <a:srgbClr val="0070C0"/>
                </a:solidFill>
                <a:latin typeface="宋体" pitchFamily="2" charset="-122"/>
                <a:sym typeface="+mn-ea"/>
              </a:rPr>
              <a:t>+</a:t>
            </a:r>
            <a:r>
              <a:rPr lang="zh-CN" altLang="en-US" sz="1800" b="1" kern="0" dirty="0">
                <a:solidFill>
                  <a:srgbClr val="0070C0"/>
                </a:solidFill>
                <a:latin typeface="宋体" pitchFamily="2" charset="-122"/>
                <a:sym typeface="+mn-ea"/>
              </a:rPr>
              <a:t>其他从业</a:t>
            </a:r>
            <a:r>
              <a:rPr lang="zh-CN" altLang="en-US" sz="1800" kern="0" dirty="0">
                <a:solidFill>
                  <a:srgbClr val="0070C0"/>
                </a:solidFill>
                <a:latin typeface="宋体" pitchFamily="2" charset="-122"/>
                <a:sym typeface="+mn-ea"/>
              </a:rPr>
              <a:t>人员</a:t>
            </a:r>
            <a:endParaRPr lang="zh-CN" altLang="en-US" sz="1800" kern="0" dirty="0">
              <a:solidFill>
                <a:schemeClr val="accent1">
                  <a:lumMod val="75000"/>
                </a:schemeClr>
              </a:solidFill>
              <a:latin typeface="宋体" pitchFamily="2" charset="-122"/>
              <a:sym typeface="+mn-ea"/>
            </a:endParaRPr>
          </a:p>
          <a:p>
            <a:endParaRPr lang="zh-CN" altLang="en-US" sz="1800" kern="0" dirty="0">
              <a:solidFill>
                <a:schemeClr val="accent1">
                  <a:lumMod val="75000"/>
                </a:schemeClr>
              </a:solidFill>
              <a:latin typeface="宋体" pitchFamily="2" charset="-122"/>
              <a:ea typeface="黑体" panose="02010609060101010101" pitchFamily="49" charset="-122"/>
              <a:sym typeface="+mn-ea"/>
            </a:endParaRPr>
          </a:p>
        </p:txBody>
      </p:sp>
      <p:sp>
        <p:nvSpPr>
          <p:cNvPr id="6" name="标题 1"/>
          <p:cNvSpPr>
            <a:spLocks noGrp="true"/>
          </p:cNvSpPr>
          <p:nvPr>
            <p:ph type="title"/>
          </p:nvPr>
        </p:nvSpPr>
        <p:spPr>
          <a:xfrm>
            <a:off x="-17170" y="1670050"/>
            <a:ext cx="7929618" cy="571486"/>
          </a:xfrm>
        </p:spPr>
        <p:txBody>
          <a:bodyPr/>
          <a:lstStyle/>
          <a:p>
            <a:pPr marL="342900" indent="-342900">
              <a:buFont typeface="Wingdings" panose="05000000000000000000" charset="0"/>
              <a:buChar char="u"/>
              <a:defRPr/>
            </a:pPr>
            <a:r>
              <a:rPr lang="zh-CN" altLang="en-US" sz="2400" dirty="0">
                <a:solidFill>
                  <a:srgbClr val="FF0000"/>
                </a:solidFill>
                <a:latin typeface="Tahoma" panose="020B0604030504040204" pitchFamily="34" charset="0"/>
                <a:ea typeface="黑体" panose="02010609060101010101" pitchFamily="49" charset="-122"/>
                <a:sym typeface="+mn-ea"/>
              </a:rPr>
              <a:t>与</a:t>
            </a:r>
            <a:r>
              <a:rPr lang="en-US" altLang="zh-CN" sz="2400" dirty="0">
                <a:solidFill>
                  <a:srgbClr val="FF0000"/>
                </a:solidFill>
                <a:latin typeface="Tahoma" panose="020B0604030504040204" pitchFamily="34" charset="0"/>
                <a:ea typeface="黑体" panose="02010609060101010101" pitchFamily="49" charset="-122"/>
                <a:sym typeface="+mn-ea"/>
              </a:rPr>
              <a:t>102-1</a:t>
            </a:r>
            <a:r>
              <a:rPr lang="zh-CN" altLang="en-US" sz="2400" dirty="0">
                <a:solidFill>
                  <a:srgbClr val="FF0000"/>
                </a:solidFill>
                <a:latin typeface="Tahoma" panose="020B0604030504040204" pitchFamily="34" charset="0"/>
                <a:ea typeface="黑体" panose="02010609060101010101" pitchFamily="49" charset="-122"/>
                <a:sym typeface="+mn-ea"/>
              </a:rPr>
              <a:t>表</a:t>
            </a:r>
            <a:r>
              <a:rPr lang="en-US" altLang="zh-CN" sz="2400" dirty="0">
                <a:solidFill>
                  <a:srgbClr val="FF0000"/>
                </a:solidFill>
                <a:latin typeface="Tahoma" panose="020B0604030504040204" pitchFamily="34" charset="0"/>
                <a:ea typeface="黑体" panose="02010609060101010101" pitchFamily="49" charset="-122"/>
                <a:sym typeface="+mn-ea"/>
              </a:rPr>
              <a:t>(</a:t>
            </a:r>
            <a:r>
              <a:rPr lang="zh-CN" altLang="en-US" sz="2400" dirty="0">
                <a:solidFill>
                  <a:srgbClr val="FF0000"/>
                </a:solidFill>
                <a:latin typeface="Tahoma" panose="020B0604030504040204" pitchFamily="34" charset="0"/>
                <a:ea typeface="黑体" panose="02010609060101010101" pitchFamily="49" charset="-122"/>
                <a:sym typeface="+mn-ea"/>
              </a:rPr>
              <a:t>从业人员及工资总额表</a:t>
            </a:r>
            <a:r>
              <a:rPr lang="en-US" altLang="zh-CN" sz="2400" dirty="0">
                <a:solidFill>
                  <a:srgbClr val="FF0000"/>
                </a:solidFill>
                <a:latin typeface="Tahoma" panose="020B0604030504040204" pitchFamily="34" charset="0"/>
                <a:ea typeface="黑体" panose="02010609060101010101" pitchFamily="49" charset="-122"/>
                <a:sym typeface="+mn-ea"/>
              </a:rPr>
              <a:t>)</a:t>
            </a:r>
            <a:r>
              <a:rPr lang="zh-CN" altLang="en-US" sz="2400" dirty="0">
                <a:solidFill>
                  <a:srgbClr val="FF0000"/>
                </a:solidFill>
                <a:latin typeface="微软雅黑" panose="020B0604030504040204" pitchFamily="34" charset="-122"/>
                <a:ea typeface="微软雅黑" panose="020B0604030504040204" pitchFamily="34" charset="-122"/>
              </a:rPr>
              <a:t>易混淆的点：</a:t>
            </a:r>
            <a:endParaRPr lang="zh-CN" altLang="en-US" sz="2400" dirty="0">
              <a:solidFill>
                <a:srgbClr val="FF0000"/>
              </a:solidFill>
              <a:latin typeface="微软雅黑" panose="020B0604030504040204" pitchFamily="34" charset="-122"/>
              <a:ea typeface="微软雅黑" panose="020B060403050404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7" name="矩形 15"/>
          <p:cNvSpPr/>
          <p:nvPr/>
        </p:nvSpPr>
        <p:spPr>
          <a:xfrm>
            <a:off x="108585" y="-24765"/>
            <a:ext cx="6999288" cy="681355"/>
          </a:xfrm>
          <a:prstGeom prst="rect">
            <a:avLst/>
          </a:prstGeom>
          <a:noFill/>
          <a:ln w="9525">
            <a:noFill/>
          </a:ln>
        </p:spPr>
        <p:txBody>
          <a:bodyPr>
            <a:spAutoFit/>
          </a:bodyPr>
          <a:p>
            <a:pPr marL="0" lvl="2" indent="0" algn="ctr" eaLnBrk="1" hangingPunct="1">
              <a:lnSpc>
                <a:spcPts val="4600"/>
              </a:lnSpc>
              <a:buNone/>
            </a:pPr>
            <a:r>
              <a:rPr lang="zh-CN" altLang="en-US" sz="2800" b="1" dirty="0">
                <a:solidFill>
                  <a:srgbClr val="FF0000"/>
                </a:solidFill>
                <a:latin typeface="华文中宋" panose="02010600040101010101" pitchFamily="2" charset="-122"/>
                <a:ea typeface="华文中宋" panose="02010600040101010101" pitchFamily="2" charset="-122"/>
              </a:rPr>
              <a:t>应付职工薪酬执法检查发现的问题</a:t>
            </a:r>
            <a:endParaRPr lang="zh-CN" altLang="en-US" sz="2800" b="1" dirty="0">
              <a:solidFill>
                <a:srgbClr val="FF0000"/>
              </a:solidFill>
              <a:latin typeface="华文中宋" panose="02010600040101010101" pitchFamily="2" charset="-122"/>
              <a:ea typeface="华文中宋" panose="02010600040101010101" pitchFamily="2" charset="-122"/>
            </a:endParaRPr>
          </a:p>
        </p:txBody>
      </p:sp>
      <p:sp>
        <p:nvSpPr>
          <p:cNvPr id="150531" name="Rectangle 3"/>
          <p:cNvSpPr>
            <a:spLocks noGrp="true"/>
          </p:cNvSpPr>
          <p:nvPr>
            <p:ph idx="4294967295"/>
          </p:nvPr>
        </p:nvSpPr>
        <p:spPr>
          <a:xfrm>
            <a:off x="985520" y="1567180"/>
            <a:ext cx="7297420" cy="3254375"/>
          </a:xfrm>
        </p:spPr>
        <p:txBody>
          <a:bodyPr vert="horz" wrap="square" lIns="91440" tIns="45720" rIns="91440" bIns="45720" anchor="t" anchorCtr="false"/>
          <a:p>
            <a:pPr marL="0" lvl="1" latinLnBrk="0">
              <a:lnSpc>
                <a:spcPct val="130000"/>
              </a:lnSpc>
              <a:spcBef>
                <a:spcPts val="0"/>
              </a:spcBef>
              <a:buClr>
                <a:srgbClr val="FF0000"/>
              </a:buClr>
              <a:buSzPct val="120000"/>
              <a:buFont typeface="Wingdings" panose="05000000000000000000" pitchFamily="2" charset="2"/>
              <a:buChar char="û"/>
            </a:pPr>
            <a:r>
              <a:rPr lang="zh-CN" altLang="en-US" sz="2400" dirty="0">
                <a:latin typeface="+mn-ea"/>
                <a:cs typeface="+mn-ea"/>
                <a:sym typeface="+mn-ea"/>
              </a:rPr>
              <a:t>按应付职工薪酬借方数填报</a:t>
            </a:r>
            <a:endParaRPr lang="zh-CN" altLang="en-US" sz="2400" dirty="0">
              <a:solidFill>
                <a:schemeClr val="tx1"/>
              </a:solidFill>
              <a:latin typeface="+mn-ea"/>
              <a:cs typeface="+mn-ea"/>
            </a:endParaRPr>
          </a:p>
          <a:p>
            <a:pPr marL="0" lvl="1" latinLnBrk="0">
              <a:lnSpc>
                <a:spcPct val="130000"/>
              </a:lnSpc>
              <a:spcBef>
                <a:spcPts val="0"/>
              </a:spcBef>
              <a:buClr>
                <a:srgbClr val="FF0000"/>
              </a:buClr>
              <a:buSzPct val="120000"/>
              <a:buFont typeface="Wingdings" panose="05000000000000000000" pitchFamily="2" charset="2"/>
              <a:buChar char="û"/>
            </a:pPr>
            <a:r>
              <a:rPr sz="2400" dirty="0" smtClean="0">
                <a:latin typeface="+mn-ea"/>
                <a:cs typeface="+mn-ea"/>
                <a:sym typeface="+mn-ea"/>
              </a:rPr>
              <a:t>未按法人口径填报，少报分公司数据</a:t>
            </a:r>
            <a:endParaRPr sz="2400" dirty="0" smtClean="0">
              <a:latin typeface="+mn-ea"/>
              <a:cs typeface="+mn-ea"/>
              <a:sym typeface="+mn-ea"/>
            </a:endParaRPr>
          </a:p>
          <a:p>
            <a:pPr marL="0" lvl="1" latinLnBrk="0">
              <a:lnSpc>
                <a:spcPct val="130000"/>
              </a:lnSpc>
              <a:spcBef>
                <a:spcPts val="0"/>
              </a:spcBef>
              <a:buClr>
                <a:srgbClr val="FF0000"/>
              </a:buClr>
              <a:buSzPct val="120000"/>
              <a:buFont typeface="Wingdings" panose="05000000000000000000" pitchFamily="2" charset="2"/>
              <a:buChar char="û"/>
            </a:pPr>
            <a:r>
              <a:rPr lang="zh-CN" altLang="en-US" sz="2400" dirty="0">
                <a:latin typeface="+mn-ea"/>
                <a:cs typeface="+mn-ea"/>
                <a:sym typeface="+mn-ea"/>
              </a:rPr>
              <a:t>指标理解不到位，漏了部分科目数据</a:t>
            </a:r>
            <a:endParaRPr lang="zh-CN" altLang="en-US" sz="2400" dirty="0">
              <a:latin typeface="+mn-ea"/>
              <a:cs typeface="+mn-ea"/>
              <a:sym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2400" dirty="0">
                <a:solidFill>
                  <a:schemeClr val="tx1"/>
                </a:solidFill>
                <a:latin typeface="+mn-ea"/>
                <a:cs typeface="+mn-ea"/>
              </a:rPr>
              <a:t>漏报福利费，漏报了管理费下列支的社保、公积金和福利费</a:t>
            </a:r>
            <a:endParaRPr lang="zh-CN" altLang="en-US" sz="2400"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2400" dirty="0">
                <a:solidFill>
                  <a:schemeClr val="tx1"/>
                </a:solidFill>
                <a:latin typeface="+mn-ea"/>
                <a:cs typeface="+mn-ea"/>
              </a:rPr>
              <a:t>未包含企业负担的五险一金及职工教育经费</a:t>
            </a:r>
            <a:endParaRPr lang="zh-CN" altLang="en-US" sz="2400" dirty="0">
              <a:solidFill>
                <a:schemeClr val="tx1"/>
              </a:solidFill>
              <a:latin typeface="+mn-ea"/>
              <a:cs typeface="+mn-ea"/>
            </a:endParaRPr>
          </a:p>
          <a:p>
            <a:pPr marL="275590" lvl="1" indent="0" latinLnBrk="0">
              <a:lnSpc>
                <a:spcPct val="130000"/>
              </a:lnSpc>
              <a:spcBef>
                <a:spcPts val="0"/>
              </a:spcBef>
              <a:buClr>
                <a:srgbClr val="FF0000"/>
              </a:buClr>
              <a:buSzPct val="120000"/>
              <a:buFont typeface="Wingdings" panose="05000000000000000000" pitchFamily="2" charset="2"/>
              <a:buNone/>
            </a:pPr>
            <a:endParaRPr lang="zh-CN" altLang="en-US" sz="2400"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endParaRPr sz="2400" dirty="0" smtClean="0">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endParaRPr lang="zh-CN" altLang="en-US" sz="2400" dirty="0">
              <a:solidFill>
                <a:schemeClr val="tx1"/>
              </a:solidFill>
              <a:latin typeface="+mn-ea"/>
              <a:cs typeface="+mn-ea"/>
            </a:endParaRPr>
          </a:p>
        </p:txBody>
      </p:sp>
    </p:spTree>
  </p:cSld>
  <p:clrMapOvr>
    <a:masterClrMapping/>
  </p:clrMapOvr>
  <p:transition>
    <p:blinds/>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p:cNvSpPr/>
          <p:nvPr/>
        </p:nvSpPr>
        <p:spPr>
          <a:xfrm>
            <a:off x="563245" y="106680"/>
            <a:ext cx="7660640" cy="521970"/>
          </a:xfrm>
          <a:prstGeom prst="rect">
            <a:avLst/>
          </a:prstGeom>
          <a:noFill/>
          <a:ln w="9525" cap="flat" cmpd="sng">
            <a:noFill/>
            <a:prstDash val="solid"/>
            <a:miter/>
          </a:ln>
        </p:spPr>
        <p:txBody>
          <a:bodyPr vert="horz" wrap="square" lIns="91440" tIns="45720" rIns="91440" bIns="45720" anchor="t" anchorCtr="false">
            <a:spAutoFit/>
          </a:bodyPr>
          <a:lstStyle/>
          <a:p>
            <a:pPr marL="0" indent="0" algn="l">
              <a:lnSpc>
                <a:spcPct val="100000"/>
              </a:lnSpc>
              <a:spcBef>
                <a:spcPts val="0"/>
              </a:spcBef>
              <a:spcAft>
                <a:spcPts val="0"/>
              </a:spcAft>
              <a:buNone/>
            </a:pPr>
            <a:r>
              <a:rPr lang="en-US" altLang="zh-CN"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2</a:t>
            </a:r>
            <a:r>
              <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、应交增值税</a:t>
            </a:r>
            <a:r>
              <a:rPr lang="zh-CN" altLang="en-US" sz="2800" b="1" dirty="0" smtClean="0">
                <a:solidFill>
                  <a:schemeClr val="tx1"/>
                </a:solidFill>
                <a:latin typeface="微软雅黑" panose="020B0604030504040204" pitchFamily="34" charset="-122"/>
                <a:ea typeface="微软雅黑" panose="020B0604030504040204" pitchFamily="34" charset="-122"/>
                <a:sym typeface="+mn-ea"/>
              </a:rPr>
              <a:t>（本期累计发生额）</a:t>
            </a:r>
            <a:endParaRPr lang="zh-CN" altLang="en-US" sz="28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sym typeface="+mn-ea"/>
            </a:endParaRPr>
          </a:p>
        </p:txBody>
      </p:sp>
      <p:pic>
        <p:nvPicPr>
          <p:cNvPr id="5" name="图片 4" descr="/home/uos/Desktop/截图录屏_选择区域_20241206092109.png截图录屏_选择区域_20241206092109"/>
          <p:cNvPicPr>
            <a:picLocks noChangeAspect="true"/>
          </p:cNvPicPr>
          <p:nvPr/>
        </p:nvPicPr>
        <p:blipFill>
          <a:blip r:embed="rId1"/>
          <a:srcRect/>
          <a:stretch>
            <a:fillRect/>
          </a:stretch>
        </p:blipFill>
        <p:spPr>
          <a:xfrm>
            <a:off x="143510" y="1228090"/>
            <a:ext cx="7619365" cy="1180465"/>
          </a:xfrm>
          <a:prstGeom prst="rect">
            <a:avLst/>
          </a:prstGeom>
          <a:ln>
            <a:solidFill>
              <a:schemeClr val="bg1">
                <a:lumMod val="50000"/>
              </a:schemeClr>
            </a:solidFill>
          </a:ln>
        </p:spPr>
      </p:pic>
      <p:sp>
        <p:nvSpPr>
          <p:cNvPr id="6" name="线形标注 1 5"/>
          <p:cNvSpPr/>
          <p:nvPr/>
        </p:nvSpPr>
        <p:spPr>
          <a:xfrm>
            <a:off x="741680" y="2864485"/>
            <a:ext cx="7776845" cy="3782060"/>
          </a:xfrm>
          <a:prstGeom prst="borderCallout1">
            <a:avLst>
              <a:gd name="adj1" fmla="val -129"/>
              <a:gd name="adj2" fmla="val 49494"/>
              <a:gd name="adj3" fmla="val -11648"/>
              <a:gd name="adj4" fmla="val 23148"/>
            </a:avLst>
          </a:prstGeom>
          <a:solidFill>
            <a:schemeClr val="bg1">
              <a:lumMod val="85000"/>
            </a:schemeClr>
          </a:solidFill>
          <a:ln w="28575" cap="flat" cmpd="sng">
            <a:solidFill>
              <a:srgbClr val="FF0000"/>
            </a:solidFill>
            <a:prstDash val="solid"/>
            <a:miter/>
            <a:headEnd type="none" w="med" len="med"/>
            <a:tailEnd type="none" w="med" len="med"/>
          </a:ln>
        </p:spPr>
        <p:txBody>
          <a:bodyPr anchor="ctr" anchorCtr="false"/>
          <a:lstStyle/>
          <a:p>
            <a:pPr algn="just" eaLnBrk="0" hangingPunct="0">
              <a:lnSpc>
                <a:spcPts val="2500"/>
              </a:lnSpc>
              <a:spcAft>
                <a:spcPts val="1200"/>
              </a:spcAft>
            </a:pPr>
            <a:r>
              <a:rPr lang="zh-CN" altLang="zh-CN" sz="2000" b="1" dirty="0">
                <a:latin typeface="Calibri" panose="020F0502020204030204" pitchFamily="34" charset="0"/>
                <a:ea typeface="黑体" panose="02010609060101010101" pitchFamily="49" charset="-122"/>
              </a:rPr>
              <a:t>1、计算填报。</a:t>
            </a:r>
            <a:r>
              <a:rPr lang="zh-CN" altLang="zh-CN" sz="2000" b="1" dirty="0">
                <a:solidFill>
                  <a:srgbClr val="FF0000"/>
                </a:solidFill>
                <a:latin typeface="Calibri" panose="020F0502020204030204" pitchFamily="34" charset="0"/>
                <a:ea typeface="黑体" panose="02010609060101010101" pitchFamily="49" charset="-122"/>
              </a:rPr>
              <a:t>不能直接取财务账应纳税额数据填报</a:t>
            </a:r>
            <a:r>
              <a:rPr lang="zh-CN" altLang="zh-CN" sz="2000" b="1" dirty="0">
                <a:latin typeface="Calibri" panose="020F0502020204030204" pitchFamily="34" charset="0"/>
                <a:ea typeface="黑体" panose="02010609060101010101" pitchFamily="49" charset="-122"/>
              </a:rPr>
              <a:t>。</a:t>
            </a:r>
            <a:endParaRPr lang="zh-CN" altLang="zh-CN" sz="2000" b="1" dirty="0">
              <a:latin typeface="Calibri" panose="020F0502020204030204" pitchFamily="34" charset="0"/>
              <a:ea typeface="黑体" panose="02010609060101010101" pitchFamily="49" charset="-122"/>
            </a:endParaRPr>
          </a:p>
          <a:p>
            <a:pPr algn="just" eaLnBrk="0" hangingPunct="0">
              <a:lnSpc>
                <a:spcPts val="2500"/>
              </a:lnSpc>
              <a:spcAft>
                <a:spcPts val="1200"/>
              </a:spcAft>
            </a:pPr>
            <a:r>
              <a:rPr lang="zh-CN" altLang="zh-CN" sz="2000" b="1" dirty="0">
                <a:latin typeface="Calibri" panose="020F0502020204030204" pitchFamily="34" charset="0"/>
                <a:ea typeface="黑体" panose="02010609060101010101" pitchFamily="49" charset="-122"/>
              </a:rPr>
              <a:t>统计上是</a:t>
            </a:r>
            <a:r>
              <a:rPr lang="zh-CN" altLang="zh-CN" sz="2000" b="1" dirty="0">
                <a:solidFill>
                  <a:srgbClr val="FF0000"/>
                </a:solidFill>
                <a:latin typeface="Calibri" panose="020F0502020204030204" pitchFamily="34" charset="0"/>
                <a:ea typeface="黑体" panose="02010609060101010101" pitchFamily="49" charset="-122"/>
              </a:rPr>
              <a:t>当期发生的应交数</a:t>
            </a:r>
            <a:r>
              <a:rPr lang="zh-CN" altLang="zh-CN" sz="2000" b="1" dirty="0">
                <a:latin typeface="Calibri" panose="020F0502020204030204" pitchFamily="34" charset="0"/>
                <a:ea typeface="黑体" panose="02010609060101010101" pitchFamily="49" charset="-122"/>
              </a:rPr>
              <a:t>，</a:t>
            </a:r>
            <a:r>
              <a:rPr lang="zh-CN" altLang="zh-CN" sz="2000" b="1" dirty="0">
                <a:solidFill>
                  <a:schemeClr val="tx1"/>
                </a:solidFill>
                <a:latin typeface="Calibri" panose="020F0502020204030204" pitchFamily="34" charset="0"/>
                <a:ea typeface="黑体" panose="02010609060101010101" pitchFamily="49" charset="-122"/>
                <a:sym typeface="+mn-ea"/>
              </a:rPr>
              <a:t>本期发生的进项税额全部参与计算，</a:t>
            </a:r>
            <a:r>
              <a:rPr lang="zh-CN" altLang="zh-CN" sz="2000" b="1" dirty="0">
                <a:latin typeface="Calibri" panose="020F0502020204030204" pitchFamily="34" charset="0"/>
                <a:ea typeface="黑体" panose="02010609060101010101" pitchFamily="49" charset="-122"/>
              </a:rPr>
              <a:t>相当于</a:t>
            </a:r>
            <a:r>
              <a:rPr lang="zh-CN" altLang="zh-CN" sz="2000" b="1" dirty="0">
                <a:solidFill>
                  <a:srgbClr val="FF0000"/>
                </a:solidFill>
                <a:latin typeface="Calibri" panose="020F0502020204030204" pitchFamily="34" charset="0"/>
                <a:ea typeface="黑体" panose="02010609060101010101" pitchFamily="49" charset="-122"/>
              </a:rPr>
              <a:t>不设置留抵</a:t>
            </a:r>
            <a:r>
              <a:rPr lang="zh-CN" altLang="zh-CN" sz="2000" b="1" dirty="0">
                <a:latin typeface="Calibri" panose="020F0502020204030204" pitchFamily="34" charset="0"/>
                <a:ea typeface="黑体" panose="02010609060101010101" pitchFamily="49" charset="-122"/>
              </a:rPr>
              <a:t>，同时也</a:t>
            </a:r>
            <a:r>
              <a:rPr lang="zh-CN" altLang="zh-CN" sz="2000" b="1" dirty="0">
                <a:solidFill>
                  <a:srgbClr val="FF0000"/>
                </a:solidFill>
                <a:latin typeface="Calibri" panose="020F0502020204030204" pitchFamily="34" charset="0"/>
                <a:ea typeface="黑体" panose="02010609060101010101" pitchFamily="49" charset="-122"/>
              </a:rPr>
              <a:t>不抵扣</a:t>
            </a:r>
            <a:r>
              <a:rPr lang="zh-CN" altLang="zh-CN" sz="2000" b="1" dirty="0">
                <a:latin typeface="Calibri" panose="020F0502020204030204" pitchFamily="34" charset="0"/>
                <a:ea typeface="黑体" panose="02010609060101010101" pitchFamily="49" charset="-122"/>
              </a:rPr>
              <a:t>会计账簿或增值税纳税申报表中</a:t>
            </a:r>
            <a:r>
              <a:rPr lang="zh-CN" altLang="zh-CN" sz="2000" b="1" dirty="0">
                <a:solidFill>
                  <a:srgbClr val="FF0000"/>
                </a:solidFill>
                <a:latin typeface="Calibri" panose="020F0502020204030204" pitchFamily="34" charset="0"/>
                <a:ea typeface="黑体" panose="02010609060101010101" pitchFamily="49" charset="-122"/>
              </a:rPr>
              <a:t>上年年末留抵的进</a:t>
            </a:r>
            <a:r>
              <a:rPr lang="zh-CN" altLang="zh-CN" sz="2000" b="1" dirty="0">
                <a:solidFill>
                  <a:srgbClr val="FF0000"/>
                </a:solidFill>
                <a:latin typeface="Calibri" panose="020F0502020204030204" pitchFamily="34" charset="0"/>
                <a:ea typeface="黑体" panose="02010609060101010101" pitchFamily="49" charset="-122"/>
                <a:sym typeface="+mn-ea"/>
              </a:rPr>
              <a:t>项税额</a:t>
            </a:r>
            <a:r>
              <a:rPr lang="zh-CN" altLang="zh-CN" sz="2000" b="1" dirty="0">
                <a:solidFill>
                  <a:schemeClr val="tx1"/>
                </a:solidFill>
                <a:latin typeface="Calibri" panose="020F0502020204030204" pitchFamily="34" charset="0"/>
                <a:ea typeface="黑体" panose="02010609060101010101" pitchFamily="49" charset="-122"/>
                <a:sym typeface="+mn-ea"/>
              </a:rPr>
              <a:t>，</a:t>
            </a:r>
            <a:r>
              <a:rPr lang="zh-CN" altLang="zh-CN" sz="2000" b="1" dirty="0">
                <a:solidFill>
                  <a:srgbClr val="0070C0"/>
                </a:solidFill>
                <a:latin typeface="Calibri" panose="020F0502020204030204" pitchFamily="34" charset="0"/>
                <a:ea typeface="黑体" panose="02010609060101010101" pitchFamily="49" charset="-122"/>
                <a:sym typeface="+mn-ea"/>
              </a:rPr>
              <a:t>公式计算结果可以为负数，负数不能以0代替</a:t>
            </a:r>
            <a:r>
              <a:rPr lang="zh-CN" altLang="zh-CN" sz="2000" b="1" dirty="0">
                <a:solidFill>
                  <a:schemeClr val="tx1"/>
                </a:solidFill>
                <a:latin typeface="Calibri" panose="020F0502020204030204" pitchFamily="34" charset="0"/>
                <a:ea typeface="黑体" panose="02010609060101010101" pitchFamily="49" charset="-122"/>
                <a:sym typeface="+mn-ea"/>
              </a:rPr>
              <a:t>。</a:t>
            </a:r>
            <a:endParaRPr lang="zh-CN" altLang="zh-CN" sz="2000" b="1" dirty="0">
              <a:solidFill>
                <a:schemeClr val="tx2"/>
              </a:solidFill>
              <a:latin typeface="Calibri" panose="020F0502020204030204" pitchFamily="34" charset="0"/>
              <a:ea typeface="黑体" panose="02010609060101010101" pitchFamily="49" charset="-122"/>
              <a:sym typeface="+mn-ea"/>
            </a:endParaRPr>
          </a:p>
          <a:p>
            <a:pPr algn="just" eaLnBrk="0" hangingPunct="0">
              <a:lnSpc>
                <a:spcPts val="2500"/>
              </a:lnSpc>
              <a:spcAft>
                <a:spcPts val="1200"/>
              </a:spcAft>
            </a:pPr>
            <a:r>
              <a:rPr lang="en-US" altLang="zh-CN" sz="2000" b="1" dirty="0">
                <a:latin typeface="Calibri" panose="020F0502020204030204" pitchFamily="34" charset="0"/>
                <a:ea typeface="黑体" panose="02010609060101010101" pitchFamily="49" charset="-122"/>
                <a:sym typeface="+mn-ea"/>
              </a:rPr>
              <a:t>2</a:t>
            </a:r>
            <a:r>
              <a:rPr lang="zh-CN" altLang="zh-CN" sz="2000" b="1" dirty="0">
                <a:latin typeface="Calibri" panose="020F0502020204030204" pitchFamily="34" charset="0"/>
                <a:ea typeface="黑体" panose="02010609060101010101" pitchFamily="49" charset="-122"/>
                <a:sym typeface="+mn-ea"/>
              </a:rPr>
              <a:t>、与会计口径相比，处理方法不同。财务上含了期初未抵扣数，是跨年度连续累加数。而统计上，</a:t>
            </a:r>
            <a:r>
              <a:rPr lang="zh-CN" altLang="zh-CN" sz="2000" b="1" dirty="0">
                <a:solidFill>
                  <a:srgbClr val="FF0000"/>
                </a:solidFill>
                <a:latin typeface="Calibri" panose="020F0502020204030204" pitchFamily="34" charset="0"/>
                <a:ea typeface="黑体" panose="02010609060101010101" pitchFamily="49" charset="-122"/>
                <a:sym typeface="+mn-ea"/>
              </a:rPr>
              <a:t>不含期初未抵扣数，要严格按公式实际计算结果上报</a:t>
            </a:r>
            <a:r>
              <a:rPr lang="zh-CN" altLang="zh-CN" sz="2000" b="1" dirty="0">
                <a:latin typeface="Calibri" panose="020F0502020204030204" pitchFamily="34" charset="0"/>
                <a:ea typeface="黑体" panose="02010609060101010101" pitchFamily="49" charset="-122"/>
                <a:sym typeface="+mn-ea"/>
              </a:rPr>
              <a:t>。</a:t>
            </a:r>
            <a:endParaRPr lang="zh-CN" altLang="zh-CN" sz="2000" b="1" dirty="0">
              <a:latin typeface="Calibri" panose="020F0502020204030204" pitchFamily="34" charset="0"/>
              <a:ea typeface="黑体" panose="02010609060101010101" pitchFamily="49" charset="-122"/>
            </a:endParaRPr>
          </a:p>
          <a:p>
            <a:pPr algn="just" eaLnBrk="0" hangingPunct="0">
              <a:lnSpc>
                <a:spcPts val="2500"/>
              </a:lnSpc>
              <a:spcAft>
                <a:spcPts val="1200"/>
              </a:spcAft>
            </a:pPr>
            <a:r>
              <a:rPr lang="en-US" altLang="zh-CN" sz="2000" b="1" dirty="0">
                <a:latin typeface="Calibri" panose="020F0502020204030204" pitchFamily="34" charset="0"/>
                <a:ea typeface="黑体" panose="02010609060101010101" pitchFamily="49" charset="-122"/>
              </a:rPr>
              <a:t>3</a:t>
            </a:r>
            <a:r>
              <a:rPr lang="zh-CN" altLang="zh-CN" sz="2000" b="1" dirty="0">
                <a:latin typeface="Calibri" panose="020F0502020204030204" pitchFamily="34" charset="0"/>
                <a:ea typeface="黑体" panose="02010609060101010101" pitchFamily="49" charset="-122"/>
              </a:rPr>
              <a:t>、按照</a:t>
            </a:r>
            <a:r>
              <a:rPr lang="zh-CN" altLang="zh-CN" sz="2000" b="1" dirty="0">
                <a:solidFill>
                  <a:srgbClr val="FF0000"/>
                </a:solidFill>
                <a:latin typeface="Calibri" panose="020F0502020204030204" pitchFamily="34" charset="0"/>
                <a:ea typeface="黑体" panose="02010609060101010101" pitchFamily="49" charset="-122"/>
              </a:rPr>
              <a:t>法人口径</a:t>
            </a:r>
            <a:r>
              <a:rPr lang="zh-CN" altLang="zh-CN" sz="2000" b="1" dirty="0">
                <a:latin typeface="Calibri" panose="020F0502020204030204" pitchFamily="34" charset="0"/>
                <a:ea typeface="黑体" panose="02010609060101010101" pitchFamily="49" charset="-122"/>
              </a:rPr>
              <a:t>填报。不要漏报独立纳税的分公司数据。应填报告期</a:t>
            </a:r>
            <a:r>
              <a:rPr lang="zh-CN" altLang="zh-CN" sz="2000" b="1" dirty="0">
                <a:solidFill>
                  <a:srgbClr val="FF0000"/>
                </a:solidFill>
                <a:latin typeface="Calibri" panose="020F0502020204030204" pitchFamily="34" charset="0"/>
                <a:ea typeface="黑体" panose="02010609060101010101" pitchFamily="49" charset="-122"/>
              </a:rPr>
              <a:t>累计数</a:t>
            </a:r>
            <a:r>
              <a:rPr lang="zh-CN" altLang="zh-CN" sz="2000" b="1" dirty="0">
                <a:latin typeface="Calibri" panose="020F0502020204030204" pitchFamily="34" charset="0"/>
                <a:ea typeface="黑体" panose="02010609060101010101" pitchFamily="49" charset="-122"/>
              </a:rPr>
              <a:t>，不能只填当月数，更不是余额数。</a:t>
            </a:r>
            <a:endParaRPr lang="zh-CN" altLang="zh-CN" sz="2000" b="1" dirty="0">
              <a:latin typeface="Calibri" panose="020F0502020204030204" pitchFamily="34" charset="0"/>
              <a:ea typeface="黑体" panose="02010609060101010101" pitchFamily="49" charset="-122"/>
            </a:endParaRPr>
          </a:p>
        </p:txBody>
      </p:sp>
      <p:sp>
        <p:nvSpPr>
          <p:cNvPr id="21509" name="矩形 4"/>
          <p:cNvSpPr/>
          <p:nvPr/>
        </p:nvSpPr>
        <p:spPr>
          <a:xfrm>
            <a:off x="695325" y="1975485"/>
            <a:ext cx="4029710" cy="433070"/>
          </a:xfrm>
          <a:prstGeom prst="rect">
            <a:avLst/>
          </a:prstGeom>
          <a:noFill/>
          <a:ln w="38100" cap="flat" cmpd="sng">
            <a:solidFill>
              <a:srgbClr val="FF0000"/>
            </a:solidFill>
            <a:prstDash val="solid"/>
            <a:miter/>
            <a:headEnd type="none" w="med" len="med"/>
            <a:tailEnd type="none" w="med" len="med"/>
          </a:ln>
        </p:spPr>
        <p:txBody>
          <a:bodyPr anchor="ctr" anchorCtr="false"/>
          <a:lstStyle/>
          <a:p>
            <a:pPr eaLnBrk="0" hangingPunct="0"/>
            <a:endParaRPr lang="zh-CN" altLang="en-US" dirty="0">
              <a:latin typeface="Arial" panose="020B0604020202020204"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tru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home/uos/Desktop/截图录屏_选择区域_20241206092109.png截图录屏_选择区域_20241206092109"/>
          <p:cNvPicPr>
            <a:picLocks noChangeAspect="true"/>
          </p:cNvPicPr>
          <p:nvPr/>
        </p:nvPicPr>
        <p:blipFill>
          <a:blip r:embed="rId1"/>
          <a:srcRect t="-4589" r="12409"/>
          <a:stretch>
            <a:fillRect/>
          </a:stretch>
        </p:blipFill>
        <p:spPr>
          <a:xfrm>
            <a:off x="76200" y="1412240"/>
            <a:ext cx="6727825" cy="1244600"/>
          </a:xfrm>
          <a:prstGeom prst="rect">
            <a:avLst/>
          </a:prstGeom>
          <a:ln>
            <a:solidFill>
              <a:schemeClr val="bg1">
                <a:lumMod val="50000"/>
              </a:schemeClr>
            </a:solidFill>
          </a:ln>
        </p:spPr>
      </p:pic>
      <p:sp>
        <p:nvSpPr>
          <p:cNvPr id="6" name="线形标注 1 5"/>
          <p:cNvSpPr/>
          <p:nvPr/>
        </p:nvSpPr>
        <p:spPr>
          <a:xfrm>
            <a:off x="866775" y="3088005"/>
            <a:ext cx="7761605" cy="3613785"/>
          </a:xfrm>
          <a:prstGeom prst="borderCallout1">
            <a:avLst>
              <a:gd name="adj1" fmla="val -400"/>
              <a:gd name="adj2" fmla="val 38646"/>
              <a:gd name="adj3" fmla="val -11568"/>
              <a:gd name="adj4" fmla="val 18781"/>
            </a:avLst>
          </a:prstGeom>
          <a:solidFill>
            <a:schemeClr val="bg1">
              <a:lumMod val="85000"/>
            </a:schemeClr>
          </a:solidFill>
          <a:ln w="28575" cap="flat" cmpd="sng">
            <a:solidFill>
              <a:srgbClr val="FF0000"/>
            </a:solidFill>
            <a:prstDash val="solid"/>
            <a:miter/>
            <a:headEnd type="none" w="med" len="med"/>
            <a:tailEnd type="none" w="med" len="med"/>
          </a:ln>
        </p:spPr>
        <p:txBody>
          <a:bodyPr anchor="ctr" anchorCtr="false"/>
          <a:lstStyle/>
          <a:p>
            <a:pPr eaLnBrk="0" hangingPunct="0">
              <a:lnSpc>
                <a:spcPts val="2300"/>
              </a:lnSpc>
            </a:pPr>
            <a:r>
              <a:rPr lang="zh-CN" altLang="zh-CN" sz="2000" b="1" dirty="0">
                <a:latin typeface="Calibri" panose="020F0502020204030204" pitchFamily="34" charset="0"/>
                <a:ea typeface="黑体" panose="02010609060101010101" pitchFamily="49" charset="-122"/>
              </a:rPr>
              <a:t>一、增值税一般纳税人：按</a:t>
            </a:r>
            <a:r>
              <a:rPr lang="en-US" altLang="zh-CN" sz="2000" b="1" dirty="0">
                <a:latin typeface="Calibri" panose="020F0502020204030204" pitchFamily="34" charset="0"/>
                <a:ea typeface="黑体" panose="02010609060101010101" pitchFamily="49" charset="-122"/>
              </a:rPr>
              <a:t>2024</a:t>
            </a:r>
            <a:r>
              <a:rPr lang="zh-CN" altLang="zh-CN" sz="2000" b="1" dirty="0">
                <a:latin typeface="Calibri" panose="020F0502020204030204" pitchFamily="34" charset="0"/>
                <a:ea typeface="黑体" panose="02010609060101010101" pitchFamily="49" charset="-122"/>
              </a:rPr>
              <a:t>年</a:t>
            </a:r>
            <a:r>
              <a:rPr lang="en-US" altLang="zh-CN" sz="2000" b="1" dirty="0">
                <a:latin typeface="Calibri" panose="020F0502020204030204" pitchFamily="34" charset="0"/>
                <a:ea typeface="黑体" panose="02010609060101010101" pitchFamily="49" charset="-122"/>
              </a:rPr>
              <a:t>12</a:t>
            </a:r>
            <a:r>
              <a:rPr lang="zh-CN" altLang="zh-CN" sz="2000" b="1" dirty="0">
                <a:latin typeface="Calibri" panose="020F0502020204030204" pitchFamily="34" charset="0"/>
                <a:ea typeface="黑体" panose="02010609060101010101" pitchFamily="49" charset="-122"/>
              </a:rPr>
              <a:t>月增值纳税申报表</a:t>
            </a:r>
            <a:r>
              <a:rPr lang="zh-CN" altLang="zh-CN" sz="2000" b="1" dirty="0">
                <a:solidFill>
                  <a:srgbClr val="FF0000"/>
                </a:solidFill>
                <a:latin typeface="Calibri" panose="020F0502020204030204" pitchFamily="34" charset="0"/>
                <a:ea typeface="黑体" panose="02010609060101010101" pitchFamily="49" charset="-122"/>
              </a:rPr>
              <a:t>计算填报（不能直接取数填写）</a:t>
            </a:r>
            <a:endParaRPr lang="zh-CN" altLang="zh-CN" sz="2000" dirty="0">
              <a:latin typeface="Calibri" panose="020F0502020204030204" pitchFamily="34" charset="0"/>
              <a:ea typeface="黑体" panose="02010609060101010101" pitchFamily="49" charset="-122"/>
            </a:endParaRPr>
          </a:p>
          <a:p>
            <a:pPr marL="342900" indent="-342900" algn="just" eaLnBrk="0" hangingPunct="0">
              <a:lnSpc>
                <a:spcPts val="2300"/>
              </a:lnSpc>
              <a:buFont typeface="Wingdings" panose="05000000000000000000" pitchFamily="2" charset="2"/>
              <a:buChar char="u"/>
            </a:pPr>
            <a:r>
              <a:rPr lang="zh-CN" altLang="zh-CN" sz="2000" b="1" dirty="0">
                <a:latin typeface="Calibri" panose="020F0502020204030204" pitchFamily="34" charset="0"/>
                <a:ea typeface="黑体" panose="02010609060101010101" pitchFamily="49" charset="-122"/>
              </a:rPr>
              <a:t>推荐方法二：应交增值税（本期累计发生额）</a:t>
            </a:r>
            <a:r>
              <a:rPr lang="en-US" altLang="zh-CN" sz="2000" b="1" dirty="0">
                <a:latin typeface="Calibri" panose="020F0502020204030204" pitchFamily="34" charset="0"/>
                <a:ea typeface="黑体" panose="02010609060101010101" pitchFamily="49" charset="-122"/>
              </a:rPr>
              <a:t> = </a:t>
            </a:r>
            <a:r>
              <a:rPr lang="zh-CN" altLang="zh-CN" sz="2000" b="1" dirty="0">
                <a:latin typeface="Calibri" panose="020F0502020204030204" pitchFamily="34" charset="0"/>
                <a:ea typeface="黑体" panose="02010609060101010101" pitchFamily="49" charset="-122"/>
              </a:rPr>
              <a:t>销项税额－（进项税额－进项税额转出－免、抵、退应退税额）</a:t>
            </a:r>
            <a:r>
              <a:rPr lang="en-US" altLang="zh-CN" sz="2000" b="1" dirty="0">
                <a:latin typeface="Calibri" panose="020F0502020204030204" pitchFamily="34" charset="0"/>
                <a:ea typeface="黑体" panose="02010609060101010101" pitchFamily="49" charset="-122"/>
              </a:rPr>
              <a:t> + </a:t>
            </a:r>
            <a:r>
              <a:rPr lang="zh-CN" altLang="zh-CN" sz="2000" b="1" dirty="0">
                <a:latin typeface="Calibri" panose="020F0502020204030204" pitchFamily="34" charset="0"/>
                <a:ea typeface="黑体" panose="02010609060101010101" pitchFamily="49" charset="-122"/>
              </a:rPr>
              <a:t>简易计税办法计算的应纳税额</a:t>
            </a:r>
            <a:r>
              <a:rPr lang="en-US" altLang="zh-CN" sz="2000" b="1" dirty="0">
                <a:latin typeface="Calibri" panose="020F0502020204030204" pitchFamily="34" charset="0"/>
                <a:ea typeface="黑体" panose="02010609060101010101" pitchFamily="49" charset="-122"/>
              </a:rPr>
              <a:t> + </a:t>
            </a:r>
            <a:r>
              <a:rPr lang="zh-CN" altLang="zh-CN" sz="2000" b="1" dirty="0">
                <a:latin typeface="Calibri" panose="020F0502020204030204" pitchFamily="34" charset="0"/>
                <a:ea typeface="黑体" panose="02010609060101010101" pitchFamily="49" charset="-122"/>
              </a:rPr>
              <a:t>按简易计税办法计算的纳税检查应补缴税额 － 应纳税额减征额-</a:t>
            </a:r>
            <a:r>
              <a:rPr lang="zh-CN" altLang="zh-CN" sz="2000" b="1" dirty="0">
                <a:solidFill>
                  <a:srgbClr val="FF0000"/>
                </a:solidFill>
                <a:latin typeface="Calibri" panose="020F0502020204030204" pitchFamily="34" charset="0"/>
                <a:ea typeface="黑体" panose="02010609060101010101" pitchFamily="49" charset="-122"/>
              </a:rPr>
              <a:t>加计抵减额（1-本期累计数）（都取本年累计列参与计算）</a:t>
            </a:r>
            <a:endParaRPr lang="zh-CN" altLang="zh-CN" sz="2000" b="1" dirty="0">
              <a:solidFill>
                <a:srgbClr val="FF0000"/>
              </a:solidFill>
              <a:latin typeface="Calibri" panose="020F0502020204030204" pitchFamily="34" charset="0"/>
              <a:ea typeface="黑体" panose="02010609060101010101" pitchFamily="49" charset="-122"/>
            </a:endParaRPr>
          </a:p>
          <a:p>
            <a:pPr algn="just" eaLnBrk="0" hangingPunct="0">
              <a:lnSpc>
                <a:spcPts val="2300"/>
              </a:lnSpc>
            </a:pPr>
            <a:endParaRPr lang="zh-CN" altLang="zh-CN" sz="2000" dirty="0">
              <a:latin typeface="Calibri" panose="020F0502020204030204" pitchFamily="34" charset="0"/>
              <a:ea typeface="宋体" pitchFamily="2" charset="-122"/>
            </a:endParaRPr>
          </a:p>
          <a:p>
            <a:pPr eaLnBrk="0" hangingPunct="0">
              <a:lnSpc>
                <a:spcPts val="2300"/>
              </a:lnSpc>
            </a:pPr>
            <a:r>
              <a:rPr lang="zh-CN" altLang="zh-CN" sz="2000" b="1" dirty="0">
                <a:latin typeface="Calibri" panose="020F0502020204030204" pitchFamily="34" charset="0"/>
                <a:ea typeface="黑体" panose="02010609060101010101" pitchFamily="49" charset="-122"/>
              </a:rPr>
              <a:t>二、特殊情况：小规模纳税人企业，可根据“增值税纳税申报表”中</a:t>
            </a:r>
            <a:r>
              <a:rPr lang="zh-CN" altLang="zh-CN" sz="2000" b="1" dirty="0">
                <a:solidFill>
                  <a:srgbClr val="FF0000"/>
                </a:solidFill>
                <a:latin typeface="Calibri" panose="020F0502020204030204" pitchFamily="34" charset="0"/>
                <a:ea typeface="黑体" panose="02010609060101010101" pitchFamily="49" charset="-122"/>
              </a:rPr>
              <a:t>“</a:t>
            </a:r>
            <a:r>
              <a:rPr lang="zh-CN" altLang="en-US" sz="2000" b="1" dirty="0">
                <a:solidFill>
                  <a:srgbClr val="FF0000"/>
                </a:solidFill>
                <a:latin typeface="Calibri" panose="020F0502020204030204" pitchFamily="34" charset="0"/>
                <a:ea typeface="黑体" panose="02010609060101010101" pitchFamily="49" charset="-122"/>
              </a:rPr>
              <a:t>应</a:t>
            </a:r>
            <a:r>
              <a:rPr lang="zh-CN" altLang="zh-CN" sz="2000" b="1" dirty="0">
                <a:solidFill>
                  <a:srgbClr val="FF0000"/>
                </a:solidFill>
                <a:latin typeface="Calibri" panose="020F0502020204030204" pitchFamily="34" charset="0"/>
                <a:ea typeface="黑体" panose="02010609060101010101" pitchFamily="49" charset="-122"/>
              </a:rPr>
              <a:t>纳税额</a:t>
            </a:r>
            <a:r>
              <a:rPr lang="zh-CN" altLang="en-US" sz="2000" b="1" dirty="0">
                <a:solidFill>
                  <a:srgbClr val="FF0000"/>
                </a:solidFill>
                <a:latin typeface="Calibri" panose="020F0502020204030204" pitchFamily="34" charset="0"/>
                <a:ea typeface="黑体" panose="02010609060101010101" pitchFamily="49" charset="-122"/>
              </a:rPr>
              <a:t>合计</a:t>
            </a:r>
            <a:r>
              <a:rPr lang="zh-CN" altLang="zh-CN" sz="2000" b="1" dirty="0">
                <a:solidFill>
                  <a:srgbClr val="FF0000"/>
                </a:solidFill>
                <a:latin typeface="Calibri" panose="020F0502020204030204" pitchFamily="34" charset="0"/>
                <a:ea typeface="黑体" panose="02010609060101010101" pitchFamily="49" charset="-122"/>
              </a:rPr>
              <a:t>”本年累计数</a:t>
            </a:r>
            <a:r>
              <a:rPr lang="zh-CN" altLang="zh-CN" sz="2000" b="1" dirty="0">
                <a:latin typeface="Calibri" panose="020F0502020204030204" pitchFamily="34" charset="0"/>
                <a:ea typeface="黑体" panose="02010609060101010101" pitchFamily="49" charset="-122"/>
              </a:rPr>
              <a:t>填报；</a:t>
            </a:r>
            <a:r>
              <a:rPr lang="zh-CN" altLang="zh-CN" sz="2000" b="1" dirty="0">
                <a:latin typeface="Calibri" panose="020F0502020204030204" pitchFamily="34" charset="0"/>
                <a:ea typeface="黑体" panose="02010609060101010101" pitchFamily="49" charset="-122"/>
                <a:sym typeface="+mn-ea"/>
              </a:rPr>
              <a:t>执行简易征收办法的一般纳税人企业，应根据“增值税纳税申报表”中</a:t>
            </a:r>
            <a:r>
              <a:rPr lang="zh-CN" altLang="zh-CN" sz="2000" b="1" dirty="0">
                <a:solidFill>
                  <a:srgbClr val="FF0000"/>
                </a:solidFill>
                <a:latin typeface="Calibri" panose="020F0502020204030204" pitchFamily="34" charset="0"/>
                <a:ea typeface="黑体" panose="02010609060101010101" pitchFamily="49" charset="-122"/>
                <a:sym typeface="+mn-ea"/>
              </a:rPr>
              <a:t>“简易征收办法计算应纳税额”</a:t>
            </a:r>
            <a:r>
              <a:rPr lang="zh-CN" altLang="zh-CN" sz="2000" b="1" dirty="0">
                <a:latin typeface="Calibri" panose="020F0502020204030204" pitchFamily="34" charset="0"/>
                <a:ea typeface="黑体" panose="02010609060101010101" pitchFamily="49" charset="-122"/>
                <a:sym typeface="+mn-ea"/>
              </a:rPr>
              <a:t>填报该指标。</a:t>
            </a:r>
            <a:endParaRPr lang="zh-CN" altLang="zh-CN" sz="2000" b="1" dirty="0">
              <a:latin typeface="Calibri" panose="020F0502020204030204" pitchFamily="34" charset="0"/>
              <a:ea typeface="黑体" panose="02010609060101010101" pitchFamily="49" charset="-122"/>
            </a:endParaRPr>
          </a:p>
        </p:txBody>
      </p:sp>
      <p:sp>
        <p:nvSpPr>
          <p:cNvPr id="21509" name="矩形 4"/>
          <p:cNvSpPr/>
          <p:nvPr/>
        </p:nvSpPr>
        <p:spPr>
          <a:xfrm>
            <a:off x="641350" y="2223770"/>
            <a:ext cx="4050030" cy="433070"/>
          </a:xfrm>
          <a:prstGeom prst="rect">
            <a:avLst/>
          </a:prstGeom>
          <a:noFill/>
          <a:ln w="38100" cap="flat" cmpd="sng">
            <a:solidFill>
              <a:srgbClr val="FF0000"/>
            </a:solidFill>
            <a:prstDash val="solid"/>
            <a:miter/>
            <a:headEnd type="none" w="med" len="med"/>
            <a:tailEnd type="none" w="med" len="med"/>
          </a:ln>
        </p:spPr>
        <p:txBody>
          <a:bodyPr anchor="ctr" anchorCtr="false"/>
          <a:lstStyle/>
          <a:p>
            <a:pPr eaLnBrk="0" hangingPunct="0"/>
            <a:endParaRPr lang="zh-CN" altLang="en-US" dirty="0">
              <a:latin typeface="Arial" panose="020B0604020202020204" pitchFamily="34" charset="0"/>
              <a:ea typeface="宋体" pitchFamily="2" charset="-122"/>
            </a:endParaRPr>
          </a:p>
        </p:txBody>
      </p:sp>
      <p:sp>
        <p:nvSpPr>
          <p:cNvPr id="12" name="六角星 11"/>
          <p:cNvSpPr/>
          <p:nvPr/>
        </p:nvSpPr>
        <p:spPr>
          <a:xfrm>
            <a:off x="6405880" y="604520"/>
            <a:ext cx="2718435" cy="1693545"/>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计算所得为负数就填负数！</a:t>
            </a:r>
            <a:endParaRPr kumimoji="0" lang="zh-CN" altLang="en-US" sz="2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2" name="矩形"/>
          <p:cNvSpPr/>
          <p:nvPr/>
        </p:nvSpPr>
        <p:spPr>
          <a:xfrm>
            <a:off x="589915" y="139700"/>
            <a:ext cx="7660640" cy="521970"/>
          </a:xfrm>
          <a:prstGeom prst="rect">
            <a:avLst/>
          </a:prstGeom>
          <a:noFill/>
          <a:ln w="9525" cap="flat" cmpd="sng">
            <a:noFill/>
            <a:prstDash val="solid"/>
            <a:miter/>
          </a:ln>
        </p:spPr>
        <p:txBody>
          <a:bodyPr vert="horz" wrap="square" lIns="91440" tIns="45720" rIns="91440" bIns="45720" anchor="t" anchorCtr="false">
            <a:spAutoFit/>
          </a:bodyPr>
          <a:lstStyle/>
          <a:p>
            <a:pPr marL="0" indent="0" algn="l">
              <a:lnSpc>
                <a:spcPct val="100000"/>
              </a:lnSpc>
              <a:spcBef>
                <a:spcPts val="0"/>
              </a:spcBef>
              <a:spcAft>
                <a:spcPts val="0"/>
              </a:spcAft>
              <a:buNone/>
            </a:pPr>
            <a:r>
              <a:rPr lang="en-US" altLang="zh-CN"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2</a:t>
            </a:r>
            <a:r>
              <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、应交增值税</a:t>
            </a:r>
            <a:r>
              <a:rPr lang="zh-CN" altLang="en-US" sz="2800" b="1" dirty="0" smtClean="0">
                <a:solidFill>
                  <a:schemeClr val="tx1"/>
                </a:solidFill>
                <a:latin typeface="微软雅黑" panose="020B0604030504040204" pitchFamily="34" charset="-122"/>
                <a:ea typeface="微软雅黑" panose="020B0604030504040204" pitchFamily="34" charset="-122"/>
                <a:sym typeface="+mn-ea"/>
              </a:rPr>
              <a:t>（本期累计发生额）</a:t>
            </a:r>
            <a:endParaRPr lang="zh-CN" altLang="en-US" sz="28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6" presetClass="emph" presetSubtype="0" fill="hold" grpId="1" nodeType="clickEffect">
                                  <p:stCondLst>
                                    <p:cond delay="0"/>
                                  </p:stCondLst>
                                  <p:childTnLst>
                                    <p:animScale>
                                      <p:cBhvr>
                                        <p:cTn id="28" dur="2000" fill="hold"/>
                                        <p:tgtEl>
                                          <p:spTgt spid="1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true"/>
      <p:bldP spid="12" grpId="1" bldLvl="0" animBg="true"/>
      <p:bldP spid="6" grpId="0" bldLvl="0" animBg="true" uiExpan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62"/>
          <p:cNvSpPr txBox="true"/>
          <p:nvPr/>
        </p:nvSpPr>
        <p:spPr>
          <a:xfrm>
            <a:off x="1051322" y="2987993"/>
            <a:ext cx="7052072" cy="714375"/>
          </a:xfrm>
          <a:prstGeom prst="rect">
            <a:avLst/>
          </a:prstGeom>
          <a:noFill/>
          <a:ln w="9525">
            <a:noFill/>
          </a:ln>
        </p:spPr>
        <p:txBody>
          <a:bodyPr wrap="square" anchor="t" anchorCtr="false">
            <a:spAutoFit/>
          </a:bodyPr>
          <a:p>
            <a:pPr algn="ctr"/>
            <a:r>
              <a:rPr lang="zh-CN" altLang="en-US"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rPr>
              <a:t>第一部分</a:t>
            </a:r>
            <a:r>
              <a:rPr lang="en-US" altLang="zh-CN"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rPr>
              <a:t>   </a:t>
            </a:r>
            <a:r>
              <a:rPr lang="zh-CN" altLang="en-US"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rPr>
              <a:t>报表总体介绍</a:t>
            </a:r>
            <a:endParaRPr lang="zh-CN" altLang="en-US"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endParaRPr>
          </a:p>
        </p:txBody>
      </p:sp>
      <p:pic>
        <p:nvPicPr>
          <p:cNvPr id="18435" name="图片 6"/>
          <p:cNvPicPr>
            <a:picLocks noChangeAspect="true"/>
          </p:cNvPicPr>
          <p:nvPr/>
        </p:nvPicPr>
        <p:blipFill>
          <a:blip r:embed="rId1"/>
          <a:stretch>
            <a:fillRect/>
          </a:stretch>
        </p:blipFill>
        <p:spPr>
          <a:xfrm>
            <a:off x="4733211" y="5472113"/>
            <a:ext cx="4399359" cy="1243013"/>
          </a:xfrm>
          <a:prstGeom prst="rect">
            <a:avLst/>
          </a:prstGeom>
          <a:noFill/>
          <a:ln w="9525">
            <a:noFill/>
          </a:ln>
        </p:spPr>
      </p:pic>
      <p:grpSp>
        <p:nvGrpSpPr>
          <p:cNvPr id="2" name="组合 1"/>
          <p:cNvGrpSpPr/>
          <p:nvPr/>
        </p:nvGrpSpPr>
        <p:grpSpPr>
          <a:xfrm>
            <a:off x="7325678" y="4023360"/>
            <a:ext cx="515303" cy="535781"/>
            <a:chOff x="14903" y="5858"/>
            <a:chExt cx="1082" cy="1125"/>
          </a:xfrm>
        </p:grpSpPr>
        <p:sp>
          <p:nvSpPr>
            <p:cNvPr id="1069" name="矩形 1068"/>
            <p:cNvSpPr/>
            <p:nvPr/>
          </p:nvSpPr>
          <p:spPr>
            <a:xfrm>
              <a:off x="15235" y="6233"/>
              <a:ext cx="750" cy="7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4903" y="5858"/>
              <a:ext cx="748" cy="748"/>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3" name="组合 2"/>
          <p:cNvGrpSpPr/>
          <p:nvPr/>
        </p:nvGrpSpPr>
        <p:grpSpPr>
          <a:xfrm>
            <a:off x="1116806" y="2434590"/>
            <a:ext cx="522923" cy="529114"/>
            <a:chOff x="3318" y="3690"/>
            <a:chExt cx="1098" cy="1111"/>
          </a:xfrm>
        </p:grpSpPr>
        <p:sp>
          <p:nvSpPr>
            <p:cNvPr id="118" name="矩形 117"/>
            <p:cNvSpPr/>
            <p:nvPr/>
          </p:nvSpPr>
          <p:spPr>
            <a:xfrm>
              <a:off x="3318" y="3690"/>
              <a:ext cx="748" cy="74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3668" y="4053"/>
              <a:ext cx="748" cy="748"/>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home/uos/Desktop/截图录屏_选择区域_20241206092109.png截图录屏_选择区域_20241206092109"/>
          <p:cNvPicPr>
            <a:picLocks noChangeAspect="true"/>
          </p:cNvPicPr>
          <p:nvPr/>
        </p:nvPicPr>
        <p:blipFill>
          <a:blip r:embed="rId1"/>
          <a:srcRect t="-10560" r="15451"/>
          <a:stretch>
            <a:fillRect/>
          </a:stretch>
        </p:blipFill>
        <p:spPr>
          <a:xfrm>
            <a:off x="90170" y="1340485"/>
            <a:ext cx="6497955" cy="1316355"/>
          </a:xfrm>
          <a:prstGeom prst="rect">
            <a:avLst/>
          </a:prstGeom>
          <a:ln>
            <a:solidFill>
              <a:schemeClr val="bg1">
                <a:lumMod val="50000"/>
              </a:schemeClr>
            </a:solidFill>
          </a:ln>
        </p:spPr>
      </p:pic>
      <p:sp>
        <p:nvSpPr>
          <p:cNvPr id="6" name="线形标注 1 5"/>
          <p:cNvSpPr/>
          <p:nvPr/>
        </p:nvSpPr>
        <p:spPr>
          <a:xfrm>
            <a:off x="803910" y="3119755"/>
            <a:ext cx="7761605" cy="3140710"/>
          </a:xfrm>
          <a:prstGeom prst="borderCallout1">
            <a:avLst>
              <a:gd name="adj1" fmla="val -400"/>
              <a:gd name="adj2" fmla="val 38646"/>
              <a:gd name="adj3" fmla="val -14253"/>
              <a:gd name="adj4" fmla="val 18964"/>
            </a:avLst>
          </a:prstGeom>
          <a:solidFill>
            <a:schemeClr val="bg1">
              <a:lumMod val="85000"/>
            </a:schemeClr>
          </a:solidFill>
          <a:ln w="28575" cap="flat" cmpd="sng">
            <a:solidFill>
              <a:srgbClr val="FF0000"/>
            </a:solidFill>
            <a:prstDash val="solid"/>
            <a:miter/>
            <a:headEnd type="none" w="med" len="med"/>
            <a:tailEnd type="none" w="med" len="med"/>
          </a:ln>
        </p:spPr>
        <p:txBody>
          <a:bodyPr anchor="ctr" anchorCtr="false"/>
          <a:lstStyle/>
          <a:p>
            <a:pPr eaLnBrk="0" hangingPunct="0">
              <a:lnSpc>
                <a:spcPts val="2300"/>
              </a:lnSpc>
            </a:pPr>
            <a:r>
              <a:rPr lang="zh-CN" altLang="zh-CN" sz="2000" b="1" dirty="0">
                <a:latin typeface="Calibri" panose="020F0502020204030204" pitchFamily="34" charset="0"/>
                <a:ea typeface="黑体" panose="02010609060101010101" pitchFamily="49" charset="-122"/>
              </a:rPr>
              <a:t>一、</a:t>
            </a:r>
            <a:r>
              <a:rPr lang="zh-CN" altLang="zh-CN" sz="2000" b="1" dirty="0">
                <a:highlight>
                  <a:srgbClr val="00FF00"/>
                </a:highlight>
                <a:latin typeface="Calibri" panose="020F0502020204030204" pitchFamily="34" charset="0"/>
                <a:ea typeface="黑体" panose="02010609060101010101" pitchFamily="49" charset="-122"/>
              </a:rPr>
              <a:t>出口企业，推荐方法一：</a:t>
            </a:r>
            <a:endParaRPr lang="zh-CN" altLang="zh-CN" sz="2000" b="1" dirty="0">
              <a:latin typeface="Calibri" panose="020F0502020204030204" pitchFamily="34" charset="0"/>
              <a:ea typeface="黑体" panose="02010609060101010101" pitchFamily="49" charset="-122"/>
            </a:endParaRPr>
          </a:p>
          <a:p>
            <a:pPr algn="just" eaLnBrk="0" hangingPunct="0">
              <a:lnSpc>
                <a:spcPts val="2600"/>
              </a:lnSpc>
              <a:buFont typeface="Wingdings" panose="05000000000000000000" pitchFamily="2" charset="2"/>
            </a:pPr>
            <a:r>
              <a:rPr lang="en-US" altLang="zh-CN" sz="2000" b="1" dirty="0">
                <a:latin typeface="Calibri" panose="020F0502020204030204" pitchFamily="34" charset="0"/>
                <a:ea typeface="黑体" panose="02010609060101010101" pitchFamily="49" charset="-122"/>
              </a:rPr>
              <a:t>      </a:t>
            </a:r>
            <a:r>
              <a:rPr lang="zh-CN" altLang="zh-CN" sz="2000" b="1" dirty="0">
                <a:latin typeface="Calibri" panose="020F0502020204030204" pitchFamily="34" charset="0"/>
                <a:ea typeface="黑体" panose="02010609060101010101" pitchFamily="49" charset="-122"/>
              </a:rPr>
              <a:t>根据本期会计科目“</a:t>
            </a:r>
            <a:r>
              <a:rPr lang="zh-CN" altLang="zh-CN" sz="2000" b="1" dirty="0">
                <a:solidFill>
                  <a:srgbClr val="FF0000"/>
                </a:solidFill>
                <a:latin typeface="Calibri" panose="020F0502020204030204" pitchFamily="34" charset="0"/>
                <a:ea typeface="黑体" panose="02010609060101010101" pitchFamily="49" charset="-122"/>
              </a:rPr>
              <a:t>销项税额</a:t>
            </a:r>
            <a:r>
              <a:rPr lang="zh-CN" altLang="zh-CN" sz="2000" b="1" dirty="0">
                <a:latin typeface="Calibri" panose="020F0502020204030204" pitchFamily="34" charset="0"/>
                <a:ea typeface="黑体" panose="02010609060101010101" pitchFamily="49" charset="-122"/>
              </a:rPr>
              <a:t>”、“</a:t>
            </a:r>
            <a:r>
              <a:rPr lang="zh-CN" altLang="zh-CN" sz="2000" b="1" dirty="0">
                <a:solidFill>
                  <a:srgbClr val="FF0000"/>
                </a:solidFill>
                <a:latin typeface="Calibri" panose="020F0502020204030204" pitchFamily="34" charset="0"/>
                <a:ea typeface="黑体" panose="02010609060101010101" pitchFamily="49" charset="-122"/>
              </a:rPr>
              <a:t>进项税额转出</a:t>
            </a:r>
            <a:r>
              <a:rPr lang="zh-CN" altLang="zh-CN" sz="2000" b="1" dirty="0">
                <a:latin typeface="Calibri" panose="020F0502020204030204" pitchFamily="34" charset="0"/>
                <a:ea typeface="黑体" panose="02010609060101010101" pitchFamily="49" charset="-122"/>
              </a:rPr>
              <a:t>”、</a:t>
            </a:r>
            <a:r>
              <a:rPr lang="zh-CN" altLang="zh-CN" sz="2000" b="1" dirty="0">
                <a:solidFill>
                  <a:srgbClr val="FF0000"/>
                </a:solidFill>
                <a:latin typeface="Calibri" panose="020F0502020204030204" pitchFamily="34" charset="0"/>
                <a:ea typeface="黑体" panose="02010609060101010101" pitchFamily="49" charset="-122"/>
              </a:rPr>
              <a:t>“出口退税</a:t>
            </a:r>
            <a:r>
              <a:rPr lang="zh-CN" altLang="zh-CN" sz="2000" b="1" dirty="0">
                <a:latin typeface="Calibri" panose="020F0502020204030204" pitchFamily="34" charset="0"/>
                <a:ea typeface="黑体" panose="02010609060101010101" pitchFamily="49" charset="-122"/>
              </a:rPr>
              <a:t>”、“</a:t>
            </a:r>
            <a:r>
              <a:rPr lang="zh-CN" altLang="zh-CN" sz="2000" b="1" dirty="0">
                <a:solidFill>
                  <a:srgbClr val="FF0000"/>
                </a:solidFill>
                <a:latin typeface="Calibri" panose="020F0502020204030204" pitchFamily="34" charset="0"/>
                <a:ea typeface="黑体" panose="02010609060101010101" pitchFamily="49" charset="-122"/>
              </a:rPr>
              <a:t>简易计税</a:t>
            </a:r>
            <a:r>
              <a:rPr lang="zh-CN" altLang="zh-CN" sz="2000" b="1" dirty="0">
                <a:latin typeface="Calibri" panose="020F0502020204030204" pitchFamily="34" charset="0"/>
                <a:ea typeface="黑体" panose="02010609060101010101" pitchFamily="49" charset="-122"/>
              </a:rPr>
              <a:t>”年初至期末</a:t>
            </a:r>
            <a:r>
              <a:rPr lang="zh-CN" altLang="zh-CN" sz="2000" b="1" dirty="0">
                <a:solidFill>
                  <a:srgbClr val="FF0000"/>
                </a:solidFill>
                <a:latin typeface="Calibri" panose="020F0502020204030204" pitchFamily="34" charset="0"/>
                <a:ea typeface="黑体" panose="02010609060101010101" pitchFamily="49" charset="-122"/>
              </a:rPr>
              <a:t>贷方累计发生额</a:t>
            </a:r>
            <a:r>
              <a:rPr lang="zh-CN" altLang="zh-CN" sz="2000" b="1" dirty="0">
                <a:latin typeface="Calibri" panose="020F0502020204030204" pitchFamily="34" charset="0"/>
                <a:ea typeface="黑体" panose="02010609060101010101" pitchFamily="49" charset="-122"/>
              </a:rPr>
              <a:t>，“</a:t>
            </a:r>
            <a:r>
              <a:rPr lang="zh-CN" altLang="zh-CN" sz="2000" b="1" dirty="0">
                <a:solidFill>
                  <a:srgbClr val="0070C0"/>
                </a:solidFill>
                <a:latin typeface="Calibri" panose="020F0502020204030204" pitchFamily="34" charset="0"/>
                <a:ea typeface="黑体" panose="02010609060101010101" pitchFamily="49" charset="-122"/>
              </a:rPr>
              <a:t>进项税额</a:t>
            </a:r>
            <a:r>
              <a:rPr lang="zh-CN" altLang="zh-CN" sz="2000" b="1" dirty="0">
                <a:latin typeface="Calibri" panose="020F0502020204030204" pitchFamily="34" charset="0"/>
                <a:ea typeface="黑体" panose="02010609060101010101" pitchFamily="49" charset="-122"/>
              </a:rPr>
              <a:t>”、“</a:t>
            </a:r>
            <a:r>
              <a:rPr lang="zh-CN" altLang="zh-CN" sz="2000" b="1" dirty="0">
                <a:solidFill>
                  <a:srgbClr val="0070C0"/>
                </a:solidFill>
                <a:latin typeface="Calibri" panose="020F0502020204030204" pitchFamily="34" charset="0"/>
                <a:ea typeface="黑体" panose="02010609060101010101" pitchFamily="49" charset="-122"/>
              </a:rPr>
              <a:t>出口抵减内销产品应纳税额</a:t>
            </a:r>
            <a:r>
              <a:rPr lang="zh-CN" altLang="zh-CN" sz="2000" b="1" dirty="0">
                <a:latin typeface="Calibri" panose="020F0502020204030204" pitchFamily="34" charset="0"/>
                <a:ea typeface="黑体" panose="02010609060101010101" pitchFamily="49" charset="-122"/>
              </a:rPr>
              <a:t>”、“</a:t>
            </a:r>
            <a:r>
              <a:rPr lang="zh-CN" altLang="zh-CN" sz="2000" b="1" dirty="0">
                <a:solidFill>
                  <a:srgbClr val="0070C0"/>
                </a:solidFill>
                <a:latin typeface="Calibri" panose="020F0502020204030204" pitchFamily="34" charset="0"/>
                <a:ea typeface="黑体" panose="02010609060101010101" pitchFamily="49" charset="-122"/>
              </a:rPr>
              <a:t>减免税款</a:t>
            </a:r>
            <a:r>
              <a:rPr lang="zh-CN" altLang="zh-CN" sz="2000" b="1" dirty="0">
                <a:latin typeface="Calibri" panose="020F0502020204030204" pitchFamily="34" charset="0"/>
                <a:ea typeface="黑体" panose="02010609060101010101" pitchFamily="49" charset="-122"/>
              </a:rPr>
              <a:t>”年初至期末</a:t>
            </a:r>
            <a:r>
              <a:rPr lang="zh-CN" altLang="zh-CN" sz="2000" b="1" dirty="0">
                <a:solidFill>
                  <a:srgbClr val="0070C0"/>
                </a:solidFill>
                <a:latin typeface="Calibri" panose="020F0502020204030204" pitchFamily="34" charset="0"/>
                <a:ea typeface="黑体" panose="02010609060101010101" pitchFamily="49" charset="-122"/>
              </a:rPr>
              <a:t>借方累计发生额</a:t>
            </a:r>
            <a:r>
              <a:rPr lang="zh-CN" altLang="zh-CN" sz="2000" b="1" dirty="0">
                <a:latin typeface="Calibri" panose="020F0502020204030204" pitchFamily="34" charset="0"/>
                <a:ea typeface="黑体" panose="02010609060101010101" pitchFamily="49" charset="-122"/>
              </a:rPr>
              <a:t>，取值后按照下述公式计算填报：</a:t>
            </a:r>
            <a:endParaRPr lang="zh-CN" altLang="zh-CN" sz="2000" b="1" dirty="0">
              <a:latin typeface="Calibri" panose="020F0502020204030204" pitchFamily="34" charset="0"/>
              <a:ea typeface="黑体" panose="02010609060101010101" pitchFamily="49" charset="-122"/>
            </a:endParaRPr>
          </a:p>
          <a:p>
            <a:pPr algn="just" eaLnBrk="0" hangingPunct="0">
              <a:lnSpc>
                <a:spcPts val="2600"/>
              </a:lnSpc>
              <a:buFont typeface="Wingdings" panose="05000000000000000000" pitchFamily="2" charset="2"/>
            </a:pPr>
            <a:endParaRPr lang="zh-CN" altLang="zh-CN" sz="2000" b="1" dirty="0">
              <a:latin typeface="Calibri" panose="020F0502020204030204" pitchFamily="34" charset="0"/>
              <a:ea typeface="黑体" panose="02010609060101010101" pitchFamily="49" charset="-122"/>
            </a:endParaRPr>
          </a:p>
          <a:p>
            <a:pPr marL="342900" algn="just" eaLnBrk="0" hangingPunct="0">
              <a:lnSpc>
                <a:spcPts val="2600"/>
              </a:lnSpc>
              <a:buFont typeface="Wingdings" panose="05000000000000000000" charset="0"/>
              <a:buChar char="u"/>
            </a:pPr>
            <a:r>
              <a:rPr lang="zh-CN" altLang="zh-CN" sz="2000" b="1" dirty="0">
                <a:latin typeface="Calibri" panose="020F0502020204030204" pitchFamily="34" charset="0"/>
                <a:ea typeface="黑体" panose="02010609060101010101" pitchFamily="49" charset="-122"/>
              </a:rPr>
              <a:t>应交增值税（本期累计发生额）=销项税额－（进项税额－进项税额转出）－出口抵减内销产品应纳税额－减免税款+出口退税+简易计税</a:t>
            </a:r>
            <a:endParaRPr lang="zh-CN" altLang="zh-CN" sz="2000" b="1" dirty="0">
              <a:latin typeface="Calibri" panose="020F0502020204030204" pitchFamily="34" charset="0"/>
              <a:ea typeface="黑体" panose="02010609060101010101" pitchFamily="49" charset="-122"/>
            </a:endParaRPr>
          </a:p>
        </p:txBody>
      </p:sp>
      <p:sp>
        <p:nvSpPr>
          <p:cNvPr id="21509" name="矩形 4"/>
          <p:cNvSpPr/>
          <p:nvPr/>
        </p:nvSpPr>
        <p:spPr>
          <a:xfrm>
            <a:off x="641350" y="2223770"/>
            <a:ext cx="4133850" cy="433070"/>
          </a:xfrm>
          <a:prstGeom prst="rect">
            <a:avLst/>
          </a:prstGeom>
          <a:noFill/>
          <a:ln w="38100" cap="flat" cmpd="sng">
            <a:solidFill>
              <a:srgbClr val="FF0000"/>
            </a:solidFill>
            <a:prstDash val="solid"/>
            <a:miter/>
            <a:headEnd type="none" w="med" len="med"/>
            <a:tailEnd type="none" w="med" len="med"/>
          </a:ln>
        </p:spPr>
        <p:txBody>
          <a:bodyPr anchor="ctr" anchorCtr="false"/>
          <a:lstStyle/>
          <a:p>
            <a:pPr eaLnBrk="0" hangingPunct="0"/>
            <a:endParaRPr lang="zh-CN" altLang="en-US" dirty="0">
              <a:latin typeface="Arial" panose="020B0604020202020204" pitchFamily="34" charset="0"/>
              <a:ea typeface="宋体" pitchFamily="2" charset="-122"/>
            </a:endParaRPr>
          </a:p>
        </p:txBody>
      </p:sp>
      <p:sp>
        <p:nvSpPr>
          <p:cNvPr id="12" name="六角星 11"/>
          <p:cNvSpPr/>
          <p:nvPr/>
        </p:nvSpPr>
        <p:spPr>
          <a:xfrm>
            <a:off x="6405880" y="963295"/>
            <a:ext cx="2718435" cy="1693545"/>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计算所得为负数就填负数！</a:t>
            </a:r>
            <a:endParaRPr kumimoji="0" lang="zh-CN" altLang="en-US" sz="2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2" name="矩形"/>
          <p:cNvSpPr/>
          <p:nvPr/>
        </p:nvSpPr>
        <p:spPr>
          <a:xfrm>
            <a:off x="589915" y="139700"/>
            <a:ext cx="7660640" cy="521970"/>
          </a:xfrm>
          <a:prstGeom prst="rect">
            <a:avLst/>
          </a:prstGeom>
          <a:noFill/>
          <a:ln w="9525" cap="flat" cmpd="sng">
            <a:noFill/>
            <a:prstDash val="solid"/>
            <a:miter/>
          </a:ln>
        </p:spPr>
        <p:txBody>
          <a:bodyPr vert="horz" wrap="square" lIns="91440" tIns="45720" rIns="91440" bIns="45720" anchor="t" anchorCtr="false">
            <a:spAutoFit/>
          </a:bodyPr>
          <a:lstStyle/>
          <a:p>
            <a:pPr marL="0" indent="0" algn="l">
              <a:lnSpc>
                <a:spcPct val="100000"/>
              </a:lnSpc>
              <a:spcBef>
                <a:spcPts val="0"/>
              </a:spcBef>
              <a:spcAft>
                <a:spcPts val="0"/>
              </a:spcAft>
              <a:buNone/>
            </a:pPr>
            <a:r>
              <a:rPr lang="en-US" altLang="zh-CN"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2</a:t>
            </a:r>
            <a:r>
              <a:rPr lang="zh-CN" altLang="en-US" sz="28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、应交增值税</a:t>
            </a:r>
            <a:r>
              <a:rPr lang="zh-CN" altLang="en-US" sz="2800" b="1" dirty="0" smtClean="0">
                <a:solidFill>
                  <a:schemeClr val="tx1"/>
                </a:solidFill>
                <a:latin typeface="微软雅黑" panose="020B0604030504040204" pitchFamily="34" charset="-122"/>
                <a:ea typeface="微软雅黑" panose="020B0604030504040204" pitchFamily="34" charset="-122"/>
                <a:sym typeface="+mn-ea"/>
              </a:rPr>
              <a:t>（本期累计发生额）</a:t>
            </a:r>
            <a:endParaRPr lang="zh-CN" altLang="en-US" sz="28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6" presetClass="emph" presetSubtype="0" fill="hold" grpId="1" nodeType="clickEffect">
                                  <p:stCondLst>
                                    <p:cond delay="0"/>
                                  </p:stCondLst>
                                  <p:childTnLst>
                                    <p:animScale>
                                      <p:cBhvr>
                                        <p:cTn id="22" dur="2000" fill="hold"/>
                                        <p:tgtEl>
                                          <p:spTgt spid="1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true"/>
      <p:bldP spid="12" grpId="1" bldLvl="0" animBg="tru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true"/>
          </p:cNvPicPr>
          <p:nvPr/>
        </p:nvPicPr>
        <p:blipFill>
          <a:blip r:embed="rId1"/>
          <a:srcRect t="1877"/>
          <a:stretch>
            <a:fillRect/>
          </a:stretch>
        </p:blipFill>
        <p:spPr>
          <a:xfrm>
            <a:off x="347345" y="1371600"/>
            <a:ext cx="8244205" cy="4850130"/>
          </a:xfrm>
          <a:prstGeom prst="rect">
            <a:avLst/>
          </a:prstGeom>
        </p:spPr>
      </p:pic>
      <p:pic>
        <p:nvPicPr>
          <p:cNvPr id="8" name="Picture 4"/>
          <p:cNvPicPr>
            <a:picLocks noChangeAspect="true"/>
          </p:cNvPicPr>
          <p:nvPr/>
        </p:nvPicPr>
        <p:blipFill>
          <a:blip r:embed="rId2" cstate="print"/>
          <a:srcRect b="75957"/>
          <a:stretch>
            <a:fillRect/>
          </a:stretch>
        </p:blipFill>
        <p:spPr>
          <a:xfrm>
            <a:off x="455295" y="26670"/>
            <a:ext cx="8005445" cy="1408430"/>
          </a:xfrm>
          <a:prstGeom prst="rect">
            <a:avLst/>
          </a:prstGeom>
          <a:noFill/>
          <a:ln w="9525">
            <a:noFill/>
          </a:ln>
        </p:spPr>
      </p:pic>
      <p:sp>
        <p:nvSpPr>
          <p:cNvPr id="9" name="Rectangle 4"/>
          <p:cNvSpPr/>
          <p:nvPr/>
        </p:nvSpPr>
        <p:spPr>
          <a:xfrm>
            <a:off x="5423535" y="1637030"/>
            <a:ext cx="792480" cy="297180"/>
          </a:xfrm>
          <a:prstGeom prst="rect">
            <a:avLst/>
          </a:prstGeom>
          <a:noFill/>
          <a:ln w="38100" cap="flat" cmpd="sng">
            <a:solidFill>
              <a:srgbClr val="FF0000"/>
            </a:solidFill>
            <a:prstDash val="solid"/>
            <a:miter/>
            <a:headEnd type="none" w="med" len="med"/>
            <a:tailEnd type="none" w="med" len="med"/>
          </a:ln>
        </p:spPr>
        <p:txBody>
          <a:bodyPr wrap="none" anchor="ctr" anchorCtr="false"/>
          <a:lstStyle/>
          <a:p>
            <a:endParaRPr lang="zh-CN" altLang="en-US" dirty="0">
              <a:latin typeface="Arial" panose="020B0604020202020204" pitchFamily="34" charset="0"/>
              <a:ea typeface="宋体" pitchFamily="2" charset="-122"/>
            </a:endParaRPr>
          </a:p>
        </p:txBody>
      </p:sp>
      <p:sp>
        <p:nvSpPr>
          <p:cNvPr id="11" name="线形标注 1 10"/>
          <p:cNvSpPr/>
          <p:nvPr/>
        </p:nvSpPr>
        <p:spPr>
          <a:xfrm>
            <a:off x="2279650" y="588328"/>
            <a:ext cx="2292350" cy="576263"/>
          </a:xfrm>
          <a:prstGeom prst="borderCallout1">
            <a:avLst>
              <a:gd name="adj1" fmla="val 47115"/>
              <a:gd name="adj2" fmla="val -1788"/>
              <a:gd name="adj3" fmla="val 30468"/>
              <a:gd name="adj4" fmla="val -24903"/>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2024</a:t>
            </a:r>
            <a:r>
              <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年</a:t>
            </a:r>
            <a:r>
              <a:rPr kumimoji="0" lang="en-US"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12</a:t>
            </a:r>
            <a:r>
              <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月</a:t>
            </a:r>
            <a:r>
              <a:rPr kumimoji="0" lang="en-US"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1</a:t>
            </a:r>
            <a:r>
              <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日至</a:t>
            </a:r>
            <a:r>
              <a:rPr kumimoji="0" lang="en-US"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2024</a:t>
            </a:r>
            <a:r>
              <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年</a:t>
            </a:r>
            <a:r>
              <a:rPr kumimoji="0" lang="en-US"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12</a:t>
            </a:r>
            <a:r>
              <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月</a:t>
            </a:r>
            <a:r>
              <a:rPr kumimoji="0" lang="en-US"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31</a:t>
            </a:r>
            <a:r>
              <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日</a:t>
            </a:r>
            <a:endPar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12" name="矩形 11"/>
          <p:cNvSpPr/>
          <p:nvPr/>
        </p:nvSpPr>
        <p:spPr>
          <a:xfrm>
            <a:off x="179705" y="5955030"/>
            <a:ext cx="8841740" cy="829945"/>
          </a:xfrm>
          <a:prstGeom prst="rect">
            <a:avLst/>
          </a:prstGeom>
          <a:solidFill>
            <a:schemeClr val="accent5">
              <a:lumMod val="60000"/>
              <a:lumOff val="40000"/>
            </a:schemeClr>
          </a:solidFill>
          <a:ln>
            <a:solidFill>
              <a:schemeClr val="accent1">
                <a:shade val="50000"/>
              </a:schemeClr>
            </a:solidFill>
            <a:miter lim="800000"/>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rPr>
              <a:t>应交增值税</a:t>
            </a:r>
            <a:r>
              <a:rPr kumimoji="0" lang="en-US" altLang="en-US"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rPr>
              <a:t>=</a:t>
            </a:r>
            <a:r>
              <a:rPr kumimoji="0" lang="zh-CN" altLang="en-US"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rPr>
              <a:t>销项税额－（进项税额－进项税额转出－免、抵、退应退税额）</a:t>
            </a:r>
            <a:r>
              <a:rPr kumimoji="0" lang="en-US" altLang="en-US"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rPr>
              <a:t>+</a:t>
            </a:r>
            <a:r>
              <a:rPr kumimoji="0" lang="zh-CN" altLang="en-US"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rPr>
              <a:t>简易计税办法计算的应纳税额</a:t>
            </a:r>
            <a:r>
              <a:rPr kumimoji="0" lang="en-US" altLang="en-US"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rPr>
              <a:t>+</a:t>
            </a:r>
            <a:r>
              <a:rPr kumimoji="0" lang="zh-CN" altLang="en-US"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rPr>
              <a:t>按简易计税办法计算的纳税检查应补缴税额－应纳税额减征额</a:t>
            </a:r>
            <a:r>
              <a:rPr lang="en-US" altLang="zh-CN" sz="1600" b="1" noProof="0" dirty="0">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sym typeface="+mn-ea"/>
              </a:rPr>
              <a:t> </a:t>
            </a:r>
            <a:r>
              <a:rPr lang="zh-CN" altLang="en-US" sz="1600" b="1" noProof="0" dirty="0">
                <a:solidFill>
                  <a:srgbClr val="FF0000"/>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sym typeface="+mn-ea"/>
              </a:rPr>
              <a:t>-</a:t>
            </a:r>
            <a:r>
              <a:rPr lang="en-US" altLang="zh-CN" sz="1600" b="1" noProof="0" dirty="0">
                <a:solidFill>
                  <a:srgbClr val="FF0000"/>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sym typeface="+mn-ea"/>
              </a:rPr>
              <a:t> </a:t>
            </a:r>
            <a:r>
              <a:rPr lang="zh-CN" altLang="en-US" sz="1600" b="1" noProof="0" dirty="0">
                <a:solidFill>
                  <a:srgbClr val="FF0000"/>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sym typeface="+mn-ea"/>
              </a:rPr>
              <a:t>加计抵减额</a:t>
            </a:r>
            <a:endParaRPr kumimoji="0" lang="zh-CN" altLang="en-US"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rPr>
              <a:t>=40000-</a:t>
            </a:r>
            <a:r>
              <a:rPr kumimoji="0" lang="zh-CN" altLang="en-US"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rPr>
              <a:t>（</a:t>
            </a:r>
            <a:r>
              <a:rPr kumimoji="0" lang="en-US" altLang="zh-CN"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rPr>
              <a:t>35000-500-700</a:t>
            </a:r>
            <a:r>
              <a:rPr kumimoji="0" lang="zh-CN" altLang="en-US"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rPr>
              <a:t>）</a:t>
            </a:r>
            <a:r>
              <a:rPr kumimoji="0" lang="en-US" altLang="zh-CN"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rPr>
              <a:t>+50+5-5=6250</a:t>
            </a:r>
            <a:endParaRPr kumimoji="0" lang="en-US" altLang="zh-CN" sz="1600" b="1" i="0" u="none" strike="noStrike" kern="1200" cap="none" spc="0" normalizeH="0" baseline="0" noProof="0" dirty="0">
              <a:solidFill>
                <a:schemeClr val="tx1"/>
              </a:solidFill>
              <a:effectLst>
                <a:outerShdw blurRad="38100" dist="25400" dir="5400000" algn="ctr" rotWithShape="0">
                  <a:srgbClr val="6E747A">
                    <a:alpha val="43000"/>
                  </a:srgbClr>
                </a:outerShdw>
              </a:effectLst>
              <a:uLnTx/>
              <a:uFillTx/>
              <a:latin typeface="微软雅黑" panose="020B0604030504040204" pitchFamily="34" charset="-122"/>
              <a:ea typeface="微软雅黑" panose="020B060403050404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true"/>
      <p:bldP spid="11" grpId="0" bldLvl="0" animBg="true"/>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true" noChangeArrowheads="true"/>
          </p:cNvPicPr>
          <p:nvPr/>
        </p:nvPicPr>
        <p:blipFill>
          <a:blip r:embed="rId1" cstate="print"/>
          <a:srcRect/>
          <a:stretch>
            <a:fillRect/>
          </a:stretch>
        </p:blipFill>
        <p:spPr bwMode="auto">
          <a:xfrm>
            <a:off x="902813" y="702547"/>
            <a:ext cx="7693660" cy="4961467"/>
          </a:xfrm>
          <a:prstGeom prst="rect">
            <a:avLst/>
          </a:prstGeom>
          <a:noFill/>
          <a:ln w="9525">
            <a:noFill/>
            <a:miter lim="800000"/>
            <a:headEnd/>
            <a:tailEnd/>
          </a:ln>
          <a:effectLst/>
        </p:spPr>
      </p:pic>
      <p:sp>
        <p:nvSpPr>
          <p:cNvPr id="5" name="椭圆 4"/>
          <p:cNvSpPr/>
          <p:nvPr/>
        </p:nvSpPr>
        <p:spPr>
          <a:xfrm>
            <a:off x="1044368" y="3648059"/>
            <a:ext cx="2331085" cy="63838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椭圆 5"/>
          <p:cNvSpPr/>
          <p:nvPr/>
        </p:nvSpPr>
        <p:spPr>
          <a:xfrm>
            <a:off x="4404872" y="2496782"/>
            <a:ext cx="930910" cy="5952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椭圆 6"/>
          <p:cNvSpPr/>
          <p:nvPr/>
        </p:nvSpPr>
        <p:spPr>
          <a:xfrm>
            <a:off x="5436856" y="2427384"/>
            <a:ext cx="821055" cy="56303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420308" y="4797152"/>
            <a:ext cx="8400670" cy="1569660"/>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lvl="0" algn="just">
              <a:defRPr/>
            </a:pPr>
            <a:r>
              <a:rPr lang="zh-CN" altLang="en-US" sz="2400" b="1" dirty="0" smtClean="0">
                <a:solidFill>
                  <a:schemeClr val="bg2"/>
                </a:solidFill>
                <a:latin typeface="微软雅黑 Light" panose="020B0502040204020203" pitchFamily="34" charset="-122"/>
                <a:ea typeface="微软雅黑 Light" panose="020B0502040204020203" pitchFamily="34" charset="-122"/>
              </a:rPr>
              <a:t>本期加计抵减额</a:t>
            </a:r>
            <a:r>
              <a:rPr lang="en-US" altLang="zh-CN" sz="2400" b="1" dirty="0" smtClean="0">
                <a:solidFill>
                  <a:schemeClr val="bg2"/>
                </a:solidFill>
                <a:latin typeface="微软雅黑 Light" panose="020B0502040204020203" pitchFamily="34" charset="-122"/>
                <a:ea typeface="微软雅黑 Light" panose="020B0502040204020203" pitchFamily="34" charset="-122"/>
              </a:rPr>
              <a:t>=</a:t>
            </a:r>
            <a:r>
              <a:rPr lang="zh-CN" altLang="en-US" sz="2400" b="1" dirty="0" smtClean="0">
                <a:solidFill>
                  <a:schemeClr val="bg2"/>
                </a:solidFill>
                <a:latin typeface="微软雅黑 Light" panose="020B0502040204020203" pitchFamily="34" charset="-122"/>
                <a:ea typeface="微软雅黑 Light" panose="020B0502040204020203" pitchFamily="34" charset="-122"/>
              </a:rPr>
              <a:t>本期发生额</a:t>
            </a:r>
            <a:r>
              <a:rPr lang="en-US" altLang="zh-CN" sz="2400" b="1" dirty="0" smtClean="0">
                <a:solidFill>
                  <a:schemeClr val="bg2"/>
                </a:solidFill>
                <a:latin typeface="微软雅黑 Light" panose="020B0502040204020203" pitchFamily="34" charset="-122"/>
                <a:ea typeface="微软雅黑 Light" panose="020B0502040204020203" pitchFamily="34" charset="-122"/>
              </a:rPr>
              <a:t>-</a:t>
            </a:r>
            <a:r>
              <a:rPr lang="zh-CN" altLang="en-US" sz="2400" b="1" dirty="0" smtClean="0">
                <a:solidFill>
                  <a:schemeClr val="bg2"/>
                </a:solidFill>
                <a:latin typeface="微软雅黑 Light" panose="020B0502040204020203" pitchFamily="34" charset="-122"/>
                <a:ea typeface="微软雅黑 Light" panose="020B0502040204020203" pitchFamily="34" charset="-122"/>
              </a:rPr>
              <a:t>本期调减额</a:t>
            </a:r>
            <a:endParaRPr lang="en-US" altLang="zh-CN" sz="2400" b="1" dirty="0" smtClean="0">
              <a:solidFill>
                <a:schemeClr val="bg2"/>
              </a:solidFill>
              <a:latin typeface="微软雅黑 Light" panose="020B0502040204020203" pitchFamily="34" charset="-122"/>
              <a:ea typeface="微软雅黑 Light" panose="020B0502040204020203" pitchFamily="34" charset="-122"/>
            </a:endParaRPr>
          </a:p>
          <a:p>
            <a:pPr lvl="0" algn="just">
              <a:defRPr/>
            </a:pPr>
            <a:r>
              <a:rPr lang="en-US" altLang="zh-CN" sz="2400" b="1" kern="0" dirty="0" smtClean="0">
                <a:solidFill>
                  <a:srgbClr val="FF0000"/>
                </a:solidFill>
                <a:latin typeface="微软雅黑 Light" panose="020B0502040204020203" pitchFamily="34" charset="-122"/>
                <a:ea typeface="微软雅黑 Light" panose="020B0502040204020203" pitchFamily="34" charset="-122"/>
              </a:rPr>
              <a:t>1-</a:t>
            </a:r>
            <a:r>
              <a:rPr lang="zh-CN" altLang="en-US" sz="2400" b="1" kern="0" dirty="0" smtClean="0">
                <a:solidFill>
                  <a:srgbClr val="FF0000"/>
                </a:solidFill>
                <a:latin typeface="微软雅黑 Light" panose="020B0502040204020203" pitchFamily="34" charset="-122"/>
                <a:ea typeface="微软雅黑 Light" panose="020B0502040204020203" pitchFamily="34" charset="-122"/>
              </a:rPr>
              <a:t>本期加计抵减额</a:t>
            </a:r>
            <a:r>
              <a:rPr lang="en-US" altLang="zh-CN" sz="2400" b="1" kern="0" dirty="0" smtClean="0">
                <a:solidFill>
                  <a:schemeClr val="bg2"/>
                </a:solidFill>
                <a:latin typeface="微软雅黑 Light" panose="020B0502040204020203" pitchFamily="34" charset="-122"/>
                <a:ea typeface="微软雅黑 Light" panose="020B0502040204020203" pitchFamily="34" charset="-122"/>
              </a:rPr>
              <a:t>=</a:t>
            </a:r>
            <a:r>
              <a:rPr lang="zh-CN" altLang="en-US" sz="2400" b="1" kern="0" dirty="0" smtClean="0">
                <a:solidFill>
                  <a:schemeClr val="bg2"/>
                </a:solidFill>
                <a:latin typeface="微软雅黑 Light" panose="020B0502040204020203" pitchFamily="34" charset="-122"/>
                <a:ea typeface="微软雅黑 Light" panose="020B0502040204020203" pitchFamily="34" charset="-122"/>
              </a:rPr>
              <a:t>每期</a:t>
            </a:r>
            <a:r>
              <a:rPr lang="zh-CN" altLang="en-US" sz="2400" b="1" dirty="0" smtClean="0">
                <a:solidFill>
                  <a:schemeClr val="bg2"/>
                </a:solidFill>
                <a:latin typeface="微软雅黑 Light" panose="020B0502040204020203" pitchFamily="34" charset="-122"/>
                <a:ea typeface="微软雅黑 Light" panose="020B0502040204020203" pitchFamily="34" charset="-122"/>
              </a:rPr>
              <a:t>加计抵减额</a:t>
            </a:r>
            <a:r>
              <a:rPr lang="zh-CN" altLang="en-US" sz="2400" b="1" dirty="0" smtClean="0">
                <a:solidFill>
                  <a:srgbClr val="FF0000"/>
                </a:solidFill>
                <a:latin typeface="微软雅黑 Light" panose="020B0502040204020203" pitchFamily="34" charset="-122"/>
                <a:ea typeface="微软雅黑 Light" panose="020B0502040204020203" pitchFamily="34" charset="-122"/>
              </a:rPr>
              <a:t>之和</a:t>
            </a:r>
            <a:endParaRPr lang="en-US" altLang="zh-CN" sz="2400" b="1" dirty="0" smtClean="0">
              <a:solidFill>
                <a:srgbClr val="FF0000"/>
              </a:solidFill>
              <a:latin typeface="微软雅黑 Light" panose="020B0502040204020203" pitchFamily="34" charset="-122"/>
              <a:ea typeface="微软雅黑 Light" panose="020B0502040204020203" pitchFamily="34" charset="-122"/>
            </a:endParaRPr>
          </a:p>
          <a:p>
            <a:pPr lvl="0" algn="just">
              <a:defRPr/>
            </a:pPr>
            <a:r>
              <a:rPr lang="zh-CN" altLang="en-US" sz="2400" b="1" dirty="0" smtClean="0">
                <a:latin typeface="微软雅黑 Light" panose="020B0502040204020203" pitchFamily="34" charset="-122"/>
                <a:ea typeface="微软雅黑 Light" panose="020B0502040204020203" pitchFamily="34" charset="-122"/>
              </a:rPr>
              <a:t>提醒：应交增值税本身是累计数，所以扣减加计抵减额的时候也要扣累计数，也就是每期加计抵减额之和。</a:t>
            </a:r>
            <a:endParaRPr lang="zh-CN" altLang="en-US" sz="2400" b="1" kern="0" dirty="0">
              <a:solidFill>
                <a:srgbClr val="FF0000"/>
              </a:solidFill>
              <a:latin typeface="微软雅黑 Light" panose="020B0502040204020203" pitchFamily="34" charset="-122"/>
              <a:ea typeface="微软雅黑 Light" panose="020B0502040204020203" pitchFamily="34" charset="-122"/>
            </a:endParaRPr>
          </a:p>
        </p:txBody>
      </p:sp>
      <p:sp>
        <p:nvSpPr>
          <p:cNvPr id="13" name="标题 1"/>
          <p:cNvSpPr txBox="true"/>
          <p:nvPr/>
        </p:nvSpPr>
        <p:spPr>
          <a:xfrm>
            <a:off x="564177" y="-69850"/>
            <a:ext cx="6929485" cy="667173"/>
          </a:xfrm>
          <a:prstGeom prst="rect">
            <a:avLst/>
          </a:prstGeom>
        </p:spPr>
        <p:txBody>
          <a:bodyPr anchor="b">
            <a:no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2.应交增值税</a:t>
            </a:r>
            <a:r>
              <a:rPr kumimoji="0" lang="zh-CN" altLang="en-US" sz="2800" b="1"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j-cs"/>
              </a:rPr>
              <a:t>（本期累计发生额）</a:t>
            </a:r>
            <a:endParaRPr kumimoji="0" lang="zh-CN" altLang="en-US" sz="2800" b="1"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j-cs"/>
            </a:endParaRPr>
          </a:p>
        </p:txBody>
      </p:sp>
      <p:cxnSp>
        <p:nvCxnSpPr>
          <p:cNvPr id="17" name="直接连接符 16"/>
          <p:cNvCxnSpPr/>
          <p:nvPr/>
        </p:nvCxnSpPr>
        <p:spPr>
          <a:xfrm flipV="true">
            <a:off x="3276615" y="1253317"/>
            <a:ext cx="3804920" cy="1354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true">
            <a:off x="4640967" y="1812555"/>
            <a:ext cx="1295400" cy="101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transition spd="slow" advTm="5602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500"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nodeType="withEffect">
                                  <p:stCondLst>
                                    <p:cond delay="0"/>
                                  </p:stCondLst>
                                  <p:childTnLst>
                                    <p:set>
                                      <p:cBhvr>
                                        <p:cTn id="9" dur="500"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true"/>
      <p:bldP spid="6" grpId="0" bldLvl="0" animBg="true"/>
      <p:bldP spid="7" grpId="0" bldLvl="0" animBg="true"/>
      <p:bldP spid="15" grpId="0" bldLvl="0" animBg="tru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3"/>
          <p:cNvPicPr>
            <a:picLocks noGrp="true" noChangeAspect="true"/>
          </p:cNvPicPr>
          <p:nvPr>
            <p:ph idx="4294967295"/>
          </p:nvPr>
        </p:nvPicPr>
        <p:blipFill>
          <a:blip r:embed="rId1" cstate="print"/>
          <a:stretch>
            <a:fillRect/>
          </a:stretch>
        </p:blipFill>
        <p:spPr>
          <a:xfrm>
            <a:off x="1428750" y="722948"/>
            <a:ext cx="6480175" cy="6089650"/>
          </a:xfrm>
        </p:spPr>
      </p:pic>
      <p:sp>
        <p:nvSpPr>
          <p:cNvPr id="16387" name="Rectangle 4"/>
          <p:cNvSpPr/>
          <p:nvPr/>
        </p:nvSpPr>
        <p:spPr>
          <a:xfrm>
            <a:off x="6502400" y="1689735"/>
            <a:ext cx="1295400" cy="158750"/>
          </a:xfrm>
          <a:prstGeom prst="rect">
            <a:avLst/>
          </a:prstGeom>
          <a:noFill/>
          <a:ln w="38100" cap="flat" cmpd="sng">
            <a:solidFill>
              <a:srgbClr val="FF0000"/>
            </a:solidFill>
            <a:prstDash val="solid"/>
            <a:miter/>
            <a:headEnd type="none" w="med" len="med"/>
            <a:tailEnd type="none" w="med" len="med"/>
          </a:ln>
        </p:spPr>
        <p:txBody>
          <a:bodyPr wrap="none" anchor="ctr" anchorCtr="false"/>
          <a:lstStyle/>
          <a:p>
            <a:endParaRPr lang="zh-CN" altLang="en-US" dirty="0">
              <a:latin typeface="Arial" panose="020B0604020202020204" pitchFamily="34" charset="0"/>
              <a:ea typeface="宋体" pitchFamily="2" charset="-122"/>
            </a:endParaRPr>
          </a:p>
        </p:txBody>
      </p:sp>
      <p:sp>
        <p:nvSpPr>
          <p:cNvPr id="24579" name="Rectangle 5"/>
          <p:cNvSpPr/>
          <p:nvPr/>
        </p:nvSpPr>
        <p:spPr>
          <a:xfrm>
            <a:off x="2137093" y="6269355"/>
            <a:ext cx="1009650" cy="215900"/>
          </a:xfrm>
          <a:prstGeom prst="rect">
            <a:avLst/>
          </a:prstGeom>
          <a:noFill/>
          <a:ln w="28575" cap="flat" cmpd="sng">
            <a:solidFill>
              <a:srgbClr val="FF0000"/>
            </a:solidFill>
            <a:prstDash val="solid"/>
            <a:miter/>
            <a:headEnd type="none" w="med" len="med"/>
            <a:tailEnd type="none" w="med" len="med"/>
          </a:ln>
        </p:spPr>
        <p:txBody>
          <a:bodyPr wrap="none" anchor="ctr" anchorCtr="false"/>
          <a:lstStyle/>
          <a:p>
            <a:endParaRPr lang="zh-CN" altLang="en-US" dirty="0">
              <a:latin typeface="Arial" panose="020B0604020202020204" pitchFamily="34" charset="0"/>
              <a:ea typeface="宋体" pitchFamily="2" charset="-122"/>
            </a:endParaRPr>
          </a:p>
        </p:txBody>
      </p:sp>
      <p:sp>
        <p:nvSpPr>
          <p:cNvPr id="5" name="线形标注 1 4"/>
          <p:cNvSpPr/>
          <p:nvPr/>
        </p:nvSpPr>
        <p:spPr>
          <a:xfrm>
            <a:off x="3218498" y="1849120"/>
            <a:ext cx="2292350" cy="574675"/>
          </a:xfrm>
          <a:prstGeom prst="borderCallout1">
            <a:avLst>
              <a:gd name="adj1" fmla="val 47115"/>
              <a:gd name="adj2" fmla="val -1788"/>
              <a:gd name="adj3" fmla="val -24959"/>
              <a:gd name="adj4" fmla="val -20632"/>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2024</a:t>
            </a:r>
            <a:r>
              <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年</a:t>
            </a:r>
            <a:r>
              <a:rPr kumimoji="0" lang="en-US"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12</a:t>
            </a:r>
            <a:r>
              <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月</a:t>
            </a:r>
            <a:r>
              <a:rPr kumimoji="0" lang="en-US"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1</a:t>
            </a:r>
            <a:r>
              <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日至</a:t>
            </a:r>
            <a:r>
              <a:rPr kumimoji="0" lang="en-US"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2024</a:t>
            </a:r>
            <a:r>
              <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年</a:t>
            </a:r>
            <a:r>
              <a:rPr kumimoji="0" lang="en-US"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12</a:t>
            </a:r>
            <a:r>
              <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月</a:t>
            </a:r>
            <a:r>
              <a:rPr kumimoji="0" lang="en-US"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31</a:t>
            </a:r>
            <a:r>
              <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日</a:t>
            </a:r>
            <a:endParaRPr kumimoji="0" lang="zh-CN" alt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24581" name="圆角矩形 1"/>
          <p:cNvSpPr/>
          <p:nvPr/>
        </p:nvSpPr>
        <p:spPr>
          <a:xfrm>
            <a:off x="3880485" y="971550"/>
            <a:ext cx="1800225" cy="251460"/>
          </a:xfrm>
          <a:prstGeom prst="roundRect">
            <a:avLst>
              <a:gd name="adj" fmla="val 16667"/>
            </a:avLst>
          </a:prstGeom>
          <a:noFill/>
          <a:ln w="47625" cap="flat" cmpd="sng">
            <a:solidFill>
              <a:srgbClr val="FF0000"/>
            </a:solidFill>
            <a:prstDash val="solid"/>
            <a:round/>
            <a:headEnd type="none" w="med" len="med"/>
            <a:tailEnd type="none" w="med" len="med"/>
          </a:ln>
        </p:spPr>
        <p:txBody>
          <a:bodyPr wrap="none" anchor="ctr" anchorCtr="false"/>
          <a:lstStyle/>
          <a:p>
            <a:pPr algn="ctr" defTabSz="913130"/>
            <a:endParaRPr lang="zh-CN" altLang="en-US" sz="3200" dirty="0">
              <a:latin typeface="Tahoma" panose="020B0604030504040204" pitchFamily="34" charset="0"/>
              <a:ea typeface="黑体" panose="02010609060101010101" pitchFamily="49" charset="-122"/>
            </a:endParaRPr>
          </a:p>
        </p:txBody>
      </p:sp>
      <p:sp>
        <p:nvSpPr>
          <p:cNvPr id="13" name="标题 1"/>
          <p:cNvSpPr txBox="true"/>
          <p:nvPr/>
        </p:nvSpPr>
        <p:spPr>
          <a:xfrm>
            <a:off x="564177" y="-69850"/>
            <a:ext cx="6929485" cy="667173"/>
          </a:xfrm>
          <a:prstGeom prst="rect">
            <a:avLst/>
          </a:prstGeom>
        </p:spPr>
        <p:txBody>
          <a:bodyPr anchor="b">
            <a:noAutofit/>
          </a:bodyPr>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2.应交增值税</a:t>
            </a:r>
            <a:r>
              <a:rPr kumimoji="0" lang="zh-CN" altLang="en-US" sz="2800" b="1"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j-cs"/>
              </a:rPr>
              <a:t>（本期累计发生额）</a:t>
            </a:r>
            <a:endParaRPr kumimoji="0" lang="zh-CN" altLang="en-US" sz="2800" b="1"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ldLvl="0" animBg="true"/>
      <p:bldP spid="5" grpId="0" bldLvl="0" animBg="tru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7" name="矩形 15"/>
          <p:cNvSpPr/>
          <p:nvPr/>
        </p:nvSpPr>
        <p:spPr>
          <a:xfrm>
            <a:off x="251460" y="-38735"/>
            <a:ext cx="6999288" cy="681355"/>
          </a:xfrm>
          <a:prstGeom prst="rect">
            <a:avLst/>
          </a:prstGeom>
          <a:noFill/>
          <a:ln w="9525">
            <a:noFill/>
          </a:ln>
        </p:spPr>
        <p:txBody>
          <a:bodyPr>
            <a:spAutoFit/>
          </a:bodyPr>
          <a:p>
            <a:pPr marL="0" lvl="2" indent="0" algn="ctr" eaLnBrk="1" hangingPunct="1">
              <a:lnSpc>
                <a:spcPts val="4600"/>
              </a:lnSpc>
              <a:buNone/>
            </a:pPr>
            <a:r>
              <a:rPr lang="zh-CN" altLang="en-US" sz="2800" b="1" dirty="0">
                <a:solidFill>
                  <a:srgbClr val="FF0000"/>
                </a:solidFill>
                <a:latin typeface="华文中宋" panose="02010600040101010101" pitchFamily="2" charset="-122"/>
                <a:ea typeface="华文中宋" panose="02010600040101010101" pitchFamily="2" charset="-122"/>
              </a:rPr>
              <a:t>应交增值税执法检查发现的常见问题</a:t>
            </a:r>
            <a:endParaRPr lang="en-US" altLang="zh-CN" sz="2800" b="1" dirty="0">
              <a:solidFill>
                <a:srgbClr val="FF0000"/>
              </a:solidFill>
              <a:latin typeface="华文中宋" panose="02010600040101010101" pitchFamily="2" charset="-122"/>
              <a:ea typeface="华文中宋" panose="02010600040101010101" pitchFamily="2" charset="-122"/>
            </a:endParaRPr>
          </a:p>
        </p:txBody>
      </p:sp>
      <p:sp>
        <p:nvSpPr>
          <p:cNvPr id="150531" name="Rectangle 3"/>
          <p:cNvSpPr>
            <a:spLocks noGrp="true"/>
          </p:cNvSpPr>
          <p:nvPr>
            <p:ph idx="4294967295"/>
          </p:nvPr>
        </p:nvSpPr>
        <p:spPr>
          <a:xfrm>
            <a:off x="394970" y="979805"/>
            <a:ext cx="8110220" cy="5013960"/>
          </a:xfrm>
        </p:spPr>
        <p:txBody>
          <a:bodyPr vert="horz" wrap="square" lIns="91440" tIns="45720" rIns="91440" bIns="45720" anchor="t" anchorCtr="false"/>
          <a:p>
            <a:pPr marL="561340" lvl="1" latinLnBrk="0">
              <a:lnSpc>
                <a:spcPct val="130000"/>
              </a:lnSpc>
              <a:spcBef>
                <a:spcPts val="0"/>
              </a:spcBef>
              <a:buClr>
                <a:srgbClr val="FF0000"/>
              </a:buClr>
              <a:buSzPct val="120000"/>
              <a:buFont typeface="Wingdings" panose="05000000000000000000" pitchFamily="2" charset="2"/>
              <a:buChar char="û"/>
            </a:pPr>
            <a:r>
              <a:rPr lang="zh-CN" altLang="en-US" sz="2400" dirty="0">
                <a:solidFill>
                  <a:schemeClr val="tx1"/>
                </a:solidFill>
                <a:latin typeface="+mn-ea"/>
                <a:cs typeface="+mn-ea"/>
              </a:rPr>
              <a:t>包含期初未抵扣数</a:t>
            </a:r>
            <a:endParaRPr lang="zh-CN" altLang="en-US" sz="2400"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2400" dirty="0">
                <a:solidFill>
                  <a:schemeClr val="tx1"/>
                </a:solidFill>
                <a:latin typeface="+mn-ea"/>
                <a:cs typeface="+mn-ea"/>
              </a:rPr>
              <a:t>填成实交数而非应交数 （误按照税务口径上的应纳税额填报）</a:t>
            </a:r>
            <a:endParaRPr lang="zh-CN" altLang="en-US" sz="2400"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2400" dirty="0">
                <a:solidFill>
                  <a:schemeClr val="tx1"/>
                </a:solidFill>
                <a:latin typeface="+mn-ea"/>
                <a:cs typeface="+mn-ea"/>
              </a:rPr>
              <a:t>根据应交增值税-未交增值税明细账填报</a:t>
            </a:r>
            <a:endParaRPr lang="zh-CN" altLang="en-US" sz="2400"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2400" dirty="0" smtClean="0">
                <a:latin typeface="+mn-ea"/>
                <a:cs typeface="+mn-ea"/>
              </a:rPr>
              <a:t>税款所属时间不是当年</a:t>
            </a:r>
            <a:r>
              <a:rPr lang="en-US" altLang="zh-CN" sz="2400" dirty="0" smtClean="0">
                <a:latin typeface="+mn-ea"/>
                <a:cs typeface="+mn-ea"/>
              </a:rPr>
              <a:t>1-12</a:t>
            </a:r>
            <a:r>
              <a:rPr lang="zh-CN" altLang="en-US" sz="2400" dirty="0" smtClean="0">
                <a:latin typeface="+mn-ea"/>
                <a:cs typeface="+mn-ea"/>
              </a:rPr>
              <a:t>月份，按照月度预估的数据汇总填报</a:t>
            </a:r>
            <a:endParaRPr lang="zh-CN" altLang="en-US" sz="2400" dirty="0" smtClean="0">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2400" dirty="0">
                <a:solidFill>
                  <a:schemeClr val="tx1"/>
                </a:solidFill>
                <a:latin typeface="+mn-ea"/>
                <a:cs typeface="+mn-ea"/>
              </a:rPr>
              <a:t>填成应交税费非应交增值税 （多包含营业税、消费税、个人所得税等）</a:t>
            </a:r>
            <a:endParaRPr lang="zh-CN" altLang="en-US" sz="2400"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2400" dirty="0">
                <a:solidFill>
                  <a:schemeClr val="tx1"/>
                </a:solidFill>
                <a:latin typeface="+mn-ea"/>
                <a:cs typeface="+mn-ea"/>
              </a:rPr>
              <a:t>漏报负数</a:t>
            </a:r>
            <a:endParaRPr lang="zh-CN" altLang="en-US" sz="2400"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2400" dirty="0">
                <a:solidFill>
                  <a:schemeClr val="tx1"/>
                </a:solidFill>
                <a:latin typeface="+mn-ea"/>
                <a:cs typeface="+mn-ea"/>
              </a:rPr>
              <a:t>漏报独立纳税的分公司数据</a:t>
            </a:r>
            <a:endParaRPr lang="zh-CN" altLang="en-US" sz="2400"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2400" dirty="0">
                <a:solidFill>
                  <a:schemeClr val="tx1"/>
                </a:solidFill>
                <a:latin typeface="+mn-ea"/>
                <a:cs typeface="+mn-ea"/>
              </a:rPr>
              <a:t>漏报简易征收办法计算的应纳税额、进项税额转出</a:t>
            </a:r>
            <a:endParaRPr lang="zh-CN" altLang="en-US" sz="2400" dirty="0">
              <a:solidFill>
                <a:schemeClr val="tx1"/>
              </a:solidFill>
              <a:latin typeface="+mn-ea"/>
              <a:cs typeface="+mn-ea"/>
            </a:endParaRPr>
          </a:p>
        </p:txBody>
      </p:sp>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62"/>
          <p:cNvSpPr txBox="true"/>
          <p:nvPr/>
        </p:nvSpPr>
        <p:spPr>
          <a:xfrm>
            <a:off x="1051322" y="2987993"/>
            <a:ext cx="7052072" cy="714375"/>
          </a:xfrm>
          <a:prstGeom prst="rect">
            <a:avLst/>
          </a:prstGeom>
          <a:noFill/>
          <a:ln w="9525">
            <a:noFill/>
          </a:ln>
        </p:spPr>
        <p:txBody>
          <a:bodyPr wrap="square" anchor="t" anchorCtr="false">
            <a:spAutoFit/>
          </a:bodyPr>
          <a:p>
            <a:pPr algn="ctr"/>
            <a:r>
              <a:rPr lang="zh-CN" altLang="en-US"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rPr>
              <a:t>第三部分</a:t>
            </a:r>
            <a:r>
              <a:rPr lang="en-US" altLang="zh-CN"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rPr>
              <a:t>   </a:t>
            </a:r>
            <a:r>
              <a:rPr lang="zh-CN" altLang="en-US"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rPr>
              <a:t>重点指标</a:t>
            </a:r>
            <a:endParaRPr lang="zh-CN" altLang="en-US"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endParaRPr>
          </a:p>
        </p:txBody>
      </p:sp>
      <p:pic>
        <p:nvPicPr>
          <p:cNvPr id="18435" name="图片 6"/>
          <p:cNvPicPr>
            <a:picLocks noChangeAspect="true"/>
          </p:cNvPicPr>
          <p:nvPr/>
        </p:nvPicPr>
        <p:blipFill>
          <a:blip r:embed="rId1"/>
          <a:stretch>
            <a:fillRect/>
          </a:stretch>
        </p:blipFill>
        <p:spPr>
          <a:xfrm>
            <a:off x="4733211" y="5472113"/>
            <a:ext cx="4399359" cy="1243013"/>
          </a:xfrm>
          <a:prstGeom prst="rect">
            <a:avLst/>
          </a:prstGeom>
          <a:noFill/>
          <a:ln w="9525">
            <a:noFill/>
          </a:ln>
        </p:spPr>
      </p:pic>
      <p:grpSp>
        <p:nvGrpSpPr>
          <p:cNvPr id="2" name="组合 1"/>
          <p:cNvGrpSpPr/>
          <p:nvPr/>
        </p:nvGrpSpPr>
        <p:grpSpPr>
          <a:xfrm>
            <a:off x="7325678" y="4023360"/>
            <a:ext cx="515303" cy="535781"/>
            <a:chOff x="14903" y="5858"/>
            <a:chExt cx="1082" cy="1125"/>
          </a:xfrm>
        </p:grpSpPr>
        <p:sp>
          <p:nvSpPr>
            <p:cNvPr id="1069" name="矩形 1068"/>
            <p:cNvSpPr/>
            <p:nvPr/>
          </p:nvSpPr>
          <p:spPr>
            <a:xfrm>
              <a:off x="15235" y="6233"/>
              <a:ext cx="750" cy="7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4903" y="5858"/>
              <a:ext cx="748" cy="748"/>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3" name="组合 2"/>
          <p:cNvGrpSpPr/>
          <p:nvPr/>
        </p:nvGrpSpPr>
        <p:grpSpPr>
          <a:xfrm>
            <a:off x="1116806" y="2434590"/>
            <a:ext cx="522923" cy="529114"/>
            <a:chOff x="3318" y="3690"/>
            <a:chExt cx="1098" cy="1111"/>
          </a:xfrm>
        </p:grpSpPr>
        <p:sp>
          <p:nvSpPr>
            <p:cNvPr id="118" name="矩形 117"/>
            <p:cNvSpPr/>
            <p:nvPr/>
          </p:nvSpPr>
          <p:spPr>
            <a:xfrm>
              <a:off x="3318" y="3690"/>
              <a:ext cx="748" cy="74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3668" y="4053"/>
              <a:ext cx="748" cy="748"/>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3"/>
          <p:cNvSpPr/>
          <p:nvPr/>
        </p:nvSpPr>
        <p:spPr>
          <a:xfrm>
            <a:off x="-50800" y="2426970"/>
            <a:ext cx="8929688" cy="1050925"/>
          </a:xfrm>
          <a:prstGeom prst="rect">
            <a:avLst/>
          </a:prstGeom>
          <a:noFill/>
          <a:ln w="9525">
            <a:noFill/>
          </a:ln>
        </p:spPr>
        <p:txBody>
          <a:bodyPr anchor="t" anchorCtr="false">
            <a:spAutoFit/>
          </a:bodyPr>
          <a:lstStyle/>
          <a:p>
            <a:pPr algn="ctr">
              <a:lnSpc>
                <a:spcPct val="130000"/>
              </a:lnSpc>
              <a:spcBef>
                <a:spcPct val="20000"/>
              </a:spcBef>
            </a:pPr>
            <a:r>
              <a:rPr lang="zh-CN" altLang="en-US" sz="4800" dirty="0">
                <a:latin typeface="华文楷体" panose="02010600040101010101" pitchFamily="2" charset="-122"/>
                <a:ea typeface="华文彩云" panose="02010800040101010101" pitchFamily="2" charset="-122"/>
              </a:rPr>
              <a:t>一二、资产负债类</a:t>
            </a:r>
            <a:endParaRPr lang="zh-CN" altLang="en-US" sz="4800" dirty="0">
              <a:latin typeface="华文楷体" panose="02010600040101010101" pitchFamily="2" charset="-122"/>
              <a:ea typeface="华文彩云" panose="0201080004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
          <p:cNvSpPr txBox="true">
            <a:spLocks noChangeArrowheads="true"/>
          </p:cNvSpPr>
          <p:nvPr/>
        </p:nvSpPr>
        <p:spPr bwMode="auto">
          <a:xfrm>
            <a:off x="140970" y="1358900"/>
            <a:ext cx="901700" cy="4512310"/>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en-US"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资</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产</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负</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债</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和</a:t>
            </a:r>
            <a:endParaRPr kumimoji="0" lang="en-US" altLang="zh-CN" sz="2400" b="1" i="0" u="none" strike="noStrike" kern="1200" cap="none" spc="0" normalizeH="0" baseline="0" noProof="0" dirty="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相关科目明细账</a:t>
            </a:r>
            <a:endParaRPr kumimoji="0" lang="zh-CN" altLang="zh-CN" sz="2400" b="1" i="0" u="none" strike="noStrike" kern="1200" cap="none" spc="0" normalizeH="0" baseline="0" noProof="0" dirty="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sp>
        <p:nvSpPr>
          <p:cNvPr id="29" name="左大括号 28"/>
          <p:cNvSpPr/>
          <p:nvPr/>
        </p:nvSpPr>
        <p:spPr>
          <a:xfrm>
            <a:off x="1042670" y="254000"/>
            <a:ext cx="454025" cy="6417310"/>
          </a:xfrm>
          <a:prstGeom prst="leftBrace">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2" name="文本框 2"/>
          <p:cNvSpPr txBox="true">
            <a:spLocks noChangeArrowheads="true"/>
          </p:cNvSpPr>
          <p:nvPr/>
        </p:nvSpPr>
        <p:spPr bwMode="auto">
          <a:xfrm>
            <a:off x="6839585" y="1397635"/>
            <a:ext cx="2091690" cy="2914015"/>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第一、二项的大部分指标可以直接从</a:t>
            </a: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资产负债表</a:t>
            </a: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取数，取对应项目的</a:t>
            </a: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期末余额数</a:t>
            </a: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填报即可</a:t>
            </a:r>
            <a:endPar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0" name="竖卷形 39"/>
          <p:cNvSpPr/>
          <p:nvPr/>
        </p:nvSpPr>
        <p:spPr>
          <a:xfrm>
            <a:off x="7660005" y="5140325"/>
            <a:ext cx="1476375" cy="16046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pic>
        <p:nvPicPr>
          <p:cNvPr id="4" name="图片 3" descr="/home/uos/Desktop/报表截图/市局103表样.png市局103表样"/>
          <p:cNvPicPr>
            <a:picLocks noChangeAspect="true"/>
          </p:cNvPicPr>
          <p:nvPr/>
        </p:nvPicPr>
        <p:blipFill>
          <a:blip r:embed="rId1"/>
          <a:srcRect t="12894" r="55891" b="7862"/>
          <a:stretch>
            <a:fillRect/>
          </a:stretch>
        </p:blipFill>
        <p:spPr>
          <a:xfrm>
            <a:off x="1628140" y="370840"/>
            <a:ext cx="4867275" cy="6182995"/>
          </a:xfrm>
          <a:prstGeom prst="rect">
            <a:avLst/>
          </a:prstGeom>
          <a:ln>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true"/>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home/uos/Desktop/一、二指标.png一、二指标"/>
          <p:cNvPicPr>
            <a:picLocks noChangeAspect="true"/>
          </p:cNvPicPr>
          <p:nvPr/>
        </p:nvPicPr>
        <p:blipFill>
          <a:blip r:embed="rId1"/>
          <a:srcRect/>
          <a:stretch>
            <a:fillRect/>
          </a:stretch>
        </p:blipFill>
        <p:spPr>
          <a:xfrm>
            <a:off x="1475740" y="995680"/>
            <a:ext cx="3343910" cy="5208905"/>
          </a:xfrm>
          <a:prstGeom prst="rect">
            <a:avLst/>
          </a:prstGeom>
          <a:ln>
            <a:solidFill>
              <a:schemeClr val="tx1"/>
            </a:solidFill>
          </a:ln>
        </p:spPr>
      </p:pic>
      <p:cxnSp>
        <p:nvCxnSpPr>
          <p:cNvPr id="10" name="直接箭头连接符 9"/>
          <p:cNvCxnSpPr>
            <a:stCxn id="14" idx="3"/>
          </p:cNvCxnSpPr>
          <p:nvPr/>
        </p:nvCxnSpPr>
        <p:spPr>
          <a:xfrm>
            <a:off x="2811780" y="1139825"/>
            <a:ext cx="2263775" cy="120904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文本框 2"/>
          <p:cNvSpPr txBox="true">
            <a:spLocks noChangeArrowheads="true"/>
          </p:cNvSpPr>
          <p:nvPr/>
        </p:nvSpPr>
        <p:spPr bwMode="auto">
          <a:xfrm>
            <a:off x="5070475" y="2178685"/>
            <a:ext cx="3856355" cy="3861435"/>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0" fontAlgn="base" latinLnBrk="0" hangingPunct="0">
              <a:lnSpc>
                <a:spcPts val="28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注意区分：</a:t>
            </a:r>
            <a:endPar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ts val="28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ts val="2800"/>
              </a:lnSpc>
              <a:spcBef>
                <a:spcPct val="0"/>
              </a:spcBef>
              <a:spcAft>
                <a:spcPct val="0"/>
              </a:spcAft>
              <a:buClrTx/>
              <a:buSzTx/>
              <a:buFont typeface="Wingdings" panose="05000000000000000000" charset="0"/>
              <a:buChar char=""/>
              <a:defRPr/>
            </a:pPr>
            <a:r>
              <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年初存货是资产负债表中“存货”项目的</a:t>
            </a:r>
            <a:r>
              <a:rPr kumimoji="0" lang="zh-CN" altLang="zh-CN"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年初</a:t>
            </a:r>
            <a:r>
              <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余额；</a:t>
            </a:r>
            <a:endPar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ts val="2800"/>
              </a:lnSpc>
              <a:spcBef>
                <a:spcPct val="0"/>
              </a:spcBef>
              <a:spcAft>
                <a:spcPct val="0"/>
              </a:spcAft>
              <a:buClrTx/>
              <a:buSzTx/>
              <a:buFont typeface="Wingdings" panose="05000000000000000000" charset="0"/>
              <a:buChar char=""/>
              <a:defRPr/>
            </a:pPr>
            <a:endPar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ts val="2800"/>
              </a:lnSpc>
              <a:spcBef>
                <a:spcPct val="0"/>
              </a:spcBef>
              <a:spcAft>
                <a:spcPct val="0"/>
              </a:spcAft>
              <a:buClrTx/>
              <a:buSzTx/>
              <a:buFont typeface="Wingdings" panose="05000000000000000000" charset="0"/>
              <a:buChar char=""/>
              <a:defRPr/>
            </a:pPr>
            <a:r>
              <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存货是“存货”项目</a:t>
            </a: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的</a:t>
            </a:r>
            <a:r>
              <a:rPr kumimoji="0" lang="zh-CN" altLang="zh-CN"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期末</a:t>
            </a:r>
            <a:r>
              <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余额；</a:t>
            </a:r>
            <a:endPar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ts val="2800"/>
              </a:lnSpc>
              <a:spcBef>
                <a:spcPct val="0"/>
              </a:spcBef>
              <a:spcAft>
                <a:spcPct val="0"/>
              </a:spcAft>
              <a:buClrTx/>
              <a:buSzTx/>
              <a:buFont typeface="Wingdings" panose="05000000000000000000" charset="0"/>
              <a:buChar char=""/>
              <a:defRPr/>
            </a:pPr>
            <a:endPar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ts val="2800"/>
              </a:lnSpc>
              <a:spcBef>
                <a:spcPct val="0"/>
              </a:spcBef>
              <a:spcAft>
                <a:spcPct val="0"/>
              </a:spcAft>
              <a:buClrTx/>
              <a:buSzTx/>
              <a:buFont typeface="Wingdings" panose="05000000000000000000" charset="0"/>
              <a:buChar char=""/>
              <a:defRPr/>
            </a:pPr>
            <a:r>
              <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都是</a:t>
            </a:r>
            <a:r>
              <a:rPr kumimoji="0" lang="zh-CN" altLang="zh-CN"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净额</a:t>
            </a: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，一般</a:t>
            </a: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不相等</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12" name="左大括号 11"/>
          <p:cNvSpPr/>
          <p:nvPr/>
        </p:nvSpPr>
        <p:spPr>
          <a:xfrm>
            <a:off x="1061085" y="823595"/>
            <a:ext cx="346075" cy="5862955"/>
          </a:xfrm>
          <a:prstGeom prst="leftBrace">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cxnSp>
        <p:nvCxnSpPr>
          <p:cNvPr id="13" name="直接箭头连接符 12"/>
          <p:cNvCxnSpPr>
            <a:stCxn id="15" idx="3"/>
          </p:cNvCxnSpPr>
          <p:nvPr/>
        </p:nvCxnSpPr>
        <p:spPr>
          <a:xfrm>
            <a:off x="2923540" y="2070735"/>
            <a:ext cx="2152015" cy="63817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560830" y="995680"/>
            <a:ext cx="1250950" cy="28829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a:off x="2160905" y="1962785"/>
            <a:ext cx="762635" cy="215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竖卷形 16"/>
          <p:cNvSpPr/>
          <p:nvPr/>
        </p:nvSpPr>
        <p:spPr>
          <a:xfrm>
            <a:off x="7889875" y="49530"/>
            <a:ext cx="1254125" cy="15157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18" name="文本框 2"/>
          <p:cNvSpPr txBox="true">
            <a:spLocks noChangeArrowheads="true"/>
          </p:cNvSpPr>
          <p:nvPr/>
        </p:nvSpPr>
        <p:spPr bwMode="auto">
          <a:xfrm>
            <a:off x="159385" y="1374140"/>
            <a:ext cx="901700" cy="4399915"/>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en-US"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资</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产</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负</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债</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和</a:t>
            </a:r>
            <a:endParaRPr kumimoji="0" lang="en-US" altLang="zh-CN" sz="2400" b="1" i="0" u="none" strike="noStrike" kern="1200" cap="none" spc="0" normalizeH="0" baseline="0" noProof="0" dirty="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相关科目明细账</a:t>
            </a:r>
            <a:endParaRPr kumimoji="0" lang="zh-CN" altLang="zh-CN" sz="2400" b="1" i="0" u="none" strike="noStrike" kern="1200" cap="none" spc="0" normalizeH="0" baseline="0" noProof="0" dirty="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grpSp>
        <p:nvGrpSpPr>
          <p:cNvPr id="19" name="组合 18"/>
          <p:cNvGrpSpPr/>
          <p:nvPr/>
        </p:nvGrpSpPr>
        <p:grpSpPr>
          <a:xfrm>
            <a:off x="4159885" y="432435"/>
            <a:ext cx="3544570" cy="1196340"/>
            <a:chOff x="6260" y="641"/>
            <a:chExt cx="5582" cy="1884"/>
          </a:xfrm>
        </p:grpSpPr>
        <p:sp>
          <p:nvSpPr>
            <p:cNvPr id="20" name="六角星 19"/>
            <p:cNvSpPr/>
            <p:nvPr/>
          </p:nvSpPr>
          <p:spPr>
            <a:xfrm>
              <a:off x="6260" y="641"/>
              <a:ext cx="2553" cy="1885"/>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易错</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21" name="六角星 20"/>
            <p:cNvSpPr/>
            <p:nvPr/>
          </p:nvSpPr>
          <p:spPr>
            <a:xfrm>
              <a:off x="9216" y="645"/>
              <a:ext cx="2626" cy="1877"/>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易混淆</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sp>
        <p:nvSpPr>
          <p:cNvPr id="23" name="文本框 22"/>
          <p:cNvSpPr txBox="true"/>
          <p:nvPr/>
        </p:nvSpPr>
        <p:spPr>
          <a:xfrm>
            <a:off x="717550" y="132715"/>
            <a:ext cx="3278505"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1</a:t>
            </a:r>
            <a:r>
              <a:rPr lang="zh-CN" altLang="en-US" sz="2400" b="1">
                <a:latin typeface="黑体" panose="02010609060101010101" pitchFamily="49" charset="-122"/>
                <a:ea typeface="黑体" panose="02010609060101010101" pitchFamily="49" charset="-122"/>
                <a:cs typeface="黑体" panose="02010609060101010101" pitchFamily="49" charset="-122"/>
              </a:rPr>
              <a:t>、年初存货、存货</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true"/>
      <p:bldP spid="14" grpId="0" bldLvl="0" animBg="true"/>
      <p:bldP spid="15" grpId="0" bldLvl="0" animBg="true"/>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home/uos/Desktop/一、二指标.png一、二指标"/>
          <p:cNvPicPr>
            <a:picLocks noChangeAspect="true"/>
          </p:cNvPicPr>
          <p:nvPr/>
        </p:nvPicPr>
        <p:blipFill>
          <a:blip r:embed="rId1"/>
          <a:srcRect/>
          <a:stretch>
            <a:fillRect/>
          </a:stretch>
        </p:blipFill>
        <p:spPr>
          <a:xfrm>
            <a:off x="1475740" y="995680"/>
            <a:ext cx="3343910" cy="5208905"/>
          </a:xfrm>
          <a:prstGeom prst="rect">
            <a:avLst/>
          </a:prstGeom>
          <a:ln>
            <a:solidFill>
              <a:schemeClr val="tx1"/>
            </a:solidFill>
          </a:ln>
        </p:spPr>
      </p:pic>
      <p:sp>
        <p:nvSpPr>
          <p:cNvPr id="23" name="文本框 22"/>
          <p:cNvSpPr txBox="true"/>
          <p:nvPr/>
        </p:nvSpPr>
        <p:spPr>
          <a:xfrm>
            <a:off x="717550" y="132715"/>
            <a:ext cx="4788535"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2</a:t>
            </a:r>
            <a:r>
              <a:rPr lang="zh-CN" altLang="en-US" sz="2400" b="1">
                <a:latin typeface="黑体" panose="02010609060101010101" pitchFamily="49" charset="-122"/>
                <a:ea typeface="黑体" panose="02010609060101010101" pitchFamily="49" charset="-122"/>
                <a:cs typeface="黑体" panose="02010609060101010101" pitchFamily="49" charset="-122"/>
              </a:rPr>
              <a:t>、固定资产原价、净额</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p:txBody>
      </p:sp>
      <p:sp>
        <p:nvSpPr>
          <p:cNvPr id="30" name="文本框 2"/>
          <p:cNvSpPr txBox="true">
            <a:spLocks noChangeArrowheads="true"/>
          </p:cNvSpPr>
          <p:nvPr/>
        </p:nvSpPr>
        <p:spPr bwMode="auto">
          <a:xfrm>
            <a:off x="69850" y="1868805"/>
            <a:ext cx="901700" cy="4071938"/>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en-US"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资</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产</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负</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债</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和</a:t>
            </a:r>
            <a:endParaRPr kumimoji="0" lang="en-US" altLang="zh-CN" sz="20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0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rPr>
              <a:t>相关科目明细账</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cxnSp>
        <p:nvCxnSpPr>
          <p:cNvPr id="31" name="直接箭头连接符 30"/>
          <p:cNvCxnSpPr/>
          <p:nvPr/>
        </p:nvCxnSpPr>
        <p:spPr>
          <a:xfrm flipV="true">
            <a:off x="2957830" y="2277110"/>
            <a:ext cx="1902460" cy="2286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文本框 2"/>
          <p:cNvSpPr txBox="true">
            <a:spLocks noChangeArrowheads="true"/>
          </p:cNvSpPr>
          <p:nvPr/>
        </p:nvSpPr>
        <p:spPr bwMode="auto">
          <a:xfrm>
            <a:off x="4819650" y="1720215"/>
            <a:ext cx="4195445" cy="4808855"/>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0" fontAlgn="base" latinLnBrk="0" hangingPunct="0">
              <a:lnSpc>
                <a:spcPts val="28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注意区分：</a:t>
            </a:r>
            <a:endPar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ts val="2800"/>
              </a:lnSpc>
              <a:spcBef>
                <a:spcPct val="0"/>
              </a:spcBef>
              <a:spcAft>
                <a:spcPct val="0"/>
              </a:spcAft>
              <a:buClrTx/>
              <a:buSzTx/>
              <a:buFont typeface="Wingdings" panose="05000000000000000000" charset="0"/>
              <a:buChar char=""/>
              <a:defRPr/>
            </a:pPr>
            <a:r>
              <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固定资产原价是</a:t>
            </a:r>
            <a:r>
              <a:rPr kumimoji="0" lang="zh-CN" altLang="en-US" sz="2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原值</a:t>
            </a:r>
            <a:r>
              <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ts val="2800"/>
              </a:lnSpc>
              <a:spcBef>
                <a:spcPct val="0"/>
              </a:spcBef>
              <a:spcAft>
                <a:spcPct val="0"/>
              </a:spcAft>
              <a:buClrTx/>
              <a:buSzTx/>
              <a:buFont typeface="Wingdings" panose="05000000000000000000" charset="0"/>
              <a:buChar char=""/>
              <a:defRPr/>
            </a:pPr>
            <a:endPar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ts val="2800"/>
              </a:lnSpc>
              <a:spcBef>
                <a:spcPct val="0"/>
              </a:spcBef>
              <a:spcAft>
                <a:spcPct val="0"/>
              </a:spcAft>
              <a:buClrTx/>
              <a:buSzTx/>
              <a:buFont typeface="Wingdings" panose="05000000000000000000" charset="0"/>
              <a:buChar char=""/>
              <a:defRPr/>
            </a:pPr>
            <a:r>
              <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固定资产净额：根据会计“资产负债表”中“固定资产”或“固定资产净额”项目的期末余额填报。</a:t>
            </a:r>
            <a:endParaRPr kumimoji="0" lang="zh-CN" altLang="en-US" sz="2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a:p>
            <a:pPr marR="0" lvl="0" algn="l" defTabSz="914400" rtl="0" eaLnBrk="0" fontAlgn="base" latinLnBrk="0" hangingPunct="0">
              <a:lnSpc>
                <a:spcPts val="2800"/>
              </a:lnSpc>
              <a:spcBef>
                <a:spcPct val="0"/>
              </a:spcBef>
              <a:spcAft>
                <a:spcPct val="0"/>
              </a:spcAft>
              <a:buClrTx/>
              <a:buSzTx/>
              <a:buFont typeface="Wingdings" panose="05000000000000000000" charset="0"/>
              <a:defRPr/>
            </a:pPr>
            <a:r>
              <a:rPr kumimoji="0" lang="zh-CN" altLang="en-US" sz="1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800" b="1" i="0" u="none" strike="noStrike" kern="1200" cap="none" spc="0" normalizeH="0" baseline="0" noProof="0" dirty="0">
                <a:ln>
                  <a:noFill/>
                </a:ln>
                <a:solidFill>
                  <a:srgbClr val="00B050"/>
                </a:solidFill>
                <a:effectLst/>
                <a:uLnTx/>
                <a:uFillTx/>
                <a:latin typeface="幼圆" panose="02010509060101010101" charset="-122"/>
                <a:ea typeface="幼圆" panose="02010509060101010101" charset="-122"/>
                <a:cs typeface="+mn-cs"/>
              </a:rPr>
              <a:t>固定资产净额</a:t>
            </a:r>
            <a:r>
              <a:rPr kumimoji="0" lang="en-US" altLang="zh-CN" sz="1800" b="1" i="0" u="none" strike="noStrike" kern="1200" cap="none" spc="0" normalizeH="0" baseline="0" noProof="0" dirty="0">
                <a:ln>
                  <a:noFill/>
                </a:ln>
                <a:solidFill>
                  <a:srgbClr val="00B050"/>
                </a:solidFill>
                <a:effectLst/>
                <a:uLnTx/>
                <a:uFillTx/>
                <a:latin typeface="幼圆" panose="02010509060101010101" charset="-122"/>
                <a:ea typeface="幼圆" panose="02010509060101010101" charset="-122"/>
                <a:cs typeface="+mn-cs"/>
              </a:rPr>
              <a:t>=</a:t>
            </a:r>
            <a:r>
              <a:rPr kumimoji="0" lang="zh-CN" altLang="en-US" sz="1800" b="1" i="0" u="none" strike="noStrike" kern="1200" cap="none" spc="0" normalizeH="0" baseline="0" noProof="0" dirty="0">
                <a:ln>
                  <a:noFill/>
                </a:ln>
                <a:solidFill>
                  <a:srgbClr val="00B050"/>
                </a:solidFill>
                <a:effectLst/>
                <a:uLnTx/>
                <a:uFillTx/>
                <a:latin typeface="幼圆" panose="02010509060101010101" charset="-122"/>
                <a:ea typeface="幼圆" panose="02010509060101010101" charset="-122"/>
                <a:cs typeface="+mn-cs"/>
              </a:rPr>
              <a:t>固定资产原价</a:t>
            </a:r>
            <a:r>
              <a:rPr kumimoji="0" lang="en-US" altLang="zh-CN" sz="1800" b="1" i="0" u="none" strike="noStrike" kern="1200" cap="none" spc="0" normalizeH="0" baseline="0" noProof="0" dirty="0">
                <a:ln>
                  <a:noFill/>
                </a:ln>
                <a:solidFill>
                  <a:srgbClr val="00B050"/>
                </a:solidFill>
                <a:effectLst/>
                <a:uLnTx/>
                <a:uFillTx/>
                <a:latin typeface="幼圆" panose="02010509060101010101" charset="-122"/>
                <a:ea typeface="幼圆" panose="02010509060101010101" charset="-122"/>
                <a:cs typeface="+mn-cs"/>
              </a:rPr>
              <a:t>-</a:t>
            </a:r>
            <a:r>
              <a:rPr kumimoji="0" lang="zh-CN" altLang="en-US" sz="1800" b="1" i="0" u="none" strike="noStrike" kern="1200" cap="none" spc="0" normalizeH="0" baseline="0" noProof="0" dirty="0">
                <a:ln>
                  <a:noFill/>
                </a:ln>
                <a:solidFill>
                  <a:srgbClr val="00B050"/>
                </a:solidFill>
                <a:effectLst/>
                <a:uLnTx/>
                <a:uFillTx/>
                <a:latin typeface="幼圆" panose="02010509060101010101" charset="-122"/>
                <a:ea typeface="幼圆" panose="02010509060101010101" charset="-122"/>
                <a:cs typeface="+mn-cs"/>
              </a:rPr>
              <a:t>累计折旧</a:t>
            </a:r>
            <a:r>
              <a:rPr kumimoji="0" lang="en-US" altLang="zh-CN" sz="1800" b="1" i="0" u="none" strike="noStrike" kern="1200" cap="none" spc="0" normalizeH="0" baseline="0" noProof="0" dirty="0">
                <a:ln>
                  <a:noFill/>
                </a:ln>
                <a:solidFill>
                  <a:srgbClr val="00B050"/>
                </a:solidFill>
                <a:effectLst/>
                <a:uLnTx/>
                <a:uFillTx/>
                <a:latin typeface="幼圆" panose="02010509060101010101" charset="-122"/>
                <a:ea typeface="幼圆" panose="02010509060101010101" charset="-122"/>
                <a:cs typeface="+mn-cs"/>
              </a:rPr>
              <a:t>-</a:t>
            </a:r>
            <a:r>
              <a:rPr kumimoji="0" lang="zh-CN" altLang="en-US" sz="1800" b="1" i="0" u="none" strike="noStrike" kern="1200" cap="none" spc="0" normalizeH="0" baseline="0" noProof="0" dirty="0">
                <a:ln>
                  <a:noFill/>
                </a:ln>
                <a:solidFill>
                  <a:srgbClr val="00B050"/>
                </a:solidFill>
                <a:effectLst/>
                <a:uLnTx/>
                <a:uFillTx/>
                <a:latin typeface="幼圆" panose="02010509060101010101" charset="-122"/>
                <a:ea typeface="幼圆" panose="02010509060101010101" charset="-122"/>
                <a:cs typeface="+mn-cs"/>
              </a:rPr>
              <a:t>固定资产减值准备</a:t>
            </a:r>
            <a:endParaRPr kumimoji="0" lang="zh-CN" altLang="en-US" sz="1800" b="1" i="0" u="none" strike="noStrike" kern="1200" cap="none" spc="0" normalizeH="0" baseline="0" noProof="0" dirty="0">
              <a:ln>
                <a:noFill/>
              </a:ln>
              <a:solidFill>
                <a:srgbClr val="00B050"/>
              </a:solidFill>
              <a:effectLst/>
              <a:uLnTx/>
              <a:uFillTx/>
              <a:latin typeface="幼圆" panose="02010509060101010101" charset="-122"/>
              <a:ea typeface="幼圆" panose="02010509060101010101" charset="-122"/>
              <a:cs typeface="+mn-cs"/>
            </a:endParaRPr>
          </a:p>
          <a:p>
            <a:pPr marL="285750" marR="0" lvl="0" indent="-285750" algn="l" defTabSz="914400" rtl="0" eaLnBrk="0" fontAlgn="base" latinLnBrk="0" hangingPunct="0">
              <a:lnSpc>
                <a:spcPts val="2800"/>
              </a:lnSpc>
              <a:spcBef>
                <a:spcPct val="0"/>
              </a:spcBef>
              <a:spcAft>
                <a:spcPct val="0"/>
              </a:spcAft>
              <a:buClrTx/>
              <a:buSzTx/>
              <a:buFont typeface="Wingdings" panose="05000000000000000000" charset="0"/>
              <a:buChar char="u"/>
              <a:defRPr/>
            </a:pPr>
            <a:r>
              <a:rPr kumimoji="0" lang="zh-CN" altLang="en-US" sz="1800" b="1" i="0" u="none" strike="noStrike" kern="1200" cap="none" spc="0" normalizeH="0" baseline="0" noProof="0" dirty="0">
                <a:ln>
                  <a:noFill/>
                </a:ln>
                <a:solidFill>
                  <a:srgbClr val="FF0000"/>
                </a:solidFill>
                <a:effectLst/>
                <a:uLnTx/>
                <a:uFillTx/>
                <a:latin typeface="幼圆" panose="02010509060101010101" charset="-122"/>
                <a:ea typeface="幼圆" panose="02010509060101010101" charset="-122"/>
                <a:cs typeface="+mn-cs"/>
              </a:rPr>
              <a:t>注意：</a:t>
            </a:r>
            <a:r>
              <a:rPr kumimoji="0" lang="zh-CN" altLang="en-US" sz="1800" b="1" i="0" u="none" strike="noStrike" kern="1200" cap="none" spc="0" normalizeH="0" baseline="0" noProof="0" dirty="0">
                <a:ln>
                  <a:noFill/>
                </a:ln>
                <a:solidFill>
                  <a:schemeClr val="tx1"/>
                </a:solidFill>
                <a:effectLst/>
                <a:uLnTx/>
                <a:uFillTx/>
                <a:latin typeface="幼圆" panose="02010509060101010101" charset="-122"/>
                <a:ea typeface="幼圆" panose="02010509060101010101" charset="-122"/>
                <a:cs typeface="+mn-cs"/>
              </a:rPr>
              <a:t>如果存在固定资产清理的，不能简单取资产负债表的“固定资产”的期末余额，而</a:t>
            </a:r>
            <a:r>
              <a:rPr kumimoji="0" lang="zh-CN" altLang="en-US" sz="1800" b="1" i="0" u="none" strike="noStrike" kern="1200" cap="none" spc="0" normalizeH="0" baseline="0" noProof="0" dirty="0">
                <a:ln>
                  <a:noFill/>
                </a:ln>
                <a:solidFill>
                  <a:srgbClr val="FF0000"/>
                </a:solidFill>
                <a:effectLst/>
                <a:uLnTx/>
                <a:uFillTx/>
                <a:latin typeface="幼圆" panose="02010509060101010101" charset="-122"/>
                <a:ea typeface="幼圆" panose="02010509060101010101" charset="-122"/>
                <a:cs typeface="+mn-cs"/>
              </a:rPr>
              <a:t>应扣减其中的“固定资产清理”的余额</a:t>
            </a:r>
            <a:r>
              <a:rPr kumimoji="0" lang="zh-CN" altLang="en-US" sz="1800" b="1" i="0" u="none" strike="noStrike" kern="1200" cap="none" spc="0" normalizeH="0" baseline="0" noProof="0" dirty="0">
                <a:ln>
                  <a:noFill/>
                </a:ln>
                <a:solidFill>
                  <a:schemeClr val="tx1"/>
                </a:solidFill>
                <a:effectLst/>
                <a:uLnTx/>
                <a:uFillTx/>
                <a:latin typeface="幼圆" panose="02010509060101010101" charset="-122"/>
                <a:ea typeface="幼圆" panose="02010509060101010101" charset="-122"/>
                <a:cs typeface="+mn-cs"/>
              </a:rPr>
              <a:t>。</a:t>
            </a:r>
            <a:endParaRPr kumimoji="0" lang="zh-CN" altLang="en-US" sz="1800" b="1" i="0" u="none" strike="noStrike" kern="1200" cap="none" spc="0" normalizeH="0" baseline="0" noProof="0" dirty="0">
              <a:ln>
                <a:noFill/>
              </a:ln>
              <a:solidFill>
                <a:schemeClr val="tx1"/>
              </a:solidFill>
              <a:effectLst/>
              <a:uLnTx/>
              <a:uFillTx/>
              <a:latin typeface="幼圆" panose="02010509060101010101" charset="-122"/>
              <a:ea typeface="幼圆" panose="02010509060101010101" charset="-122"/>
              <a:cs typeface="+mn-cs"/>
            </a:endParaRPr>
          </a:p>
        </p:txBody>
      </p:sp>
      <p:sp>
        <p:nvSpPr>
          <p:cNvPr id="29" name="左大括号 28"/>
          <p:cNvSpPr/>
          <p:nvPr/>
        </p:nvSpPr>
        <p:spPr>
          <a:xfrm>
            <a:off x="917575" y="708660"/>
            <a:ext cx="454025" cy="5986780"/>
          </a:xfrm>
          <a:prstGeom prst="leftBrace">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cxnSp>
        <p:nvCxnSpPr>
          <p:cNvPr id="24" name="直接箭头连接符 23"/>
          <p:cNvCxnSpPr>
            <a:stCxn id="35" idx="3"/>
            <a:endCxn id="32" idx="1"/>
          </p:cNvCxnSpPr>
          <p:nvPr/>
        </p:nvCxnSpPr>
        <p:spPr>
          <a:xfrm>
            <a:off x="2957830" y="3528695"/>
            <a:ext cx="1861820" cy="59626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662430" y="2178050"/>
            <a:ext cx="1295400" cy="23653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5" name="矩形 34"/>
          <p:cNvSpPr/>
          <p:nvPr/>
        </p:nvSpPr>
        <p:spPr>
          <a:xfrm>
            <a:off x="1706880" y="3431858"/>
            <a:ext cx="1250950" cy="19208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2" name="组合 1"/>
          <p:cNvGrpSpPr/>
          <p:nvPr/>
        </p:nvGrpSpPr>
        <p:grpSpPr>
          <a:xfrm>
            <a:off x="3975100" y="424815"/>
            <a:ext cx="3544570" cy="1196340"/>
            <a:chOff x="6260" y="641"/>
            <a:chExt cx="5582" cy="1884"/>
          </a:xfrm>
        </p:grpSpPr>
        <p:sp>
          <p:nvSpPr>
            <p:cNvPr id="27" name="六角星 26"/>
            <p:cNvSpPr/>
            <p:nvPr/>
          </p:nvSpPr>
          <p:spPr>
            <a:xfrm>
              <a:off x="6260" y="641"/>
              <a:ext cx="2553" cy="1885"/>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易错</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28" name="六角星 27"/>
            <p:cNvSpPr/>
            <p:nvPr/>
          </p:nvSpPr>
          <p:spPr>
            <a:xfrm>
              <a:off x="9216" y="645"/>
              <a:ext cx="2626" cy="1877"/>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易混淆</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sp>
        <p:nvSpPr>
          <p:cNvPr id="17" name="竖卷形 16"/>
          <p:cNvSpPr/>
          <p:nvPr/>
        </p:nvSpPr>
        <p:spPr>
          <a:xfrm>
            <a:off x="7889875" y="49530"/>
            <a:ext cx="1254125" cy="15157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true"/>
      <p:bldP spid="9" grpId="0" bldLvl="0" animBg="true"/>
      <p:bldP spid="35" grpId="0" bldLvl="0" animBg="tru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true"/>
          </p:cNvSpPr>
          <p:nvPr>
            <p:ph type="title"/>
          </p:nvPr>
        </p:nvSpPr>
        <p:spPr>
          <a:xfrm>
            <a:off x="589915" y="75883"/>
            <a:ext cx="8229600" cy="1143000"/>
          </a:xfrm>
        </p:spPr>
        <p:txBody>
          <a:bodyPr/>
          <a:lstStyle/>
          <a:p>
            <a:pPr marL="457200" indent="-457200" algn="l">
              <a:buFont typeface="Wingdings" panose="05000000000000000000" charset="0"/>
              <a:buChar char="u"/>
            </a:pPr>
            <a:r>
              <a:rPr lang="zh-CN" altLang="en-US" sz="2800" b="1">
                <a:latin typeface="黑体" panose="02010609060101010101" pitchFamily="49" charset="-122"/>
                <a:ea typeface="黑体" panose="02010609060101010101" pitchFamily="49" charset="-122"/>
              </a:rPr>
              <a:t>报表关网时间</a:t>
            </a:r>
            <a:endParaRPr lang="zh-CN" altLang="en-US" sz="2800" b="1">
              <a:latin typeface="黑体" panose="02010609060101010101" pitchFamily="49" charset="-122"/>
              <a:ea typeface="黑体" panose="02010609060101010101" pitchFamily="49" charset="-122"/>
            </a:endParaRPr>
          </a:p>
        </p:txBody>
      </p:sp>
      <p:graphicFrame>
        <p:nvGraphicFramePr>
          <p:cNvPr id="97" name="表格"/>
          <p:cNvGraphicFramePr>
            <a:graphicFrameLocks noGrp="true"/>
          </p:cNvGraphicFramePr>
          <p:nvPr>
            <p:ph type="tbl"/>
            <p:custDataLst>
              <p:tags r:id="rId1"/>
            </p:custDataLst>
          </p:nvPr>
        </p:nvGraphicFramePr>
        <p:xfrm>
          <a:off x="668655" y="1448435"/>
          <a:ext cx="7814310" cy="4171950"/>
        </p:xfrm>
        <a:graphic>
          <a:graphicData uri="http://schemas.openxmlformats.org/drawingml/2006/table">
            <a:tbl>
              <a:tblPr bandRow="true"/>
              <a:tblGrid>
                <a:gridCol w="1255395"/>
                <a:gridCol w="1929130"/>
                <a:gridCol w="4629785"/>
              </a:tblGrid>
              <a:tr h="1101090">
                <a:tc>
                  <a:txBody>
                    <a:bodyPr/>
                    <a:lstStyle/>
                    <a:p>
                      <a:pPr marL="982345" indent="-982345" algn="ctr" eaLnBrk="1" fontAlgn="base" latinLnBrk="0" hangingPunct="1">
                        <a:lnSpc>
                          <a:spcPct val="100000"/>
                        </a:lnSpc>
                        <a:spcBef>
                          <a:spcPct val="20000"/>
                        </a:spcBef>
                        <a:spcAft>
                          <a:spcPts val="0"/>
                        </a:spcAft>
                        <a:buNone/>
                      </a:pPr>
                      <a:r>
                        <a:rPr lang="zh-CN" altLang="en-US" sz="2400" b="1" i="0" u="none" strike="noStrike" kern="1200" cap="none" spc="0" baseline="0" dirty="0">
                          <a:solidFill>
                            <a:srgbClr val="0070C0"/>
                          </a:solidFill>
                          <a:latin typeface="黑体" panose="02010609060101010101" pitchFamily="49" charset="-122"/>
                          <a:ea typeface="黑体" panose="02010609060101010101" pitchFamily="49" charset="-122"/>
                          <a:cs typeface="Times New Roman" panose="02020603050405020304" pitchFamily="18" charset="0"/>
                        </a:rPr>
                        <a:t>频率</a:t>
                      </a:r>
                      <a:endParaRPr lang="zh-CN" altLang="en-US" sz="2400" b="1" i="0" u="none" strike="noStrike" kern="1200" cap="none" spc="0" baseline="0" dirty="0">
                        <a:solidFill>
                          <a:srgbClr val="0070C0"/>
                        </a:solidFill>
                        <a:latin typeface="黑体" panose="02010609060101010101" pitchFamily="49" charset="-122"/>
                        <a:ea typeface="黑体" panose="02010609060101010101" pitchFamily="49" charset="-122"/>
                        <a:cs typeface="Times New Roman" panose="02020603050405020304" pitchFamily="18" charset="0"/>
                      </a:endParaRPr>
                    </a:p>
                  </a:txBody>
                  <a:tcPr marL="0" marR="0" marT="0" marB="0" anchor="ctr">
                    <a:lnL>
                      <a:noFill/>
                    </a:lnL>
                    <a:lnR w="28575">
                      <a:solidFill>
                        <a:srgbClr val="FFFFFF"/>
                      </a:solidFill>
                      <a:prstDash val="solid"/>
                      <a:headEnd type="none" w="med" len="med"/>
                      <a:tailEnd type="none" w="med" len="med"/>
                    </a:lnR>
                    <a:lnT w="0">
                      <a:solidFill>
                        <a:srgbClr val="FFFFFF"/>
                      </a:solidFill>
                      <a:prstDash val="solid"/>
                      <a:headEnd type="none" w="med" len="med"/>
                      <a:tailEnd type="none" w="med" len="med"/>
                    </a:lnT>
                    <a:lnB w="38100">
                      <a:solidFill>
                        <a:srgbClr val="FFFFFF"/>
                      </a:solidFill>
                      <a:prstDash val="solid"/>
                      <a:headEnd type="none" w="med" len="med"/>
                      <a:tailEnd type="none" w="med" len="med"/>
                    </a:lnB>
                    <a:solidFill>
                      <a:srgbClr val="BFBFBF"/>
                    </a:solidFill>
                  </a:tcPr>
                </a:tc>
                <a:tc>
                  <a:txBody>
                    <a:bodyPr/>
                    <a:lstStyle/>
                    <a:p>
                      <a:pPr marL="982345" indent="-982345" algn="ctr" eaLnBrk="1" fontAlgn="base" latinLnBrk="0" hangingPunct="1">
                        <a:lnSpc>
                          <a:spcPct val="100000"/>
                        </a:lnSpc>
                        <a:spcBef>
                          <a:spcPct val="20000"/>
                        </a:spcBef>
                        <a:spcAft>
                          <a:spcPts val="0"/>
                        </a:spcAft>
                        <a:buNone/>
                      </a:pPr>
                      <a:r>
                        <a:rPr lang="zh-CN" altLang="en-US" sz="2400" b="1" i="0" u="none" strike="noStrike" kern="1200" cap="none" spc="0" baseline="0">
                          <a:solidFill>
                            <a:srgbClr val="0070C0"/>
                          </a:solidFill>
                          <a:latin typeface="黑体" panose="02010609060101010101" pitchFamily="49" charset="-122"/>
                          <a:ea typeface="黑体" panose="02010609060101010101" pitchFamily="49" charset="-122"/>
                          <a:cs typeface="Times New Roman" panose="02020603050405020304" pitchFamily="18" charset="0"/>
                        </a:rPr>
                        <a:t>表号</a:t>
                      </a:r>
                      <a:endParaRPr lang="zh-CN" altLang="en-US" sz="2400" b="1" i="0" u="none" strike="noStrike" kern="1200" cap="none" spc="0" baseline="0">
                        <a:solidFill>
                          <a:srgbClr val="0070C0"/>
                        </a:solidFill>
                        <a:latin typeface="黑体" panose="02010609060101010101" pitchFamily="49" charset="-122"/>
                        <a:ea typeface="黑体" panose="02010609060101010101" pitchFamily="49" charset="-122"/>
                        <a:cs typeface="Times New Roman" panose="02020603050405020304" pitchFamily="18" charset="0"/>
                      </a:endParaRPr>
                    </a:p>
                  </a:txBody>
                  <a:tcPr marL="0" marR="0" marT="0" marB="0" anchor="ctr">
                    <a:lnL w="28575">
                      <a:solidFill>
                        <a:srgbClr val="FFFFFF"/>
                      </a:solidFill>
                      <a:prstDash val="solid"/>
                      <a:headEnd type="none" w="med" len="med"/>
                      <a:tailEnd type="none" w="med" len="med"/>
                    </a:lnL>
                    <a:lnR w="28575">
                      <a:solidFill>
                        <a:srgbClr val="FFFFFF"/>
                      </a:solidFill>
                      <a:prstDash val="solid"/>
                      <a:headEnd type="none" w="med" len="med"/>
                      <a:tailEnd type="none" w="med" len="med"/>
                    </a:lnR>
                    <a:lnT w="0">
                      <a:solidFill>
                        <a:srgbClr val="FFFFFF"/>
                      </a:solidFill>
                      <a:prstDash val="solid"/>
                      <a:headEnd type="none" w="med" len="med"/>
                      <a:tailEnd type="none" w="med" len="med"/>
                    </a:lnT>
                    <a:lnB w="38100">
                      <a:solidFill>
                        <a:srgbClr val="FFFFFF"/>
                      </a:solidFill>
                      <a:prstDash val="solid"/>
                      <a:headEnd type="none" w="med" len="med"/>
                      <a:tailEnd type="none" w="med" len="med"/>
                    </a:lnB>
                    <a:solidFill>
                      <a:srgbClr val="BFBFBF"/>
                    </a:solidFill>
                  </a:tcPr>
                </a:tc>
                <a:tc>
                  <a:txBody>
                    <a:bodyPr/>
                    <a:lstStyle/>
                    <a:p>
                      <a:pPr marL="982345" indent="-982345" algn="ctr" eaLnBrk="1" fontAlgn="base" latinLnBrk="0" hangingPunct="1">
                        <a:lnSpc>
                          <a:spcPct val="100000"/>
                        </a:lnSpc>
                        <a:spcBef>
                          <a:spcPct val="20000"/>
                        </a:spcBef>
                        <a:spcAft>
                          <a:spcPts val="0"/>
                        </a:spcAft>
                        <a:buNone/>
                      </a:pPr>
                      <a:r>
                        <a:rPr lang="zh-CN" altLang="en-US" sz="2400" b="1" i="0" u="none" strike="noStrike" kern="1200" cap="none" spc="0" baseline="0">
                          <a:solidFill>
                            <a:srgbClr val="0070C0"/>
                          </a:solidFill>
                          <a:latin typeface="黑体" panose="02010609060101010101" pitchFamily="49" charset="-122"/>
                          <a:ea typeface="黑体" panose="02010609060101010101" pitchFamily="49" charset="-122"/>
                          <a:cs typeface="Times New Roman" panose="02020603050405020304" pitchFamily="18" charset="0"/>
                        </a:rPr>
                        <a:t>时间</a:t>
                      </a:r>
                      <a:endParaRPr lang="zh-CN" altLang="en-US" sz="2400" b="1" i="0" u="none" strike="noStrike" kern="1200" cap="none" spc="0" baseline="0">
                        <a:solidFill>
                          <a:srgbClr val="0070C0"/>
                        </a:solidFill>
                        <a:latin typeface="黑体" panose="02010609060101010101" pitchFamily="49" charset="-122"/>
                        <a:ea typeface="黑体" panose="02010609060101010101" pitchFamily="49" charset="-122"/>
                        <a:cs typeface="Times New Roman" panose="02020603050405020304" pitchFamily="18" charset="0"/>
                      </a:endParaRPr>
                    </a:p>
                  </a:txBody>
                  <a:tcPr marL="0" marR="0" marT="0" marB="0" anchor="ctr">
                    <a:lnL w="28575">
                      <a:solidFill>
                        <a:srgbClr val="FFFFFF"/>
                      </a:solidFill>
                      <a:prstDash val="solid"/>
                      <a:headEnd type="none" w="med" len="med"/>
                      <a:tailEnd type="none" w="med" len="med"/>
                    </a:lnL>
                    <a:lnR>
                      <a:noFill/>
                    </a:lnR>
                    <a:lnT w="0">
                      <a:solidFill>
                        <a:srgbClr val="FFFFFF"/>
                      </a:solidFill>
                      <a:prstDash val="solid"/>
                      <a:headEnd type="none" w="med" len="med"/>
                      <a:tailEnd type="none" w="med" len="med"/>
                    </a:lnT>
                    <a:lnB w="38100">
                      <a:solidFill>
                        <a:srgbClr val="FFFFFF"/>
                      </a:solidFill>
                      <a:prstDash val="solid"/>
                      <a:headEnd type="none" w="med" len="med"/>
                      <a:tailEnd type="none" w="med" len="med"/>
                    </a:lnB>
                    <a:solidFill>
                      <a:srgbClr val="BFBFBF"/>
                    </a:solidFill>
                  </a:tcPr>
                </a:tc>
              </a:tr>
              <a:tr h="1122045">
                <a:tc>
                  <a:txBody>
                    <a:bodyPr/>
                    <a:lstStyle/>
                    <a:p>
                      <a:pPr marL="0" indent="0" algn="ctr" eaLnBrk="1" latinLnBrk="0" hangingPunct="1">
                        <a:lnSpc>
                          <a:spcPct val="100000"/>
                        </a:lnSpc>
                        <a:spcBef>
                          <a:spcPts val="0"/>
                        </a:spcBef>
                        <a:spcAft>
                          <a:spcPts val="0"/>
                        </a:spcAft>
                        <a:buNone/>
                      </a:pPr>
                      <a:r>
                        <a:rPr lang="en-US" altLang="zh-CN"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年报</a:t>
                      </a:r>
                      <a:endParaRPr lang="en-US" altLang="zh-CN"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txBody>
                  <a:tcPr marL="0" marR="0" marT="0" marB="0" anchor="ctr">
                    <a:lnL>
                      <a:noFill/>
                    </a:lnL>
                    <a:lnR w="28575">
                      <a:solidFill>
                        <a:srgbClr val="FFFFFF"/>
                      </a:solidFill>
                      <a:prstDash val="solid"/>
                      <a:headEnd type="none" w="med" len="med"/>
                      <a:tailEnd type="none" w="med" len="med"/>
                    </a:lnR>
                    <a:lnT w="38100">
                      <a:solidFill>
                        <a:srgbClr val="FFFFFF"/>
                      </a:solidFill>
                      <a:prstDash val="solid"/>
                      <a:headEnd type="none" w="med" len="med"/>
                      <a:tailEnd type="none" w="med" len="med"/>
                    </a:lnT>
                    <a:lnB w="12700">
                      <a:solidFill>
                        <a:srgbClr val="FFFFFF"/>
                      </a:solidFill>
                      <a:prstDash val="solid"/>
                      <a:headEnd type="none" w="med" len="med"/>
                      <a:tailEnd type="none" w="med" len="med"/>
                    </a:lnB>
                    <a:solidFill>
                      <a:schemeClr val="accent5"/>
                    </a:solidFill>
                  </a:tcPr>
                </a:tc>
                <a:tc>
                  <a:txBody>
                    <a:bodyPr/>
                    <a:lstStyle/>
                    <a:p>
                      <a:pPr marL="0" indent="0" algn="ctr" eaLnBrk="1" fontAlgn="auto" latinLnBrk="0" hangingPunct="1">
                        <a:lnSpc>
                          <a:spcPct val="100000"/>
                        </a:lnSpc>
                        <a:spcBef>
                          <a:spcPts val="0"/>
                        </a:spcBef>
                        <a:spcAft>
                          <a:spcPts val="0"/>
                        </a:spcAft>
                        <a:buNone/>
                      </a:pPr>
                      <a:r>
                        <a:rPr lang="en-US" altLang="zh-CN"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E103</a:t>
                      </a:r>
                      <a:r>
                        <a:rPr lang="zh-CN" altLang="en-US" sz="2000" b="0" i="0" u="none" strike="noStrike" kern="1200" cap="none" spc="0" baseline="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表</a:t>
                      </a:r>
                      <a:endParaRPr lang="zh-CN" altLang="en-US" sz="2000" b="0" i="0" u="none" strike="noStrike" kern="1200" cap="none" spc="0" baseline="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txBody>
                  <a:tcPr marL="0" marR="0" marT="0" marB="0" anchor="ctr">
                    <a:lnL w="28575">
                      <a:solidFill>
                        <a:srgbClr val="FFFFFF"/>
                      </a:solidFill>
                      <a:prstDash val="solid"/>
                      <a:headEnd type="none" w="med" len="med"/>
                      <a:tailEnd type="none" w="med" len="med"/>
                    </a:lnL>
                    <a:lnR w="28575">
                      <a:solidFill>
                        <a:srgbClr val="FFFFFF"/>
                      </a:solidFill>
                      <a:prstDash val="solid"/>
                      <a:headEnd type="none" w="med" len="med"/>
                      <a:tailEnd type="none" w="med" len="med"/>
                    </a:lnR>
                    <a:lnT w="38100">
                      <a:solidFill>
                        <a:srgbClr val="FFFFFF"/>
                      </a:solidFill>
                      <a:prstDash val="solid"/>
                      <a:headEnd type="none" w="med" len="med"/>
                      <a:tailEnd type="none" w="med" len="med"/>
                    </a:lnT>
                    <a:lnB w="12700">
                      <a:solidFill>
                        <a:srgbClr val="FFFFFF"/>
                      </a:solidFill>
                      <a:prstDash val="solid"/>
                      <a:headEnd type="none" w="med" len="med"/>
                      <a:tailEnd type="none" w="med" len="med"/>
                    </a:lnB>
                    <a:solidFill>
                      <a:schemeClr val="accent5"/>
                    </a:solidFill>
                  </a:tcPr>
                </a:tc>
                <a:tc>
                  <a:txBody>
                    <a:bodyPr/>
                    <a:lstStyle/>
                    <a:p>
                      <a:pPr marL="0" indent="0" algn="l" eaLnBrk="1" latinLnBrk="0" hangingPunct="1">
                        <a:lnSpc>
                          <a:spcPct val="100000"/>
                        </a:lnSpc>
                        <a:spcBef>
                          <a:spcPts val="0"/>
                        </a:spcBef>
                        <a:spcAft>
                          <a:spcPts val="0"/>
                        </a:spcAft>
                        <a:buNone/>
                      </a:pPr>
                      <a:r>
                        <a:rPr lang="en-US" altLang="zh-CN"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en-US" altLang="zh-CN" sz="2000" b="0" i="0" u="none" strike="noStrike" kern="1200" cap="none" spc="0" baseline="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2025</a:t>
                      </a:r>
                      <a:r>
                        <a:rPr lang="zh-CN" altLang="en-US" sz="2000" b="0" i="0" u="none" strike="noStrike" kern="1200" cap="none" spc="0" baseline="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年</a:t>
                      </a:r>
                      <a:r>
                        <a:rPr lang="en-US" altLang="zh-CN"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3</a:t>
                      </a:r>
                      <a:r>
                        <a:rPr lang="zh-CN" altLang="en-US"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月</a:t>
                      </a:r>
                      <a:r>
                        <a:rPr lang="en-US" altLang="zh-CN"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10</a:t>
                      </a:r>
                      <a:r>
                        <a:rPr lang="zh-CN" altLang="en-US"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日</a:t>
                      </a:r>
                      <a:r>
                        <a:rPr lang="en-US" altLang="zh-CN"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24</a:t>
                      </a:r>
                      <a:r>
                        <a:rPr lang="zh-CN" altLang="en-US"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时前，网上填报</a:t>
                      </a:r>
                      <a:endParaRPr lang="zh-CN" altLang="en-US"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txBody>
                  <a:tcPr marL="0" marR="0" marT="0" marB="0" anchor="ctr">
                    <a:lnL w="28575">
                      <a:solidFill>
                        <a:srgbClr val="FFFFFF"/>
                      </a:solidFill>
                      <a:prstDash val="solid"/>
                      <a:headEnd type="none" w="med" len="med"/>
                      <a:tailEnd type="none" w="med" len="med"/>
                    </a:lnL>
                    <a:lnR>
                      <a:noFill/>
                    </a:lnR>
                    <a:lnT w="38100">
                      <a:solidFill>
                        <a:srgbClr val="FFFFFF"/>
                      </a:solidFill>
                      <a:prstDash val="solid"/>
                      <a:headEnd type="none" w="med" len="med"/>
                      <a:tailEnd type="none" w="med" len="med"/>
                    </a:lnT>
                    <a:lnB w="12700">
                      <a:solidFill>
                        <a:srgbClr val="FFFFFF"/>
                      </a:solidFill>
                      <a:prstDash val="solid"/>
                      <a:headEnd type="none" w="med" len="med"/>
                      <a:tailEnd type="none" w="med" len="med"/>
                    </a:lnB>
                    <a:solidFill>
                      <a:schemeClr val="accent5"/>
                    </a:solidFill>
                  </a:tcPr>
                </a:tc>
              </a:tr>
              <a:tr h="934720">
                <a:tc rowSpan="2">
                  <a:txBody>
                    <a:bodyPr/>
                    <a:lstStyle/>
                    <a:p>
                      <a:pPr marL="0" indent="0" algn="ctr" eaLnBrk="1" fontAlgn="auto" latinLnBrk="0" hangingPunct="1">
                        <a:lnSpc>
                          <a:spcPct val="100000"/>
                        </a:lnSpc>
                        <a:spcBef>
                          <a:spcPts val="0"/>
                        </a:spcBef>
                        <a:spcAft>
                          <a:spcPts val="0"/>
                        </a:spcAft>
                        <a:buNone/>
                      </a:pPr>
                      <a:r>
                        <a:rPr lang="en-US" altLang="zh-CN" sz="2000" b="0" i="0" u="none" baseline="0" dirty="0">
                          <a:solidFill>
                            <a:srgbClr val="000000"/>
                          </a:solidFill>
                          <a:latin typeface="黑体" panose="02010609060101010101" pitchFamily="49" charset="-122"/>
                          <a:ea typeface="黑体" panose="02010609060101010101" pitchFamily="49" charset="-122"/>
                        </a:rPr>
                        <a:t> </a:t>
                      </a:r>
                      <a:r>
                        <a:rPr lang="zh-CN" altLang="zh-CN" sz="2000" b="0" i="0" u="none" baseline="0" dirty="0">
                          <a:solidFill>
                            <a:srgbClr val="000000"/>
                          </a:solidFill>
                          <a:latin typeface="黑体" panose="02010609060101010101" pitchFamily="49" charset="-122"/>
                          <a:ea typeface="黑体" panose="02010609060101010101" pitchFamily="49" charset="-122"/>
                        </a:rPr>
                        <a:t>定报</a:t>
                      </a:r>
                      <a:endParaRPr lang="zh-CN" altLang="zh-CN"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txBody>
                  <a:tcPr marL="0" marR="0" marT="0" marB="0" anchor="ctr">
                    <a:lnL>
                      <a:noFill/>
                    </a:lnL>
                    <a:lnR w="28575">
                      <a:solidFill>
                        <a:srgbClr val="FFFFFF"/>
                      </a:solidFill>
                      <a:prstDash val="solid"/>
                      <a:headEnd type="none" w="med" len="med"/>
                      <a:tailEnd type="none" w="med" len="med"/>
                    </a:lnR>
                    <a:lnT w="12700">
                      <a:solidFill>
                        <a:srgbClr val="FFFFFF"/>
                      </a:solidFill>
                      <a:prstDash val="solid"/>
                      <a:headEnd type="none" w="med" len="med"/>
                      <a:tailEnd type="none" w="med" len="med"/>
                    </a:lnT>
                    <a:lnB w="12700">
                      <a:solidFill>
                        <a:srgbClr val="FFFFFF"/>
                      </a:solidFill>
                      <a:prstDash val="solid"/>
                      <a:headEnd type="none" w="med" len="med"/>
                      <a:tailEnd type="none" w="med" len="med"/>
                    </a:lnB>
                    <a:solidFill>
                      <a:schemeClr val="accent1">
                        <a:lumMod val="20000"/>
                        <a:lumOff val="80000"/>
                      </a:schemeClr>
                    </a:solidFill>
                  </a:tcPr>
                </a:tc>
                <a:tc>
                  <a:txBody>
                    <a:bodyPr/>
                    <a:lstStyle/>
                    <a:p>
                      <a:pPr marL="0" indent="0" algn="ctr" eaLnBrk="1" latinLnBrk="0" hangingPunct="1">
                        <a:lnSpc>
                          <a:spcPct val="100000"/>
                        </a:lnSpc>
                        <a:spcBef>
                          <a:spcPts val="0"/>
                        </a:spcBef>
                        <a:spcAft>
                          <a:spcPts val="0"/>
                        </a:spcAft>
                        <a:buNone/>
                      </a:pPr>
                      <a:r>
                        <a:rPr lang="en-US" altLang="zh-CN" sz="2000" b="0"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000" b="0"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rPr>
                        <a:t>月报</a:t>
                      </a:r>
                      <a:r>
                        <a:rPr lang="en-US" altLang="zh-CN" sz="2000" b="0"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rPr>
                        <a:t>BJE203-1</a:t>
                      </a:r>
                      <a:endParaRPr lang="en-US" altLang="zh-CN" sz="2000" b="0"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txBody>
                  <a:tcPr marL="0" marR="0" marT="0" marB="0" anchor="ctr">
                    <a:lnL w="28575">
                      <a:solidFill>
                        <a:srgbClr val="FFFFFF"/>
                      </a:solidFill>
                      <a:prstDash val="solid"/>
                      <a:headEnd type="none" w="med" len="med"/>
                      <a:tailEnd type="none" w="med" len="med"/>
                    </a:lnL>
                    <a:lnR w="28575">
                      <a:solidFill>
                        <a:srgbClr val="FFFFFF"/>
                      </a:solidFill>
                      <a:prstDash val="solid"/>
                      <a:headEnd type="none" w="med" len="med"/>
                      <a:tailEnd type="none" w="med" len="med"/>
                    </a:lnR>
                    <a:lnT w="12700">
                      <a:solidFill>
                        <a:srgbClr val="FFFFFF"/>
                      </a:solidFill>
                      <a:prstDash val="solid"/>
                      <a:headEnd type="none" w="med" len="med"/>
                      <a:tailEnd type="none" w="med" len="med"/>
                    </a:lnT>
                    <a:lnB w="12700">
                      <a:solidFill>
                        <a:srgbClr val="FFFFFF"/>
                      </a:solidFill>
                      <a:prstDash val="solid"/>
                      <a:headEnd type="none" w="med" len="med"/>
                      <a:tailEnd type="none" w="med" len="med"/>
                    </a:lnB>
                    <a:solidFill>
                      <a:schemeClr val="accent1">
                        <a:lumMod val="20000"/>
                        <a:lumOff val="80000"/>
                      </a:schemeClr>
                    </a:solidFill>
                  </a:tcPr>
                </a:tc>
                <a:tc>
                  <a:txBody>
                    <a:bodyPr/>
                    <a:lstStyle/>
                    <a:p>
                      <a:pPr marL="0" marR="0" indent="0" algn="l" defTabSz="914400" rtl="0" eaLnBrk="1" fontAlgn="ctr" latinLnBrk="0" hangingPunct="1">
                        <a:lnSpc>
                          <a:spcPct val="100000"/>
                        </a:lnSpc>
                        <a:spcBef>
                          <a:spcPts val="0"/>
                        </a:spcBef>
                        <a:spcAft>
                          <a:spcPts val="0"/>
                        </a:spcAft>
                        <a:buClrTx/>
                        <a:buSzTx/>
                        <a:buFontTx/>
                        <a:buNone/>
                        <a:defRPr/>
                      </a:pPr>
                      <a:r>
                        <a:rPr lang="en-US" sz="2000" smtClean="0">
                          <a:solidFill>
                            <a:schemeClr val="bg2"/>
                          </a:solidFill>
                          <a:latin typeface="微软雅黑" panose="020B0604030504040204" pitchFamily="34" charset="-122"/>
                          <a:ea typeface="微软雅黑" panose="020B0604030504040204" pitchFamily="34" charset="-122"/>
                          <a:sym typeface="+mn-ea"/>
                        </a:rPr>
                        <a:t>  </a:t>
                      </a:r>
                      <a:r>
                        <a:rPr sz="2000" smtClean="0">
                          <a:solidFill>
                            <a:schemeClr val="tx1"/>
                          </a:solidFill>
                          <a:latin typeface="微软雅黑" panose="020B0604030504040204" pitchFamily="34" charset="-122"/>
                          <a:ea typeface="微软雅黑" panose="020B0604030504040204" pitchFamily="34" charset="-122"/>
                          <a:sym typeface="+mn-ea"/>
                        </a:rPr>
                        <a:t>月后18日18时前</a:t>
                      </a:r>
                      <a:r>
                        <a:rPr lang="zh-CN" sz="2000" smtClean="0">
                          <a:solidFill>
                            <a:schemeClr val="tx1"/>
                          </a:solidFill>
                          <a:latin typeface="微软雅黑" panose="020B0604030504040204" pitchFamily="34" charset="-122"/>
                          <a:ea typeface="微软雅黑" panose="020B0604030504040204" pitchFamily="34" charset="-122"/>
                          <a:sym typeface="+mn-ea"/>
                        </a:rPr>
                        <a:t>，</a:t>
                      </a:r>
                      <a:r>
                        <a:rPr sz="2000" smtClean="0">
                          <a:solidFill>
                            <a:schemeClr val="tx1"/>
                          </a:solidFill>
                          <a:latin typeface="微软雅黑" panose="020B0604030504040204" pitchFamily="34" charset="-122"/>
                          <a:ea typeface="微软雅黑" panose="020B0604030504040204" pitchFamily="34" charset="-122"/>
                          <a:sym typeface="+mn-ea"/>
                        </a:rPr>
                        <a:t>网上填报</a:t>
                      </a:r>
                      <a:r>
                        <a:rPr sz="2000" u="sng" smtClean="0">
                          <a:solidFill>
                            <a:schemeClr val="tx1"/>
                          </a:solidFill>
                          <a:latin typeface="微软雅黑" panose="020B0604030504040204" pitchFamily="34" charset="-122"/>
                          <a:ea typeface="微软雅黑" panose="020B0604030504040204" pitchFamily="34" charset="-122"/>
                          <a:sym typeface="+mn-ea"/>
                        </a:rPr>
                        <a:t>,</a:t>
                      </a:r>
                      <a:r>
                        <a:rPr sz="2400" u="sng" smtClean="0">
                          <a:solidFill>
                            <a:srgbClr val="FF0000"/>
                          </a:solidFill>
                          <a:latin typeface="微软雅黑" panose="020B0604030504040204" pitchFamily="34" charset="-122"/>
                          <a:ea typeface="微软雅黑" panose="020B0604030504040204" pitchFamily="34" charset="-122"/>
                          <a:sym typeface="+mn-ea"/>
                        </a:rPr>
                        <a:t>1月免报</a:t>
                      </a:r>
                      <a:endParaRPr sz="2400" u="sng" smtClean="0">
                        <a:solidFill>
                          <a:srgbClr val="FF0000"/>
                        </a:solidFill>
                        <a:latin typeface="微软雅黑" panose="020B0604030504040204" pitchFamily="34" charset="-122"/>
                        <a:ea typeface="微软雅黑" panose="020B0604030504040204" pitchFamily="34" charset="-122"/>
                        <a:sym typeface="+mn-ea"/>
                      </a:endParaRPr>
                    </a:p>
                  </a:txBody>
                  <a:tcPr marL="0" marR="0" marT="0" marB="0" anchor="ctr">
                    <a:lnL w="28575">
                      <a:solidFill>
                        <a:srgbClr val="FFFFFF"/>
                      </a:solidFill>
                      <a:prstDash val="solid"/>
                      <a:headEnd type="none" w="med" len="med"/>
                      <a:tailEnd type="none" w="med" len="med"/>
                    </a:lnL>
                    <a:lnR>
                      <a:noFill/>
                    </a:lnR>
                    <a:lnT w="12700">
                      <a:solidFill>
                        <a:srgbClr val="FFFFFF"/>
                      </a:solidFill>
                      <a:prstDash val="solid"/>
                      <a:headEnd type="none" w="med" len="med"/>
                      <a:tailEnd type="none" w="med" len="med"/>
                    </a:lnT>
                    <a:lnB w="12700">
                      <a:solidFill>
                        <a:srgbClr val="FFFFFF"/>
                      </a:solidFill>
                      <a:prstDash val="solid"/>
                      <a:headEnd type="none" w="med" len="med"/>
                      <a:tailEnd type="none" w="med" len="med"/>
                    </a:lnB>
                    <a:solidFill>
                      <a:schemeClr val="accent1">
                        <a:lumMod val="20000"/>
                        <a:lumOff val="80000"/>
                      </a:schemeClr>
                    </a:solidFill>
                  </a:tcPr>
                </a:tc>
              </a:tr>
              <a:tr h="1014095">
                <a:tc vMerge="true">
                  <a:tcPr marL="0" marR="0" marT="0" marB="0" anchor="ctr">
                    <a:lnL>
                      <a:noFill/>
                    </a:lnL>
                    <a:lnR w="28575">
                      <a:solidFill>
                        <a:srgbClr val="FFFFFF"/>
                      </a:solidFill>
                      <a:prstDash val="solid"/>
                      <a:headEnd type="none" w="med" len="med"/>
                      <a:tailEnd type="none" w="med" len="med"/>
                    </a:lnR>
                    <a:lnT w="12700">
                      <a:solidFill>
                        <a:srgbClr val="FFFFFF"/>
                      </a:solidFill>
                      <a:prstDash val="solid"/>
                      <a:headEnd type="none" w="med" len="med"/>
                      <a:tailEnd type="none" w="med" len="med"/>
                    </a:lnT>
                    <a:lnB w="12700">
                      <a:solidFill>
                        <a:srgbClr val="FFFFFF"/>
                      </a:solidFill>
                      <a:prstDash val="solid"/>
                      <a:headEnd type="none" w="med" len="med"/>
                      <a:tailEnd type="none" w="med" len="med"/>
                    </a:lnB>
                    <a:solidFill>
                      <a:srgbClr val="FFEACB"/>
                    </a:solidFill>
                  </a:tcPr>
                </a:tc>
                <a:tc>
                  <a:txBody>
                    <a:bodyPr/>
                    <a:lstStyle/>
                    <a:p>
                      <a:pPr marL="0" indent="0" algn="ctr" eaLnBrk="1" latinLnBrk="0" hangingPunct="1">
                        <a:lnSpc>
                          <a:spcPct val="100000"/>
                        </a:lnSpc>
                        <a:spcBef>
                          <a:spcPts val="0"/>
                        </a:spcBef>
                        <a:spcAft>
                          <a:spcPts val="0"/>
                        </a:spcAft>
                        <a:buNone/>
                      </a:pPr>
                      <a:r>
                        <a:rPr lang="en-US" altLang="zh-CN"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季报</a:t>
                      </a:r>
                      <a:r>
                        <a:rPr lang="en-US" altLang="zh-CN" sz="2000" b="0" i="0" u="none" strike="noStrike" kern="1200" cap="none" spc="0" baseline="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E203</a:t>
                      </a:r>
                      <a:r>
                        <a:rPr lang="zh-CN" altLang="en-US" sz="2000" b="0"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rPr>
                        <a:t>表</a:t>
                      </a:r>
                      <a:endParaRPr lang="zh-CN" altLang="en-US" sz="2000" b="0"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txBody>
                  <a:tcPr marL="0" marR="0" marT="0" marB="0" anchor="ctr">
                    <a:lnL w="28575">
                      <a:solidFill>
                        <a:srgbClr val="FFFFFF"/>
                      </a:solidFill>
                      <a:prstDash val="solid"/>
                      <a:headEnd type="none" w="med" len="med"/>
                      <a:tailEnd type="none" w="med" len="med"/>
                    </a:lnL>
                    <a:lnR w="28575">
                      <a:solidFill>
                        <a:srgbClr val="FFFFFF"/>
                      </a:solidFill>
                      <a:prstDash val="solid"/>
                      <a:headEnd type="none" w="med" len="med"/>
                      <a:tailEnd type="none" w="med" len="med"/>
                    </a:lnR>
                    <a:lnT w="12700">
                      <a:solidFill>
                        <a:srgbClr val="FFFFFF"/>
                      </a:solidFill>
                      <a:prstDash val="solid"/>
                      <a:headEnd type="none" w="med" len="med"/>
                      <a:tailEnd type="none" w="med" len="med"/>
                    </a:lnT>
                    <a:lnB w="12700">
                      <a:solidFill>
                        <a:srgbClr val="FFFFFF"/>
                      </a:solidFill>
                      <a:prstDash val="solid"/>
                      <a:headEnd type="none" w="med" len="med"/>
                      <a:tailEnd type="none" w="med" len="med"/>
                    </a:lnB>
                    <a:solidFill>
                      <a:schemeClr val="accent1">
                        <a:lumMod val="20000"/>
                        <a:lumOff val="80000"/>
                      </a:schemeClr>
                    </a:solidFill>
                  </a:tcPr>
                </a:tc>
                <a:tc>
                  <a:txBody>
                    <a:bodyPr/>
                    <a:lstStyle/>
                    <a:p>
                      <a:pPr marL="0" marR="0" indent="0" algn="just" defTabSz="914400" rtl="0" eaLnBrk="1" fontAlgn="ctr" latinLnBrk="0" hangingPunct="1">
                        <a:lnSpc>
                          <a:spcPct val="100000"/>
                        </a:lnSpc>
                        <a:spcBef>
                          <a:spcPts val="0"/>
                        </a:spcBef>
                        <a:spcAft>
                          <a:spcPts val="0"/>
                        </a:spcAft>
                        <a:buClrTx/>
                        <a:buSzTx/>
                        <a:buFontTx/>
                        <a:buNone/>
                        <a:defRPr/>
                      </a:pPr>
                      <a:r>
                        <a:rPr lang="en-US" altLang="zh-CN" sz="2000" kern="1200" smtClean="0">
                          <a:solidFill>
                            <a:schemeClr val="bg2"/>
                          </a:solidFill>
                          <a:latin typeface="微软雅黑" panose="020B0604030504040204" pitchFamily="34" charset="-122"/>
                          <a:ea typeface="微软雅黑" panose="020B0604030504040204" pitchFamily="34" charset="-122"/>
                          <a:sym typeface="+mn-ea"/>
                        </a:rPr>
                        <a:t>  </a:t>
                      </a:r>
                      <a:r>
                        <a:rPr sz="2000" kern="1200" smtClean="0">
                          <a:solidFill>
                            <a:schemeClr val="tx1"/>
                          </a:solidFill>
                          <a:latin typeface="微软雅黑" panose="020B0604030504040204" pitchFamily="34" charset="-122"/>
                          <a:ea typeface="微软雅黑" panose="020B0604030504040204" pitchFamily="34" charset="-122"/>
                          <a:sym typeface="+mn-ea"/>
                        </a:rPr>
                        <a:t>季后18日18时前</a:t>
                      </a:r>
                      <a:r>
                        <a:rPr lang="zh-CN" sz="2000" kern="1200" smtClean="0">
                          <a:solidFill>
                            <a:schemeClr val="tx1"/>
                          </a:solidFill>
                          <a:latin typeface="微软雅黑" panose="020B0604030504040204" pitchFamily="34" charset="-122"/>
                          <a:ea typeface="微软雅黑" panose="020B0604030504040204" pitchFamily="34" charset="-122"/>
                          <a:sym typeface="+mn-ea"/>
                        </a:rPr>
                        <a:t>，</a:t>
                      </a:r>
                      <a:r>
                        <a:rPr sz="2000" kern="1200" smtClean="0">
                          <a:solidFill>
                            <a:schemeClr val="tx1"/>
                          </a:solidFill>
                          <a:latin typeface="微软雅黑" panose="020B0604030504040204" pitchFamily="34" charset="-122"/>
                          <a:ea typeface="微软雅黑" panose="020B0604030504040204" pitchFamily="34" charset="-122"/>
                          <a:sym typeface="+mn-ea"/>
                        </a:rPr>
                        <a:t>网上填报</a:t>
                      </a:r>
                      <a:endParaRPr lang="zh-CN" sz="2000" u="sng" kern="1200" smtClean="0">
                        <a:solidFill>
                          <a:schemeClr val="tx1"/>
                        </a:solidFill>
                        <a:latin typeface="微软雅黑" panose="020B0604030504040204" pitchFamily="34" charset="-122"/>
                        <a:ea typeface="微软雅黑" panose="020B0604030504040204" pitchFamily="34" charset="-122"/>
                        <a:sym typeface="+mn-ea"/>
                      </a:endParaRPr>
                    </a:p>
                  </a:txBody>
                  <a:tcPr marL="0" marR="0" marT="0" marB="0" anchor="ctr">
                    <a:lnL w="28575">
                      <a:solidFill>
                        <a:srgbClr val="FFFFFF"/>
                      </a:solidFill>
                      <a:prstDash val="solid"/>
                      <a:headEnd type="none" w="med" len="med"/>
                      <a:tailEnd type="none" w="med" len="med"/>
                    </a:lnL>
                    <a:lnR>
                      <a:noFill/>
                    </a:lnR>
                    <a:lnT w="12700">
                      <a:solidFill>
                        <a:srgbClr val="FFFFFF"/>
                      </a:solidFill>
                      <a:prstDash val="solid"/>
                      <a:headEnd type="none" w="med" len="med"/>
                      <a:tailEnd type="none" w="med" len="med"/>
                    </a:lnT>
                    <a:lnB w="12700">
                      <a:solidFill>
                        <a:srgbClr val="FFFFFF"/>
                      </a:solidFill>
                      <a:prstDash val="solid"/>
                      <a:headEnd type="none" w="med" len="med"/>
                      <a:tailEnd type="none" w="med" len="med"/>
                    </a:lnB>
                    <a:solidFill>
                      <a:schemeClr val="accent1">
                        <a:lumMod val="20000"/>
                        <a:lumOff val="80000"/>
                      </a:schemeClr>
                    </a:solidFill>
                  </a:tcPr>
                </a:tc>
              </a:tr>
            </a:tbl>
          </a:graphicData>
        </a:graphic>
      </p:graphicFrame>
      <p:sp>
        <p:nvSpPr>
          <p:cNvPr id="99" name="矩形"/>
          <p:cNvSpPr/>
          <p:nvPr/>
        </p:nvSpPr>
        <p:spPr>
          <a:xfrm>
            <a:off x="1181418" y="5797867"/>
            <a:ext cx="7033526" cy="583565"/>
          </a:xfrm>
          <a:prstGeom prst="rect">
            <a:avLst/>
          </a:prstGeom>
          <a:noFill/>
          <a:ln w="9525" cap="flat" cmpd="sng">
            <a:noFill/>
            <a:prstDash val="solid"/>
            <a:miter/>
          </a:ln>
        </p:spPr>
        <p:txBody>
          <a:bodyPr vert="horz" wrap="square" lIns="91440" tIns="45720" rIns="91440" bIns="45720" anchor="t" anchorCtr="false">
            <a:spAutoFit/>
            <a:scene3d>
              <a:camera prst="orthographicFront"/>
              <a:lightRig rig="threePt" dir="t"/>
            </a:scene3d>
          </a:bodyPr>
          <a:lstStyle/>
          <a:p>
            <a:pPr marL="342900" indent="-342900" algn="l" eaLnBrk="0" hangingPunct="0">
              <a:lnSpc>
                <a:spcPct val="100000"/>
              </a:lnSpc>
              <a:spcBef>
                <a:spcPct val="20000"/>
              </a:spcBef>
              <a:spcAft>
                <a:spcPts val="0"/>
              </a:spcAft>
              <a:buFont typeface="Arial" panose="020B0604020202020204" pitchFamily="34" charset="0"/>
              <a:buChar char="•"/>
            </a:pPr>
            <a:r>
              <a:rPr lang="zh-CN" altLang="en-US" sz="3200" b="1" dirty="0">
                <a:solidFill>
                  <a:schemeClr val="accent1"/>
                </a:solidFill>
                <a:effectLst>
                  <a:outerShdw blurRad="38100" dist="25400" dir="5400000" algn="ctr" rotWithShape="0">
                    <a:srgbClr val="6E747A">
                      <a:alpha val="43000"/>
                    </a:srgbClr>
                  </a:outerShdw>
                </a:effectLst>
                <a:latin typeface="黑体" panose="02010609060101010101" pitchFamily="49" charset="-122"/>
                <a:sym typeface="+mn-ea"/>
              </a:rPr>
              <a:t>请</a:t>
            </a:r>
            <a:r>
              <a:rPr lang="zh-CN" altLang="en-US" sz="3200" b="1"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sym typeface="+mn-ea"/>
              </a:rPr>
              <a:t>严格</a:t>
            </a:r>
            <a:r>
              <a:rPr lang="zh-CN" altLang="en-US" sz="3200" b="1" dirty="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sym typeface="+mn-ea"/>
              </a:rPr>
              <a:t>遵守报送时间，按时上报</a:t>
            </a:r>
            <a:endParaRPr lang="zh-CN" altLang="en-US" sz="3200" b="1" i="0" u="none" strike="noStrike" kern="1200" cap="none" spc="0" baseline="0" dirty="0">
              <a:ln>
                <a:solidFill>
                  <a:srgbClr val="FF0000"/>
                </a:solidFill>
              </a:ln>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sym typeface="+mn-ea"/>
            </a:endParaRPr>
          </a:p>
        </p:txBody>
      </p:sp>
      <p:sp>
        <p:nvSpPr>
          <p:cNvPr id="4" name="圆角矩形 3"/>
          <p:cNvSpPr/>
          <p:nvPr/>
        </p:nvSpPr>
        <p:spPr>
          <a:xfrm>
            <a:off x="3926205" y="2844165"/>
            <a:ext cx="2228850" cy="55816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true"/>
          <p:nvPr/>
        </p:nvSpPr>
        <p:spPr>
          <a:xfrm>
            <a:off x="2689860" y="4446270"/>
            <a:ext cx="4429125" cy="368300"/>
          </a:xfrm>
          <a:prstGeom prst="rect">
            <a:avLst/>
          </a:prstGeom>
          <a:solidFill>
            <a:schemeClr val="bg1"/>
          </a:solidFill>
        </p:spPr>
        <p:txBody>
          <a:bodyPr wrap="square" rtlCol="0">
            <a:spAutoFit/>
          </a:bodyPr>
          <a:lstStyle/>
          <a:p>
            <a:r>
              <a:rPr lang="zh-CN" altLang="en-US" b="1">
                <a:solidFill>
                  <a:srgbClr val="FF0000"/>
                </a:solidFill>
              </a:rPr>
              <a:t>定报报表内容完全一样，只是表号不一样！</a:t>
            </a:r>
            <a:endParaRPr lang="zh-CN" altLang="en-US" b="1">
              <a:solidFill>
                <a:srgbClr val="FF0000"/>
              </a:solidFill>
            </a:endParaRPr>
          </a:p>
        </p:txBody>
      </p:sp>
      <p:sp>
        <p:nvSpPr>
          <p:cNvPr id="6" name="文本框 5"/>
          <p:cNvSpPr txBox="true"/>
          <p:nvPr/>
        </p:nvSpPr>
        <p:spPr>
          <a:xfrm>
            <a:off x="4246245" y="2045970"/>
            <a:ext cx="4626610" cy="645160"/>
          </a:xfrm>
          <a:prstGeom prst="rect">
            <a:avLst/>
          </a:prstGeom>
          <a:solidFill>
            <a:schemeClr val="accent6">
              <a:lumMod val="75000"/>
            </a:schemeClr>
          </a:solidFill>
        </p:spPr>
        <p:txBody>
          <a:bodyPr wrap="square" rtlCol="0">
            <a:spAutoFit/>
          </a:bodyPr>
          <a:lstStyle/>
          <a:p>
            <a:pPr algn="l">
              <a:buNone/>
            </a:pPr>
            <a:r>
              <a:rPr lang="zh-CN" altLang="en-US" b="1">
                <a:solidFill>
                  <a:schemeClr val="bg1"/>
                </a:solidFill>
                <a:latin typeface="隶书" panose="02010509060101010101" pitchFamily="49" charset="-122"/>
                <a:ea typeface="隶书" panose="02010509060101010101" pitchFamily="49" charset="-122"/>
              </a:rPr>
              <a:t>年报提交了之后如果因为审计调整数据的，可以联系统计所或科里将报表退回进行修改。</a:t>
            </a:r>
            <a:endParaRPr lang="zh-CN" altLang="en-US" b="1">
              <a:solidFill>
                <a:schemeClr val="bg1"/>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 presetClass="emph" presetSubtype="0" fill="hold" grpId="1" nodeType="clickEffect">
                                  <p:stCondLst>
                                    <p:cond delay="0"/>
                                  </p:stCondLst>
                                  <p:childTnLst>
                                    <p:animScale>
                                      <p:cBhvr>
                                        <p:cTn id="24" dur="2000" fill="hold"/>
                                        <p:tgtEl>
                                          <p:spTgt spid="5"/>
                                        </p:tgtEl>
                                      </p:cBhvr>
                                      <p:by x="150000" y="150000"/>
                                    </p:animScale>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4" grpId="0" bldLvl="0" animBg="true"/>
      <p:bldP spid="5" grpId="0" bldLvl="0" animBg="true"/>
      <p:bldP spid="5" grpId="1" bldLvl="0" animBg="true"/>
      <p:bldP spid="6" grpId="0" bldLvl="0" animBg="true"/>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home/uos/Desktop/一、二指标.png一、二指标"/>
          <p:cNvPicPr>
            <a:picLocks noChangeAspect="true"/>
          </p:cNvPicPr>
          <p:nvPr/>
        </p:nvPicPr>
        <p:blipFill>
          <a:blip r:embed="rId1"/>
          <a:srcRect/>
          <a:stretch>
            <a:fillRect/>
          </a:stretch>
        </p:blipFill>
        <p:spPr>
          <a:xfrm>
            <a:off x="1475740" y="1097280"/>
            <a:ext cx="3343910" cy="5208905"/>
          </a:xfrm>
          <a:prstGeom prst="rect">
            <a:avLst/>
          </a:prstGeom>
          <a:ln>
            <a:solidFill>
              <a:schemeClr val="tx1"/>
            </a:solidFill>
          </a:ln>
        </p:spPr>
      </p:pic>
      <p:sp>
        <p:nvSpPr>
          <p:cNvPr id="23" name="文本框 22"/>
          <p:cNvSpPr txBox="true"/>
          <p:nvPr/>
        </p:nvSpPr>
        <p:spPr>
          <a:xfrm>
            <a:off x="753110" y="141605"/>
            <a:ext cx="4788535"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2</a:t>
            </a:r>
            <a:r>
              <a:rPr lang="zh-CN" altLang="en-US" sz="2400" b="1">
                <a:latin typeface="黑体" panose="02010609060101010101" pitchFamily="49" charset="-122"/>
                <a:ea typeface="黑体" panose="02010609060101010101" pitchFamily="49" charset="-122"/>
                <a:cs typeface="黑体" panose="02010609060101010101" pitchFamily="49" charset="-122"/>
              </a:rPr>
              <a:t>、固定资产原价其中项</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p:txBody>
      </p:sp>
      <p:sp>
        <p:nvSpPr>
          <p:cNvPr id="30" name="文本框 2"/>
          <p:cNvSpPr txBox="true">
            <a:spLocks noChangeArrowheads="true"/>
          </p:cNvSpPr>
          <p:nvPr/>
        </p:nvSpPr>
        <p:spPr bwMode="auto">
          <a:xfrm>
            <a:off x="69850" y="1868805"/>
            <a:ext cx="901700" cy="4071938"/>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en-US"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资</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产</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负</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债</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和</a:t>
            </a:r>
            <a:endParaRPr kumimoji="0" lang="en-US" altLang="zh-CN" sz="20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0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rPr>
              <a:t>相关科目明细账</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cxnSp>
        <p:nvCxnSpPr>
          <p:cNvPr id="31" name="直接箭头连接符 30"/>
          <p:cNvCxnSpPr>
            <a:stCxn id="9" idx="3"/>
          </p:cNvCxnSpPr>
          <p:nvPr/>
        </p:nvCxnSpPr>
        <p:spPr>
          <a:xfrm>
            <a:off x="3435350" y="2640965"/>
            <a:ext cx="1352550" cy="71564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左大括号 28"/>
          <p:cNvSpPr/>
          <p:nvPr/>
        </p:nvSpPr>
        <p:spPr>
          <a:xfrm>
            <a:off x="917575" y="708660"/>
            <a:ext cx="454025" cy="5986780"/>
          </a:xfrm>
          <a:prstGeom prst="leftBrace">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9" name="矩形 8"/>
          <p:cNvSpPr/>
          <p:nvPr/>
        </p:nvSpPr>
        <p:spPr>
          <a:xfrm>
            <a:off x="1733550" y="2248535"/>
            <a:ext cx="1701800" cy="78486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2" name="组合 1"/>
          <p:cNvGrpSpPr/>
          <p:nvPr/>
        </p:nvGrpSpPr>
        <p:grpSpPr>
          <a:xfrm>
            <a:off x="3975100" y="424815"/>
            <a:ext cx="3544570" cy="1196340"/>
            <a:chOff x="6260" y="641"/>
            <a:chExt cx="5582" cy="1884"/>
          </a:xfrm>
        </p:grpSpPr>
        <p:sp>
          <p:nvSpPr>
            <p:cNvPr id="27" name="六角星 26"/>
            <p:cNvSpPr/>
            <p:nvPr/>
          </p:nvSpPr>
          <p:spPr>
            <a:xfrm>
              <a:off x="6260" y="641"/>
              <a:ext cx="2553" cy="1885"/>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易错</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28" name="六角星 27"/>
            <p:cNvSpPr/>
            <p:nvPr/>
          </p:nvSpPr>
          <p:spPr>
            <a:xfrm>
              <a:off x="9216" y="645"/>
              <a:ext cx="2626" cy="1877"/>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易混淆</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sp>
        <p:nvSpPr>
          <p:cNvPr id="39" name="文本框 2"/>
          <p:cNvSpPr txBox="true">
            <a:spLocks noChangeArrowheads="true"/>
          </p:cNvSpPr>
          <p:nvPr/>
        </p:nvSpPr>
        <p:spPr bwMode="auto">
          <a:xfrm>
            <a:off x="4819650" y="1720215"/>
            <a:ext cx="4260850" cy="4820920"/>
          </a:xfrm>
          <a:prstGeom prst="rect">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a:lstStyle/>
          <a:p>
            <a:pPr marL="342900" marR="0" lvl="0" indent="-342900" algn="l" defTabSz="914400" rtl="0" eaLnBrk="1" fontAlgn="auto" latinLnBrk="0" hangingPunct="1">
              <a:lnSpc>
                <a:spcPct val="120000"/>
              </a:lnSpc>
              <a:spcBef>
                <a:spcPct val="20000"/>
              </a:spcBef>
              <a:spcAft>
                <a:spcPts val="0"/>
              </a:spcAft>
              <a:buClrTx/>
              <a:buSzTx/>
              <a:buFont typeface="Wingdings" panose="05000000000000000000" pitchFamily="2" charset="2"/>
              <a:buChar char="u"/>
              <a:defRPr/>
            </a:pPr>
            <a:r>
              <a:rPr lang="zh-CN" altLang="en-US" sz="2000" b="1" noProof="0" dirty="0">
                <a:ln>
                  <a:noFill/>
                </a:ln>
                <a:solidFill>
                  <a:schemeClr val="tx1"/>
                </a:solidFill>
                <a:effectLst/>
                <a:uLnTx/>
                <a:uFillTx/>
                <a:latin typeface="黑体" panose="02010609060101010101" pitchFamily="49" charset="-122"/>
                <a:ea typeface="黑体" panose="02010609060101010101" pitchFamily="49" charset="-122"/>
                <a:sym typeface="+mn-ea"/>
              </a:rPr>
              <a:t>其中项根据会计核算中“固定资产原价”有关二级科目的期末余额数</a:t>
            </a:r>
            <a:r>
              <a:rPr lang="zh-CN" altLang="en-US" sz="2000" b="1" noProof="0" dirty="0">
                <a:ln>
                  <a:noFill/>
                </a:ln>
                <a:solidFill>
                  <a:srgbClr val="FF0000"/>
                </a:solidFill>
                <a:effectLst/>
                <a:uLnTx/>
                <a:uFillTx/>
                <a:latin typeface="黑体" panose="02010609060101010101" pitchFamily="49" charset="-122"/>
                <a:ea typeface="黑体" panose="02010609060101010101" pitchFamily="49" charset="-122"/>
                <a:sym typeface="+mn-ea"/>
              </a:rPr>
              <a:t>归并</a:t>
            </a:r>
            <a:r>
              <a:rPr lang="zh-CN" altLang="en-US" sz="2000" b="1" noProof="0" dirty="0">
                <a:ln>
                  <a:noFill/>
                </a:ln>
                <a:solidFill>
                  <a:schemeClr val="tx1"/>
                </a:solidFill>
                <a:effectLst/>
                <a:uLnTx/>
                <a:uFillTx/>
                <a:latin typeface="黑体" panose="02010609060101010101" pitchFamily="49" charset="-122"/>
                <a:ea typeface="黑体" panose="02010609060101010101" pitchFamily="49" charset="-122"/>
                <a:sym typeface="+mn-ea"/>
              </a:rPr>
              <a:t>填报，从</a:t>
            </a:r>
            <a:r>
              <a:rPr lang="zh-CN" altLang="en-US" sz="2000" b="1" noProof="0" dirty="0">
                <a:ln>
                  <a:noFill/>
                </a:ln>
                <a:solidFill>
                  <a:srgbClr val="FF0000"/>
                </a:solidFill>
                <a:effectLst/>
                <a:uLnTx/>
                <a:uFillTx/>
                <a:latin typeface="黑体" panose="02010609060101010101" pitchFamily="49" charset="-122"/>
                <a:ea typeface="黑体" panose="02010609060101010101" pitchFamily="49" charset="-122"/>
                <a:sym typeface="+mn-ea"/>
              </a:rPr>
              <a:t>明细账</a:t>
            </a:r>
            <a:r>
              <a:rPr lang="zh-CN" altLang="en-US" sz="2000" b="1" noProof="0" dirty="0">
                <a:ln>
                  <a:noFill/>
                </a:ln>
                <a:solidFill>
                  <a:schemeClr val="tx1"/>
                </a:solidFill>
                <a:effectLst/>
                <a:uLnTx/>
                <a:uFillTx/>
                <a:latin typeface="黑体" panose="02010609060101010101" pitchFamily="49" charset="-122"/>
                <a:ea typeface="黑体" panose="02010609060101010101" pitchFamily="49" charset="-122"/>
                <a:sym typeface="+mn-ea"/>
              </a:rPr>
              <a:t>中分析计算取得。</a:t>
            </a:r>
            <a:endParaRPr lang="zh-CN" altLang="en-US" sz="2000" b="1" noProof="0" dirty="0">
              <a:ln>
                <a:noFill/>
              </a:ln>
              <a:solidFill>
                <a:schemeClr val="tx1"/>
              </a:solidFill>
              <a:effectLst/>
              <a:uLnTx/>
              <a:uFillTx/>
              <a:latin typeface="黑体" panose="02010609060101010101" pitchFamily="49" charset="-122"/>
              <a:ea typeface="黑体" panose="02010609060101010101" pitchFamily="49" charset="-122"/>
              <a:sym typeface="+mn-ea"/>
            </a:endParaRPr>
          </a:p>
          <a:p>
            <a:pPr marL="342900" marR="0" lvl="0" indent="-342900" algn="l" defTabSz="914400" rtl="0" eaLnBrk="1" fontAlgn="auto" latinLnBrk="0" hangingPunct="1">
              <a:lnSpc>
                <a:spcPct val="120000"/>
              </a:lnSpc>
              <a:spcBef>
                <a:spcPct val="20000"/>
              </a:spcBef>
              <a:spcAft>
                <a:spcPts val="0"/>
              </a:spcAft>
              <a:buClrTx/>
              <a:buSzTx/>
              <a:buFont typeface="Wingdings" panose="05000000000000000000" pitchFamily="2" charset="2"/>
              <a:buChar char="u"/>
              <a:defRPr/>
            </a:pPr>
            <a:endPar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sym typeface="+mn-ea"/>
            </a:endParaRPr>
          </a:p>
          <a:p>
            <a:pPr marL="342900" marR="0" lvl="0" indent="-342900" algn="l" defTabSz="914400" rtl="0" eaLnBrk="1" fontAlgn="auto" latinLnBrk="0" hangingPunct="1">
              <a:lnSpc>
                <a:spcPct val="120000"/>
              </a:lnSpc>
              <a:spcBef>
                <a:spcPct val="20000"/>
              </a:spcBef>
              <a:spcAft>
                <a:spcPts val="0"/>
              </a:spcAft>
              <a:buClrTx/>
              <a:buSzTx/>
              <a:buFont typeface="Wingdings" panose="05000000000000000000" pitchFamily="2" charset="2"/>
              <a:buChar char="u"/>
              <a:defRPr/>
            </a:pPr>
            <a:r>
              <a:rPr lang="zh-CN" altLang="en-US" b="1" u="sng"/>
              <a:t>房屋和构筑物</a:t>
            </a:r>
            <a:r>
              <a:rPr lang="en-US" altLang="zh-CN" b="1" u="sng"/>
              <a:t>(</a:t>
            </a:r>
            <a:r>
              <a:rPr lang="zh-CN" altLang="zh-CN" b="1" u="sng"/>
              <a:t>原值</a:t>
            </a:r>
            <a:r>
              <a:rPr lang="en-US" altLang="zh-CN" b="1" u="sng"/>
              <a:t>):</a:t>
            </a:r>
            <a:r>
              <a:rPr lang="zh-CN" altLang="en-US" b="1"/>
              <a:t>产权属于报表企业的，包括办公楼、仓库、宿舍等，</a:t>
            </a:r>
            <a:r>
              <a:rPr lang="zh-CN" altLang="en-US" b="1">
                <a:solidFill>
                  <a:srgbClr val="FF0000"/>
                </a:solidFill>
              </a:rPr>
              <a:t>经营租赁租入的办公场所不算。</a:t>
            </a:r>
            <a:endParaRPr lang="zh-CN" altLang="en-US" b="1">
              <a:solidFill>
                <a:srgbClr val="FF0000"/>
              </a:solidFill>
            </a:endParaRPr>
          </a:p>
          <a:p>
            <a:pPr marL="342900" marR="0" lvl="0" indent="-342900" algn="l" defTabSz="914400" rtl="0" eaLnBrk="1" fontAlgn="auto" latinLnBrk="0" hangingPunct="1">
              <a:lnSpc>
                <a:spcPct val="120000"/>
              </a:lnSpc>
              <a:spcBef>
                <a:spcPct val="20000"/>
              </a:spcBef>
              <a:spcAft>
                <a:spcPts val="0"/>
              </a:spcAft>
              <a:buClrTx/>
              <a:buSzTx/>
              <a:buFont typeface="Wingdings" panose="05000000000000000000" pitchFamily="2" charset="2"/>
              <a:buChar char="u"/>
              <a:defRPr/>
            </a:pPr>
            <a:r>
              <a:rPr lang="zh-CN" altLang="en-US" b="1" u="sng"/>
              <a:t>机器设备</a:t>
            </a:r>
            <a:r>
              <a:rPr lang="en-US" altLang="zh-CN" b="1" u="sng"/>
              <a:t>(</a:t>
            </a:r>
            <a:r>
              <a:rPr lang="zh-CN" altLang="zh-CN" b="1" u="sng"/>
              <a:t>原值</a:t>
            </a:r>
            <a:r>
              <a:rPr lang="en-US" altLang="zh-CN" b="1" u="sng"/>
              <a:t>):</a:t>
            </a:r>
            <a:r>
              <a:rPr lang="zh-CN" altLang="en-US" b="1">
                <a:solidFill>
                  <a:srgbClr val="FF0000"/>
                </a:solidFill>
              </a:rPr>
              <a:t>不要漏填办公设备</a:t>
            </a:r>
            <a:r>
              <a:rPr lang="zh-CN" altLang="en-US" b="1"/>
              <a:t>，包括打印机、复印机，电脑等。</a:t>
            </a:r>
            <a:r>
              <a:rPr lang="zh-CN" altLang="en-US" b="1">
                <a:solidFill>
                  <a:srgbClr val="00B050"/>
                </a:solidFill>
                <a:latin typeface="黑体" panose="02010609060101010101" pitchFamily="49" charset="-122"/>
                <a:ea typeface="黑体" panose="02010609060101010101" pitchFamily="49" charset="-122"/>
              </a:rPr>
              <a:t>不含运输设备！</a:t>
            </a:r>
            <a:endParaRPr lang="zh-CN" altLang="en-US" b="1">
              <a:solidFill>
                <a:srgbClr val="00B050"/>
              </a:solidFill>
              <a:latin typeface="黑体" panose="02010609060101010101" pitchFamily="49" charset="-122"/>
              <a:ea typeface="黑体" panose="02010609060101010101" pitchFamily="49" charset="-122"/>
            </a:endParaRPr>
          </a:p>
          <a:p>
            <a:pPr marL="342900" marR="0" lvl="0" indent="-342900" algn="l" defTabSz="914400" rtl="0" eaLnBrk="1" fontAlgn="auto" latinLnBrk="0" hangingPunct="1">
              <a:lnSpc>
                <a:spcPct val="120000"/>
              </a:lnSpc>
              <a:spcBef>
                <a:spcPct val="20000"/>
              </a:spcBef>
              <a:spcAft>
                <a:spcPts val="0"/>
              </a:spcAft>
              <a:buClrTx/>
              <a:buSzTx/>
              <a:buFont typeface="Wingdings" panose="05000000000000000000" pitchFamily="2" charset="2"/>
              <a:buChar char="u"/>
              <a:defRPr/>
            </a:pPr>
            <a:r>
              <a:rPr lang="en-US" altLang="zh-CN" b="1">
                <a:solidFill>
                  <a:schemeClr val="tx1"/>
                </a:solidFill>
                <a:uFillTx/>
                <a:latin typeface="宋体" pitchFamily="2" charset="-122"/>
                <a:cs typeface="宋体" pitchFamily="2" charset="-122"/>
                <a:sym typeface="+mn-ea"/>
              </a:rPr>
              <a:t>固定资产原价≥其中：房屋和构筑物＋机器和设备</a:t>
            </a:r>
            <a:endParaRPr lang="zh-CN" altLang="en-US" b="1">
              <a:solidFill>
                <a:srgbClr val="00B050"/>
              </a:solidFill>
              <a:latin typeface="黑体" panose="02010609060101010101" pitchFamily="49" charset="-122"/>
              <a:ea typeface="黑体" panose="02010609060101010101" pitchFamily="49" charset="-122"/>
            </a:endParaRPr>
          </a:p>
        </p:txBody>
      </p:sp>
      <p:sp>
        <p:nvSpPr>
          <p:cNvPr id="17" name="竖卷形 16"/>
          <p:cNvSpPr/>
          <p:nvPr/>
        </p:nvSpPr>
        <p:spPr>
          <a:xfrm>
            <a:off x="7889875" y="49530"/>
            <a:ext cx="1254125" cy="15157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true"/>
      <p:bldP spid="39" grpId="0" bldLvl="0" animBg="true"/>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home/uos/Desktop/一、二指标.png一、二指标"/>
          <p:cNvPicPr>
            <a:picLocks noChangeAspect="true"/>
          </p:cNvPicPr>
          <p:nvPr/>
        </p:nvPicPr>
        <p:blipFill>
          <a:blip r:embed="rId1"/>
          <a:srcRect/>
          <a:stretch>
            <a:fillRect/>
          </a:stretch>
        </p:blipFill>
        <p:spPr>
          <a:xfrm>
            <a:off x="1475740" y="1155065"/>
            <a:ext cx="3343910" cy="5208905"/>
          </a:xfrm>
          <a:prstGeom prst="rect">
            <a:avLst/>
          </a:prstGeom>
          <a:ln>
            <a:solidFill>
              <a:schemeClr val="tx1"/>
            </a:solidFill>
          </a:ln>
        </p:spPr>
      </p:pic>
      <p:sp>
        <p:nvSpPr>
          <p:cNvPr id="23" name="文本框 22"/>
          <p:cNvSpPr txBox="true"/>
          <p:nvPr/>
        </p:nvSpPr>
        <p:spPr>
          <a:xfrm>
            <a:off x="753110" y="132715"/>
            <a:ext cx="4788535"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2</a:t>
            </a:r>
            <a:r>
              <a:rPr lang="zh-CN" altLang="en-US" sz="2400" b="1">
                <a:latin typeface="黑体" panose="02010609060101010101" pitchFamily="49" charset="-122"/>
                <a:ea typeface="黑体" panose="02010609060101010101" pitchFamily="49" charset="-122"/>
                <a:cs typeface="黑体" panose="02010609060101010101" pitchFamily="49" charset="-122"/>
              </a:rPr>
              <a:t>、固定资产累计折旧、本年折旧</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p:txBody>
      </p:sp>
      <p:sp>
        <p:nvSpPr>
          <p:cNvPr id="30" name="文本框 2"/>
          <p:cNvSpPr txBox="true">
            <a:spLocks noChangeArrowheads="true"/>
          </p:cNvSpPr>
          <p:nvPr/>
        </p:nvSpPr>
        <p:spPr bwMode="auto">
          <a:xfrm>
            <a:off x="52070" y="1877695"/>
            <a:ext cx="901700" cy="4071938"/>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en-US"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资</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产</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负</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债</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和</a:t>
            </a:r>
            <a:endParaRPr kumimoji="0" lang="en-US" altLang="zh-CN" sz="20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0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rPr>
              <a:t>相关科目明细账</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sp>
        <p:nvSpPr>
          <p:cNvPr id="29" name="左大括号 28"/>
          <p:cNvSpPr/>
          <p:nvPr/>
        </p:nvSpPr>
        <p:spPr>
          <a:xfrm>
            <a:off x="899795" y="805815"/>
            <a:ext cx="480060" cy="5907405"/>
          </a:xfrm>
          <a:prstGeom prst="leftBrace">
            <a:avLst>
              <a:gd name="adj1" fmla="val 43636"/>
              <a:gd name="adj2" fmla="val 50000"/>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6" name="矩形 35"/>
          <p:cNvSpPr/>
          <p:nvPr/>
        </p:nvSpPr>
        <p:spPr>
          <a:xfrm>
            <a:off x="1666240" y="3068955"/>
            <a:ext cx="1633220" cy="544195"/>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cxnSp>
        <p:nvCxnSpPr>
          <p:cNvPr id="38" name="直接箭头连接符 37"/>
          <p:cNvCxnSpPr>
            <a:stCxn id="36" idx="3"/>
          </p:cNvCxnSpPr>
          <p:nvPr/>
        </p:nvCxnSpPr>
        <p:spPr>
          <a:xfrm flipV="true">
            <a:off x="3299460" y="3284855"/>
            <a:ext cx="1128395" cy="5651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9" name="文本框 2"/>
          <p:cNvSpPr txBox="true">
            <a:spLocks noChangeArrowheads="true"/>
          </p:cNvSpPr>
          <p:nvPr/>
        </p:nvSpPr>
        <p:spPr bwMode="auto">
          <a:xfrm>
            <a:off x="4483100" y="1880870"/>
            <a:ext cx="4546600" cy="4597400"/>
          </a:xfrm>
          <a:prstGeom prst="rect">
            <a:avLst/>
          </a:prstGeom>
          <a:solidFill>
            <a:schemeClr val="bg1">
              <a:lumMod val="85000"/>
            </a:schemeClr>
          </a:solidFill>
          <a:ln>
            <a:solidFill>
              <a:srgbClr val="FF0000"/>
            </a:solidFill>
          </a:ln>
        </p:spPr>
        <p:style>
          <a:lnRef idx="2">
            <a:schemeClr val="accent1"/>
          </a:lnRef>
          <a:fillRef idx="1">
            <a:schemeClr val="lt1"/>
          </a:fillRef>
          <a:effectRef idx="0">
            <a:schemeClr val="accent1"/>
          </a:effectRef>
          <a:fontRef idx="minor">
            <a:schemeClr val="dk1"/>
          </a:fontRef>
        </p:style>
        <p:txBody>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charset="0"/>
              <a:buChar char="u"/>
              <a:defRPr/>
            </a:pPr>
            <a:r>
              <a:rPr kumimoji="0" lang="zh-CN" altLang="en-US" sz="20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累计折旧</a:t>
            </a:r>
            <a:r>
              <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000" b="1" i="0" u="none" strike="noStrike" kern="1200" cap="none" spc="0" normalizeH="0" baseline="0" noProof="0" dirty="0">
                <a:ln>
                  <a:noFill/>
                </a:ln>
                <a:solidFill>
                  <a:schemeClr val="tx1"/>
                </a:solidFill>
                <a:effectLst/>
                <a:uLnTx/>
                <a:uFillTx/>
                <a:latin typeface="+mj-ea"/>
                <a:ea typeface="+mj-ea"/>
                <a:cs typeface="+mn-cs"/>
              </a:rPr>
              <a:t>在报告期末提取的</a:t>
            </a:r>
            <a:r>
              <a:rPr kumimoji="0" lang="zh-CN" altLang="en-US" sz="2000" b="1" i="0" u="none" strike="noStrike" kern="1200" cap="none" spc="0" normalizeH="0" baseline="0" noProof="0" dirty="0">
                <a:ln>
                  <a:noFill/>
                </a:ln>
                <a:solidFill>
                  <a:srgbClr val="FF0000"/>
                </a:solidFill>
                <a:effectLst/>
                <a:uLnTx/>
                <a:uFillTx/>
                <a:latin typeface="+mj-ea"/>
                <a:ea typeface="+mj-ea"/>
                <a:cs typeface="+mn-cs"/>
              </a:rPr>
              <a:t>历年</a:t>
            </a:r>
            <a:r>
              <a:rPr kumimoji="0" lang="zh-CN" altLang="en-US" sz="2000" b="1" i="0" u="none" strike="noStrike" kern="1200" cap="none" spc="0" normalizeH="0" baseline="0" noProof="0" dirty="0">
                <a:ln>
                  <a:noFill/>
                </a:ln>
                <a:solidFill>
                  <a:schemeClr val="tx1"/>
                </a:solidFill>
                <a:effectLst/>
                <a:uLnTx/>
                <a:uFillTx/>
                <a:latin typeface="+mj-ea"/>
                <a:ea typeface="+mj-ea"/>
                <a:cs typeface="+mn-cs"/>
              </a:rPr>
              <a:t>固定资产折旧</a:t>
            </a:r>
            <a:r>
              <a:rPr kumimoji="0" lang="zh-CN" altLang="en-US" sz="2000" b="1" i="0" u="none" strike="noStrike" kern="1200" cap="none" spc="0" normalizeH="0" baseline="0" noProof="0" dirty="0">
                <a:ln>
                  <a:noFill/>
                </a:ln>
                <a:solidFill>
                  <a:srgbClr val="FF0000"/>
                </a:solidFill>
                <a:effectLst/>
                <a:uLnTx/>
                <a:uFillTx/>
                <a:latin typeface="+mj-ea"/>
                <a:ea typeface="+mj-ea"/>
                <a:cs typeface="+mn-cs"/>
              </a:rPr>
              <a:t>累计数</a:t>
            </a:r>
            <a:r>
              <a:rPr kumimoji="0" lang="zh-CN" altLang="en-US" sz="2000" b="1" i="0" u="none" strike="noStrike" kern="1200" cap="none" spc="0" normalizeH="0" baseline="0" noProof="0" dirty="0">
                <a:ln>
                  <a:noFill/>
                </a:ln>
                <a:solidFill>
                  <a:schemeClr val="tx1"/>
                </a:solidFill>
                <a:effectLst/>
                <a:uLnTx/>
                <a:uFillTx/>
                <a:latin typeface="+mj-ea"/>
                <a:ea typeface="+mj-ea"/>
                <a:cs typeface="+mn-cs"/>
              </a:rPr>
              <a:t>，</a:t>
            </a:r>
            <a:r>
              <a:rPr lang="zh-CN" altLang="en-US" sz="2000" b="1" noProof="0" dirty="0">
                <a:ln>
                  <a:noFill/>
                </a:ln>
                <a:solidFill>
                  <a:schemeClr val="tx1"/>
                </a:solidFill>
                <a:effectLst/>
                <a:uLnTx/>
                <a:uFillTx/>
                <a:latin typeface="+mj-ea"/>
                <a:ea typeface="+mj-ea"/>
                <a:sym typeface="+mn-ea"/>
              </a:rPr>
              <a:t>根据会计“累计折旧”科目</a:t>
            </a:r>
            <a:r>
              <a:rPr lang="zh-CN" altLang="en-US" sz="2000" b="1" u="sng" noProof="0" dirty="0">
                <a:ln>
                  <a:noFill/>
                </a:ln>
                <a:solidFill>
                  <a:schemeClr val="tx1"/>
                </a:solidFill>
                <a:effectLst/>
                <a:uLnTx/>
                <a:uFillTx/>
                <a:latin typeface="+mj-ea"/>
                <a:ea typeface="+mj-ea"/>
                <a:sym typeface="+mn-ea"/>
              </a:rPr>
              <a:t>期末贷方余额</a:t>
            </a:r>
            <a:r>
              <a:rPr lang="zh-CN" altLang="en-US" sz="2000" b="1" noProof="0" dirty="0">
                <a:ln>
                  <a:noFill/>
                </a:ln>
                <a:solidFill>
                  <a:schemeClr val="tx1"/>
                </a:solidFill>
                <a:effectLst/>
                <a:uLnTx/>
                <a:uFillTx/>
                <a:latin typeface="+mj-ea"/>
                <a:ea typeface="+mj-ea"/>
                <a:sym typeface="+mn-ea"/>
              </a:rPr>
              <a:t>填报</a:t>
            </a:r>
            <a:endParaRPr lang="zh-CN" altLang="en-US" sz="2000" b="1" noProof="0" dirty="0">
              <a:ln>
                <a:noFill/>
              </a:ln>
              <a:solidFill>
                <a:schemeClr val="tx1"/>
              </a:solidFill>
              <a:effectLst/>
              <a:uLnTx/>
              <a:uFillTx/>
              <a:latin typeface="+mj-ea"/>
              <a:ea typeface="+mj-ea"/>
              <a:sym typeface="+mn-ea"/>
            </a:endParaRPr>
          </a:p>
          <a:p>
            <a:pPr marR="0" lvl="0" algn="l" defTabSz="914400" rtl="0" eaLnBrk="0" fontAlgn="base" latinLnBrk="0" hangingPunct="0">
              <a:lnSpc>
                <a:spcPct val="100000"/>
              </a:lnSpc>
              <a:spcBef>
                <a:spcPct val="0"/>
              </a:spcBef>
              <a:spcAft>
                <a:spcPct val="0"/>
              </a:spcAft>
              <a:buClrTx/>
              <a:buSzTx/>
              <a:buFont typeface="Wingdings" panose="05000000000000000000" charset="0"/>
              <a:defRPr/>
            </a:pPr>
            <a:r>
              <a:rPr lang="en-US" altLang="zh-CN" sz="2000" b="1" noProof="0" dirty="0">
                <a:ln>
                  <a:noFill/>
                </a:ln>
                <a:gradFill>
                  <a:gsLst>
                    <a:gs pos="0">
                      <a:srgbClr val="9EE256"/>
                    </a:gs>
                    <a:gs pos="100000">
                      <a:srgbClr val="52762D"/>
                    </a:gs>
                  </a:gsLst>
                  <a:lin scaled="false"/>
                </a:gradFill>
                <a:effectLst/>
                <a:uLnTx/>
                <a:uFillTx/>
                <a:latin typeface="+mj-ea"/>
                <a:ea typeface="+mj-ea"/>
                <a:sym typeface="+mn-ea"/>
              </a:rPr>
              <a:t>      </a:t>
            </a:r>
            <a:endParaRPr lang="zh-CN" altLang="en-US" sz="2000" b="1" noProof="0" dirty="0">
              <a:ln>
                <a:noFill/>
              </a:ln>
              <a:gradFill>
                <a:gsLst>
                  <a:gs pos="0">
                    <a:srgbClr val="9EE256"/>
                  </a:gs>
                  <a:gs pos="100000">
                    <a:srgbClr val="52762D"/>
                  </a:gs>
                </a:gsLst>
                <a:lin scaled="false"/>
              </a:gradFill>
              <a:effectLst/>
              <a:uLnTx/>
              <a:uFillTx/>
              <a:latin typeface="+mj-ea"/>
              <a:ea typeface="+mj-ea"/>
              <a:sym typeface="+mn-ea"/>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
              <a:defRPr/>
            </a:pPr>
            <a:endParaRPr kumimoji="0" lang="zh-CN" altLang="en-US" sz="2000" b="1" i="0" u="none" strike="noStrike" kern="1200" cap="none" spc="0" normalizeH="0" baseline="0" noProof="0" dirty="0">
              <a:ln>
                <a:noFill/>
              </a:ln>
              <a:solidFill>
                <a:schemeClr val="tx1"/>
              </a:solidFill>
              <a:effectLst/>
              <a:uLnTx/>
              <a:uFillTx/>
              <a:latin typeface="+mj-ea"/>
              <a:ea typeface="+mj-ea"/>
              <a:cs typeface="+mn-cs"/>
              <a:sym typeface="+mn-ea"/>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
              <a:defRPr/>
            </a:pPr>
            <a:r>
              <a:rPr kumimoji="0" lang="zh-CN" altLang="en-US" sz="20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本年折旧</a:t>
            </a:r>
            <a:r>
              <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000" b="1" i="0" u="none" strike="noStrike" kern="1200" cap="none" spc="0" normalizeH="0" baseline="0" noProof="0" dirty="0">
                <a:ln>
                  <a:noFill/>
                </a:ln>
                <a:solidFill>
                  <a:schemeClr val="tx1"/>
                </a:solidFill>
                <a:effectLst/>
                <a:uLnTx/>
                <a:uFillTx/>
                <a:latin typeface="+mn-ea"/>
                <a:cs typeface="+mn-cs"/>
              </a:rPr>
              <a:t>指在</a:t>
            </a:r>
            <a:r>
              <a:rPr kumimoji="0" lang="zh-CN" altLang="en-US" sz="2000" b="1" i="0" u="none" strike="noStrike" kern="1200" cap="none" spc="0" normalizeH="0" baseline="0" noProof="0" dirty="0">
                <a:ln>
                  <a:noFill/>
                </a:ln>
                <a:solidFill>
                  <a:srgbClr val="FF0000"/>
                </a:solidFill>
                <a:effectLst/>
                <a:uLnTx/>
                <a:uFillTx/>
                <a:latin typeface="+mn-ea"/>
                <a:cs typeface="+mn-cs"/>
              </a:rPr>
              <a:t>报告期内提取</a:t>
            </a:r>
            <a:r>
              <a:rPr kumimoji="0" lang="zh-CN" altLang="en-US" sz="2000" b="1" i="0" u="none" strike="noStrike" kern="1200" cap="none" spc="0" normalizeH="0" baseline="0" noProof="0" dirty="0">
                <a:ln>
                  <a:noFill/>
                </a:ln>
                <a:solidFill>
                  <a:schemeClr val="tx1"/>
                </a:solidFill>
                <a:effectLst/>
                <a:uLnTx/>
                <a:uFillTx/>
                <a:latin typeface="+mn-ea"/>
                <a:cs typeface="+mn-cs"/>
              </a:rPr>
              <a:t>的固定资产折旧合计数，为当年计提的固定资产折旧金额。</a:t>
            </a:r>
            <a:endParaRPr kumimoji="0" lang="zh-CN" altLang="en-US" sz="2000" b="1" i="0" u="none" strike="noStrike" kern="1200" cap="none" spc="0" normalizeH="0" baseline="0" noProof="0" dirty="0">
              <a:ln>
                <a:noFill/>
              </a:ln>
              <a:solidFill>
                <a:schemeClr val="tx1"/>
              </a:solidFill>
              <a:effectLst/>
              <a:uLnTx/>
              <a:uFillTx/>
              <a:latin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
              <a:defRPr/>
            </a:pPr>
            <a:r>
              <a:rPr kumimoji="0" lang="zh-CN" altLang="en-US" sz="2000" b="1" i="0" u="none" strike="noStrike" kern="1200" cap="none" spc="0" normalizeH="0" baseline="0" noProof="0" dirty="0">
                <a:ln>
                  <a:noFill/>
                </a:ln>
                <a:solidFill>
                  <a:schemeClr val="tx1"/>
                </a:solidFill>
                <a:effectLst/>
                <a:uLnTx/>
                <a:uFillTx/>
                <a:latin typeface="+mn-ea"/>
                <a:cs typeface="+mn-cs"/>
              </a:rPr>
              <a:t>例子：</a:t>
            </a:r>
            <a:endParaRPr kumimoji="0" lang="zh-CN" altLang="en-US" sz="2000" b="1" i="0" u="none" strike="noStrike" kern="1200" cap="none" spc="0" normalizeH="0" baseline="0" noProof="0" dirty="0">
              <a:ln>
                <a:noFill/>
              </a:ln>
              <a:solidFill>
                <a:schemeClr val="tx1"/>
              </a:solidFill>
              <a:effectLst/>
              <a:uLnTx/>
              <a:uFillTx/>
              <a:latin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Ø"/>
              <a:defRPr/>
            </a:pPr>
            <a:r>
              <a:rPr lang="zh-CN" altLang="en-US" sz="2000" b="1" noProof="0" dirty="0">
                <a:ln>
                  <a:noFill/>
                </a:ln>
                <a:solidFill>
                  <a:schemeClr val="tx1"/>
                </a:solidFill>
                <a:effectLst/>
                <a:uLnTx/>
                <a:uFillTx/>
                <a:latin typeface="+mn-ea"/>
                <a:sym typeface="+mn-ea"/>
              </a:rPr>
              <a:t>年报：填</a:t>
            </a:r>
            <a:r>
              <a:rPr lang="en-US" altLang="zh-CN" sz="2000" b="1" noProof="0" dirty="0">
                <a:ln>
                  <a:noFill/>
                </a:ln>
                <a:solidFill>
                  <a:schemeClr val="tx1"/>
                </a:solidFill>
                <a:effectLst/>
                <a:uLnTx/>
                <a:uFillTx/>
                <a:latin typeface="+mn-ea"/>
                <a:sym typeface="+mn-ea"/>
              </a:rPr>
              <a:t>2024</a:t>
            </a:r>
            <a:r>
              <a:rPr lang="zh-CN" altLang="en-US" sz="2000" b="1" noProof="0" dirty="0">
                <a:ln>
                  <a:noFill/>
                </a:ln>
                <a:solidFill>
                  <a:schemeClr val="tx1"/>
                </a:solidFill>
                <a:effectLst/>
                <a:uLnTx/>
                <a:uFillTx/>
                <a:latin typeface="+mn-ea"/>
                <a:sym typeface="+mn-ea"/>
              </a:rPr>
              <a:t>年一年计提的折旧</a:t>
            </a:r>
            <a:r>
              <a:rPr lang="en-US" altLang="zh-CN" sz="2000" b="1" noProof="0" dirty="0">
                <a:ln>
                  <a:noFill/>
                </a:ln>
                <a:solidFill>
                  <a:schemeClr val="tx1"/>
                </a:solidFill>
                <a:effectLst/>
                <a:uLnTx/>
                <a:uFillTx/>
                <a:latin typeface="+mn-ea"/>
                <a:sym typeface="+mn-ea"/>
              </a:rPr>
              <a:t>.</a:t>
            </a:r>
            <a:endParaRPr lang="en-US" altLang="zh-CN" sz="2000" b="1" noProof="0" dirty="0">
              <a:ln>
                <a:noFill/>
              </a:ln>
              <a:solidFill>
                <a:schemeClr val="tx1"/>
              </a:solidFill>
              <a:effectLst/>
              <a:uLnTx/>
              <a:uFillTx/>
              <a:latin typeface="+mn-ea"/>
              <a:sym typeface="+mn-ea"/>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Ø"/>
              <a:defRPr/>
            </a:pPr>
            <a:r>
              <a:rPr kumimoji="0" lang="en-US" altLang="zh-CN" sz="2000" b="1" i="0" u="none" strike="noStrike" kern="1200" cap="none" spc="0" normalizeH="0" baseline="0" noProof="0" dirty="0">
                <a:ln>
                  <a:noFill/>
                </a:ln>
                <a:solidFill>
                  <a:schemeClr val="tx1"/>
                </a:solidFill>
                <a:effectLst/>
                <a:uLnTx/>
                <a:uFillTx/>
                <a:latin typeface="+mn-ea"/>
                <a:cs typeface="+mn-cs"/>
              </a:rPr>
              <a:t>7</a:t>
            </a:r>
            <a:r>
              <a:rPr kumimoji="0" lang="zh-CN" altLang="en-US" sz="2000" b="1" i="0" u="none" strike="noStrike" kern="1200" cap="none" spc="0" normalizeH="0" baseline="0" noProof="0" dirty="0">
                <a:ln>
                  <a:noFill/>
                </a:ln>
                <a:solidFill>
                  <a:schemeClr val="tx1"/>
                </a:solidFill>
                <a:effectLst/>
                <a:uLnTx/>
                <a:uFillTx/>
                <a:latin typeface="+mn-ea"/>
                <a:cs typeface="+mn-cs"/>
              </a:rPr>
              <a:t>月月报：填</a:t>
            </a:r>
            <a:r>
              <a:rPr kumimoji="0" lang="en-US" altLang="zh-CN" sz="2000" b="1" i="0" u="none" strike="noStrike" kern="1200" cap="none" spc="0" normalizeH="0" baseline="0" noProof="0" dirty="0">
                <a:ln>
                  <a:noFill/>
                </a:ln>
                <a:solidFill>
                  <a:schemeClr val="tx1"/>
                </a:solidFill>
                <a:effectLst/>
                <a:uLnTx/>
                <a:uFillTx/>
                <a:latin typeface="+mn-ea"/>
                <a:cs typeface="+mn-cs"/>
              </a:rPr>
              <a:t>2025</a:t>
            </a:r>
            <a:r>
              <a:rPr kumimoji="0" lang="zh-CN" altLang="en-US" sz="2000" b="1" i="0" u="none" strike="noStrike" kern="1200" cap="none" spc="0" normalizeH="0" baseline="0" noProof="0" dirty="0">
                <a:ln>
                  <a:noFill/>
                </a:ln>
                <a:solidFill>
                  <a:schemeClr val="tx1"/>
                </a:solidFill>
                <a:effectLst/>
                <a:uLnTx/>
                <a:uFillTx/>
                <a:latin typeface="+mn-ea"/>
                <a:cs typeface="+mn-cs"/>
              </a:rPr>
              <a:t>年</a:t>
            </a:r>
            <a:r>
              <a:rPr kumimoji="0" lang="en-US" altLang="zh-CN" sz="2000" b="1" i="0" u="none" strike="noStrike" kern="1200" cap="none" spc="0" normalizeH="0" baseline="0" noProof="0" dirty="0">
                <a:ln>
                  <a:noFill/>
                </a:ln>
                <a:solidFill>
                  <a:schemeClr val="tx1"/>
                </a:solidFill>
                <a:effectLst/>
                <a:uLnTx/>
                <a:uFillTx/>
                <a:latin typeface="+mn-ea"/>
                <a:cs typeface="+mn-cs"/>
              </a:rPr>
              <a:t>1-7</a:t>
            </a:r>
            <a:r>
              <a:rPr kumimoji="0" lang="zh-CN" altLang="en-US" sz="2000" b="1" i="0" u="none" strike="noStrike" kern="1200" cap="none" spc="0" normalizeH="0" baseline="0" noProof="0" dirty="0">
                <a:ln>
                  <a:noFill/>
                </a:ln>
                <a:solidFill>
                  <a:schemeClr val="tx1"/>
                </a:solidFill>
                <a:effectLst/>
                <a:uLnTx/>
                <a:uFillTx/>
                <a:latin typeface="+mn-ea"/>
                <a:cs typeface="+mn-cs"/>
              </a:rPr>
              <a:t>月所计提的折旧</a:t>
            </a:r>
            <a:r>
              <a:rPr kumimoji="0" lang="en-US" altLang="zh-CN" sz="2000" b="1" i="0" u="none" strike="noStrike" kern="1200" cap="none" spc="0" normalizeH="0" baseline="0" noProof="0" dirty="0">
                <a:ln>
                  <a:noFill/>
                </a:ln>
                <a:solidFill>
                  <a:schemeClr val="tx1"/>
                </a:solidFill>
                <a:effectLst/>
                <a:uLnTx/>
                <a:uFillTx/>
                <a:latin typeface="+mn-ea"/>
                <a:cs typeface="+mn-cs"/>
              </a:rPr>
              <a:t>.</a:t>
            </a:r>
            <a:endParaRPr kumimoji="0" lang="en-US" altLang="zh-CN" sz="2000" b="1" i="0" u="none" strike="noStrike" kern="1200" cap="none" spc="0" normalizeH="0" baseline="0" noProof="0" dirty="0">
              <a:ln>
                <a:noFill/>
              </a:ln>
              <a:solidFill>
                <a:schemeClr val="tx1"/>
              </a:solidFill>
              <a:effectLst/>
              <a:uLnTx/>
              <a:uFillTx/>
              <a:latin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Ø"/>
              <a:defRPr/>
            </a:pPr>
            <a:r>
              <a:rPr lang="en-US" altLang="zh-CN" sz="2000" b="1" noProof="0" dirty="0">
                <a:ln>
                  <a:noFill/>
                </a:ln>
                <a:solidFill>
                  <a:schemeClr val="tx1"/>
                </a:solidFill>
                <a:effectLst/>
                <a:uLnTx/>
                <a:uFillTx/>
                <a:latin typeface="+mn-ea"/>
                <a:sym typeface="+mn-ea"/>
              </a:rPr>
              <a:t>“</a:t>
            </a:r>
            <a:r>
              <a:rPr lang="zh-CN" altLang="zh-CN" sz="2000" b="1" noProof="0" dirty="0">
                <a:ln>
                  <a:noFill/>
                </a:ln>
                <a:solidFill>
                  <a:schemeClr val="tx1"/>
                </a:solidFill>
                <a:effectLst/>
                <a:uLnTx/>
                <a:uFillTx/>
                <a:latin typeface="+mn-ea"/>
                <a:sym typeface="+mn-ea"/>
              </a:rPr>
              <a:t>本年折旧</a:t>
            </a:r>
            <a:r>
              <a:rPr lang="en-US" altLang="zh-CN" sz="2000" b="1" noProof="0" dirty="0">
                <a:ln>
                  <a:noFill/>
                </a:ln>
                <a:solidFill>
                  <a:schemeClr val="tx1"/>
                </a:solidFill>
                <a:effectLst/>
                <a:uLnTx/>
                <a:uFillTx/>
                <a:latin typeface="+mn-ea"/>
                <a:sym typeface="+mn-ea"/>
              </a:rPr>
              <a:t>”</a:t>
            </a:r>
            <a:r>
              <a:rPr lang="zh-CN" altLang="en-US" sz="2000" b="1" noProof="0" dirty="0">
                <a:ln>
                  <a:noFill/>
                </a:ln>
                <a:solidFill>
                  <a:schemeClr val="tx1"/>
                </a:solidFill>
                <a:effectLst/>
                <a:uLnTx/>
                <a:uFillTx/>
                <a:latin typeface="+mn-ea"/>
                <a:sym typeface="+mn-ea"/>
              </a:rPr>
              <a:t>是一个累加数，</a:t>
            </a:r>
            <a:r>
              <a:rPr lang="zh-CN" altLang="zh-CN" sz="2000" b="1" noProof="0" dirty="0">
                <a:ln>
                  <a:noFill/>
                </a:ln>
                <a:solidFill>
                  <a:schemeClr val="tx1"/>
                </a:solidFill>
                <a:effectLst/>
                <a:uLnTx/>
                <a:uFillTx/>
                <a:latin typeface="+mn-ea"/>
                <a:sym typeface="+mn-ea"/>
              </a:rPr>
              <a:t>如：</a:t>
            </a:r>
            <a:r>
              <a:rPr lang="en-US" altLang="zh-CN" sz="2000" b="1" noProof="0" dirty="0">
                <a:ln>
                  <a:noFill/>
                </a:ln>
                <a:solidFill>
                  <a:schemeClr val="tx1"/>
                </a:solidFill>
                <a:effectLst/>
                <a:uLnTx/>
                <a:uFillTx/>
                <a:latin typeface="+mn-ea"/>
                <a:sym typeface="+mn-ea"/>
              </a:rPr>
              <a:t>7</a:t>
            </a:r>
            <a:r>
              <a:rPr lang="zh-CN" altLang="en-US" sz="2000" b="1" noProof="0" dirty="0">
                <a:ln>
                  <a:noFill/>
                </a:ln>
                <a:solidFill>
                  <a:schemeClr val="tx1"/>
                </a:solidFill>
                <a:effectLst/>
                <a:uLnTx/>
                <a:uFillTx/>
                <a:latin typeface="+mn-ea"/>
                <a:sym typeface="+mn-ea"/>
              </a:rPr>
              <a:t>月份的本年折旧</a:t>
            </a:r>
            <a:r>
              <a:rPr lang="zh-CN" altLang="en-US" sz="2000" b="1" noProof="0" dirty="0">
                <a:ln>
                  <a:noFill/>
                </a:ln>
                <a:solidFill>
                  <a:schemeClr val="tx1"/>
                </a:solidFill>
                <a:effectLst/>
                <a:uLnTx/>
                <a:uFillTx/>
                <a:latin typeface="宋体" pitchFamily="2" charset="-122"/>
                <a:ea typeface="宋体" pitchFamily="2" charset="-122"/>
                <a:sym typeface="+mn-ea"/>
              </a:rPr>
              <a:t>≧</a:t>
            </a:r>
            <a:r>
              <a:rPr lang="en-US" altLang="zh-CN" sz="2000" b="1" noProof="0" dirty="0">
                <a:ln>
                  <a:noFill/>
                </a:ln>
                <a:solidFill>
                  <a:schemeClr val="tx1"/>
                </a:solidFill>
                <a:effectLst/>
                <a:uLnTx/>
                <a:uFillTx/>
                <a:latin typeface="宋体" pitchFamily="2" charset="-122"/>
                <a:ea typeface="宋体" pitchFamily="2" charset="-122"/>
                <a:sym typeface="+mn-ea"/>
              </a:rPr>
              <a:t>6</a:t>
            </a:r>
            <a:r>
              <a:rPr lang="zh-CN" altLang="en-US" sz="2000" b="1" noProof="0" dirty="0">
                <a:ln>
                  <a:noFill/>
                </a:ln>
                <a:solidFill>
                  <a:schemeClr val="tx1"/>
                </a:solidFill>
                <a:effectLst/>
                <a:uLnTx/>
                <a:uFillTx/>
                <a:latin typeface="宋体" pitchFamily="2" charset="-122"/>
                <a:ea typeface="宋体" pitchFamily="2" charset="-122"/>
                <a:sym typeface="+mn-ea"/>
              </a:rPr>
              <a:t>月</a:t>
            </a:r>
            <a:r>
              <a:rPr lang="zh-CN" altLang="en-US" sz="2000" b="1" noProof="0" dirty="0">
                <a:ln>
                  <a:noFill/>
                </a:ln>
                <a:solidFill>
                  <a:schemeClr val="tx1"/>
                </a:solidFill>
                <a:effectLst/>
                <a:uLnTx/>
                <a:uFillTx/>
                <a:latin typeface="+mn-ea"/>
                <a:sym typeface="+mn-ea"/>
              </a:rPr>
              <a:t>本年折旧</a:t>
            </a:r>
            <a:endParaRPr kumimoji="0" lang="zh-CN" altLang="en-US" sz="2000" b="1" i="0" u="none" strike="noStrike" kern="1200" cap="none" spc="0" normalizeH="0" baseline="0" noProof="0" dirty="0">
              <a:ln>
                <a:noFill/>
              </a:ln>
              <a:solidFill>
                <a:schemeClr val="tx1"/>
              </a:solidFill>
              <a:effectLst/>
              <a:uLnTx/>
              <a:uFillTx/>
              <a:latin typeface="+mn-ea"/>
              <a:ea typeface="+mj-ea"/>
              <a:cs typeface="+mn-cs"/>
              <a:sym typeface="+mn-ea"/>
            </a:endParaRPr>
          </a:p>
          <a:p>
            <a:pPr marR="0" lvl="0" algn="just" defTabSz="914400" rtl="0" eaLnBrk="0" fontAlgn="base" latinLnBrk="0" hangingPunct="0">
              <a:lnSpc>
                <a:spcPct val="100000"/>
              </a:lnSpc>
              <a:spcBef>
                <a:spcPct val="0"/>
              </a:spcBef>
              <a:spcAft>
                <a:spcPct val="0"/>
              </a:spcAft>
              <a:buClrTx/>
              <a:buSzTx/>
              <a:buFont typeface="Wingdings" panose="05000000000000000000" charset="0"/>
              <a:defRPr/>
            </a:pPr>
            <a:r>
              <a:rPr lang="en-US" altLang="zh-CN" sz="2000" b="1" noProof="0" dirty="0">
                <a:ln>
                  <a:noFill/>
                </a:ln>
                <a:solidFill>
                  <a:srgbClr val="FFC000"/>
                </a:solidFill>
                <a:effectLst/>
                <a:uLnTx/>
                <a:uFillTx/>
                <a:latin typeface="+mj-ea"/>
                <a:ea typeface="+mj-ea"/>
                <a:sym typeface="+mn-ea"/>
              </a:rPr>
              <a:t>  </a:t>
            </a:r>
            <a:endParaRPr lang="zh-CN" altLang="en-US" sz="2000" b="1" noProof="0" dirty="0">
              <a:ln>
                <a:noFill/>
              </a:ln>
              <a:gradFill>
                <a:gsLst>
                  <a:gs pos="0">
                    <a:srgbClr val="9EE256"/>
                  </a:gs>
                  <a:gs pos="100000">
                    <a:srgbClr val="52762D"/>
                  </a:gs>
                </a:gsLst>
                <a:lin scaled="false"/>
              </a:gradFill>
              <a:effectLst/>
              <a:uLnTx/>
              <a:uFillTx/>
              <a:latin typeface="+mj-ea"/>
              <a:ea typeface="+mj-ea"/>
              <a:sym typeface="+mn-ea"/>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
              <a:defRPr/>
            </a:pPr>
            <a:endParaRPr kumimoji="0" lang="zh-CN" altLang="en-US" sz="2000" b="1" i="0" u="none" strike="noStrike" kern="1200" cap="none" spc="0" normalizeH="0" baseline="0" noProof="0" dirty="0">
              <a:ln>
                <a:noFill/>
              </a:ln>
              <a:solidFill>
                <a:schemeClr val="tx1"/>
              </a:solidFill>
              <a:effectLst/>
              <a:uLnTx/>
              <a:uFillTx/>
              <a:latin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
              <a:defRPr/>
            </a:pPr>
            <a:endParaRPr kumimoji="0" lang="zh-CN" altLang="en-US" sz="2000" b="1" i="0" u="none" strike="noStrike" kern="1200" cap="none" spc="0" normalizeH="0" baseline="0" noProof="0" dirty="0">
              <a:ln>
                <a:noFill/>
              </a:ln>
              <a:solidFill>
                <a:srgbClr val="FFC000"/>
              </a:solidFill>
              <a:effectLst/>
              <a:uLnTx/>
              <a:uFillTx/>
              <a:latin typeface="+mn-ea"/>
              <a:ea typeface="宋体" pitchFamily="2" charset="-122"/>
              <a:cs typeface="+mn-cs"/>
              <a:sym typeface="+mn-ea"/>
            </a:endParaRPr>
          </a:p>
        </p:txBody>
      </p:sp>
      <p:grpSp>
        <p:nvGrpSpPr>
          <p:cNvPr id="7" name="组合 6"/>
          <p:cNvGrpSpPr/>
          <p:nvPr/>
        </p:nvGrpSpPr>
        <p:grpSpPr>
          <a:xfrm>
            <a:off x="4204335" y="581025"/>
            <a:ext cx="3544570" cy="1196340"/>
            <a:chOff x="6260" y="641"/>
            <a:chExt cx="5582" cy="1884"/>
          </a:xfrm>
        </p:grpSpPr>
        <p:sp>
          <p:nvSpPr>
            <p:cNvPr id="27" name="六角星 26"/>
            <p:cNvSpPr/>
            <p:nvPr/>
          </p:nvSpPr>
          <p:spPr>
            <a:xfrm>
              <a:off x="6260" y="641"/>
              <a:ext cx="2553" cy="1885"/>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易错</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28" name="六角星 27"/>
            <p:cNvSpPr/>
            <p:nvPr/>
          </p:nvSpPr>
          <p:spPr>
            <a:xfrm>
              <a:off x="9216" y="645"/>
              <a:ext cx="2626" cy="1877"/>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易混淆</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sp>
        <p:nvSpPr>
          <p:cNvPr id="17" name="竖卷形 16"/>
          <p:cNvSpPr/>
          <p:nvPr/>
        </p:nvSpPr>
        <p:spPr>
          <a:xfrm>
            <a:off x="7889875" y="49530"/>
            <a:ext cx="1254125" cy="15157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true"/>
      <p:bldP spid="39" grpId="0" bldLvl="0" animBg="true"/>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true"/>
          <p:nvPr/>
        </p:nvSpPr>
        <p:spPr>
          <a:xfrm>
            <a:off x="-10795" y="874395"/>
            <a:ext cx="9137650" cy="5488305"/>
          </a:xfrm>
          <a:prstGeom prst="rect">
            <a:avLst/>
          </a:prstGeom>
          <a:noFill/>
          <a:ln w="57150">
            <a:noFill/>
          </a:ln>
        </p:spPr>
        <p:txBody>
          <a:bodyPr wrap="square" rtlCol="0">
            <a:noAutofit/>
          </a:bodyPr>
          <a:lstStyle/>
          <a:p>
            <a:pPr marL="742950" lvl="1" indent="-285750" algn="just">
              <a:spcBef>
                <a:spcPct val="20000"/>
              </a:spcBef>
              <a:buClr>
                <a:srgbClr val="FF0000"/>
              </a:buClr>
              <a:buSzPct val="120000"/>
            </a:pPr>
            <a:r>
              <a:rPr lang="en-US" altLang="zh-CN" sz="3200" b="1" dirty="0">
                <a:solidFill>
                  <a:srgbClr val="FF0000"/>
                </a:solidFill>
                <a:latin typeface="微软雅黑" panose="020B0604030504040204" pitchFamily="34" charset="-122"/>
                <a:ea typeface="微软雅黑" panose="020B0604030504040204" pitchFamily="34" charset="-122"/>
              </a:rPr>
              <a:t>“</a:t>
            </a:r>
            <a:r>
              <a:rPr lang="zh-CN" altLang="en-US" sz="3200" b="1" dirty="0">
                <a:solidFill>
                  <a:srgbClr val="FF0000"/>
                </a:solidFill>
                <a:latin typeface="微软雅黑" panose="020B0604030504040204" pitchFamily="34" charset="-122"/>
                <a:ea typeface="微软雅黑" panose="020B0604030504040204" pitchFamily="34" charset="-122"/>
                <a:sym typeface="+mn-ea"/>
              </a:rPr>
              <a:t>本年折旧</a:t>
            </a:r>
            <a:r>
              <a:rPr lang="en-US" altLang="zh-CN" sz="3200" b="1" dirty="0">
                <a:solidFill>
                  <a:srgbClr val="FF0000"/>
                </a:solidFill>
                <a:latin typeface="微软雅黑" panose="020B0604030504040204" pitchFamily="34" charset="-122"/>
                <a:ea typeface="微软雅黑" panose="020B0604030504040204" pitchFamily="34" charset="-122"/>
              </a:rPr>
              <a:t>”</a:t>
            </a:r>
            <a:r>
              <a:rPr lang="zh-CN" altLang="en-US" sz="3200" b="1" dirty="0">
                <a:solidFill>
                  <a:srgbClr val="FF0000"/>
                </a:solidFill>
                <a:latin typeface="微软雅黑" panose="020B0604030504040204" pitchFamily="34" charset="-122"/>
                <a:ea typeface="微软雅黑" panose="020B0604030504040204" pitchFamily="34" charset="-122"/>
              </a:rPr>
              <a:t>正确填报方法：</a:t>
            </a:r>
            <a:endParaRPr lang="zh-CN" altLang="en-US" sz="3200" b="1" dirty="0">
              <a:solidFill>
                <a:srgbClr val="FF0000"/>
              </a:solidFill>
              <a:latin typeface="微软雅黑" panose="020B0604030504040204" pitchFamily="34" charset="-122"/>
              <a:ea typeface="微软雅黑" panose="020B0604030504040204" pitchFamily="34" charset="-122"/>
            </a:endParaRPr>
          </a:p>
          <a:p>
            <a:pPr marL="742950" lvl="1" indent="-285750" algn="just">
              <a:spcBef>
                <a:spcPct val="20000"/>
              </a:spcBef>
              <a:buClr>
                <a:srgbClr val="FF0000"/>
              </a:buClr>
              <a:buSzPct val="120000"/>
            </a:pPr>
            <a:endParaRPr lang="zh-CN" altLang="en-US" sz="2400" b="1" dirty="0">
              <a:solidFill>
                <a:schemeClr val="tx1"/>
              </a:solidFill>
              <a:latin typeface="微软雅黑" panose="020B0604030504040204" pitchFamily="34" charset="-122"/>
              <a:ea typeface="微软雅黑" panose="020B0604030504040204" pitchFamily="34" charset="-122"/>
            </a:endParaRPr>
          </a:p>
          <a:p>
            <a:pPr marL="742950" lvl="1" indent="-285750" algn="just">
              <a:spcBef>
                <a:spcPct val="20000"/>
              </a:spcBef>
              <a:buClr>
                <a:srgbClr val="FF0000"/>
              </a:buClr>
              <a:buSzPct val="120000"/>
              <a:buFont typeface="Wingdings" panose="05000000000000000000" pitchFamily="2" charset="2"/>
              <a:buChar char="ü"/>
            </a:pPr>
            <a:r>
              <a:rPr lang="zh-CN" altLang="en-US" sz="2400" b="1" dirty="0">
                <a:latin typeface="微软雅黑" panose="020B0604030504040204" pitchFamily="34" charset="-122"/>
                <a:ea typeface="微软雅黑" panose="020B0604030504040204" pitchFamily="34" charset="-122"/>
                <a:sym typeface="+mn-ea"/>
              </a:rPr>
              <a:t>根据成本费用明细账中“固定资产折旧”或“折旧”项本期累计发生额填列，如果企业没有“本年折旧”，只有“累计折旧”，</a:t>
            </a:r>
            <a:r>
              <a:rPr lang="zh-CN" altLang="en-US" sz="2400" b="1" dirty="0">
                <a:solidFill>
                  <a:srgbClr val="FF0000"/>
                </a:solidFill>
                <a:latin typeface="微软雅黑" panose="020B0604030504040204" pitchFamily="34" charset="-122"/>
                <a:ea typeface="微软雅黑" panose="020B0604030504040204" pitchFamily="34" charset="-122"/>
                <a:sym typeface="+mn-ea"/>
              </a:rPr>
              <a:t>可以依据</a:t>
            </a:r>
            <a:r>
              <a:rPr lang="en-US" altLang="zh-CN" sz="2400" b="1" dirty="0">
                <a:solidFill>
                  <a:srgbClr val="FF0000"/>
                </a:solidFill>
                <a:latin typeface="微软雅黑" panose="020B0604030504040204" pitchFamily="34" charset="-122"/>
                <a:ea typeface="微软雅黑" panose="020B0604030504040204" pitchFamily="34" charset="-122"/>
                <a:sym typeface="+mn-ea"/>
              </a:rPr>
              <a:t>“</a:t>
            </a:r>
            <a:r>
              <a:rPr lang="zh-CN" altLang="en-US" sz="2400" b="1" dirty="0">
                <a:solidFill>
                  <a:srgbClr val="FF0000"/>
                </a:solidFill>
                <a:latin typeface="微软雅黑" panose="020B0604030504040204" pitchFamily="34" charset="-122"/>
                <a:ea typeface="微软雅黑" panose="020B0604030504040204" pitchFamily="34" charset="-122"/>
                <a:sym typeface="+mn-ea"/>
              </a:rPr>
              <a:t>累计折旧</a:t>
            </a:r>
            <a:r>
              <a:rPr lang="en-US" altLang="zh-CN" sz="2400" b="1" dirty="0">
                <a:solidFill>
                  <a:srgbClr val="FF0000"/>
                </a:solidFill>
                <a:latin typeface="微软雅黑" panose="020B0604030504040204" pitchFamily="34" charset="-122"/>
                <a:ea typeface="微软雅黑" panose="020B0604030504040204" pitchFamily="34" charset="-122"/>
                <a:sym typeface="+mn-ea"/>
              </a:rPr>
              <a:t>”</a:t>
            </a:r>
            <a:r>
              <a:rPr lang="zh-CN" altLang="en-US" sz="2400" b="1" dirty="0">
                <a:solidFill>
                  <a:srgbClr val="FF0000"/>
                </a:solidFill>
                <a:latin typeface="微软雅黑" panose="020B0604030504040204" pitchFamily="34" charset="-122"/>
                <a:ea typeface="微软雅黑" panose="020B0604030504040204" pitchFamily="34" charset="-122"/>
                <a:sym typeface="+mn-ea"/>
              </a:rPr>
              <a:t>科目本期贷方累计发生额填报</a:t>
            </a:r>
            <a:endParaRPr lang="zh-CN" altLang="en-US" sz="2400" b="1" dirty="0">
              <a:solidFill>
                <a:srgbClr val="FF0000"/>
              </a:solidFill>
              <a:latin typeface="微软雅黑" panose="020B0604030504040204" pitchFamily="34" charset="-122"/>
              <a:ea typeface="微软雅黑" panose="020B0604030504040204" pitchFamily="34" charset="-122"/>
              <a:sym typeface="+mn-ea"/>
            </a:endParaRPr>
          </a:p>
          <a:p>
            <a:pPr marL="742950" lvl="1" indent="-285750" algn="just">
              <a:spcBef>
                <a:spcPct val="20000"/>
              </a:spcBef>
              <a:buClr>
                <a:srgbClr val="FF0000"/>
              </a:buClr>
              <a:buSzPct val="120000"/>
              <a:buFont typeface="Wingdings" panose="05000000000000000000" pitchFamily="2" charset="2"/>
              <a:buChar char="ü"/>
            </a:pPr>
            <a:endParaRPr lang="zh-CN" altLang="en-US" sz="2400" b="1" dirty="0">
              <a:solidFill>
                <a:schemeClr val="tx1"/>
              </a:solidFill>
              <a:latin typeface="微软雅黑" panose="020B0604030504040204" pitchFamily="34" charset="-122"/>
              <a:ea typeface="微软雅黑" panose="020B0604030504040204" pitchFamily="34" charset="-122"/>
            </a:endParaRPr>
          </a:p>
          <a:p>
            <a:pPr marL="742950" lvl="1" indent="-285750" algn="just">
              <a:spcBef>
                <a:spcPct val="20000"/>
              </a:spcBef>
              <a:buClr>
                <a:srgbClr val="FF0000"/>
              </a:buClr>
              <a:buSzPct val="120000"/>
              <a:buFont typeface="Wingdings" panose="05000000000000000000" pitchFamily="2" charset="2"/>
              <a:buChar char="ü"/>
            </a:pPr>
            <a:r>
              <a:rPr lang="zh-CN" altLang="en-US" sz="2400" b="1" dirty="0">
                <a:solidFill>
                  <a:schemeClr val="tx1"/>
                </a:solidFill>
                <a:latin typeface="微软雅黑" panose="020B0604030504040204" pitchFamily="34" charset="-122"/>
                <a:ea typeface="微软雅黑" panose="020B0604030504040204" pitchFamily="34" charset="-122"/>
              </a:rPr>
              <a:t>根据会计“财务状况变动表”中“固定资产折旧”项的数值填报</a:t>
            </a:r>
            <a:endParaRPr lang="zh-CN" altLang="en-US" sz="2400" b="1" dirty="0">
              <a:solidFill>
                <a:schemeClr val="tx1"/>
              </a:solidFill>
              <a:latin typeface="微软雅黑" panose="020B0604030504040204" pitchFamily="34" charset="-122"/>
              <a:ea typeface="微软雅黑" panose="020B0604030504040204" pitchFamily="34" charset="-122"/>
            </a:endParaRPr>
          </a:p>
          <a:p>
            <a:pPr marL="742950" lvl="1" indent="-285750" algn="just">
              <a:spcBef>
                <a:spcPct val="20000"/>
              </a:spcBef>
              <a:buClr>
                <a:srgbClr val="FF0000"/>
              </a:buClr>
              <a:buSzPct val="120000"/>
              <a:buFont typeface="Wingdings" panose="05000000000000000000" pitchFamily="2" charset="2"/>
              <a:buChar char="ü"/>
            </a:pPr>
            <a:endParaRPr lang="zh-CN" altLang="en-US" sz="2400" b="1" dirty="0">
              <a:solidFill>
                <a:schemeClr val="tx1"/>
              </a:solidFill>
              <a:latin typeface="微软雅黑" panose="020B0604030504040204" pitchFamily="34" charset="-122"/>
              <a:ea typeface="微软雅黑" panose="020B0604030504040204" pitchFamily="34" charset="-122"/>
            </a:endParaRPr>
          </a:p>
          <a:p>
            <a:pPr marL="742950" lvl="1" indent="-285750" algn="just">
              <a:spcBef>
                <a:spcPct val="20000"/>
              </a:spcBef>
              <a:buClr>
                <a:srgbClr val="FF0000"/>
              </a:buClr>
              <a:buSzPct val="120000"/>
              <a:buFont typeface="Wingdings" panose="05000000000000000000" pitchFamily="2" charset="2"/>
              <a:buChar char="ü"/>
            </a:pPr>
            <a:r>
              <a:rPr lang="zh-CN" altLang="zh-CN" sz="2400" b="1" dirty="0">
                <a:solidFill>
                  <a:schemeClr val="tx1"/>
                </a:solidFill>
                <a:latin typeface="微软雅黑" panose="020B0604030504040204" pitchFamily="34" charset="-122"/>
                <a:ea typeface="微软雅黑" panose="020B0604030504040204" pitchFamily="34" charset="-122"/>
              </a:rPr>
              <a:t>根据会计核算中《资产减值准备、投资及固定资产情况表》内“当年计提的固定资产折旧总额”项本年增加数填报</a:t>
            </a:r>
            <a:endParaRPr lang="en-US" altLang="zh-CN" sz="2400" b="1" dirty="0">
              <a:solidFill>
                <a:schemeClr val="tx1"/>
              </a:solidFill>
              <a:latin typeface="微软雅黑" panose="020B0604030504040204" pitchFamily="34" charset="-122"/>
              <a:ea typeface="微软雅黑" panose="020B0604030504040204" pitchFamily="34" charset="-122"/>
            </a:endParaRPr>
          </a:p>
          <a:p>
            <a:pPr marL="742950" lvl="1" indent="-285750" algn="just">
              <a:spcBef>
                <a:spcPct val="20000"/>
              </a:spcBef>
              <a:buClr>
                <a:srgbClr val="FF0000"/>
              </a:buClr>
              <a:buSzPct val="120000"/>
              <a:buFont typeface="Wingdings" panose="05000000000000000000" pitchFamily="2" charset="2"/>
              <a:buChar char="ü"/>
            </a:pPr>
            <a:endParaRPr lang="zh-CN" altLang="en-US" sz="2400" b="1" dirty="0">
              <a:solidFill>
                <a:schemeClr val="tx1"/>
              </a:solidFill>
              <a:latin typeface="微软雅黑" panose="020B0604030504040204" pitchFamily="34" charset="-122"/>
              <a:ea typeface="微软雅黑" panose="020B0604030504040204" pitchFamily="34" charset="-122"/>
            </a:endParaRPr>
          </a:p>
          <a:p>
            <a:endParaRPr lang="zh-CN" altLang="en-US" sz="2400" b="1" dirty="0">
              <a:solidFill>
                <a:schemeClr val="tx1"/>
              </a:solidFill>
              <a:latin typeface="微软雅黑" panose="020B0604030504040204" pitchFamily="34" charset="-122"/>
              <a:ea typeface="微软雅黑" panose="020B0604030504040204" pitchFamily="34" charset="-122"/>
            </a:endParaRPr>
          </a:p>
        </p:txBody>
      </p:sp>
      <p:sp>
        <p:nvSpPr>
          <p:cNvPr id="23" name="文本框 22"/>
          <p:cNvSpPr txBox="true"/>
          <p:nvPr/>
        </p:nvSpPr>
        <p:spPr>
          <a:xfrm>
            <a:off x="753110" y="132715"/>
            <a:ext cx="4788535"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2</a:t>
            </a:r>
            <a:r>
              <a:rPr lang="zh-CN" altLang="en-US" sz="2400" b="1">
                <a:latin typeface="黑体" panose="02010609060101010101" pitchFamily="49" charset="-122"/>
                <a:ea typeface="黑体" panose="02010609060101010101" pitchFamily="49" charset="-122"/>
                <a:cs typeface="黑体" panose="02010609060101010101" pitchFamily="49" charset="-122"/>
              </a:rPr>
              <a:t>、固定资产累计折旧、本年折旧</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true"/>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true"/>
          <p:nvPr/>
        </p:nvSpPr>
        <p:spPr>
          <a:xfrm>
            <a:off x="699770" y="774065"/>
            <a:ext cx="4471035" cy="2022475"/>
          </a:xfrm>
          <a:prstGeom prst="rect">
            <a:avLst/>
          </a:prstGeom>
          <a:noFill/>
          <a:ln w="57150">
            <a:noFill/>
          </a:ln>
        </p:spPr>
        <p:txBody>
          <a:bodyPr wrap="square" rtlCol="0">
            <a:spAutoFit/>
          </a:bodyPr>
          <a:lstStyle/>
          <a:p>
            <a:pPr marL="342900" indent="-342900" algn="just">
              <a:spcAft>
                <a:spcPts val="1200"/>
              </a:spcAft>
              <a:defRPr/>
            </a:pPr>
            <a:r>
              <a:rPr lang="zh-CN" altLang="en-US" sz="2800" b="1" dirty="0">
                <a:solidFill>
                  <a:srgbClr val="FF0000"/>
                </a:solidFill>
                <a:effectLst/>
                <a:latin typeface="微软雅黑" panose="020B0604030504040204" pitchFamily="34" charset="-122"/>
                <a:ea typeface="微软雅黑" panose="020B0604030504040204" pitchFamily="34" charset="-122"/>
              </a:rPr>
              <a:t>填报要点：</a:t>
            </a:r>
            <a:endParaRPr lang="zh-CN" altLang="en-US" sz="2800" b="1" dirty="0">
              <a:solidFill>
                <a:srgbClr val="FF0000"/>
              </a:solidFill>
              <a:effectLst/>
              <a:latin typeface="微软雅黑" panose="020B0604030504040204" pitchFamily="34" charset="-122"/>
              <a:ea typeface="微软雅黑" panose="020B0604030504040204" pitchFamily="34" charset="-122"/>
            </a:endParaRPr>
          </a:p>
          <a:p>
            <a:pPr marL="342900" indent="-342900" algn="just">
              <a:lnSpc>
                <a:spcPts val="3500"/>
              </a:lnSpc>
              <a:spcBef>
                <a:spcPts val="0"/>
              </a:spcBef>
              <a:defRPr/>
            </a:pPr>
            <a:r>
              <a:rPr lang="en-US" altLang="zh-CN" sz="1800" b="1" dirty="0">
                <a:solidFill>
                  <a:schemeClr val="tx1">
                    <a:lumMod val="95000"/>
                    <a:lumOff val="5000"/>
                  </a:schemeClr>
                </a:solidFill>
                <a:effectLst/>
                <a:latin typeface="微软雅黑" panose="020B0604030504040204" pitchFamily="34" charset="-122"/>
                <a:ea typeface="微软雅黑" panose="020B0604030504040204" pitchFamily="34" charset="-122"/>
              </a:rPr>
              <a:t>1</a:t>
            </a:r>
            <a:r>
              <a:rPr lang="zh-CN" altLang="en-US" sz="1800" b="1" dirty="0">
                <a:solidFill>
                  <a:schemeClr val="tx1">
                    <a:lumMod val="95000"/>
                    <a:lumOff val="5000"/>
                  </a:schemeClr>
                </a:solidFill>
                <a:effectLst/>
                <a:latin typeface="微软雅黑" panose="020B0604030504040204" pitchFamily="34" charset="-122"/>
                <a:ea typeface="微软雅黑" panose="020B0604030504040204" pitchFamily="34" charset="-122"/>
              </a:rPr>
              <a:t>、除了当年新开业企业外（或除了本年新购入固定资产，之前没有），</a:t>
            </a:r>
            <a:r>
              <a:rPr lang="en-US" altLang="zh-CN" sz="1800" b="1" dirty="0">
                <a:solidFill>
                  <a:schemeClr val="tx1">
                    <a:lumMod val="95000"/>
                    <a:lumOff val="5000"/>
                  </a:schemeClr>
                </a:solidFill>
                <a:effectLst/>
                <a:latin typeface="微软雅黑" panose="020B0604030504040204" pitchFamily="34" charset="-122"/>
                <a:ea typeface="微软雅黑" panose="020B0604030504040204" pitchFamily="34" charset="-122"/>
              </a:rPr>
              <a:t>“</a:t>
            </a:r>
            <a:r>
              <a:rPr lang="zh-CN" altLang="en-US" sz="1800"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累计折旧</a:t>
            </a:r>
            <a:r>
              <a:rPr lang="en-US" altLang="zh-CN" sz="1800" b="1" dirty="0">
                <a:solidFill>
                  <a:schemeClr val="tx1">
                    <a:lumMod val="95000"/>
                    <a:lumOff val="5000"/>
                  </a:schemeClr>
                </a:solidFill>
                <a:effectLst/>
                <a:latin typeface="微软雅黑" panose="020B0604030504040204" pitchFamily="34" charset="-122"/>
                <a:ea typeface="微软雅黑" panose="020B0604030504040204" pitchFamily="34" charset="-122"/>
              </a:rPr>
              <a:t>”</a:t>
            </a:r>
            <a:r>
              <a:rPr lang="zh-CN" altLang="en-US" sz="1800" b="1" dirty="0">
                <a:solidFill>
                  <a:schemeClr val="tx1">
                    <a:lumMod val="95000"/>
                    <a:lumOff val="5000"/>
                  </a:schemeClr>
                </a:solidFill>
                <a:effectLst/>
                <a:latin typeface="微软雅黑" panose="020B0604030504040204" pitchFamily="34" charset="-122"/>
                <a:ea typeface="微软雅黑" panose="020B0604030504040204" pitchFamily="34" charset="-122"/>
              </a:rPr>
              <a:t>要大于</a:t>
            </a:r>
            <a:r>
              <a:rPr lang="en-US" altLang="zh-CN" sz="1800" b="1" dirty="0">
                <a:solidFill>
                  <a:schemeClr val="tx1">
                    <a:lumMod val="95000"/>
                    <a:lumOff val="5000"/>
                  </a:schemeClr>
                </a:solidFill>
                <a:effectLst/>
                <a:latin typeface="微软雅黑" panose="020B0604030504040204" pitchFamily="34" charset="-122"/>
                <a:ea typeface="微软雅黑" panose="020B0604030504040204" pitchFamily="34" charset="-122"/>
              </a:rPr>
              <a:t>“</a:t>
            </a:r>
            <a:r>
              <a:rPr lang="zh-CN" altLang="en-US" sz="1800"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本年折旧</a:t>
            </a:r>
            <a:r>
              <a:rPr lang="en-US" altLang="zh-CN" sz="1800" b="1" dirty="0">
                <a:solidFill>
                  <a:schemeClr val="tx1">
                    <a:lumMod val="95000"/>
                    <a:lumOff val="5000"/>
                  </a:schemeClr>
                </a:solidFill>
                <a:effectLst/>
                <a:latin typeface="微软雅黑" panose="020B0604030504040204" pitchFamily="34" charset="-122"/>
                <a:ea typeface="微软雅黑" panose="020B0604030504040204" pitchFamily="34" charset="-122"/>
              </a:rPr>
              <a:t>”</a:t>
            </a:r>
            <a:r>
              <a:rPr lang="zh-CN" altLang="en-US" sz="1800" b="1" dirty="0">
                <a:solidFill>
                  <a:schemeClr val="tx1">
                    <a:lumMod val="95000"/>
                    <a:lumOff val="5000"/>
                  </a:schemeClr>
                </a:solidFill>
                <a:effectLst/>
                <a:latin typeface="微软雅黑" panose="020B0604030504040204" pitchFamily="34" charset="-122"/>
                <a:ea typeface="微软雅黑" panose="020B0604030504040204" pitchFamily="34" charset="-122"/>
              </a:rPr>
              <a:t>。</a:t>
            </a:r>
            <a:endParaRPr lang="zh-CN" altLang="en-US" sz="1800"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endParaRPr>
          </a:p>
        </p:txBody>
      </p:sp>
      <p:sp>
        <p:nvSpPr>
          <p:cNvPr id="23" name="文本框 22"/>
          <p:cNvSpPr txBox="true"/>
          <p:nvPr/>
        </p:nvSpPr>
        <p:spPr>
          <a:xfrm>
            <a:off x="753110" y="132715"/>
            <a:ext cx="4788535"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2</a:t>
            </a:r>
            <a:r>
              <a:rPr lang="zh-CN" altLang="en-US" sz="2400" b="1">
                <a:latin typeface="黑体" panose="02010609060101010101" pitchFamily="49" charset="-122"/>
                <a:ea typeface="黑体" panose="02010609060101010101" pitchFamily="49" charset="-122"/>
                <a:cs typeface="黑体" panose="02010609060101010101" pitchFamily="49" charset="-122"/>
              </a:rPr>
              <a:t>、固定资产累计折旧、本年折旧</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p:txBody>
      </p:sp>
      <p:sp>
        <p:nvSpPr>
          <p:cNvPr id="3" name="文本框 2"/>
          <p:cNvSpPr txBox="true"/>
          <p:nvPr/>
        </p:nvSpPr>
        <p:spPr>
          <a:xfrm>
            <a:off x="699770" y="2884805"/>
            <a:ext cx="8012430" cy="3215005"/>
          </a:xfrm>
          <a:prstGeom prst="rect">
            <a:avLst/>
          </a:prstGeom>
          <a:noFill/>
        </p:spPr>
        <p:txBody>
          <a:bodyPr wrap="square" rtlCol="0">
            <a:spAutoFit/>
          </a:bodyPr>
          <a:lstStyle/>
          <a:p>
            <a:pPr marL="342900" indent="-342900" algn="just">
              <a:lnSpc>
                <a:spcPts val="3500"/>
              </a:lnSpc>
              <a:buClrTx/>
              <a:buSzTx/>
              <a:buFontTx/>
              <a:defRPr/>
            </a:pPr>
            <a:r>
              <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2、“</a:t>
            </a:r>
            <a:r>
              <a:rPr lang="zh-CN" altLang="en-US"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累计折旧</a:t>
            </a:r>
            <a:r>
              <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”是累计数，固定资产清理、报废时要冲减；</a:t>
            </a:r>
            <a:endPar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endParaRPr>
          </a:p>
          <a:p>
            <a:pPr marL="342900" indent="-342900" algn="just">
              <a:lnSpc>
                <a:spcPts val="3500"/>
              </a:lnSpc>
              <a:spcAft>
                <a:spcPts val="1200"/>
              </a:spcAft>
              <a:buClrTx/>
              <a:buSzTx/>
              <a:buFontTx/>
              <a:defRPr/>
            </a:pPr>
            <a:r>
              <a:rPr lang="en-US" altLang="zh-CN" b="1" dirty="0">
                <a:solidFill>
                  <a:schemeClr val="tx1">
                    <a:lumMod val="95000"/>
                    <a:lumOff val="5000"/>
                  </a:schemeClr>
                </a:solidFill>
                <a:effectLst/>
                <a:highlight>
                  <a:srgbClr val="FF0000"/>
                </a:highlight>
                <a:latin typeface="微软雅黑" panose="020B0604030504040204" pitchFamily="34" charset="-122"/>
                <a:ea typeface="微软雅黑" panose="020B0604030504040204" pitchFamily="34" charset="-122"/>
                <a:sym typeface="+mn-ea"/>
              </a:rPr>
              <a:t>     “</a:t>
            </a:r>
            <a:r>
              <a:rPr lang="zh-CN" altLang="en-US" b="1" dirty="0">
                <a:solidFill>
                  <a:schemeClr val="tx1">
                    <a:lumMod val="95000"/>
                    <a:lumOff val="5000"/>
                  </a:schemeClr>
                </a:solidFill>
                <a:effectLst/>
                <a:highlight>
                  <a:srgbClr val="FF0000"/>
                </a:highlight>
                <a:latin typeface="微软雅黑" panose="020B0604030504040204" pitchFamily="34" charset="-122"/>
                <a:ea typeface="微软雅黑" panose="020B0604030504040204" pitchFamily="34" charset="-122"/>
                <a:sym typeface="+mn-ea"/>
              </a:rPr>
              <a:t>本年折旧</a:t>
            </a:r>
            <a:r>
              <a:rPr lang="en-US" altLang="zh-CN" b="1" dirty="0">
                <a:solidFill>
                  <a:schemeClr val="tx1">
                    <a:lumMod val="95000"/>
                    <a:lumOff val="5000"/>
                  </a:schemeClr>
                </a:solidFill>
                <a:effectLst/>
                <a:highlight>
                  <a:srgbClr val="FF0000"/>
                </a:highlight>
                <a:latin typeface="微软雅黑" panose="020B0604030504040204" pitchFamily="34" charset="-122"/>
                <a:ea typeface="微软雅黑" panose="020B0604030504040204" pitchFamily="34" charset="-122"/>
                <a:sym typeface="+mn-ea"/>
              </a:rPr>
              <a:t>”</a:t>
            </a:r>
            <a:r>
              <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是报告期内的累计数，固定资产清理、报废时</a:t>
            </a:r>
            <a:r>
              <a:rPr lang="en-US" altLang="zh-CN" b="1" dirty="0">
                <a:solidFill>
                  <a:schemeClr val="tx1">
                    <a:lumMod val="95000"/>
                    <a:lumOff val="5000"/>
                  </a:schemeClr>
                </a:solidFill>
                <a:effectLst/>
                <a:highlight>
                  <a:srgbClr val="FF0000"/>
                </a:highlight>
                <a:latin typeface="微软雅黑" panose="020B0604030504040204" pitchFamily="34" charset="-122"/>
                <a:ea typeface="微软雅黑" panose="020B0604030504040204" pitchFamily="34" charset="-122"/>
                <a:sym typeface="+mn-ea"/>
              </a:rPr>
              <a:t>不冲减</a:t>
            </a:r>
            <a:r>
              <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。如：7月份的本年折旧≧6月本年折旧</a:t>
            </a:r>
            <a:endPar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endParaRPr>
          </a:p>
          <a:p>
            <a:pPr marL="342900" indent="-342900" algn="just">
              <a:lnSpc>
                <a:spcPts val="3500"/>
              </a:lnSpc>
              <a:defRPr/>
            </a:pPr>
            <a:r>
              <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3、本年折旧，因为不冲减固定资产清理、报废的数额，所以很多企业会出现“</a:t>
            </a:r>
            <a:r>
              <a:rPr lang="zh-CN" altLang="en-US"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累计折旧</a:t>
            </a:r>
            <a:r>
              <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”小于“</a:t>
            </a:r>
            <a:r>
              <a:rPr lang="zh-CN" altLang="en-US"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本年折旧</a:t>
            </a:r>
            <a:r>
              <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a:t>
            </a:r>
            <a:r>
              <a:rPr lang="zh-CN" altLang="en-US"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得情况，</a:t>
            </a:r>
            <a:r>
              <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是正常的，写清楚</a:t>
            </a:r>
            <a:r>
              <a:rPr lang="zh-CN" altLang="en-US"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澄清</a:t>
            </a:r>
            <a:r>
              <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说明</a:t>
            </a:r>
            <a:r>
              <a:rPr lang="zh-CN" altLang="en-US"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即可</a:t>
            </a:r>
            <a:r>
              <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rPr>
              <a:t>。</a:t>
            </a:r>
            <a:endPar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endParaRPr>
          </a:p>
          <a:p>
            <a:pPr marL="342900" indent="-342900" algn="just">
              <a:lnSpc>
                <a:spcPts val="3500"/>
              </a:lnSpc>
              <a:defRPr/>
            </a:pPr>
            <a:endParaRPr lang="en-US" altLang="zh-CN" b="1" dirty="0">
              <a:solidFill>
                <a:schemeClr val="tx1">
                  <a:lumMod val="95000"/>
                  <a:lumOff val="5000"/>
                </a:schemeClr>
              </a:solidFill>
              <a:effectLst/>
              <a:latin typeface="微软雅黑" panose="020B0604030504040204" pitchFamily="34" charset="-122"/>
              <a:ea typeface="微软雅黑" panose="020B0604030504040204" pitchFamily="34" charset="-122"/>
              <a:sym typeface="+mn-ea"/>
            </a:endParaRPr>
          </a:p>
          <a:p>
            <a:endParaRPr lang="zh-CN" altLang="en-US">
              <a:effectLst/>
            </a:endParaRPr>
          </a:p>
        </p:txBody>
      </p:sp>
      <p:pic>
        <p:nvPicPr>
          <p:cNvPr id="4" name="图片 3" descr="截图录屏_选择区域_20241206110351"/>
          <p:cNvPicPr>
            <a:picLocks noChangeAspect="true"/>
          </p:cNvPicPr>
          <p:nvPr/>
        </p:nvPicPr>
        <p:blipFill>
          <a:blip r:embed="rId1"/>
          <a:stretch>
            <a:fillRect/>
          </a:stretch>
        </p:blipFill>
        <p:spPr>
          <a:xfrm>
            <a:off x="5255895" y="963295"/>
            <a:ext cx="3665220" cy="1887855"/>
          </a:xfrm>
          <a:prstGeom prst="rect">
            <a:avLst/>
          </a:prstGeom>
        </p:spPr>
      </p:pic>
      <p:pic>
        <p:nvPicPr>
          <p:cNvPr id="8" name="图片 7" descr="截图录屏_选择区域_20241206110635"/>
          <p:cNvPicPr>
            <a:picLocks noChangeAspect="true"/>
          </p:cNvPicPr>
          <p:nvPr/>
        </p:nvPicPr>
        <p:blipFill>
          <a:blip r:embed="rId2"/>
          <a:stretch>
            <a:fillRect/>
          </a:stretch>
        </p:blipFill>
        <p:spPr>
          <a:xfrm>
            <a:off x="1206500" y="5311140"/>
            <a:ext cx="4208780" cy="1264920"/>
          </a:xfrm>
          <a:prstGeom prst="rect">
            <a:avLst/>
          </a:prstGeom>
        </p:spPr>
      </p:pic>
      <p:sp>
        <p:nvSpPr>
          <p:cNvPr id="6" name="椭圆 5"/>
          <p:cNvSpPr/>
          <p:nvPr/>
        </p:nvSpPr>
        <p:spPr>
          <a:xfrm>
            <a:off x="7075170" y="1663700"/>
            <a:ext cx="1702435" cy="483235"/>
          </a:xfrm>
          <a:prstGeom prst="ellipse">
            <a:avLst/>
          </a:prstGeom>
          <a:noFill/>
          <a:ln w="19050" cap="flat" cmpd="sng" algn="ctr">
            <a:solidFill>
              <a:srgbClr val="FF0000"/>
            </a:solidFill>
            <a:prstDash val="solid"/>
            <a:round/>
            <a:headEnd type="none" w="med" len="med"/>
            <a:tailEnd type="none" w="med" len="med"/>
          </a:ln>
        </p:spPr>
        <p:txBody>
          <a:bodyPr vert="horz" wrap="none" lIns="91440" tIns="45720" rIns="91440" bIns="45720" numCol="1" anchor="ctr" anchorCtr="false" compatLnSpc="true"/>
          <a:lstStyle/>
          <a:p>
            <a:pPr marL="0" marR="0" indent="0" algn="ctr" defTabSz="91313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1"/>
              </a:solidFill>
              <a:effectLst/>
              <a:latin typeface="Tahoma" panose="020B0604030504040204" pitchFamily="34" charset="0"/>
              <a:ea typeface="黑体" panose="02010609060101010101" pitchFamily="49" charset="-122"/>
            </a:endParaRPr>
          </a:p>
        </p:txBody>
      </p:sp>
      <p:sp>
        <p:nvSpPr>
          <p:cNvPr id="9" name="椭圆 8"/>
          <p:cNvSpPr/>
          <p:nvPr/>
        </p:nvSpPr>
        <p:spPr>
          <a:xfrm>
            <a:off x="3653155" y="5506085"/>
            <a:ext cx="1762125" cy="874395"/>
          </a:xfrm>
          <a:prstGeom prst="ellipse">
            <a:avLst/>
          </a:prstGeom>
          <a:noFill/>
          <a:ln w="22225" cap="flat" cmpd="sng" algn="ctr">
            <a:solidFill>
              <a:srgbClr val="FF0000"/>
            </a:solidFill>
            <a:prstDash val="solid"/>
            <a:round/>
            <a:headEnd type="none" w="med" len="med"/>
            <a:tailEnd type="none" w="med" len="med"/>
          </a:ln>
        </p:spPr>
        <p:txBody>
          <a:bodyPr vert="horz" wrap="none" lIns="91440" tIns="45720" rIns="91440" bIns="45720" numCol="1" anchor="ctr" anchorCtr="false" compatLnSpc="true"/>
          <a:lstStyle/>
          <a:p>
            <a:pPr marL="0" marR="0" indent="0" algn="ctr" defTabSz="91313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1"/>
              </a:solidFill>
              <a:effectLst/>
              <a:latin typeface="Tahoma" panose="020B060403050404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strips(downLeft)">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bldLvl="0" animBg="true"/>
      <p:bldP spid="6" grpId="1" animBg="true"/>
      <p:bldP spid="9" grpId="0" bldLvl="0" animBg="true"/>
      <p:bldP spid="9" grpId="1" animBg="true"/>
      <p:bldP spid="3" grpId="0"/>
      <p:bldP spid="3"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home/uos/Desktop/一、二指标.png一、二指标"/>
          <p:cNvPicPr>
            <a:picLocks noChangeAspect="true"/>
          </p:cNvPicPr>
          <p:nvPr/>
        </p:nvPicPr>
        <p:blipFill>
          <a:blip r:embed="rId1"/>
          <a:srcRect/>
          <a:stretch>
            <a:fillRect/>
          </a:stretch>
        </p:blipFill>
        <p:spPr>
          <a:xfrm>
            <a:off x="1475740" y="1155065"/>
            <a:ext cx="3343910" cy="5208905"/>
          </a:xfrm>
          <a:prstGeom prst="rect">
            <a:avLst/>
          </a:prstGeom>
          <a:ln>
            <a:solidFill>
              <a:schemeClr val="tx1"/>
            </a:solidFill>
          </a:ln>
        </p:spPr>
      </p:pic>
      <p:sp>
        <p:nvSpPr>
          <p:cNvPr id="30" name="文本框 2"/>
          <p:cNvSpPr txBox="true">
            <a:spLocks noChangeArrowheads="true"/>
          </p:cNvSpPr>
          <p:nvPr/>
        </p:nvSpPr>
        <p:spPr bwMode="auto">
          <a:xfrm>
            <a:off x="25400" y="2113280"/>
            <a:ext cx="901700" cy="3827780"/>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en-US"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资</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产</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负</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债</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和</a:t>
            </a:r>
            <a:endParaRPr kumimoji="0" lang="en-US" altLang="zh-CN" sz="20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0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rPr>
              <a:t>相关科目明细账</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sp>
        <p:nvSpPr>
          <p:cNvPr id="29" name="左大括号 28"/>
          <p:cNvSpPr/>
          <p:nvPr/>
        </p:nvSpPr>
        <p:spPr>
          <a:xfrm>
            <a:off x="873125" y="732155"/>
            <a:ext cx="454025" cy="5972175"/>
          </a:xfrm>
          <a:prstGeom prst="leftBrace">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6" name="矩形 35"/>
          <p:cNvSpPr/>
          <p:nvPr/>
        </p:nvSpPr>
        <p:spPr>
          <a:xfrm>
            <a:off x="1757680" y="4052570"/>
            <a:ext cx="1597025" cy="500380"/>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cxnSp>
        <p:nvCxnSpPr>
          <p:cNvPr id="38" name="直接箭头连接符 37"/>
          <p:cNvCxnSpPr/>
          <p:nvPr/>
        </p:nvCxnSpPr>
        <p:spPr>
          <a:xfrm flipV="true">
            <a:off x="3354705" y="3356610"/>
            <a:ext cx="1649730" cy="90868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5003800" y="2380615"/>
            <a:ext cx="3987800" cy="2675255"/>
          </a:xfrm>
          <a:prstGeom prst="rect">
            <a:avLst/>
          </a:prstGeom>
          <a:solidFill>
            <a:schemeClr val="bg1">
              <a:lumMod val="95000"/>
            </a:schemeClr>
          </a:solidFill>
          <a:ln>
            <a:solidFill>
              <a:srgbClr val="FF0000"/>
            </a:solidFill>
          </a:ln>
        </p:spPr>
        <p:style>
          <a:lnRef idx="2">
            <a:schemeClr val="accent1"/>
          </a:lnRef>
          <a:fillRef idx="1">
            <a:schemeClr val="lt1"/>
          </a:fillRef>
          <a:effectRef idx="0">
            <a:schemeClr val="accent1"/>
          </a:effectRef>
          <a:fontRef idx="minor">
            <a:schemeClr val="dk1"/>
          </a:fontRef>
        </p:style>
        <p:txBody>
          <a:bodyPr/>
          <a:lstStyle/>
          <a:p>
            <a:pPr marL="0" marR="0" lvl="0" indent="0" algn="just" defTabSz="914400" rtl="0" eaLnBrk="0" fontAlgn="base" latinLnBrk="0" hangingPunct="0">
              <a:lnSpc>
                <a:spcPct val="100000"/>
              </a:lnSpc>
              <a:spcBef>
                <a:spcPct val="0"/>
              </a:spcBef>
              <a:spcAft>
                <a:spcPct val="0"/>
              </a:spcAft>
              <a:buClrTx/>
              <a:buSzTx/>
              <a:buFontTx/>
              <a:buNone/>
              <a:defRPr/>
            </a:pPr>
            <a:r>
              <a:rPr kumimoji="0" lang="zh-CN" sz="2000" b="1" i="0" u="none" strike="noStrike" cap="none" spc="0" normalizeH="0" baseline="0" noProof="0" dirty="0">
                <a:ln>
                  <a:noFill/>
                </a:ln>
                <a:effectLst/>
                <a:uLnTx/>
                <a:uFillTx/>
                <a:latin typeface="黑体" panose="02010609060101010101" pitchFamily="49" charset="-122"/>
                <a:ea typeface="黑体" panose="02010609060101010101" pitchFamily="49" charset="-122"/>
              </a:rPr>
              <a:t>无形资产：</a:t>
            </a:r>
            <a:r>
              <a:rPr kumimoji="0" sz="2000" b="1" i="0" u="none" strike="noStrike" cap="none" spc="0" normalizeH="0" baseline="0" noProof="0" dirty="0">
                <a:ln>
                  <a:noFill/>
                </a:ln>
                <a:effectLst/>
                <a:uLnTx/>
                <a:uFillTx/>
                <a:latin typeface="黑体" panose="02010609060101010101" pitchFamily="49" charset="-122"/>
                <a:ea typeface="黑体" panose="02010609060101010101" pitchFamily="49" charset="-122"/>
              </a:rPr>
              <a:t>根据会计“资产负债表”中“无形资产”项目</a:t>
            </a:r>
            <a:r>
              <a:rPr kumimoji="0" sz="2000" b="1" i="0" u="none" strike="noStrike"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rPr>
              <a:t>计算填报</a:t>
            </a:r>
            <a:r>
              <a:rPr kumimoji="0" sz="2000" b="1" i="0" u="none" strike="noStrike" cap="none" spc="0" normalizeH="0" baseline="0" noProof="0" dirty="0">
                <a:ln>
                  <a:noFill/>
                </a:ln>
                <a:effectLst/>
                <a:uLnTx/>
                <a:uFillTx/>
                <a:latin typeface="黑体" panose="02010609060101010101" pitchFamily="49" charset="-122"/>
                <a:ea typeface="黑体" panose="02010609060101010101" pitchFamily="49" charset="-122"/>
              </a:rPr>
              <a:t>。</a:t>
            </a:r>
            <a:endParaRPr kumimoji="0" sz="2000" b="1" i="0" u="none" strike="noStrike" cap="none" spc="0" normalizeH="0" baseline="0" noProof="0" dirty="0">
              <a:ln>
                <a:noFill/>
              </a:ln>
              <a:effectLst/>
              <a:uLnTx/>
              <a:uFillTx/>
              <a:latin typeface="黑体" panose="02010609060101010101" pitchFamily="49" charset="-122"/>
              <a:ea typeface="黑体" panose="02010609060101010101" pitchFamily="49" charset="-122"/>
            </a:endParaRPr>
          </a:p>
          <a:p>
            <a:pPr marL="0" marR="0" lvl="0" indent="0" algn="just" defTabSz="914400" rtl="0" eaLnBrk="0" fontAlgn="base" latinLnBrk="0" hangingPunct="0">
              <a:lnSpc>
                <a:spcPct val="100000"/>
              </a:lnSpc>
              <a:spcBef>
                <a:spcPct val="0"/>
              </a:spcBef>
              <a:spcAft>
                <a:spcPct val="0"/>
              </a:spcAft>
              <a:buClrTx/>
              <a:buSzTx/>
              <a:buFontTx/>
              <a:buNone/>
              <a:defRPr/>
            </a:pPr>
            <a:endParaRPr kumimoji="0" sz="2000" b="1" i="0" u="none" strike="noStrike" cap="none" spc="0" normalizeH="0" baseline="0" noProof="0" dirty="0">
              <a:ln>
                <a:noFill/>
              </a:ln>
              <a:effectLst/>
              <a:uLnTx/>
              <a:uFillTx/>
              <a:latin typeface="黑体" panose="02010609060101010101" pitchFamily="49" charset="-122"/>
              <a:ea typeface="黑体" panose="02010609060101010101" pitchFamily="49" charset="-122"/>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u"/>
              <a:defRPr/>
            </a:pPr>
            <a:r>
              <a:rPr kumimoji="0" sz="1800" b="1" i="0" u="none" strike="noStrike" cap="none" spc="0" normalizeH="0" baseline="0" noProof="0" dirty="0">
                <a:ln>
                  <a:noFill/>
                </a:ln>
                <a:solidFill>
                  <a:srgbClr val="00B050"/>
                </a:solidFill>
                <a:effectLst/>
                <a:uLnTx/>
                <a:uFillTx/>
                <a:latin typeface="黑体" panose="02010609060101010101" pitchFamily="49" charset="-122"/>
                <a:ea typeface="黑体" panose="02010609060101010101" pitchFamily="49" charset="-122"/>
              </a:rPr>
              <a:t>土地使用权</a:t>
            </a:r>
            <a:r>
              <a:rPr kumimoji="0" sz="1800" b="1" i="0" u="none" strike="noStrike" cap="none" spc="0" normalizeH="0" baseline="0" noProof="0" dirty="0">
                <a:ln>
                  <a:noFill/>
                </a:ln>
                <a:effectLst/>
                <a:uLnTx/>
                <a:uFillTx/>
                <a:latin typeface="黑体" panose="02010609060101010101" pitchFamily="49" charset="-122"/>
                <a:ea typeface="黑体" panose="02010609060101010101" pitchFamily="49" charset="-122"/>
              </a:rPr>
              <a:t>：指国家准许某企业在一定期间内对国有土地享有开发、利用、经营的权利。根据会计“无形资产”科目计算填报。</a:t>
            </a:r>
            <a:endParaRPr kumimoji="0" sz="1800" b="1" i="0" u="none" strike="noStrike" cap="none" spc="0" normalizeH="0" baseline="0" noProof="0" dirty="0">
              <a:ln>
                <a:noFill/>
              </a:ln>
              <a:effectLst/>
              <a:uLnTx/>
              <a:uFillTx/>
              <a:latin typeface="黑体" panose="02010609060101010101" pitchFamily="49" charset="-122"/>
              <a:ea typeface="黑体" panose="02010609060101010101" pitchFamily="49" charset="-122"/>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u"/>
              <a:defRPr/>
            </a:pPr>
            <a:endParaRPr kumimoji="0" sz="1800" b="1" i="0" u="none" strike="noStrike" cap="none" spc="0" normalizeH="0" baseline="0" noProof="0" dirty="0">
              <a:ln>
                <a:noFill/>
              </a:ln>
              <a:effectLst/>
              <a:uLnTx/>
              <a:uFillTx/>
              <a:latin typeface="黑体" panose="02010609060101010101" pitchFamily="49" charset="-122"/>
              <a:ea typeface="黑体" panose="02010609060101010101" pitchFamily="49" charset="-122"/>
            </a:endParaRPr>
          </a:p>
        </p:txBody>
      </p:sp>
      <p:cxnSp>
        <p:nvCxnSpPr>
          <p:cNvPr id="4" name="直接箭头连接符 3"/>
          <p:cNvCxnSpPr>
            <a:stCxn id="36" idx="3"/>
          </p:cNvCxnSpPr>
          <p:nvPr/>
        </p:nvCxnSpPr>
        <p:spPr>
          <a:xfrm flipV="true">
            <a:off x="3354705" y="4186555"/>
            <a:ext cx="1649730" cy="11620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文本框 22"/>
          <p:cNvSpPr txBox="true"/>
          <p:nvPr/>
        </p:nvSpPr>
        <p:spPr>
          <a:xfrm>
            <a:off x="748030" y="168910"/>
            <a:ext cx="4788535"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3</a:t>
            </a:r>
            <a:r>
              <a:rPr lang="zh-CN" altLang="en-US" sz="2400" b="1">
                <a:latin typeface="黑体" panose="02010609060101010101" pitchFamily="49" charset="-122"/>
                <a:ea typeface="黑体" panose="02010609060101010101" pitchFamily="49" charset="-122"/>
                <a:cs typeface="黑体" panose="02010609060101010101" pitchFamily="49" charset="-122"/>
              </a:rPr>
              <a:t>、无形资产及其中项</a:t>
            </a:r>
            <a:endPar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7" name="竖卷形 16"/>
          <p:cNvSpPr/>
          <p:nvPr/>
        </p:nvSpPr>
        <p:spPr>
          <a:xfrm>
            <a:off x="7889875" y="49530"/>
            <a:ext cx="1254125" cy="15157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true"/>
      <p:bldP spid="2" grpId="0" bldLvl="0" animBg="true"/>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home/uos/Desktop/一、二指标.png一、二指标"/>
          <p:cNvPicPr>
            <a:picLocks noChangeAspect="true"/>
          </p:cNvPicPr>
          <p:nvPr/>
        </p:nvPicPr>
        <p:blipFill>
          <a:blip r:embed="rId1"/>
          <a:srcRect/>
          <a:stretch>
            <a:fillRect/>
          </a:stretch>
        </p:blipFill>
        <p:spPr>
          <a:xfrm>
            <a:off x="829945" y="1155065"/>
            <a:ext cx="3343910" cy="5208905"/>
          </a:xfrm>
          <a:prstGeom prst="rect">
            <a:avLst/>
          </a:prstGeom>
          <a:ln>
            <a:solidFill>
              <a:schemeClr val="tx1"/>
            </a:solidFill>
          </a:ln>
        </p:spPr>
      </p:pic>
      <p:sp>
        <p:nvSpPr>
          <p:cNvPr id="23" name="文本框 22"/>
          <p:cNvSpPr txBox="true"/>
          <p:nvPr/>
        </p:nvSpPr>
        <p:spPr>
          <a:xfrm>
            <a:off x="735330" y="168910"/>
            <a:ext cx="5605780"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4</a:t>
            </a:r>
            <a:r>
              <a:rPr lang="zh-CN" altLang="en-US" sz="2400" b="1">
                <a:latin typeface="黑体" panose="02010609060101010101" pitchFamily="49" charset="-122"/>
                <a:ea typeface="黑体" panose="02010609060101010101" pitchFamily="49" charset="-122"/>
                <a:cs typeface="黑体" panose="02010609060101010101" pitchFamily="49" charset="-122"/>
              </a:rPr>
              <a:t>、实收资本：个人资本</a:t>
            </a:r>
            <a:endParaRPr lang="en-US" sz="2400" b="1"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9" name="矩形 8"/>
          <p:cNvSpPr/>
          <p:nvPr/>
        </p:nvSpPr>
        <p:spPr>
          <a:xfrm>
            <a:off x="893445" y="5690235"/>
            <a:ext cx="2069465" cy="560070"/>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8" name="矩形 7"/>
          <p:cNvSpPr/>
          <p:nvPr/>
        </p:nvSpPr>
        <p:spPr>
          <a:xfrm>
            <a:off x="1729740" y="1466850"/>
            <a:ext cx="7342505" cy="4218305"/>
          </a:xfrm>
          <a:prstGeom prst="rect">
            <a:avLst/>
          </a:prstGeom>
          <a:solidFill>
            <a:schemeClr val="bg1">
              <a:lumMod val="85000"/>
            </a:schemeClr>
          </a:solidFill>
          <a:ln>
            <a:solidFill>
              <a:srgbClr val="FF0000"/>
            </a:solidFill>
          </a:ln>
        </p:spPr>
        <p:style>
          <a:lnRef idx="2">
            <a:schemeClr val="accent1"/>
          </a:lnRef>
          <a:fillRef idx="1">
            <a:schemeClr val="lt1"/>
          </a:fillRef>
          <a:effectRef idx="0">
            <a:schemeClr val="accent1"/>
          </a:effectRef>
          <a:fontRef idx="minor">
            <a:schemeClr val="dk1"/>
          </a:fontRef>
        </p:style>
        <p:txBody>
          <a:bodyPr/>
          <a:lstStyle/>
          <a:p>
            <a:pPr marR="0" lvl="0" algn="just" defTabSz="914400" rtl="0" eaLnBrk="0" hangingPunct="0">
              <a:lnSpc>
                <a:spcPts val="2900"/>
              </a:lnSpc>
              <a:spcBef>
                <a:spcPct val="0"/>
              </a:spcBef>
              <a:spcAft>
                <a:spcPts val="1200"/>
              </a:spcAft>
              <a:buClrTx/>
              <a:buSzTx/>
              <a:buFont typeface="Wingdings" panose="05000000000000000000" charset="0"/>
              <a:defRPr/>
            </a:pPr>
            <a:r>
              <a:rPr kumimoji="0" lang="zh-CN" altLang="en-US" sz="20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实收资本</a:t>
            </a:r>
            <a:r>
              <a:rPr kumimoji="0" lang="zh-CN" altLang="en-US" sz="2000" b="1" i="0"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：根据会计“资产负债表”中“所有者权益”项下</a:t>
            </a:r>
            <a:r>
              <a:rPr kumimoji="0" lang="zh-CN" altLang="en-US" sz="2000" b="1" i="0"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“实收资本”的期末余额数</a:t>
            </a:r>
            <a:r>
              <a:rPr kumimoji="0" lang="zh-CN" altLang="en-US" sz="2000" b="1" i="0"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填报。根据“实收资本”明细，结合投资主体的实际情况分析填报，实收资本按投资主体可分为国家资本、集体资本、法人资本、个人资本、港澳台资本、外商资本。</a:t>
            </a:r>
            <a:endParaRPr kumimoji="0" lang="zh-CN" altLang="en-US" sz="2000" b="1" i="0"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R="0" lvl="0" algn="just" defTabSz="914400" rtl="0" eaLnBrk="0" hangingPunct="0">
              <a:lnSpc>
                <a:spcPts val="2900"/>
              </a:lnSpc>
              <a:spcBef>
                <a:spcPct val="0"/>
              </a:spcBef>
              <a:spcAft>
                <a:spcPct val="0"/>
              </a:spcAft>
              <a:buClrTx/>
              <a:buSzTx/>
              <a:buFont typeface="Wingdings" panose="05000000000000000000" charset="0"/>
              <a:defRPr/>
            </a:pPr>
            <a:r>
              <a:rPr kumimoji="0" lang="zh-CN" altLang="en-US" sz="20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个人资本</a:t>
            </a:r>
            <a:r>
              <a:rPr lang="zh-CN" altLang="en-US" sz="2000" b="1" noProof="0" dirty="0">
                <a:ln>
                  <a:noFill/>
                </a:ln>
                <a:solidFill>
                  <a:schemeClr val="tx1"/>
                </a:solidFill>
                <a:effectLst/>
                <a:uLnTx/>
                <a:uFillTx/>
                <a:latin typeface="黑体" panose="02010609060101010101" pitchFamily="49" charset="-122"/>
                <a:ea typeface="黑体" panose="02010609060101010101" pitchFamily="49" charset="-122"/>
                <a:sym typeface="+mn-ea"/>
              </a:rPr>
              <a:t>：</a:t>
            </a:r>
            <a:r>
              <a:rPr kumimoji="0" lang="zh-CN" altLang="en-US" sz="2000" b="1" i="0"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自然人（可以是多个自然人）</a:t>
            </a:r>
            <a:r>
              <a:rPr kumimoji="0" lang="zh-CN" altLang="en-US" sz="2000" b="1" i="0"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实际投</a:t>
            </a:r>
            <a:r>
              <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入企业的资本金。法定代表人出资应计入个人资本。以企业名义注入的资本金，不应统计在内。</a:t>
            </a:r>
            <a:endPar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algn="just" defTabSz="914400" rtl="0" eaLnBrk="0" hangingPunct="0">
              <a:lnSpc>
                <a:spcPts val="2900"/>
              </a:lnSpc>
              <a:spcBef>
                <a:spcPct val="0"/>
              </a:spcBef>
              <a:spcAft>
                <a:spcPct val="0"/>
              </a:spcAft>
              <a:buClrTx/>
              <a:buSzTx/>
              <a:buFont typeface="Wingdings" panose="05000000000000000000" charset="0"/>
              <a:buChar char=""/>
              <a:defRPr/>
            </a:pPr>
            <a:r>
              <a:rPr lang="zh-CN" altLang="en-US" sz="2000" b="1" noProof="0" dirty="0">
                <a:ln>
                  <a:noFill/>
                </a:ln>
                <a:solidFill>
                  <a:srgbClr val="FF0000"/>
                </a:solidFill>
                <a:effectLst/>
                <a:uLnTx/>
                <a:uFillTx/>
                <a:latin typeface="黑体" panose="02010609060101010101" pitchFamily="49" charset="-122"/>
                <a:ea typeface="黑体" panose="02010609060101010101" pitchFamily="49" charset="-122"/>
                <a:sym typeface="+mn-ea"/>
              </a:rPr>
              <a:t>注意：与调查单位基本情况表（</a:t>
            </a:r>
            <a:r>
              <a:rPr lang="en-US" altLang="zh-CN" sz="2000" b="1" noProof="0" dirty="0">
                <a:ln>
                  <a:noFill/>
                </a:ln>
                <a:solidFill>
                  <a:srgbClr val="FF0000"/>
                </a:solidFill>
                <a:effectLst/>
                <a:uLnTx/>
                <a:uFillTx/>
                <a:latin typeface="黑体" panose="02010609060101010101" pitchFamily="49" charset="-122"/>
                <a:ea typeface="黑体" panose="02010609060101010101" pitchFamily="49" charset="-122"/>
                <a:sym typeface="+mn-ea"/>
              </a:rPr>
              <a:t>101-1</a:t>
            </a:r>
            <a:r>
              <a:rPr lang="zh-CN" altLang="en-US" sz="2000" b="1" noProof="0" dirty="0">
                <a:ln>
                  <a:noFill/>
                </a:ln>
                <a:solidFill>
                  <a:srgbClr val="FF0000"/>
                </a:solidFill>
                <a:effectLst/>
                <a:uLnTx/>
                <a:uFillTx/>
                <a:latin typeface="黑体" panose="02010609060101010101" pitchFamily="49" charset="-122"/>
                <a:ea typeface="黑体" panose="02010609060101010101" pitchFamily="49" charset="-122"/>
                <a:sym typeface="+mn-ea"/>
              </a:rPr>
              <a:t>表）中“企业控股情况”相匹配。</a:t>
            </a:r>
            <a:endParaRPr kumimoji="0" lang="zh-CN" altLang="en-US" sz="1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ts val="33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pic>
        <p:nvPicPr>
          <p:cNvPr id="141" name="图片 1" descr="/home/uos/Desktop/截图录屏_选择区域_20241206151837.png截图录屏_选择区域_20241206151837"/>
          <p:cNvPicPr>
            <a:picLocks noChangeAspect="true"/>
          </p:cNvPicPr>
          <p:nvPr/>
        </p:nvPicPr>
        <p:blipFill>
          <a:blip r:embed="rId2"/>
          <a:srcRect/>
          <a:stretch>
            <a:fillRect/>
          </a:stretch>
        </p:blipFill>
        <p:spPr>
          <a:xfrm>
            <a:off x="1730375" y="4988560"/>
            <a:ext cx="7341870" cy="663575"/>
          </a:xfrm>
          <a:prstGeom prst="rect">
            <a:avLst/>
          </a:prstGeom>
          <a:noFill/>
          <a:ln>
            <a:noFill/>
          </a:ln>
        </p:spPr>
      </p:pic>
      <p:cxnSp>
        <p:nvCxnSpPr>
          <p:cNvPr id="3" name="直接箭头连接符 2"/>
          <p:cNvCxnSpPr>
            <a:stCxn id="9" idx="3"/>
            <a:endCxn id="8" idx="2"/>
          </p:cNvCxnSpPr>
          <p:nvPr/>
        </p:nvCxnSpPr>
        <p:spPr>
          <a:xfrm flipV="true">
            <a:off x="2962910" y="5685155"/>
            <a:ext cx="2438400" cy="28511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竖卷形 16"/>
          <p:cNvSpPr/>
          <p:nvPr/>
        </p:nvSpPr>
        <p:spPr>
          <a:xfrm>
            <a:off x="7889875" y="49530"/>
            <a:ext cx="1254125" cy="15157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1"/>
                                        </p:tgtEl>
                                        <p:attrNameLst>
                                          <p:attrName>style.visibility</p:attrName>
                                        </p:attrNameLst>
                                      </p:cBhvr>
                                      <p:to>
                                        <p:strVal val="visible"/>
                                      </p:to>
                                    </p:set>
                                    <p:anim calcmode="lin" valueType="num">
                                      <p:cBhvr additive="base">
                                        <p:cTn id="19" dur="500" fill="hold"/>
                                        <p:tgtEl>
                                          <p:spTgt spid="141"/>
                                        </p:tgtEl>
                                        <p:attrNameLst>
                                          <p:attrName>ppt_x</p:attrName>
                                        </p:attrNameLst>
                                      </p:cBhvr>
                                      <p:tavLst>
                                        <p:tav tm="0">
                                          <p:val>
                                            <p:strVal val="#ppt_x"/>
                                          </p:val>
                                        </p:tav>
                                        <p:tav tm="100000">
                                          <p:val>
                                            <p:strVal val="#ppt_x"/>
                                          </p:val>
                                        </p:tav>
                                      </p:tavLst>
                                    </p:anim>
                                    <p:anim calcmode="lin" valueType="num">
                                      <p:cBhvr additive="base">
                                        <p:cTn id="20" dur="500" fill="hold"/>
                                        <p:tgtEl>
                                          <p:spTgt spid="1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true"/>
      <p:bldP spid="8" grpId="0" bldLvl="0" animBg="true"/>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3"/>
          <p:cNvSpPr/>
          <p:nvPr/>
        </p:nvSpPr>
        <p:spPr>
          <a:xfrm>
            <a:off x="-50800" y="2426970"/>
            <a:ext cx="8929688" cy="1050925"/>
          </a:xfrm>
          <a:prstGeom prst="rect">
            <a:avLst/>
          </a:prstGeom>
          <a:noFill/>
          <a:ln w="9525">
            <a:noFill/>
          </a:ln>
        </p:spPr>
        <p:txBody>
          <a:bodyPr anchor="t" anchorCtr="false">
            <a:spAutoFit/>
          </a:bodyPr>
          <a:lstStyle/>
          <a:p>
            <a:pPr algn="ctr">
              <a:lnSpc>
                <a:spcPct val="130000"/>
              </a:lnSpc>
              <a:spcBef>
                <a:spcPct val="20000"/>
              </a:spcBef>
            </a:pPr>
            <a:r>
              <a:rPr lang="zh-CN" altLang="en-US" sz="4800" dirty="0">
                <a:latin typeface="华文楷体" panose="02010600040101010101" pitchFamily="2" charset="-122"/>
                <a:ea typeface="华文彩云" panose="02010800040101010101" pitchFamily="2" charset="-122"/>
              </a:rPr>
              <a:t>三、损益类</a:t>
            </a:r>
            <a:endParaRPr lang="zh-CN" altLang="en-US" sz="4800" dirty="0">
              <a:latin typeface="华文楷体" panose="02010600040101010101" pitchFamily="2" charset="-122"/>
              <a:ea typeface="华文彩云" panose="02010800040101010101"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
          <p:cNvSpPr txBox="true">
            <a:spLocks noChangeArrowheads="true"/>
          </p:cNvSpPr>
          <p:nvPr/>
        </p:nvSpPr>
        <p:spPr bwMode="auto">
          <a:xfrm>
            <a:off x="69850" y="2100580"/>
            <a:ext cx="901700" cy="3057525"/>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利</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润</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或</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损</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益</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sp>
        <p:nvSpPr>
          <p:cNvPr id="29" name="左大括号 28"/>
          <p:cNvSpPr/>
          <p:nvPr/>
        </p:nvSpPr>
        <p:spPr>
          <a:xfrm>
            <a:off x="917575" y="949960"/>
            <a:ext cx="454025" cy="5598795"/>
          </a:xfrm>
          <a:prstGeom prst="leftBrace">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2" name="文本框 2"/>
          <p:cNvSpPr txBox="true">
            <a:spLocks noChangeArrowheads="true"/>
          </p:cNvSpPr>
          <p:nvPr/>
        </p:nvSpPr>
        <p:spPr bwMode="auto">
          <a:xfrm>
            <a:off x="6206490" y="2563495"/>
            <a:ext cx="2762885" cy="2095500"/>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大部分指标可以直接从利润表或损益表取数，取对应项目的</a:t>
            </a: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本年累计数</a:t>
            </a: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填报即可。</a:t>
            </a:r>
            <a:endPar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pic>
        <p:nvPicPr>
          <p:cNvPr id="2" name="图片 1" descr="/home/uos/Desktop/报表截图/市局103表样.png市局103表样"/>
          <p:cNvPicPr>
            <a:picLocks noChangeAspect="true"/>
          </p:cNvPicPr>
          <p:nvPr/>
        </p:nvPicPr>
        <p:blipFill>
          <a:blip r:embed="rId1"/>
          <a:srcRect l="43324" t="11640" b="20829"/>
          <a:stretch>
            <a:fillRect/>
          </a:stretch>
        </p:blipFill>
        <p:spPr>
          <a:xfrm>
            <a:off x="1371600" y="1283970"/>
            <a:ext cx="4680585" cy="4691380"/>
          </a:xfrm>
          <a:prstGeom prst="rect">
            <a:avLst/>
          </a:prstGeom>
        </p:spPr>
      </p:pic>
      <p:sp>
        <p:nvSpPr>
          <p:cNvPr id="23" name="文本框 22"/>
          <p:cNvSpPr txBox="true"/>
          <p:nvPr/>
        </p:nvSpPr>
        <p:spPr>
          <a:xfrm>
            <a:off x="735330" y="177800"/>
            <a:ext cx="5605780"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1</a:t>
            </a:r>
            <a:r>
              <a:rPr lang="zh-CN" altLang="en-US" sz="2400" b="1">
                <a:latin typeface="黑体" panose="02010609060101010101" pitchFamily="49" charset="-122"/>
                <a:ea typeface="黑体" panose="02010609060101010101" pitchFamily="49" charset="-122"/>
                <a:cs typeface="黑体" panose="02010609060101010101" pitchFamily="49" charset="-122"/>
              </a:rPr>
              <a:t>、营业收入、主营业务收入</a:t>
            </a:r>
            <a:endParaRPr lang="en-US" sz="2400" b="1"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7" name="竖卷形 16"/>
          <p:cNvSpPr/>
          <p:nvPr/>
        </p:nvSpPr>
        <p:spPr>
          <a:xfrm>
            <a:off x="7889875" y="49530"/>
            <a:ext cx="1254125" cy="15157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true"/>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home/uos/Desktop/报表截图/市局103表样.png市局103表样"/>
          <p:cNvPicPr>
            <a:picLocks noChangeAspect="true"/>
          </p:cNvPicPr>
          <p:nvPr/>
        </p:nvPicPr>
        <p:blipFill>
          <a:blip r:embed="rId1"/>
          <a:srcRect l="43324" t="11640" b="20829"/>
          <a:stretch>
            <a:fillRect/>
          </a:stretch>
        </p:blipFill>
        <p:spPr>
          <a:xfrm>
            <a:off x="1371600" y="1283970"/>
            <a:ext cx="4680585" cy="4691380"/>
          </a:xfrm>
          <a:prstGeom prst="rect">
            <a:avLst/>
          </a:prstGeom>
        </p:spPr>
      </p:pic>
      <p:sp>
        <p:nvSpPr>
          <p:cNvPr id="30" name="文本框 2"/>
          <p:cNvSpPr txBox="true">
            <a:spLocks noChangeArrowheads="true"/>
          </p:cNvSpPr>
          <p:nvPr/>
        </p:nvSpPr>
        <p:spPr bwMode="auto">
          <a:xfrm>
            <a:off x="69850" y="2100580"/>
            <a:ext cx="901700" cy="3057525"/>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利</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润</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或</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损</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益</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sp>
        <p:nvSpPr>
          <p:cNvPr id="29" name="左大括号 28"/>
          <p:cNvSpPr/>
          <p:nvPr/>
        </p:nvSpPr>
        <p:spPr>
          <a:xfrm>
            <a:off x="917575" y="949960"/>
            <a:ext cx="454025" cy="5598795"/>
          </a:xfrm>
          <a:prstGeom prst="leftBrace">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文本框 2"/>
          <p:cNvSpPr txBox="true">
            <a:spLocks noChangeArrowheads="true"/>
          </p:cNvSpPr>
          <p:nvPr/>
        </p:nvSpPr>
        <p:spPr bwMode="auto">
          <a:xfrm>
            <a:off x="3277235" y="3716020"/>
            <a:ext cx="5336540" cy="2931795"/>
          </a:xfrm>
          <a:prstGeom prst="rect">
            <a:avLst/>
          </a:prstGeom>
          <a:solidFill>
            <a:schemeClr val="bg1">
              <a:lumMod val="95000"/>
            </a:schemeClr>
          </a:solidFill>
          <a:ln w="28575">
            <a:solidFill>
              <a:srgbClr val="FF0000"/>
            </a:solidFill>
          </a:ln>
        </p:spPr>
        <p:style>
          <a:lnRef idx="2">
            <a:schemeClr val="accent1"/>
          </a:lnRef>
          <a:fillRef idx="1">
            <a:schemeClr val="lt1"/>
          </a:fillRef>
          <a:effectRef idx="0">
            <a:schemeClr val="accent1"/>
          </a:effectRef>
          <a:fontRef idx="minor">
            <a:schemeClr val="dk1"/>
          </a:fontRef>
        </p:style>
        <p:txBody>
          <a:bodyPr/>
          <a:lstStyle>
            <a:defPPr>
              <a:defRPr lang="zh-CN"/>
            </a:defPPr>
            <a:lvl1pPr>
              <a:defRPr sz="2800" b="1">
                <a:latin typeface="黑体" panose="02010609060101010101" pitchFamily="49" charset="-122"/>
                <a:ea typeface="黑体" panose="02010609060101010101" pitchFamily="49" charset="-122"/>
              </a:defRPr>
            </a:lvl1pPr>
          </a:lstStyle>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
              <a:defRPr/>
            </a:pPr>
            <a:r>
              <a:rPr kumimoji="0" lang="zh-CN" altLang="zh-CN" sz="2000" b="1" i="0" u="none" strike="noStrike" kern="1200" cap="none" spc="0" normalizeH="0" baseline="0" noProof="0" dirty="0">
                <a:ln>
                  <a:noFill/>
                </a:ln>
                <a:solidFill>
                  <a:schemeClr val="tx1">
                    <a:lumMod val="95000"/>
                  </a:schemeClr>
                </a:solidFill>
                <a:effectLst/>
                <a:uLnTx/>
                <a:uFillTx/>
                <a:latin typeface="黑体" panose="02010609060101010101" pitchFamily="49" charset="-122"/>
                <a:ea typeface="黑体" panose="02010609060101010101" pitchFamily="49" charset="-122"/>
                <a:cs typeface="+mn-cs"/>
              </a:rPr>
              <a:t>主营业务收入：指企业经营主要业务所实现的收入。</a:t>
            </a:r>
            <a:endParaRPr kumimoji="0" lang="zh-CN" altLang="zh-CN" sz="2000" b="1" i="0" u="none" strike="noStrike" kern="1200" cap="none" spc="0" normalizeH="0" baseline="0" noProof="0" dirty="0">
              <a:ln>
                <a:noFill/>
              </a:ln>
              <a:solidFill>
                <a:schemeClr val="tx1">
                  <a:lumMod val="95000"/>
                </a:schemeClr>
              </a:solidFill>
              <a:effectLst/>
              <a:uLnTx/>
              <a:uFillTx/>
              <a:latin typeface="黑体" panose="02010609060101010101" pitchFamily="49" charset="-122"/>
              <a:ea typeface="黑体" panose="02010609060101010101" pitchFamily="49" charset="-122"/>
              <a:cs typeface="+mn-cs"/>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
              <a:defRPr/>
            </a:pPr>
            <a:r>
              <a:rPr kumimoji="0" lang="zh-CN" altLang="zh-CN" sz="2000" b="1" i="0" u="none" strike="noStrike" kern="1200" cap="none" spc="0" normalizeH="0" baseline="0" noProof="0" dirty="0">
                <a:ln>
                  <a:noFill/>
                </a:ln>
                <a:solidFill>
                  <a:schemeClr val="tx1">
                    <a:lumMod val="95000"/>
                  </a:schemeClr>
                </a:solidFill>
                <a:effectLst/>
                <a:uLnTx/>
                <a:uFillTx/>
                <a:latin typeface="黑体" panose="02010609060101010101" pitchFamily="49" charset="-122"/>
                <a:ea typeface="黑体" panose="02010609060101010101" pitchFamily="49" charset="-122"/>
                <a:cs typeface="+mn-cs"/>
              </a:rPr>
              <a:t>如果会计“利润表”列示“主营业务收入”项目，则根据其本年累计数填报；或者，根据会计“主营业务收入”科目的本年各月贷方余额（结转前）之和填报。</a:t>
            </a:r>
            <a:endParaRPr kumimoji="0" lang="zh-CN" altLang="zh-CN" sz="2000" b="1" i="0" u="none" strike="noStrike" kern="1200" cap="none" spc="0" normalizeH="0" baseline="0" noProof="0" dirty="0">
              <a:ln>
                <a:noFill/>
              </a:ln>
              <a:solidFill>
                <a:schemeClr val="tx1">
                  <a:lumMod val="95000"/>
                </a:schemeClr>
              </a:solidFill>
              <a:effectLst/>
              <a:uLnTx/>
              <a:uFillTx/>
              <a:latin typeface="黑体" panose="02010609060101010101" pitchFamily="49" charset="-122"/>
              <a:ea typeface="黑体" panose="02010609060101010101" pitchFamily="49" charset="-122"/>
              <a:cs typeface="+mn-cs"/>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
              <a:defRPr/>
            </a:pPr>
            <a:endParaRPr kumimoji="0" lang="zh-CN" altLang="zh-CN" sz="2000" b="1" i="0" u="none" strike="noStrike" kern="1200" cap="none" spc="0" normalizeH="0" baseline="0" noProof="0" dirty="0">
              <a:ln>
                <a:noFill/>
              </a:ln>
              <a:solidFill>
                <a:schemeClr val="tx1">
                  <a:lumMod val="95000"/>
                </a:schemeClr>
              </a:solidFill>
              <a:effectLst/>
              <a:uLnTx/>
              <a:uFillTx/>
              <a:latin typeface="黑体" panose="02010609060101010101" pitchFamily="49" charset="-122"/>
              <a:ea typeface="黑体" panose="02010609060101010101" pitchFamily="49" charset="-122"/>
              <a:cs typeface="+mn-cs"/>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
              <a:defRPr/>
            </a:pPr>
            <a:r>
              <a:rPr kumimoji="0" lang="zh-CN" altLang="zh-CN" sz="2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如未设置该科目，以“营业收入”代替填报。</a:t>
            </a:r>
            <a:endParaRPr kumimoji="0" lang="zh-CN" altLang="zh-CN" sz="2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25" name="六角星 24"/>
          <p:cNvSpPr/>
          <p:nvPr/>
        </p:nvSpPr>
        <p:spPr>
          <a:xfrm>
            <a:off x="5786755" y="270510"/>
            <a:ext cx="1769110" cy="1209675"/>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易漏填</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14" name="矩形 13"/>
          <p:cNvSpPr/>
          <p:nvPr/>
        </p:nvSpPr>
        <p:spPr>
          <a:xfrm>
            <a:off x="1787525" y="1829435"/>
            <a:ext cx="1776730" cy="271145"/>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cxnSp>
        <p:nvCxnSpPr>
          <p:cNvPr id="15" name="直接箭头连接符 14"/>
          <p:cNvCxnSpPr/>
          <p:nvPr/>
        </p:nvCxnSpPr>
        <p:spPr>
          <a:xfrm>
            <a:off x="2868930" y="2100580"/>
            <a:ext cx="695325" cy="161607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572260" y="1565275"/>
            <a:ext cx="1776730" cy="271145"/>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23" name="文本框 22"/>
          <p:cNvSpPr txBox="true"/>
          <p:nvPr/>
        </p:nvSpPr>
        <p:spPr>
          <a:xfrm>
            <a:off x="735330" y="177800"/>
            <a:ext cx="5605780"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1</a:t>
            </a:r>
            <a:r>
              <a:rPr lang="zh-CN" altLang="en-US" sz="2400" b="1">
                <a:latin typeface="黑体" panose="02010609060101010101" pitchFamily="49" charset="-122"/>
                <a:ea typeface="黑体" panose="02010609060101010101" pitchFamily="49" charset="-122"/>
                <a:cs typeface="黑体" panose="02010609060101010101" pitchFamily="49" charset="-122"/>
              </a:rPr>
              <a:t>、营业收入、主营业务收入</a:t>
            </a:r>
            <a:endParaRPr lang="en-US" sz="2400" b="1"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cxnSp>
        <p:nvCxnSpPr>
          <p:cNvPr id="8" name="直接箭头连接符 7"/>
          <p:cNvCxnSpPr/>
          <p:nvPr/>
        </p:nvCxnSpPr>
        <p:spPr>
          <a:xfrm>
            <a:off x="3384550" y="1664335"/>
            <a:ext cx="2231390" cy="57975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文本框 2"/>
          <p:cNvSpPr txBox="true">
            <a:spLocks noChangeArrowheads="true"/>
          </p:cNvSpPr>
          <p:nvPr/>
        </p:nvSpPr>
        <p:spPr bwMode="auto">
          <a:xfrm>
            <a:off x="3786505" y="2244090"/>
            <a:ext cx="5242560" cy="1050925"/>
          </a:xfrm>
          <a:prstGeom prst="rect">
            <a:avLst/>
          </a:prstGeom>
          <a:solidFill>
            <a:schemeClr val="bg1">
              <a:lumMod val="95000"/>
            </a:schemeClr>
          </a:solidFill>
          <a:ln w="28575">
            <a:solidFill>
              <a:srgbClr val="FF0000"/>
            </a:solidFill>
          </a:ln>
        </p:spPr>
        <p:style>
          <a:lnRef idx="2">
            <a:schemeClr val="accent1"/>
          </a:lnRef>
          <a:fillRef idx="1">
            <a:schemeClr val="lt1"/>
          </a:fillRef>
          <a:effectRef idx="0">
            <a:schemeClr val="accent1"/>
          </a:effectRef>
          <a:fontRef idx="minor">
            <a:schemeClr val="dk1"/>
          </a:fontRef>
        </p:style>
        <p:txBody>
          <a:bodyPr/>
          <a:lstStyle>
            <a:defPPr>
              <a:defRPr lang="zh-CN"/>
            </a:defPPr>
            <a:lvl1pPr>
              <a:defRPr sz="2800" b="1">
                <a:latin typeface="黑体" panose="02010609060101010101" pitchFamily="49" charset="-122"/>
                <a:ea typeface="黑体" panose="02010609060101010101" pitchFamily="49" charset="-122"/>
              </a:defRPr>
            </a:lvl1pPr>
          </a:lstStyle>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charset="0"/>
              <a:buChar char=""/>
              <a:defRPr/>
            </a:pPr>
            <a:r>
              <a:rPr kumimoji="0" lang="zh-CN" altLang="zh-CN" sz="2000" b="1" i="0" u="none" strike="noStrike" kern="1200" cap="none" spc="0" normalizeH="0" baseline="0" noProof="0" dirty="0">
                <a:ln>
                  <a:noFill/>
                </a:ln>
                <a:solidFill>
                  <a:schemeClr val="tx1">
                    <a:lumMod val="95000"/>
                  </a:schemeClr>
                </a:solidFill>
                <a:effectLst/>
                <a:uLnTx/>
                <a:uFillTx/>
                <a:latin typeface="黑体" panose="02010609060101010101" pitchFamily="49" charset="-122"/>
                <a:ea typeface="黑体" panose="02010609060101010101" pitchFamily="49" charset="-122"/>
                <a:cs typeface="+mn-cs"/>
              </a:rPr>
              <a:t>营业收入：</a:t>
            </a:r>
            <a:r>
              <a:rPr lang="zh-CN" altLang="zh-CN" sz="2000" noProof="0" dirty="0">
                <a:ln>
                  <a:noFill/>
                </a:ln>
                <a:solidFill>
                  <a:schemeClr val="tx1">
                    <a:lumMod val="95000"/>
                  </a:schemeClr>
                </a:solidFill>
                <a:effectLst/>
                <a:uLnTx/>
                <a:uFillTx/>
                <a:sym typeface="+mn-ea"/>
              </a:rPr>
              <a:t>取利润表中“营业收入”本年累计数</a:t>
            </a:r>
            <a:r>
              <a:rPr kumimoji="0" lang="zh-CN" altLang="zh-CN" sz="2000" b="1" i="0" u="none" strike="noStrike" kern="1200" cap="none" spc="0" normalizeH="0" baseline="0" noProof="0" dirty="0">
                <a:ln>
                  <a:noFill/>
                </a:ln>
                <a:solidFill>
                  <a:schemeClr val="tx1">
                    <a:lumMod val="95000"/>
                  </a:schemeClr>
                </a:solidFill>
                <a:effectLst/>
                <a:uLnTx/>
                <a:uFillTx/>
                <a:latin typeface="黑体" panose="02010609060101010101" pitchFamily="49" charset="-122"/>
                <a:ea typeface="黑体" panose="02010609060101010101" pitchFamily="49" charset="-122"/>
                <a:cs typeface="+mn-cs"/>
              </a:rPr>
              <a:t>。</a:t>
            </a:r>
            <a:endParaRPr kumimoji="0" lang="zh-CN" altLang="zh-CN" sz="2000" b="1" i="0" u="none" strike="noStrike" kern="1200" cap="none" spc="0" normalizeH="0" baseline="0" noProof="0" dirty="0">
              <a:ln>
                <a:noFill/>
              </a:ln>
              <a:solidFill>
                <a:schemeClr val="tx1">
                  <a:lumMod val="95000"/>
                </a:schemeClr>
              </a:solidFill>
              <a:effectLst/>
              <a:uLnTx/>
              <a:uFillTx/>
              <a:latin typeface="黑体" panose="02010609060101010101" pitchFamily="49" charset="-122"/>
              <a:ea typeface="黑体" panose="02010609060101010101" pitchFamily="49" charset="-122"/>
              <a:cs typeface="+mn-cs"/>
            </a:endParaRPr>
          </a:p>
          <a:p>
            <a:pPr marR="0" lvl="0" algn="just" defTabSz="914400" rtl="0" eaLnBrk="0" fontAlgn="base" latinLnBrk="0" hangingPunct="0">
              <a:lnSpc>
                <a:spcPct val="100000"/>
              </a:lnSpc>
              <a:spcBef>
                <a:spcPct val="0"/>
              </a:spcBef>
              <a:spcAft>
                <a:spcPct val="0"/>
              </a:spcAft>
              <a:buClrTx/>
              <a:buSzTx/>
              <a:buFont typeface="Wingdings" panose="05000000000000000000" charset="0"/>
              <a:defRPr/>
            </a:pPr>
            <a:r>
              <a:rPr kumimoji="0" lang="en-US" altLang="zh-CN" sz="2000" b="1" i="0" u="none" strike="noStrike" kern="1200" cap="none" spc="0" normalizeH="0" baseline="0" noProof="0" dirty="0">
                <a:ln>
                  <a:noFill/>
                </a:ln>
                <a:solidFill>
                  <a:srgbClr val="00B050"/>
                </a:solidFill>
                <a:effectLst/>
                <a:uLnTx/>
                <a:uFillTx/>
                <a:latin typeface="黑体" panose="02010609060101010101" pitchFamily="49" charset="-122"/>
                <a:ea typeface="黑体" panose="02010609060101010101" pitchFamily="49" charset="-122"/>
                <a:cs typeface="+mn-cs"/>
              </a:rPr>
              <a:t>   </a:t>
            </a:r>
            <a:r>
              <a:rPr kumimoji="0" lang="zh-CN" altLang="zh-CN" sz="2000" b="1" i="0" u="none" strike="noStrike" kern="1200" cap="none" spc="0" normalizeH="0" baseline="0" noProof="0" dirty="0">
                <a:ln>
                  <a:noFill/>
                </a:ln>
                <a:solidFill>
                  <a:srgbClr val="00B050"/>
                </a:solidFill>
                <a:effectLst/>
                <a:uLnTx/>
                <a:uFillTx/>
                <a:latin typeface="黑体" panose="02010609060101010101" pitchFamily="49" charset="-122"/>
                <a:ea typeface="黑体" panose="02010609060101010101" pitchFamily="49" charset="-122"/>
                <a:cs typeface="+mn-cs"/>
              </a:rPr>
              <a:t>营业收入=主营业务收入+其他业务收入</a:t>
            </a:r>
            <a:endParaRPr kumimoji="0" lang="zh-CN" altLang="zh-CN" sz="2000" b="1" i="0" u="none" strike="noStrike" kern="1200" cap="none" spc="0" normalizeH="0" baseline="0" noProof="0" dirty="0">
              <a:ln>
                <a:noFill/>
              </a:ln>
              <a:solidFill>
                <a:srgbClr val="00B050"/>
              </a:solidFill>
              <a:effectLst/>
              <a:uLnTx/>
              <a:uFillTx/>
              <a:latin typeface="黑体" panose="02010609060101010101" pitchFamily="49" charset="-122"/>
              <a:ea typeface="黑体" panose="02010609060101010101" pitchFamily="49" charset="-122"/>
              <a:cs typeface="+mn-cs"/>
            </a:endParaRPr>
          </a:p>
        </p:txBody>
      </p:sp>
      <p:sp>
        <p:nvSpPr>
          <p:cNvPr id="17" name="竖卷形 16"/>
          <p:cNvSpPr/>
          <p:nvPr/>
        </p:nvSpPr>
        <p:spPr>
          <a:xfrm>
            <a:off x="7889875" y="49530"/>
            <a:ext cx="1254125" cy="15157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true"/>
      <p:bldP spid="14" grpId="0" bldLvl="0" animBg="true"/>
      <p:bldP spid="7" grpId="0" bldLvl="0" animBg="true"/>
      <p:bldP spid="9" grpId="0" bldLvl="0" animBg="true"/>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home/uos/Desktop/报表截图/市局103表样.png市局103表样"/>
          <p:cNvPicPr>
            <a:picLocks noChangeAspect="true"/>
          </p:cNvPicPr>
          <p:nvPr/>
        </p:nvPicPr>
        <p:blipFill>
          <a:blip r:embed="rId1"/>
          <a:srcRect l="43324" t="11640" b="20829"/>
          <a:stretch>
            <a:fillRect/>
          </a:stretch>
        </p:blipFill>
        <p:spPr>
          <a:xfrm>
            <a:off x="1371600" y="1283970"/>
            <a:ext cx="4680585" cy="4691380"/>
          </a:xfrm>
          <a:prstGeom prst="rect">
            <a:avLst/>
          </a:prstGeom>
        </p:spPr>
      </p:pic>
      <p:sp>
        <p:nvSpPr>
          <p:cNvPr id="30" name="文本框 2"/>
          <p:cNvSpPr txBox="true">
            <a:spLocks noChangeArrowheads="true"/>
          </p:cNvSpPr>
          <p:nvPr/>
        </p:nvSpPr>
        <p:spPr bwMode="auto">
          <a:xfrm>
            <a:off x="69850" y="2100580"/>
            <a:ext cx="901700" cy="3057525"/>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利</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润</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或</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损</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益</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sp>
        <p:nvSpPr>
          <p:cNvPr id="29" name="左大括号 28"/>
          <p:cNvSpPr/>
          <p:nvPr/>
        </p:nvSpPr>
        <p:spPr>
          <a:xfrm>
            <a:off x="917575" y="949960"/>
            <a:ext cx="454025" cy="5598795"/>
          </a:xfrm>
          <a:prstGeom prst="leftBrace">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5" name="六角星 24"/>
          <p:cNvSpPr/>
          <p:nvPr/>
        </p:nvSpPr>
        <p:spPr>
          <a:xfrm>
            <a:off x="5786755" y="270510"/>
            <a:ext cx="1769110" cy="1209675"/>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易漏填</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14" name="矩形 13"/>
          <p:cNvSpPr/>
          <p:nvPr/>
        </p:nvSpPr>
        <p:spPr>
          <a:xfrm>
            <a:off x="1475105" y="2622550"/>
            <a:ext cx="1776730" cy="271145"/>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23" name="文本框 22"/>
          <p:cNvSpPr txBox="true"/>
          <p:nvPr/>
        </p:nvSpPr>
        <p:spPr>
          <a:xfrm>
            <a:off x="735330" y="177800"/>
            <a:ext cx="5605780"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2</a:t>
            </a:r>
            <a:r>
              <a:rPr lang="zh-CN" altLang="en-US" sz="2400" b="1">
                <a:latin typeface="黑体" panose="02010609060101010101" pitchFamily="49" charset="-122"/>
                <a:ea typeface="黑体" panose="02010609060101010101" pitchFamily="49" charset="-122"/>
                <a:cs typeface="黑体" panose="02010609060101010101" pitchFamily="49" charset="-122"/>
              </a:rPr>
              <a:t>、其他业务利润</a:t>
            </a:r>
            <a:endParaRPr lang="en-US" sz="2400" b="1"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2" name="文本框 2"/>
          <p:cNvSpPr txBox="true">
            <a:spLocks noChangeArrowheads="true"/>
          </p:cNvSpPr>
          <p:nvPr/>
        </p:nvSpPr>
        <p:spPr bwMode="auto">
          <a:xfrm>
            <a:off x="4356735" y="2191385"/>
            <a:ext cx="4572000" cy="3546475"/>
          </a:xfrm>
          <a:prstGeom prst="rect">
            <a:avLst/>
          </a:prstGeom>
          <a:solidFill>
            <a:schemeClr val="bg1">
              <a:lumMod val="95000"/>
            </a:schemeClr>
          </a:solidFill>
          <a:ln w="28575">
            <a:solidFill>
              <a:srgbClr val="FF0000"/>
            </a:solidFill>
          </a:ln>
        </p:spPr>
        <p:style>
          <a:lnRef idx="2">
            <a:schemeClr val="accent1"/>
          </a:lnRef>
          <a:fillRef idx="1">
            <a:schemeClr val="lt1"/>
          </a:fillRef>
          <a:effectRef idx="0">
            <a:schemeClr val="accent1"/>
          </a:effectRef>
          <a:fontRef idx="minor">
            <a:schemeClr val="dk1"/>
          </a:fontRef>
        </p:style>
        <p:txBody>
          <a:bodyPr/>
          <a:lstStyle>
            <a:defPPr>
              <a:defRPr lang="zh-CN"/>
            </a:defPPr>
            <a:lvl1pPr>
              <a:defRPr sz="2800" b="1">
                <a:latin typeface="黑体" panose="02010609060101010101" pitchFamily="49" charset="-122"/>
                <a:ea typeface="黑体" panose="02010609060101010101" pitchFamily="49"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其他业务利润：</a:t>
            </a:r>
            <a:r>
              <a:rPr kumimoji="0" lang="zh-CN" altLang="zh-CN" sz="1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指除主要业务以外的其他业务实现的利润。</a:t>
            </a:r>
            <a:endParaRPr kumimoji="0" lang="zh-CN" altLang="zh-CN" sz="1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1" i="0" u="none" strike="noStrike" kern="1200" cap="none" spc="0" normalizeH="0" baseline="0" noProof="0" dirty="0">
              <a:ln>
                <a:noFill/>
              </a:ln>
              <a:solidFill>
                <a:schemeClr val="accent1">
                  <a:lumMod val="20000"/>
                  <a:lumOff val="80000"/>
                </a:schemeClr>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charset="0"/>
              <a:buChar char=""/>
              <a:defRPr/>
            </a:pPr>
            <a:r>
              <a:rPr kumimoji="0" lang="zh-CN" altLang="zh-CN" sz="18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填报方法</a:t>
            </a:r>
            <a:r>
              <a:rPr kumimoji="0" lang="zh-CN" altLang="zh-CN" sz="1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：根据会计“其他业务收入”科目的本年各月贷方余额（结转前）之和减“其他业务成本”科目的本年各月借方余额（结转前）之和填报。</a:t>
            </a:r>
            <a:endParaRPr kumimoji="0" lang="zh-CN" altLang="zh-CN" sz="1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charset="0"/>
              <a:buChar char=""/>
              <a:defRPr/>
            </a:pPr>
            <a:endParaRPr kumimoji="0" lang="zh-CN" altLang="zh-CN" sz="1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R="0" lvl="0" algn="l" defTabSz="914400" rtl="0" eaLnBrk="0" fontAlgn="base" latinLnBrk="0" hangingPunct="0">
              <a:lnSpc>
                <a:spcPct val="100000"/>
              </a:lnSpc>
              <a:spcBef>
                <a:spcPct val="0"/>
              </a:spcBef>
              <a:spcAft>
                <a:spcPct val="0"/>
              </a:spcAft>
              <a:buClrTx/>
              <a:buSzTx/>
              <a:buFont typeface="Wingdings" panose="05000000000000000000" charset="0"/>
              <a:defRPr/>
            </a:pPr>
            <a:r>
              <a:rPr kumimoji="0"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(1)如果未设置该科目，则填0。不要漏填！</a:t>
            </a:r>
            <a:endParaRPr kumimoji="0"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a:p>
            <a:pPr marR="0" lvl="0" algn="l" defTabSz="914400" rtl="0" eaLnBrk="0" fontAlgn="base" latinLnBrk="0" hangingPunct="0">
              <a:lnSpc>
                <a:spcPct val="100000"/>
              </a:lnSpc>
              <a:spcBef>
                <a:spcPct val="0"/>
              </a:spcBef>
              <a:spcAft>
                <a:spcPct val="0"/>
              </a:spcAft>
              <a:buClrTx/>
              <a:buSzTx/>
              <a:buFont typeface="Wingdings" panose="05000000000000000000" charset="0"/>
              <a:defRPr/>
            </a:pPr>
            <a:endParaRPr kumimoji="0"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a:p>
            <a:pPr marR="0" lvl="0" algn="l" defTabSz="914400" rtl="0" eaLnBrk="0" fontAlgn="base" latinLnBrk="0" hangingPunct="0">
              <a:lnSpc>
                <a:spcPct val="100000"/>
              </a:lnSpc>
              <a:spcBef>
                <a:spcPct val="0"/>
              </a:spcBef>
              <a:spcAft>
                <a:spcPct val="0"/>
              </a:spcAft>
              <a:buClrTx/>
              <a:buSzTx/>
              <a:buFont typeface="Wingdings" panose="05000000000000000000" charset="0"/>
              <a:defRPr/>
            </a:pPr>
            <a:r>
              <a:rPr kumimoji="0" lang="en-US"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(2)</a:t>
            </a:r>
            <a:r>
              <a:rPr kumimoji="0"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“营业收入”大于“主营业务收入”时，要核对“其他业务利润”是否漏填。</a:t>
            </a:r>
            <a:endParaRPr kumimoji="0"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cxnSp>
        <p:nvCxnSpPr>
          <p:cNvPr id="4" name="直接箭头连接符 3"/>
          <p:cNvCxnSpPr/>
          <p:nvPr/>
        </p:nvCxnSpPr>
        <p:spPr>
          <a:xfrm>
            <a:off x="2131060" y="2893695"/>
            <a:ext cx="2225675" cy="107124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竖卷形 16"/>
          <p:cNvSpPr/>
          <p:nvPr/>
        </p:nvSpPr>
        <p:spPr>
          <a:xfrm>
            <a:off x="7889875" y="49530"/>
            <a:ext cx="1254125" cy="15157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true"/>
      <p:bldP spid="52" grpId="0" bldLvl="0" animBg="tru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p:cNvSpPr/>
          <p:nvPr/>
        </p:nvSpPr>
        <p:spPr>
          <a:xfrm>
            <a:off x="581660" y="48895"/>
            <a:ext cx="7924800" cy="583565"/>
          </a:xfrm>
          <a:prstGeom prst="rect">
            <a:avLst/>
          </a:prstGeom>
          <a:noFill/>
          <a:ln w="9525" cap="flat" cmpd="sng">
            <a:noFill/>
            <a:prstDash val="solid"/>
            <a:miter/>
          </a:ln>
        </p:spPr>
        <p:txBody>
          <a:bodyPr vert="horz" wrap="square" lIns="91440" tIns="45720" rIns="91440" bIns="45720" anchor="t" anchorCtr="false">
            <a:spAutoFit/>
          </a:bodyPr>
          <a:lstStyle/>
          <a:p>
            <a:pPr marL="457200" indent="-457200" algn="l">
              <a:lnSpc>
                <a:spcPct val="100000"/>
              </a:lnSpc>
              <a:spcBef>
                <a:spcPts val="0"/>
              </a:spcBef>
              <a:spcAft>
                <a:spcPts val="0"/>
              </a:spcAft>
              <a:buFont typeface="Wingdings" panose="05000000000000000000" charset="0"/>
              <a:buChar char="u"/>
            </a:pPr>
            <a:r>
              <a:rPr lang="zh-CN" altLang="en-US" sz="3200" b="1" i="0" u="none" strike="noStrike" kern="1200" cap="none" spc="0" baseline="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rPr>
              <a:t>年报</a:t>
            </a:r>
            <a:r>
              <a:rPr lang="en-US" altLang="zh-CN" sz="3200" b="1" i="0" u="none" strike="noStrike" kern="1200" cap="none" spc="0" baseline="0"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rPr>
              <a:t>E103</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填表口径、所需要的资料</a:t>
            </a:r>
            <a:endParaRPr lang="en-US" altLang="zh-CN" sz="3200" b="1" i="0" u="none" strike="noStrike" kern="1200" cap="none" spc="0" baseline="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endParaRPr>
          </a:p>
        </p:txBody>
      </p:sp>
      <p:sp>
        <p:nvSpPr>
          <p:cNvPr id="11265" name="内容占位符 2"/>
          <p:cNvSpPr>
            <a:spLocks noGrp="true"/>
          </p:cNvSpPr>
          <p:nvPr/>
        </p:nvSpPr>
        <p:spPr>
          <a:xfrm>
            <a:off x="601980" y="1082040"/>
            <a:ext cx="8117205" cy="4751705"/>
          </a:xfrm>
          <a:prstGeom prst="rect">
            <a:avLst/>
          </a:prstGeom>
          <a:noFill/>
          <a:ln w="9525">
            <a:noFill/>
          </a:ln>
        </p:spPr>
        <p:txBody>
          <a:bodyPr vert="horz" wrap="square" lIns="91440" tIns="45720" rIns="91440" bIns="45720" anchor="t" anchorCtr="false"/>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0" indent="0" eaLnBrk="1" hangingPunct="1">
              <a:buNone/>
            </a:pPr>
            <a:r>
              <a:rPr lang="en-US" altLang="zh-CN" sz="2400" b="1" dirty="0"/>
              <a:t>1、填报口径：法人口径，</a:t>
            </a:r>
            <a:r>
              <a:rPr lang="en-US" altLang="zh-CN" sz="2400" b="1" dirty="0">
                <a:solidFill>
                  <a:srgbClr val="FF0000"/>
                </a:solidFill>
              </a:rPr>
              <a:t>合并</a:t>
            </a:r>
            <a:r>
              <a:rPr lang="en-US" altLang="zh-CN" sz="2400" b="1" dirty="0"/>
              <a:t>财务报表，</a:t>
            </a:r>
            <a:r>
              <a:rPr lang="en-US" altLang="zh-CN" sz="2400" b="1" dirty="0">
                <a:solidFill>
                  <a:schemeClr val="tx1"/>
                </a:solidFill>
              </a:rPr>
              <a:t>包含所有分公司数据</a:t>
            </a:r>
            <a:r>
              <a:rPr lang="zh-CN" altLang="en-US" sz="2400" b="1" dirty="0">
                <a:solidFill>
                  <a:schemeClr val="tx1"/>
                </a:solidFill>
              </a:rPr>
              <a:t>（不论是否独立纳税）</a:t>
            </a:r>
            <a:r>
              <a:rPr lang="en-US" altLang="zh-CN" sz="2400" b="1" dirty="0"/>
              <a:t>，</a:t>
            </a:r>
            <a:r>
              <a:rPr lang="en-US" altLang="zh-CN" sz="2400" b="1" dirty="0">
                <a:solidFill>
                  <a:srgbClr val="FF0000"/>
                </a:solidFill>
              </a:rPr>
              <a:t>不包含子公司</a:t>
            </a:r>
            <a:endParaRPr lang="en-US" altLang="zh-CN" sz="2400" b="1" dirty="0">
              <a:solidFill>
                <a:srgbClr val="FF0000"/>
              </a:solidFill>
            </a:endParaRPr>
          </a:p>
          <a:p>
            <a:pPr marL="0" indent="0" eaLnBrk="1" hangingPunct="1">
              <a:buNone/>
            </a:pPr>
            <a:r>
              <a:rPr lang="en-US" altLang="zh-CN" sz="2400" b="1" dirty="0"/>
              <a:t>2、使用</a:t>
            </a:r>
            <a:r>
              <a:rPr lang="en-US" altLang="zh-CN" sz="2400" b="1" dirty="0">
                <a:solidFill>
                  <a:srgbClr val="FF0000"/>
                </a:solidFill>
              </a:rPr>
              <a:t>年度</a:t>
            </a:r>
            <a:r>
              <a:rPr lang="en-US" altLang="zh-CN" sz="2400" b="1" dirty="0"/>
              <a:t>财务数据（不能使用月度累计数），</a:t>
            </a:r>
            <a:r>
              <a:rPr lang="en-US" altLang="zh-CN" sz="2400" b="1" dirty="0">
                <a:solidFill>
                  <a:srgbClr val="FF0000"/>
                </a:solidFill>
              </a:rPr>
              <a:t>保留上报依据，</a:t>
            </a:r>
            <a:r>
              <a:rPr lang="zh-CN" altLang="en-US" sz="2400" b="1" dirty="0">
                <a:solidFill>
                  <a:srgbClr val="FF0000"/>
                </a:solidFill>
              </a:rPr>
              <a:t>加</a:t>
            </a:r>
            <a:r>
              <a:rPr lang="en-US" altLang="zh-CN" sz="2400" b="1" dirty="0">
                <a:solidFill>
                  <a:srgbClr val="FF0000"/>
                </a:solidFill>
              </a:rPr>
              <a:t>盖公章</a:t>
            </a:r>
            <a:endParaRPr lang="en-US" altLang="zh-CN" sz="2400" b="1" dirty="0">
              <a:solidFill>
                <a:srgbClr val="FF0000"/>
              </a:solidFill>
            </a:endParaRPr>
          </a:p>
          <a:p>
            <a:pPr marL="0" indent="0" eaLnBrk="1" hangingPunct="1">
              <a:buNone/>
            </a:pPr>
            <a:r>
              <a:rPr lang="en-US" altLang="zh-CN" sz="2400" b="1" dirty="0"/>
              <a:t>3、填表前准备好必用资料（取数来源）：</a:t>
            </a:r>
            <a:endParaRPr lang="en-US" altLang="zh-CN" sz="2400" b="1" dirty="0"/>
          </a:p>
          <a:p>
            <a:pPr marL="0" indent="0" eaLnBrk="1" hangingPunct="1">
              <a:buNone/>
            </a:pPr>
            <a:r>
              <a:rPr lang="en-US" altLang="zh-CN" sz="2400" b="1" dirty="0"/>
              <a:t>（1）2024年12月31日资产负债表</a:t>
            </a:r>
            <a:endParaRPr lang="en-US" altLang="zh-CN" sz="2400" b="1" dirty="0"/>
          </a:p>
          <a:p>
            <a:pPr marL="0" indent="0" eaLnBrk="1" hangingPunct="1">
              <a:buNone/>
            </a:pPr>
            <a:r>
              <a:rPr lang="en-US" altLang="zh-CN" sz="2400" b="1" dirty="0"/>
              <a:t>（2）2024年年度利润表</a:t>
            </a:r>
            <a:r>
              <a:rPr lang="zh-CN" altLang="en-US" sz="2400" b="1" dirty="0"/>
              <a:t>（</a:t>
            </a:r>
            <a:r>
              <a:rPr lang="en-US" altLang="zh-CN" sz="2400" b="1" dirty="0"/>
              <a:t>或损益表</a:t>
            </a:r>
            <a:r>
              <a:rPr lang="zh-CN" altLang="en-US" sz="2400" b="1" dirty="0"/>
              <a:t>）</a:t>
            </a:r>
            <a:endParaRPr lang="zh-CN" altLang="en-US" sz="2400" b="1" dirty="0"/>
          </a:p>
          <a:p>
            <a:pPr marL="0" indent="0" eaLnBrk="1" hangingPunct="1">
              <a:buNone/>
            </a:pPr>
            <a:r>
              <a:rPr lang="en-US" altLang="zh-CN" sz="2400" b="1" dirty="0"/>
              <a:t>（3）2024年12月增值税纳税申报表主表</a:t>
            </a:r>
            <a:endParaRPr lang="en-US" altLang="zh-CN" sz="2400" b="1" dirty="0"/>
          </a:p>
          <a:p>
            <a:pPr marL="0" indent="0" eaLnBrk="1" hangingPunct="1">
              <a:buNone/>
            </a:pPr>
            <a:r>
              <a:rPr lang="en-US" altLang="zh-CN" sz="2400" b="1" dirty="0"/>
              <a:t>（4）应付职工薪酬科目余额表（应付工资、管理费用、销售费用</a:t>
            </a:r>
            <a:r>
              <a:rPr lang="zh-CN" altLang="en-US" sz="2400" b="1" dirty="0"/>
              <a:t>等</a:t>
            </a:r>
            <a:r>
              <a:rPr lang="en-US" altLang="zh-CN" sz="2400" b="1" dirty="0"/>
              <a:t>相关明细账）</a:t>
            </a:r>
            <a:endParaRPr lang="en-US" altLang="zh-CN" sz="2400" b="1" dirty="0"/>
          </a:p>
          <a:p>
            <a:pPr marL="0" indent="0" eaLnBrk="1" hangingPunct="1">
              <a:buNone/>
            </a:pPr>
            <a:r>
              <a:rPr lang="en-US" altLang="zh-CN" sz="2400" b="1" dirty="0"/>
              <a:t>（5）其他相关财务账</a:t>
            </a:r>
            <a:endParaRPr lang="en-US" altLang="zh-CN" sz="2400" b="1" dirty="0">
              <a:solidFill>
                <a:srgbClr val="FF0000"/>
              </a:solidFill>
            </a:endParaRPr>
          </a:p>
          <a:p>
            <a:pPr marL="0" indent="0" eaLnBrk="1" hangingPunct="1">
              <a:buNone/>
            </a:pPr>
            <a:endParaRPr lang="zh-CN" altLang="en-US" sz="1800" b="1" dirty="0"/>
          </a:p>
        </p:txBody>
      </p:sp>
      <p:sp>
        <p:nvSpPr>
          <p:cNvPr id="5" name="文本框 4"/>
          <p:cNvSpPr txBox="true"/>
          <p:nvPr/>
        </p:nvSpPr>
        <p:spPr>
          <a:xfrm>
            <a:off x="638175" y="2624455"/>
            <a:ext cx="8045450" cy="953135"/>
          </a:xfrm>
          <a:prstGeom prst="rect">
            <a:avLst/>
          </a:prstGeom>
          <a:solidFill>
            <a:schemeClr val="accent6">
              <a:lumMod val="75000"/>
            </a:schemeClr>
          </a:solidFill>
        </p:spPr>
        <p:txBody>
          <a:bodyPr wrap="square" rtlCol="0">
            <a:spAutoFit/>
          </a:bodyPr>
          <a:lstStyle/>
          <a:p>
            <a:r>
              <a:rPr lang="zh-CN" altLang="en-US" sz="2800" b="1">
                <a:solidFill>
                  <a:schemeClr val="bg1"/>
                </a:solidFill>
                <a:latin typeface="黑体" panose="02010609060101010101" pitchFamily="49" charset="-122"/>
                <a:ea typeface="黑体" panose="02010609060101010101" pitchFamily="49" charset="-122"/>
              </a:rPr>
              <a:t>由于表间存在挂审关系，请先填报</a:t>
            </a:r>
            <a:r>
              <a:rPr lang="en-US" altLang="zh-CN" sz="2800" b="1">
                <a:solidFill>
                  <a:schemeClr val="bg1"/>
                </a:solidFill>
                <a:latin typeface="黑体" panose="02010609060101010101" pitchFamily="49" charset="-122"/>
                <a:ea typeface="黑体" panose="02010609060101010101" pitchFamily="49" charset="-122"/>
              </a:rPr>
              <a:t>101-1</a:t>
            </a:r>
            <a:r>
              <a:rPr lang="zh-CN" altLang="en-US" sz="2800" b="1">
                <a:solidFill>
                  <a:schemeClr val="bg1"/>
                </a:solidFill>
                <a:latin typeface="黑体" panose="02010609060101010101" pitchFamily="49" charset="-122"/>
                <a:ea typeface="黑体" panose="02010609060101010101" pitchFamily="49" charset="-122"/>
              </a:rPr>
              <a:t>、</a:t>
            </a:r>
            <a:r>
              <a:rPr lang="en-US" altLang="zh-CN" sz="2800" b="1">
                <a:solidFill>
                  <a:schemeClr val="bg1"/>
                </a:solidFill>
                <a:latin typeface="黑体" panose="02010609060101010101" pitchFamily="49" charset="-122"/>
                <a:ea typeface="黑体" panose="02010609060101010101" pitchFamily="49" charset="-122"/>
              </a:rPr>
              <a:t>E104-1</a:t>
            </a:r>
            <a:r>
              <a:rPr lang="zh-CN" altLang="en-US" sz="2800" b="1">
                <a:solidFill>
                  <a:schemeClr val="bg1"/>
                </a:solidFill>
                <a:latin typeface="黑体" panose="02010609060101010101" pitchFamily="49" charset="-122"/>
                <a:ea typeface="黑体" panose="02010609060101010101" pitchFamily="49" charset="-122"/>
              </a:rPr>
              <a:t>表后再填此表！！</a:t>
            </a:r>
            <a:endParaRPr lang="zh-CN" altLang="en-US" sz="2800" b="1">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26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26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265">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265">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265">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ox(in)">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true"/>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home/uos/Desktop/报表截图/市局103表样.png市局103表样"/>
          <p:cNvPicPr>
            <a:picLocks noChangeAspect="true"/>
          </p:cNvPicPr>
          <p:nvPr/>
        </p:nvPicPr>
        <p:blipFill>
          <a:blip r:embed="rId1"/>
          <a:srcRect l="43324" t="11640" b="20829"/>
          <a:stretch>
            <a:fillRect/>
          </a:stretch>
        </p:blipFill>
        <p:spPr>
          <a:xfrm>
            <a:off x="1371600" y="1283970"/>
            <a:ext cx="4680585" cy="4691380"/>
          </a:xfrm>
          <a:prstGeom prst="rect">
            <a:avLst/>
          </a:prstGeom>
        </p:spPr>
      </p:pic>
      <p:sp>
        <p:nvSpPr>
          <p:cNvPr id="30" name="文本框 2"/>
          <p:cNvSpPr txBox="true">
            <a:spLocks noChangeArrowheads="true"/>
          </p:cNvSpPr>
          <p:nvPr/>
        </p:nvSpPr>
        <p:spPr bwMode="auto">
          <a:xfrm>
            <a:off x="69850" y="2100580"/>
            <a:ext cx="901700" cy="3057525"/>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利</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润</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或</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损</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益</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sp>
        <p:nvSpPr>
          <p:cNvPr id="29" name="左大括号 28"/>
          <p:cNvSpPr/>
          <p:nvPr/>
        </p:nvSpPr>
        <p:spPr>
          <a:xfrm>
            <a:off x="917575" y="949960"/>
            <a:ext cx="454025" cy="5598795"/>
          </a:xfrm>
          <a:prstGeom prst="leftBrace">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5" name="六角星 24"/>
          <p:cNvSpPr/>
          <p:nvPr/>
        </p:nvSpPr>
        <p:spPr>
          <a:xfrm>
            <a:off x="5786755" y="270510"/>
            <a:ext cx="1769110" cy="1209675"/>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易漏填</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3" name="文本框 2"/>
          <p:cNvSpPr txBox="true">
            <a:spLocks noChangeArrowheads="true"/>
          </p:cNvSpPr>
          <p:nvPr/>
        </p:nvSpPr>
        <p:spPr bwMode="auto">
          <a:xfrm>
            <a:off x="5229225" y="2348865"/>
            <a:ext cx="3598545" cy="2025650"/>
          </a:xfrm>
          <a:prstGeom prst="rect">
            <a:avLst/>
          </a:prstGeom>
          <a:solidFill>
            <a:schemeClr val="bg1">
              <a:lumMod val="95000"/>
            </a:schemeClr>
          </a:solidFill>
          <a:ln w="28575">
            <a:solidFill>
              <a:srgbClr val="FF0000"/>
            </a:solidFill>
          </a:ln>
        </p:spPr>
        <p:style>
          <a:lnRef idx="2">
            <a:schemeClr val="accent1"/>
          </a:lnRef>
          <a:fillRef idx="1">
            <a:schemeClr val="lt1"/>
          </a:fillRef>
          <a:effectRef idx="0">
            <a:schemeClr val="accent1"/>
          </a:effectRef>
          <a:fontRef idx="minor">
            <a:schemeClr val="dk1"/>
          </a:fontRef>
        </p:style>
        <p:txBody>
          <a:bodyPr/>
          <a:lstStyle>
            <a:defPPr>
              <a:defRPr lang="zh-CN"/>
            </a:defPPr>
            <a:lvl1pPr>
              <a:defRPr sz="2800" b="1">
                <a:latin typeface="黑体" panose="02010609060101010101" pitchFamily="49" charset="-122"/>
                <a:ea typeface="黑体" panose="02010609060101010101" pitchFamily="49" charset="-122"/>
              </a:defRPr>
            </a:lvl1pPr>
          </a:lstStyle>
          <a:p>
            <a:pPr marL="0" marR="0" lvl="0" indent="0" algn="just" defTabSz="914400" rtl="0" eaLnBrk="0" fontAlgn="base" latinLnBrk="0" hangingPunct="0">
              <a:lnSpc>
                <a:spcPct val="100000"/>
              </a:lnSpc>
              <a:spcBef>
                <a:spcPct val="0"/>
              </a:spcBef>
              <a:spcAft>
                <a:spcPct val="0"/>
              </a:spcAft>
              <a:buClrTx/>
              <a:buSzTx/>
              <a:buFontTx/>
              <a:buNone/>
              <a:defRPr/>
            </a:pPr>
            <a:endPar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“管理费用</a:t>
            </a:r>
            <a:r>
              <a:rPr kumimoji="0" lang="en-US"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zh-CN"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不包含</a:t>
            </a:r>
            <a:r>
              <a:rPr kumimoji="0" lang="en-US"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研发费用</a:t>
            </a:r>
            <a:r>
              <a:rPr kumimoji="0" lang="en-US" altLang="zh-CN" sz="24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4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，需将研发费用剔除填报！！</a:t>
            </a:r>
            <a:endParaRPr kumimoji="0" lang="zh-CN" altLang="en-US" sz="24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7" name="矩形 6"/>
          <p:cNvSpPr/>
          <p:nvPr/>
        </p:nvSpPr>
        <p:spPr>
          <a:xfrm>
            <a:off x="1515110" y="3141980"/>
            <a:ext cx="1487805" cy="514350"/>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cxnSp>
        <p:nvCxnSpPr>
          <p:cNvPr id="8" name="直接箭头连接符 7"/>
          <p:cNvCxnSpPr/>
          <p:nvPr/>
        </p:nvCxnSpPr>
        <p:spPr>
          <a:xfrm flipV="true">
            <a:off x="3002915" y="3068955"/>
            <a:ext cx="2217420" cy="29400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true"/>
          <p:nvPr/>
        </p:nvSpPr>
        <p:spPr>
          <a:xfrm>
            <a:off x="735330" y="177800"/>
            <a:ext cx="5605780"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3</a:t>
            </a:r>
            <a:r>
              <a:rPr lang="zh-CN" altLang="en-US" sz="2400" b="1">
                <a:latin typeface="黑体" panose="02010609060101010101" pitchFamily="49" charset="-122"/>
                <a:ea typeface="黑体" panose="02010609060101010101" pitchFamily="49" charset="-122"/>
                <a:cs typeface="黑体" panose="02010609060101010101" pitchFamily="49" charset="-122"/>
              </a:rPr>
              <a:t>、管理费用、研发费用</a:t>
            </a:r>
            <a:endParaRPr lang="en-US" altLang="zh-CN" sz="2400" b="1"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7" name="竖卷形 16"/>
          <p:cNvSpPr/>
          <p:nvPr/>
        </p:nvSpPr>
        <p:spPr>
          <a:xfrm>
            <a:off x="7889875" y="49530"/>
            <a:ext cx="1254125" cy="15157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graphicFrame>
        <p:nvGraphicFramePr>
          <p:cNvPr id="5" name="表格 4"/>
          <p:cNvGraphicFramePr>
            <a:graphicFrameLocks noGrp="true"/>
          </p:cNvGraphicFramePr>
          <p:nvPr>
            <p:custDataLst>
              <p:tags r:id="rId2"/>
            </p:custDataLst>
          </p:nvPr>
        </p:nvGraphicFramePr>
        <p:xfrm>
          <a:off x="2448560" y="4638675"/>
          <a:ext cx="6379210" cy="1695450"/>
        </p:xfrm>
        <a:graphic>
          <a:graphicData uri="http://schemas.openxmlformats.org/drawingml/2006/table">
            <a:tbl>
              <a:tblPr firstRow="true" bandRow="true">
                <a:tableStyleId>{7DF18680-E054-41AD-8BC1-D1AEF772440D}</a:tableStyleId>
              </a:tblPr>
              <a:tblGrid>
                <a:gridCol w="1306195"/>
                <a:gridCol w="1447800"/>
                <a:gridCol w="1745615"/>
                <a:gridCol w="1879600"/>
              </a:tblGrid>
              <a:tr h="777875">
                <a:tc>
                  <a:txBody>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u="none" strike="noStrike" cap="none" normalizeH="0" baseline="0" dirty="0" smtClean="0">
                          <a:ln>
                            <a:noFill/>
                          </a:ln>
                          <a:effectLst/>
                          <a:latin typeface="华文中宋" panose="02010600040101010101" pitchFamily="2" charset="-122"/>
                          <a:ea typeface="华文中宋" panose="02010600040101010101" pitchFamily="2" charset="-122"/>
                        </a:rPr>
                        <a:t>指  标</a:t>
                      </a:r>
                      <a:endParaRPr kumimoji="0" lang="zh-CN" altLang="en-US" sz="1800" b="1" i="0" u="none" strike="noStrike" cap="none" normalizeH="0" baseline="0" dirty="0" smtClean="0">
                        <a:ln>
                          <a:noFill/>
                        </a:ln>
                        <a:solidFill>
                          <a:schemeClr val="bg1"/>
                        </a:solidFill>
                        <a:effectLst/>
                        <a:latin typeface="华文中宋" panose="02010600040101010101" pitchFamily="2" charset="-122"/>
                        <a:ea typeface="华文中宋" panose="02010600040101010101" pitchFamily="2" charset="-122"/>
                      </a:endParaRPr>
                    </a:p>
                  </a:txBody>
                  <a:tcPr marT="34290" marB="3429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u="none" strike="noStrike" cap="none" normalizeH="0" baseline="0" dirty="0" smtClean="0">
                          <a:ln>
                            <a:noFill/>
                          </a:ln>
                          <a:effectLst/>
                          <a:latin typeface="华文中宋" panose="02010600040101010101" pitchFamily="2" charset="-122"/>
                          <a:ea typeface="华文中宋" panose="02010600040101010101" pitchFamily="2" charset="-122"/>
                        </a:rPr>
                        <a:t>执行《企业</a:t>
                      </a:r>
                      <a:endParaRPr kumimoji="0" lang="zh-CN" altLang="en-US" sz="1800" u="none" strike="noStrike" cap="none" normalizeH="0" baseline="0" dirty="0" smtClean="0">
                        <a:ln>
                          <a:noFill/>
                        </a:ln>
                        <a:effectLst/>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u="none" strike="noStrike" cap="none" normalizeH="0" baseline="0" dirty="0" smtClean="0">
                          <a:ln>
                            <a:noFill/>
                          </a:ln>
                          <a:effectLst/>
                          <a:latin typeface="华文中宋" panose="02010600040101010101" pitchFamily="2" charset="-122"/>
                          <a:ea typeface="华文中宋" panose="02010600040101010101" pitchFamily="2" charset="-122"/>
                        </a:rPr>
                        <a:t>会计准则》</a:t>
                      </a:r>
                      <a:endParaRPr kumimoji="0" lang="zh-CN" altLang="en-US" sz="1800" b="1" i="0" u="none" strike="noStrike" cap="none" normalizeH="0" baseline="0" dirty="0" smtClean="0">
                        <a:ln>
                          <a:noFill/>
                        </a:ln>
                        <a:solidFill>
                          <a:schemeClr val="bg1"/>
                        </a:solidFill>
                        <a:effectLst/>
                        <a:latin typeface="华文中宋" panose="02010600040101010101" pitchFamily="2" charset="-122"/>
                        <a:ea typeface="华文中宋" panose="02010600040101010101" pitchFamily="2"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p>
                      <a:pPr algn="ctr"/>
                      <a:r>
                        <a:rPr lang="zh-CN" altLang="en-US" sz="1800" dirty="0" smtClean="0">
                          <a:latin typeface="华文中宋" panose="02010600040101010101" pitchFamily="2" charset="-122"/>
                          <a:ea typeface="华文中宋" panose="02010600040101010101" pitchFamily="2" charset="-122"/>
                        </a:rPr>
                        <a:t>执行《小企业</a:t>
                      </a:r>
                      <a:endParaRPr lang="zh-CN" altLang="en-US" sz="1800" dirty="0" smtClean="0">
                        <a:latin typeface="华文中宋" panose="02010600040101010101" pitchFamily="2" charset="-122"/>
                        <a:ea typeface="华文中宋" panose="02010600040101010101" pitchFamily="2" charset="-122"/>
                      </a:endParaRPr>
                    </a:p>
                    <a:p>
                      <a:pPr algn="ctr"/>
                      <a:r>
                        <a:rPr lang="zh-CN" altLang="en-US" sz="1800" dirty="0" smtClean="0">
                          <a:latin typeface="华文中宋" panose="02010600040101010101" pitchFamily="2" charset="-122"/>
                          <a:ea typeface="华文中宋" panose="02010600040101010101" pitchFamily="2" charset="-122"/>
                        </a:rPr>
                        <a:t>会计准则》</a:t>
                      </a:r>
                      <a:endParaRPr lang="zh-CN" altLang="en-US" sz="1800" dirty="0">
                        <a:solidFill>
                          <a:schemeClr val="bg1"/>
                        </a:solidFill>
                        <a:latin typeface="华文中宋" panose="02010600040101010101" pitchFamily="2" charset="-122"/>
                        <a:ea typeface="华文中宋" panose="02010600040101010101" pitchFamily="2"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p>
                      <a:pPr algn="ctr"/>
                      <a:r>
                        <a:rPr lang="zh-CN" altLang="en-US" sz="1800" dirty="0" smtClean="0">
                          <a:latin typeface="华文中宋" panose="02010600040101010101" pitchFamily="2" charset="-122"/>
                          <a:ea typeface="华文中宋" panose="02010600040101010101" pitchFamily="2" charset="-122"/>
                          <a:sym typeface="+mn-ea"/>
                        </a:rPr>
                        <a:t>执行《企业</a:t>
                      </a:r>
                      <a:endParaRPr lang="zh-CN" altLang="en-US" sz="1800" dirty="0" smtClean="0">
                        <a:latin typeface="华文中宋" panose="02010600040101010101" pitchFamily="2" charset="-122"/>
                        <a:ea typeface="华文中宋" panose="02010600040101010101" pitchFamily="2" charset="-122"/>
                      </a:endParaRPr>
                    </a:p>
                    <a:p>
                      <a:pPr algn="ctr"/>
                      <a:r>
                        <a:rPr lang="zh-CN" altLang="en-US" sz="1800" dirty="0" smtClean="0">
                          <a:latin typeface="华文中宋" panose="02010600040101010101" pitchFamily="2" charset="-122"/>
                          <a:ea typeface="华文中宋" panose="02010600040101010101" pitchFamily="2" charset="-122"/>
                          <a:sym typeface="+mn-ea"/>
                        </a:rPr>
                        <a:t>会计制度》</a:t>
                      </a:r>
                      <a:endParaRPr lang="zh-CN" altLang="en-US" sz="1800" dirty="0">
                        <a:latin typeface="华文中宋" panose="02010600040101010101" pitchFamily="2" charset="-122"/>
                        <a:ea typeface="华文中宋" panose="02010600040101010101" pitchFamily="2" charset="-122"/>
                      </a:endParaRPr>
                    </a:p>
                  </a:txBody>
                  <a:tcPr marT="34290" marB="3429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511175">
                <a:tc>
                  <a:txBody>
                    <a:bodyPr/>
                    <a:p>
                      <a:pPr algn="ctr" rtl="0" fontAlgn="ctr"/>
                      <a:r>
                        <a:rPr lang="zh-CN" altLang="en-US" sz="2000" b="1" u="none" strike="noStrike" dirty="0" smtClean="0">
                          <a:latin typeface="+mn-ea"/>
                          <a:ea typeface="+mn-ea"/>
                        </a:rPr>
                        <a:t>管理费用</a:t>
                      </a:r>
                      <a:endParaRPr lang="zh-CN" altLang="en-US" sz="2000" b="1" i="0" u="none" strike="noStrike" dirty="0" smtClean="0">
                        <a:solidFill>
                          <a:schemeClr val="tx1"/>
                        </a:solidFill>
                        <a:latin typeface="+mn-ea"/>
                        <a:ea typeface="+mn-ea"/>
                      </a:endParaRPr>
                    </a:p>
                  </a:txBody>
                  <a:tcPr marL="91431" marR="91431" marT="25715" marB="25715"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marL="0" marR="0" lvl="0" indent="0" algn="ctr" defTabSz="914400" rtl="0" eaLnBrk="1" fontAlgn="ctr" latinLnBrk="0" hangingPunct="1">
                        <a:lnSpc>
                          <a:spcPct val="100000"/>
                        </a:lnSpc>
                        <a:spcBef>
                          <a:spcPts val="0"/>
                        </a:spcBef>
                        <a:spcAft>
                          <a:spcPts val="0"/>
                        </a:spcAft>
                        <a:buClrTx/>
                        <a:buSzTx/>
                        <a:buFontTx/>
                        <a:buNone/>
                        <a:defRPr/>
                      </a:pPr>
                      <a:r>
                        <a:rPr lang="zh-CN" altLang="en-US" sz="2000" b="1" i="0" u="none" strike="noStrike" dirty="0" smtClean="0">
                          <a:latin typeface="+mn-ea"/>
                          <a:ea typeface="+mn-ea"/>
                        </a:rPr>
                        <a:t>管理费用</a:t>
                      </a:r>
                      <a:endParaRPr lang="zh-CN" altLang="en-US" sz="2000" b="1" i="0" u="none" strike="noStrike" dirty="0" smtClean="0">
                        <a:latin typeface="+mn-ea"/>
                        <a:ea typeface="+mn-ea"/>
                      </a:endParaRPr>
                    </a:p>
                  </a:txBody>
                  <a:tcPr marL="91431" marR="91431" marT="25715" marB="2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p>
                      <a:pPr marL="0" marR="0" lvl="0" indent="0" algn="ctr" defTabSz="914400" rtl="0" eaLnBrk="1" fontAlgn="ctr" latinLnBrk="0" hangingPunct="1">
                        <a:lnSpc>
                          <a:spcPct val="100000"/>
                        </a:lnSpc>
                        <a:spcBef>
                          <a:spcPts val="0"/>
                        </a:spcBef>
                        <a:spcAft>
                          <a:spcPts val="0"/>
                        </a:spcAft>
                        <a:buClrTx/>
                        <a:buSzTx/>
                        <a:buFontTx/>
                        <a:buNone/>
                        <a:defRPr/>
                      </a:pPr>
                      <a:r>
                        <a:rPr lang="zh-CN" altLang="en-US" sz="2000" b="1" i="0" u="none" strike="noStrike" dirty="0">
                          <a:solidFill>
                            <a:schemeClr val="tx1"/>
                          </a:solidFill>
                          <a:latin typeface="+mn-ea"/>
                          <a:ea typeface="+mn-ea"/>
                        </a:rPr>
                        <a:t>管理费用</a:t>
                      </a:r>
                      <a:r>
                        <a:rPr lang="en-US" altLang="zh-CN" sz="2000" b="1" i="0" u="none" strike="noStrike" dirty="0">
                          <a:solidFill>
                            <a:schemeClr val="tx1"/>
                          </a:solidFill>
                          <a:latin typeface="+mn-ea"/>
                          <a:ea typeface="+mn-ea"/>
                        </a:rPr>
                        <a:t>-</a:t>
                      </a:r>
                      <a:r>
                        <a:rPr lang="zh-CN" altLang="en-US" sz="2000" b="1" i="0" u="none" strike="noStrike" dirty="0">
                          <a:solidFill>
                            <a:schemeClr val="tx1"/>
                          </a:solidFill>
                          <a:latin typeface="+mn-ea"/>
                          <a:ea typeface="+mn-ea"/>
                        </a:rPr>
                        <a:t>研发（究）费用</a:t>
                      </a:r>
                      <a:endParaRPr lang="zh-CN" altLang="en-US" sz="2000" b="1" i="0" u="none" strike="noStrike" dirty="0">
                        <a:solidFill>
                          <a:schemeClr val="tx1"/>
                        </a:solidFill>
                        <a:latin typeface="+mn-ea"/>
                        <a:ea typeface="+mn-ea"/>
                      </a:endParaRPr>
                    </a:p>
                  </a:txBody>
                  <a:tcPr marL="91431" marR="91431" marT="25715" marB="25715"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true">
                  <a:tcPr marL="91431" marR="91431" marT="25715" marB="25715"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6400">
                <a:tc>
                  <a:txBody>
                    <a:bodyPr/>
                    <a:p>
                      <a:pPr algn="ctr" rtl="0" fontAlgn="ctr"/>
                      <a:r>
                        <a:rPr lang="zh-CN" altLang="en-US" sz="2000" b="1" u="none" strike="noStrike" dirty="0" smtClean="0">
                          <a:latin typeface="+mn-ea"/>
                          <a:ea typeface="+mn-ea"/>
                        </a:rPr>
                        <a:t>研发费用</a:t>
                      </a:r>
                      <a:endParaRPr lang="zh-CN" altLang="en-US" sz="2000" b="1" u="none" strike="noStrike" dirty="0" smtClean="0">
                        <a:latin typeface="+mn-ea"/>
                        <a:ea typeface="+mn-ea"/>
                      </a:endParaRPr>
                    </a:p>
                  </a:txBody>
                  <a:tcPr marL="91431" marR="91431" marT="25715" marB="25715"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3">
                  <a:txBody>
                    <a:bodyPr/>
                    <a:p>
                      <a:pPr marL="0" marR="0" lvl="0" indent="0" algn="ctr" defTabSz="914400" rtl="0" eaLnBrk="1" fontAlgn="ctr" latinLnBrk="0" hangingPunct="1">
                        <a:lnSpc>
                          <a:spcPct val="100000"/>
                        </a:lnSpc>
                        <a:spcBef>
                          <a:spcPts val="0"/>
                        </a:spcBef>
                        <a:spcAft>
                          <a:spcPts val="0"/>
                        </a:spcAft>
                        <a:buClrTx/>
                        <a:buSzTx/>
                        <a:buFontTx/>
                        <a:buNone/>
                        <a:defRPr/>
                      </a:pPr>
                      <a:r>
                        <a:rPr lang="zh-CN" altLang="en-US" sz="2000" b="1" i="0" u="none" dirty="0">
                          <a:solidFill>
                            <a:schemeClr val="tx1"/>
                          </a:solidFill>
                          <a:latin typeface="宋体" pitchFamily="2" charset="-122"/>
                          <a:ea typeface="宋体" pitchFamily="2" charset="-122"/>
                        </a:rPr>
                        <a:t>研发（究）费用</a:t>
                      </a:r>
                      <a:endParaRPr lang="zh-CN" altLang="en-US" sz="2000" b="1" i="0" u="none" strike="noStrike" dirty="0">
                        <a:solidFill>
                          <a:schemeClr val="tx1"/>
                        </a:solidFill>
                        <a:latin typeface="+mn-ea"/>
                        <a:ea typeface="+mn-ea"/>
                      </a:endParaRPr>
                    </a:p>
                  </a:txBody>
                  <a:tcPr marL="91431" marR="91431" marT="25715" marB="25715"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true">
                  <a:tcPr marL="91431" marR="91431" marT="25715" marB="25715"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true">
                  <a:tcPr marL="91431" marR="91431" marT="25715" marB="25715"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true"/>
      <p:bldP spid="7" grpId="0" bldLvl="0" animBg="true"/>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home/uos/Desktop/报表截图/市局103表样.png市局103表样"/>
          <p:cNvPicPr>
            <a:picLocks noChangeAspect="true"/>
          </p:cNvPicPr>
          <p:nvPr/>
        </p:nvPicPr>
        <p:blipFill>
          <a:blip r:embed="rId1"/>
          <a:srcRect l="43324" t="11640" b="20829"/>
          <a:stretch>
            <a:fillRect/>
          </a:stretch>
        </p:blipFill>
        <p:spPr>
          <a:xfrm>
            <a:off x="1371600" y="1283970"/>
            <a:ext cx="4680585" cy="4691380"/>
          </a:xfrm>
          <a:prstGeom prst="rect">
            <a:avLst/>
          </a:prstGeom>
        </p:spPr>
      </p:pic>
      <p:sp>
        <p:nvSpPr>
          <p:cNvPr id="30" name="文本框 2"/>
          <p:cNvSpPr txBox="true">
            <a:spLocks noChangeArrowheads="true"/>
          </p:cNvSpPr>
          <p:nvPr/>
        </p:nvSpPr>
        <p:spPr bwMode="auto">
          <a:xfrm>
            <a:off x="69850" y="2100580"/>
            <a:ext cx="901700" cy="3057525"/>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利</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润</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或</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损</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益</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sp>
        <p:nvSpPr>
          <p:cNvPr id="29" name="左大括号 28"/>
          <p:cNvSpPr/>
          <p:nvPr/>
        </p:nvSpPr>
        <p:spPr>
          <a:xfrm>
            <a:off x="917575" y="949960"/>
            <a:ext cx="454025" cy="5598795"/>
          </a:xfrm>
          <a:prstGeom prst="leftBrace">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 name="文本框 2"/>
          <p:cNvSpPr txBox="true">
            <a:spLocks noChangeArrowheads="true"/>
          </p:cNvSpPr>
          <p:nvPr/>
        </p:nvSpPr>
        <p:spPr bwMode="auto">
          <a:xfrm>
            <a:off x="5229225" y="2054225"/>
            <a:ext cx="3598545" cy="4466590"/>
          </a:xfrm>
          <a:prstGeom prst="rect">
            <a:avLst/>
          </a:prstGeom>
          <a:solidFill>
            <a:schemeClr val="bg1">
              <a:lumMod val="95000"/>
            </a:schemeClr>
          </a:solidFill>
          <a:ln w="28575">
            <a:solidFill>
              <a:srgbClr val="FF0000"/>
            </a:solidFill>
          </a:ln>
        </p:spPr>
        <p:style>
          <a:lnRef idx="2">
            <a:schemeClr val="accent1"/>
          </a:lnRef>
          <a:fillRef idx="1">
            <a:schemeClr val="lt1"/>
          </a:fillRef>
          <a:effectRef idx="0">
            <a:schemeClr val="accent1"/>
          </a:effectRef>
          <a:fontRef idx="minor">
            <a:schemeClr val="dk1"/>
          </a:fontRef>
        </p:style>
        <p:txBody>
          <a:bodyPr/>
          <a:lstStyle>
            <a:defPPr>
              <a:defRPr lang="zh-CN"/>
            </a:defPPr>
            <a:lvl1pPr>
              <a:defRPr sz="2800" b="1">
                <a:latin typeface="黑体" panose="02010609060101010101" pitchFamily="49" charset="-122"/>
                <a:ea typeface="黑体" panose="02010609060101010101" pitchFamily="49" charset="-122"/>
              </a:defRPr>
            </a:lvl1pPr>
          </a:lstStyle>
          <a:p>
            <a:pPr marL="0" marR="0" lvl="0" indent="0" algn="just" defTabSz="914400" rtl="0" eaLnBrk="0" fontAlgn="base" latinLnBrk="0" hangingPunct="0">
              <a:lnSpc>
                <a:spcPct val="10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利息收入、利息费用</a:t>
            </a:r>
            <a:endPar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endParaRPr kumimoji="0" lang="zh-CN"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r>
              <a:rPr lang="zh-CN" altLang="en-US" sz="1800" noProof="0" dirty="0" smtClean="0">
                <a:ln>
                  <a:noFill/>
                </a:ln>
                <a:solidFill>
                  <a:schemeClr val="tx1"/>
                </a:solidFill>
                <a:effectLst/>
                <a:uLnTx/>
                <a:uFillTx/>
                <a:sym typeface="+mn-ea"/>
              </a:rPr>
              <a:t>两种情况：</a:t>
            </a:r>
            <a:endParaRPr kumimoji="0" lang="zh-CN" altLang="en-US"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r>
              <a:rPr lang="zh-CN" altLang="en-US" sz="1800" noProof="0" dirty="0" smtClean="0">
                <a:ln>
                  <a:noFill/>
                </a:ln>
                <a:solidFill>
                  <a:schemeClr val="tx1"/>
                </a:solidFill>
                <a:effectLst/>
                <a:uLnTx/>
                <a:uFillTx/>
                <a:sym typeface="+mn-ea"/>
              </a:rPr>
              <a:t>（1）如果同时设置利息收入和利息费用两个科目：</a:t>
            </a:r>
            <a:r>
              <a:rPr lang="zh-CN" altLang="en-US" sz="1800" noProof="0" dirty="0" smtClean="0">
                <a:ln>
                  <a:noFill/>
                </a:ln>
                <a:solidFill>
                  <a:schemeClr val="tx1"/>
                </a:solidFill>
                <a:effectLst/>
                <a:highlight>
                  <a:srgbClr val="FF0000"/>
                </a:highlight>
                <a:uLnTx/>
                <a:uFillTx/>
                <a:sym typeface="+mn-ea"/>
              </a:rPr>
              <a:t>利息收入只填正数发生额</a:t>
            </a:r>
            <a:r>
              <a:rPr lang="zh-CN" altLang="en-US" sz="1800" noProof="0" dirty="0" smtClean="0">
                <a:ln>
                  <a:noFill/>
                </a:ln>
                <a:solidFill>
                  <a:schemeClr val="tx1"/>
                </a:solidFill>
                <a:effectLst/>
                <a:uLnTx/>
                <a:uFillTx/>
                <a:sym typeface="+mn-ea"/>
              </a:rPr>
              <a:t>（只填数值，不带负号，不区分借贷方）</a:t>
            </a:r>
            <a:endParaRPr kumimoji="0" lang="zh-CN" altLang="en-US"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r>
              <a:rPr lang="zh-CN" altLang="en-US" sz="1800" noProof="0" dirty="0" smtClean="0">
                <a:ln>
                  <a:noFill/>
                </a:ln>
                <a:solidFill>
                  <a:schemeClr val="tx1"/>
                </a:solidFill>
                <a:effectLst/>
                <a:uLnTx/>
                <a:uFillTx/>
                <a:sym typeface="+mn-ea"/>
              </a:rPr>
              <a:t>（2）如果只设立利息费用科目，零星的利息收入在利息费用里核算：利息收入填0，利息费用填“利息费用-利息收入”的净额数，</a:t>
            </a:r>
            <a:r>
              <a:rPr lang="zh-CN" altLang="en-US" sz="1800" noProof="0" dirty="0" smtClean="0">
                <a:ln>
                  <a:noFill/>
                </a:ln>
                <a:solidFill>
                  <a:schemeClr val="tx1"/>
                </a:solidFill>
                <a:effectLst/>
                <a:highlight>
                  <a:srgbClr val="FF0000"/>
                </a:highlight>
                <a:uLnTx/>
                <a:uFillTx/>
                <a:sym typeface="+mn-ea"/>
              </a:rPr>
              <a:t>可以出现负数</a:t>
            </a:r>
            <a:r>
              <a:rPr lang="zh-CN" altLang="en-US" sz="1800" noProof="0" dirty="0" smtClean="0">
                <a:ln>
                  <a:noFill/>
                </a:ln>
                <a:solidFill>
                  <a:schemeClr val="tx1"/>
                </a:solidFill>
                <a:effectLst/>
                <a:uLnTx/>
                <a:uFillTx/>
                <a:sym typeface="+mn-ea"/>
              </a:rPr>
              <a:t>，不过解释应该只有一种，即本年利息费用小于利息收入。</a:t>
            </a:r>
            <a:endParaRPr kumimoji="0" lang="zh-CN" altLang="zh-CN"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7" name="矩形 6"/>
          <p:cNvSpPr/>
          <p:nvPr/>
        </p:nvSpPr>
        <p:spPr>
          <a:xfrm>
            <a:off x="1668145" y="3662045"/>
            <a:ext cx="1528445" cy="808990"/>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cxnSp>
        <p:nvCxnSpPr>
          <p:cNvPr id="8" name="直接箭头连接符 7"/>
          <p:cNvCxnSpPr/>
          <p:nvPr/>
        </p:nvCxnSpPr>
        <p:spPr>
          <a:xfrm flipV="true">
            <a:off x="3196590" y="3789045"/>
            <a:ext cx="2023745" cy="27749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true"/>
          <p:nvPr/>
        </p:nvSpPr>
        <p:spPr>
          <a:xfrm>
            <a:off x="735330" y="177800"/>
            <a:ext cx="5605780"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4</a:t>
            </a:r>
            <a:r>
              <a:rPr lang="zh-CN" altLang="en-US" sz="2400" b="1">
                <a:latin typeface="黑体" panose="02010609060101010101" pitchFamily="49" charset="-122"/>
                <a:ea typeface="黑体" panose="02010609060101010101" pitchFamily="49" charset="-122"/>
                <a:cs typeface="黑体" panose="02010609060101010101" pitchFamily="49" charset="-122"/>
              </a:rPr>
              <a:t>、利息收入、利息费用</a:t>
            </a:r>
            <a:endParaRPr lang="en-US" altLang="zh-CN" sz="2400" b="1"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六角星 3"/>
          <p:cNvSpPr/>
          <p:nvPr/>
        </p:nvSpPr>
        <p:spPr>
          <a:xfrm>
            <a:off x="6202680" y="567055"/>
            <a:ext cx="1333500" cy="991235"/>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难点</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16" name="六角星 15"/>
          <p:cNvSpPr/>
          <p:nvPr/>
        </p:nvSpPr>
        <p:spPr>
          <a:xfrm>
            <a:off x="4760595" y="567055"/>
            <a:ext cx="1310005" cy="1062990"/>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重点</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17" name="竖卷形 16"/>
          <p:cNvSpPr/>
          <p:nvPr/>
        </p:nvSpPr>
        <p:spPr>
          <a:xfrm>
            <a:off x="7889875" y="49530"/>
            <a:ext cx="1254125" cy="15157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true"/>
      <p:bldP spid="7" grpId="0" bldLvl="0" animBg="true"/>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home/uos/Desktop/报表截图/市局103表样.png市局103表样"/>
          <p:cNvPicPr>
            <a:picLocks noChangeAspect="true"/>
          </p:cNvPicPr>
          <p:nvPr/>
        </p:nvPicPr>
        <p:blipFill>
          <a:blip r:embed="rId1"/>
          <a:srcRect l="43324" t="11640" b="20829"/>
          <a:stretch>
            <a:fillRect/>
          </a:stretch>
        </p:blipFill>
        <p:spPr>
          <a:xfrm>
            <a:off x="1371600" y="1283970"/>
            <a:ext cx="4680585" cy="4691380"/>
          </a:xfrm>
          <a:prstGeom prst="rect">
            <a:avLst/>
          </a:prstGeom>
        </p:spPr>
      </p:pic>
      <p:sp>
        <p:nvSpPr>
          <p:cNvPr id="30" name="文本框 2"/>
          <p:cNvSpPr txBox="true">
            <a:spLocks noChangeArrowheads="true"/>
          </p:cNvSpPr>
          <p:nvPr/>
        </p:nvSpPr>
        <p:spPr bwMode="auto">
          <a:xfrm>
            <a:off x="69850" y="2085340"/>
            <a:ext cx="901700" cy="3057525"/>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利</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润</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或</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损</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益</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sp>
        <p:nvSpPr>
          <p:cNvPr id="29" name="左大括号 28"/>
          <p:cNvSpPr/>
          <p:nvPr/>
        </p:nvSpPr>
        <p:spPr>
          <a:xfrm>
            <a:off x="855345" y="1129665"/>
            <a:ext cx="454025" cy="5403850"/>
          </a:xfrm>
          <a:prstGeom prst="leftBrace">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 name="文本框 2"/>
          <p:cNvSpPr txBox="true">
            <a:spLocks noChangeArrowheads="true"/>
          </p:cNvSpPr>
          <p:nvPr/>
        </p:nvSpPr>
        <p:spPr bwMode="auto">
          <a:xfrm>
            <a:off x="4508500" y="2301240"/>
            <a:ext cx="4220210" cy="3056890"/>
          </a:xfrm>
          <a:prstGeom prst="rect">
            <a:avLst/>
          </a:prstGeom>
          <a:solidFill>
            <a:schemeClr val="bg1">
              <a:lumMod val="95000"/>
            </a:schemeClr>
          </a:solidFill>
          <a:ln w="28575">
            <a:solidFill>
              <a:srgbClr val="FF0000"/>
            </a:solidFill>
          </a:ln>
        </p:spPr>
        <p:style>
          <a:lnRef idx="2">
            <a:schemeClr val="accent1"/>
          </a:lnRef>
          <a:fillRef idx="1">
            <a:schemeClr val="lt1"/>
          </a:fillRef>
          <a:effectRef idx="0">
            <a:schemeClr val="accent1"/>
          </a:effectRef>
          <a:fontRef idx="minor">
            <a:schemeClr val="dk1"/>
          </a:fontRef>
        </p:style>
        <p:txBody>
          <a:bodyPr/>
          <a:lstStyle>
            <a:defPPr>
              <a:defRPr lang="zh-CN"/>
            </a:defPPr>
            <a:lvl1pPr>
              <a:defRPr sz="2800" b="1">
                <a:latin typeface="黑体" panose="02010609060101010101" pitchFamily="49" charset="-122"/>
                <a:ea typeface="黑体" panose="02010609060101010101" pitchFamily="49" charset="-122"/>
              </a:defRPr>
            </a:lvl1pPr>
          </a:lstStyle>
          <a:p>
            <a:pPr marL="0" marR="0" lvl="0" indent="0" algn="just" defTabSz="914400" rtl="0" eaLnBrk="0" fontAlgn="base" latinLnBrk="0" hangingPunct="0">
              <a:lnSpc>
                <a:spcPct val="100000"/>
              </a:lnSpc>
              <a:spcBef>
                <a:spcPct val="0"/>
              </a:spcBef>
              <a:spcAft>
                <a:spcPct val="0"/>
              </a:spcAft>
              <a:buClrTx/>
              <a:buSzTx/>
              <a:buFontTx/>
              <a:buNone/>
              <a:defRPr/>
            </a:pPr>
            <a:endParaRPr kumimoji="0" lang="zh-CN" altLang="zh-CN" sz="1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charset="0"/>
              <a:buChar char="u"/>
              <a:defRPr/>
            </a:pPr>
            <a:r>
              <a:rPr kumimoji="0" lang="zh-CN" altLang="zh-CN" sz="1800" b="1" i="0" u="none"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rPr>
              <a:t>填报“两个利润”指标时，</a:t>
            </a:r>
            <a:r>
              <a:rPr kumimoji="0" lang="zh-CN"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直接从利润表中取数，不要人为计算更改。</a:t>
            </a:r>
            <a:endParaRPr kumimoji="0" lang="zh-CN" altLang="zh-CN" sz="1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charset="0"/>
              <a:buChar char="u"/>
              <a:defRPr/>
            </a:pPr>
            <a:endParaRPr kumimoji="0" lang="zh-CN" altLang="zh-CN" sz="1800" b="1" i="0" u="none"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endParaRPr>
          </a:p>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charset="0"/>
              <a:buChar char="u"/>
              <a:defRPr/>
            </a:pPr>
            <a:r>
              <a:rPr kumimoji="0" lang="zh-CN" altLang="zh-CN" sz="1800" b="1" i="0" u="none"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rPr>
              <a:t>因为四舍五入原因（差1或2）造成的公式不平提示，直接写核实说明“四舍五入原因造成”即可，只在“营业利润”、“利润总额”指标上四舍五入，其他指标如实填写。（执行（企业会计准则或《小企业会计准则》的企业）</a:t>
            </a:r>
            <a:endParaRPr kumimoji="0" lang="zh-CN" altLang="zh-CN" sz="1800" b="1" i="0" u="none"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00000"/>
              </a:lnSpc>
              <a:spcBef>
                <a:spcPct val="0"/>
              </a:spcBef>
              <a:spcAft>
                <a:spcPct val="0"/>
              </a:spcAft>
              <a:buClrTx/>
              <a:buSzTx/>
              <a:buFontTx/>
              <a:buNone/>
              <a:defRPr/>
            </a:pPr>
            <a:endParaRPr kumimoji="0" lang="zh-CN" altLang="zh-CN"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cxnSp>
        <p:nvCxnSpPr>
          <p:cNvPr id="8" name="直接箭头连接符 7"/>
          <p:cNvCxnSpPr>
            <a:stCxn id="10" idx="3"/>
          </p:cNvCxnSpPr>
          <p:nvPr/>
        </p:nvCxnSpPr>
        <p:spPr>
          <a:xfrm flipV="true">
            <a:off x="3711575" y="3573145"/>
            <a:ext cx="788670" cy="124142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true"/>
          <p:nvPr/>
        </p:nvSpPr>
        <p:spPr>
          <a:xfrm>
            <a:off x="735330" y="175895"/>
            <a:ext cx="5605780"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5</a:t>
            </a:r>
            <a:r>
              <a:rPr lang="zh-CN" altLang="en-US" sz="2400" b="1">
                <a:latin typeface="黑体" panose="02010609060101010101" pitchFamily="49" charset="-122"/>
                <a:ea typeface="黑体" panose="02010609060101010101" pitchFamily="49" charset="-122"/>
                <a:cs typeface="黑体" panose="02010609060101010101" pitchFamily="49" charset="-122"/>
              </a:rPr>
              <a:t>、营业利润、利润总额</a:t>
            </a:r>
            <a:endParaRPr lang="en-US" altLang="zh-CN" sz="2400" b="1"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六角星 3"/>
          <p:cNvSpPr/>
          <p:nvPr/>
        </p:nvSpPr>
        <p:spPr>
          <a:xfrm>
            <a:off x="6202680" y="551815"/>
            <a:ext cx="1333500" cy="991235"/>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难点</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16" name="六角星 15"/>
          <p:cNvSpPr/>
          <p:nvPr/>
        </p:nvSpPr>
        <p:spPr>
          <a:xfrm>
            <a:off x="4760595" y="551815"/>
            <a:ext cx="1310005" cy="1062990"/>
          </a:xfrm>
          <a:prstGeom prst="star6">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重点</a:t>
            </a:r>
            <a:endParaRPr kumimoji="0" lang="zh-CN" altLang="en-US" sz="24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10" name="矩形 9"/>
          <p:cNvSpPr/>
          <p:nvPr/>
        </p:nvSpPr>
        <p:spPr>
          <a:xfrm>
            <a:off x="1371600" y="4645660"/>
            <a:ext cx="2339975" cy="337185"/>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7" name="竖卷形 16"/>
          <p:cNvSpPr/>
          <p:nvPr/>
        </p:nvSpPr>
        <p:spPr>
          <a:xfrm>
            <a:off x="7889875" y="49530"/>
            <a:ext cx="1254125" cy="151574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sym typeface="+mn-ea"/>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800" b="1" noProof="0" dirty="0">
                <a:ln>
                  <a:noFill/>
                </a:ln>
                <a:effectLst/>
                <a:uLnTx/>
                <a:uFillTx/>
                <a:latin typeface="黑体" panose="02010609060101010101" pitchFamily="49" charset="-122"/>
                <a:ea typeface="黑体" panose="02010609060101010101" pitchFamily="49" charset="-122"/>
                <a:sym typeface="+mn-ea"/>
              </a:rPr>
              <a:t>E103</a:t>
            </a:r>
            <a:endParaRPr kumimoji="0" lang="zh-CN" altLang="en-US"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5" name="矩形 4"/>
          <p:cNvSpPr/>
          <p:nvPr>
            <p:custDataLst>
              <p:tags r:id="rId2"/>
            </p:custDataLst>
          </p:nvPr>
        </p:nvSpPr>
        <p:spPr>
          <a:xfrm>
            <a:off x="1436370" y="5409565"/>
            <a:ext cx="2339975" cy="324485"/>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cxnSp>
        <p:nvCxnSpPr>
          <p:cNvPr id="6" name="直接箭头连接符 5"/>
          <p:cNvCxnSpPr>
            <a:stCxn id="5" idx="3"/>
          </p:cNvCxnSpPr>
          <p:nvPr>
            <p:custDataLst>
              <p:tags r:id="rId3"/>
            </p:custDataLst>
          </p:nvPr>
        </p:nvCxnSpPr>
        <p:spPr>
          <a:xfrm flipV="true">
            <a:off x="3776345" y="4509135"/>
            <a:ext cx="723900" cy="106299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true"/>
      <p:bldP spid="10" grpId="0" bldLvl="0" animBg="true"/>
      <p:bldP spid="5" grpId="0" bldLvl="0" animBg="true"/>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true"/>
          <p:nvPr/>
        </p:nvSpPr>
        <p:spPr>
          <a:xfrm>
            <a:off x="735330" y="175895"/>
            <a:ext cx="5605780" cy="460375"/>
          </a:xfrm>
          <a:prstGeom prst="rect">
            <a:avLst/>
          </a:prstGeom>
          <a:noFill/>
        </p:spPr>
        <p:txBody>
          <a:bodyPr wrap="square" rtlCol="0">
            <a:spAutoFit/>
          </a:bodyPr>
          <a:p>
            <a:r>
              <a:rPr lang="en-US" altLang="zh-CN" sz="2400" b="1">
                <a:latin typeface="黑体" panose="02010609060101010101" pitchFamily="49" charset="-122"/>
                <a:ea typeface="黑体" panose="02010609060101010101" pitchFamily="49" charset="-122"/>
                <a:cs typeface="黑体" panose="02010609060101010101" pitchFamily="49" charset="-122"/>
              </a:rPr>
              <a:t>5</a:t>
            </a:r>
            <a:r>
              <a:rPr lang="zh-CN" altLang="en-US" sz="2400" b="1">
                <a:latin typeface="黑体" panose="02010609060101010101" pitchFamily="49" charset="-122"/>
                <a:ea typeface="黑体" panose="02010609060101010101" pitchFamily="49" charset="-122"/>
                <a:cs typeface="黑体" panose="02010609060101010101" pitchFamily="49" charset="-122"/>
              </a:rPr>
              <a:t>、营业利润、利润总额</a:t>
            </a:r>
            <a:endParaRPr lang="en-US" altLang="zh-CN" sz="2400" b="1"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graphicFrame>
        <p:nvGraphicFramePr>
          <p:cNvPr id="8" name="Group 22"/>
          <p:cNvGraphicFramePr>
            <a:graphicFrameLocks noGrp="true"/>
          </p:cNvGraphicFramePr>
          <p:nvPr/>
        </p:nvGraphicFramePr>
        <p:xfrm>
          <a:off x="0" y="1424305"/>
          <a:ext cx="9144000" cy="3578860"/>
        </p:xfrm>
        <a:graphic>
          <a:graphicData uri="http://schemas.openxmlformats.org/drawingml/2006/table">
            <a:tbl>
              <a:tblPr/>
              <a:tblGrid>
                <a:gridCol w="3071495"/>
                <a:gridCol w="6072505"/>
              </a:tblGrid>
              <a:tr h="643255">
                <a:tc>
                  <a:txBody>
                    <a:bodyPr/>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会计制度</a:t>
                      </a:r>
                      <a:endPar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c>
                  <a:txBody>
                    <a:bodyPr/>
                    <a:p>
                      <a:pPr marL="0" marR="0" lvl="0" indent="0"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smtClean="0">
                          <a:ln>
                            <a:noFill/>
                          </a:ln>
                          <a:solidFill>
                            <a:srgbClr val="FFFF00"/>
                          </a:solidFill>
                          <a:effectLst/>
                          <a:uLnTx/>
                          <a:uFillTx/>
                          <a:latin typeface="+mn-lt"/>
                          <a:ea typeface="+mn-ea"/>
                          <a:cs typeface="+mn-cs"/>
                        </a:rPr>
                        <a:t>年报和定报利润总额平台审核公式</a:t>
                      </a:r>
                      <a:endParaRPr kumimoji="0" lang="zh-CN" altLang="en-US" sz="2800" b="1" i="0" u="none" strike="noStrike" kern="1200" cap="none" spc="0" normalizeH="0" baseline="0" noProof="0" dirty="0">
                        <a:ln>
                          <a:noFill/>
                        </a:ln>
                        <a:solidFill>
                          <a:srgbClr val="FFFF00"/>
                        </a:solidFill>
                        <a:effectLst/>
                        <a:uLnTx/>
                        <a:uFillTx/>
                        <a:latin typeface="+mn-lt"/>
                        <a:ea typeface="+mn-ea"/>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r>
              <a:tr h="2935605">
                <a:tc>
                  <a:txBody>
                    <a:bodyPr/>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企业会计准则</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endPar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rPr>
                        <a:t>小企业会计准则</a:t>
                      </a:r>
                      <a:r>
                        <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rPr>
                        <a:t>》</a:t>
                      </a: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其他企业会计准则</a:t>
                      </a:r>
                      <a:r>
                        <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rPr>
                        <a:t>》</a:t>
                      </a: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zh-CN" altLang="en-US"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c>
                  <a:txBody>
                    <a:bodyPr/>
                    <a:p>
                      <a:pPr marL="0" marR="0" lvl="0" indent="0" algn="l" defTabSz="914400" rtl="0" eaLnBrk="1" fontAlgn="ctr" latinLnBrk="0" hangingPunct="1">
                        <a:lnSpc>
                          <a:spcPct val="100000"/>
                        </a:lnSpc>
                        <a:spcBef>
                          <a:spcPct val="0"/>
                        </a:spcBef>
                        <a:spcAft>
                          <a:spcPct val="0"/>
                        </a:spcAft>
                        <a:buClrTx/>
                        <a:buSzTx/>
                        <a:buFontTx/>
                        <a:buNone/>
                        <a:defRPr/>
                      </a:pPr>
                      <a:r>
                        <a:rPr lang="zh-CN" altLang="en-US" sz="2400" b="1" dirty="0" smtClean="0">
                          <a:solidFill>
                            <a:schemeClr val="tx1">
                              <a:lumMod val="95000"/>
                              <a:lumOff val="5000"/>
                            </a:schemeClr>
                          </a:solidFill>
                        </a:rPr>
                        <a:t>利润总额</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营业利润</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营业外收入</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营业外支出</a:t>
                      </a:r>
                      <a:endParaRPr lang="zh-CN" altLang="en-US" sz="2400" b="1" dirty="0" smtClean="0">
                        <a:solidFill>
                          <a:schemeClr val="tx1">
                            <a:lumMod val="95000"/>
                            <a:lumOff val="5000"/>
                          </a:schemeClr>
                        </a:solidFill>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Group 22"/>
          <p:cNvGraphicFramePr>
            <a:graphicFrameLocks noGrp="true"/>
          </p:cNvGraphicFramePr>
          <p:nvPr>
            <p:custDataLst>
              <p:tags r:id="rId1"/>
            </p:custDataLst>
          </p:nvPr>
        </p:nvGraphicFramePr>
        <p:xfrm>
          <a:off x="9525" y="645795"/>
          <a:ext cx="9113520" cy="3956685"/>
        </p:xfrm>
        <a:graphic>
          <a:graphicData uri="http://schemas.openxmlformats.org/drawingml/2006/table">
            <a:tbl>
              <a:tblPr/>
              <a:tblGrid>
                <a:gridCol w="2847975"/>
                <a:gridCol w="6265545"/>
              </a:tblGrid>
              <a:tr h="544830">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会计制度</a:t>
                      </a:r>
                      <a:endPar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c>
                  <a: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smtClean="0">
                          <a:ln>
                            <a:noFill/>
                          </a:ln>
                          <a:solidFill>
                            <a:srgbClr val="FFFF00"/>
                          </a:solidFill>
                          <a:effectLst/>
                          <a:uLnTx/>
                          <a:uFillTx/>
                          <a:latin typeface="+mn-lt"/>
                          <a:ea typeface="+mn-ea"/>
                          <a:cs typeface="+mn-cs"/>
                        </a:rPr>
                        <a:t>企业完整营业利润公式</a:t>
                      </a:r>
                      <a:endParaRPr kumimoji="0" lang="zh-CN" altLang="en-US" sz="2800" b="1" i="0" u="none" strike="noStrike" kern="1200" cap="none" spc="0" normalizeH="0" baseline="0" noProof="0" dirty="0">
                        <a:ln>
                          <a:noFill/>
                        </a:ln>
                        <a:solidFill>
                          <a:srgbClr val="FFFF00"/>
                        </a:solidFill>
                        <a:effectLst/>
                        <a:uLnTx/>
                        <a:uFillTx/>
                        <a:latin typeface="+mn-lt"/>
                        <a:ea typeface="+mn-ea"/>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r>
              <a:tr h="1842135">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企业会计准则</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endPar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pPr>
                      <a:endPar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kumimoji="0" lang="zh-CN" altLang="en-US" sz="24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rPr>
                        <a:t>营业利润</a:t>
                      </a:r>
                      <a:r>
                        <a:rPr kumimoji="0" lang="en-US" altLang="zh-CN" sz="24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营业收入</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营业成本</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税金及附加</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销售费用</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管理费用</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财务费用</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研发费用</a:t>
                      </a:r>
                      <a:r>
                        <a:rPr lang="en-US" altLang="zh-CN" sz="2400" dirty="0" smtClean="0">
                          <a:ln>
                            <a:noFill/>
                          </a:ln>
                          <a:solidFill>
                            <a:schemeClr val="tx1"/>
                          </a:solidFill>
                          <a:effectLst/>
                          <a:latin typeface="华文中宋" panose="02010600040101010101" pitchFamily="2" charset="-122"/>
                          <a:ea typeface="华文中宋" panose="02010600040101010101" pitchFamily="2" charset="-122"/>
                          <a:sym typeface="+mn-ea"/>
                        </a:rPr>
                        <a:t>+</a:t>
                      </a:r>
                      <a:r>
                        <a:rPr lang="zh-CN" altLang="en-US" sz="2400" dirty="0" smtClean="0">
                          <a:ln>
                            <a:noFill/>
                          </a:ln>
                          <a:effectLst/>
                          <a:latin typeface="华文中宋" panose="02010600040101010101" pitchFamily="2" charset="-122"/>
                          <a:ea typeface="华文中宋" panose="02010600040101010101" pitchFamily="2" charset="-122"/>
                          <a:sym typeface="+mn-ea"/>
                        </a:rPr>
                        <a:t>投资收益</a:t>
                      </a:r>
                      <a:endPar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资产减值损失+信用减值损失+公允价值变动收益+净敞口套期收益+资产处置收益+其他收益</a:t>
                      </a:r>
                      <a:endParaRPr kumimoji="0" lang="zh-CN" altLang="en-US" sz="2400" b="0"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r>
              <a:tr h="1569720">
                <a:tc>
                  <a:txBody>
                    <a:bodyPr/>
                    <a:lstStyle/>
                    <a:p>
                      <a:pPr marL="0" marR="0" lvl="0" indent="0" algn="ctr" defTabSz="914400" rtl="0" eaLnBrk="1" fontAlgn="ctr" latinLnBrk="0" hangingPunct="1">
                        <a:lnSpc>
                          <a:spcPct val="100000"/>
                        </a:lnSpc>
                        <a:spcBef>
                          <a:spcPct val="0"/>
                        </a:spcBef>
                        <a:spcAft>
                          <a:spcPct val="0"/>
                        </a:spcAft>
                        <a:buClrTx/>
                        <a:buSzTx/>
                        <a:buFontTx/>
                        <a:buNone/>
                      </a:pPr>
                      <a:r>
                        <a:rPr lang="en-US" altLang="zh-CN" sz="2400" dirty="0" smtClean="0">
                          <a:ln>
                            <a:noFill/>
                          </a:ln>
                          <a:solidFill>
                            <a:srgbClr val="000000"/>
                          </a:solidFill>
                          <a:effectLst/>
                          <a:latin typeface="华文中宋" panose="02010600040101010101" pitchFamily="2" charset="-122"/>
                          <a:ea typeface="华文中宋" panose="02010600040101010101" pitchFamily="2" charset="-122"/>
                          <a:sym typeface="+mn-ea"/>
                        </a:rPr>
                        <a:t>《</a:t>
                      </a:r>
                      <a:r>
                        <a:rPr lang="zh-CN" altLang="en-US" sz="2400" dirty="0" smtClean="0">
                          <a:ln>
                            <a:noFill/>
                          </a:ln>
                          <a:solidFill>
                            <a:srgbClr val="000000"/>
                          </a:solidFill>
                          <a:effectLst/>
                          <a:latin typeface="华文中宋" panose="02010600040101010101" pitchFamily="2" charset="-122"/>
                          <a:ea typeface="华文中宋" panose="02010600040101010101" pitchFamily="2" charset="-122"/>
                          <a:sym typeface="+mn-ea"/>
                        </a:rPr>
                        <a:t>小企业会计准则</a:t>
                      </a:r>
                      <a:r>
                        <a:rPr lang="en-US" altLang="zh-CN" sz="2400" dirty="0" smtClean="0">
                          <a:ln>
                            <a:noFill/>
                          </a:ln>
                          <a:solidFill>
                            <a:srgbClr val="000000"/>
                          </a:solidFill>
                          <a:effectLst/>
                          <a:latin typeface="华文中宋" panose="02010600040101010101" pitchFamily="2" charset="-122"/>
                          <a:ea typeface="华文中宋" panose="02010600040101010101" pitchFamily="2" charset="-122"/>
                          <a:sym typeface="+mn-ea"/>
                        </a:rPr>
                        <a:t>》</a:t>
                      </a:r>
                      <a:r>
                        <a:rPr lang="zh-CN" altLang="en-US" sz="2400" dirty="0" smtClean="0">
                          <a:ln>
                            <a:noFill/>
                          </a:ln>
                          <a:solidFill>
                            <a:srgbClr val="000000"/>
                          </a:solidFill>
                          <a:effectLst/>
                          <a:latin typeface="华文中宋" panose="02010600040101010101" pitchFamily="2" charset="-122"/>
                          <a:ea typeface="华文中宋" panose="02010600040101010101" pitchFamily="2" charset="-122"/>
                          <a:sym typeface="+mn-ea"/>
                        </a:rPr>
                        <a:t>和《企业会计制度》</a:t>
                      </a:r>
                      <a:endParaRPr kumimoji="0" lang="zh-CN" altLang="en-US" sz="2400" b="0" i="0" u="none" strike="noStrike" cap="none" normalizeH="0" baseline="0" dirty="0" smtClean="0">
                        <a:ln>
                          <a:noFill/>
                        </a:ln>
                        <a:solidFill>
                          <a:schemeClr val="tx1">
                            <a:lumMod val="95000"/>
                            <a:lumOff val="5000"/>
                          </a:schemeClr>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2E2FF"/>
                    </a:solidFill>
                  </a:tcPr>
                </a:tc>
                <a:tc>
                  <a:txBody>
                    <a:bodyPr/>
                    <a:lstStyle/>
                    <a:p>
                      <a:pPr lvl="0"/>
                      <a:r>
                        <a:rPr lang="zh-CN" altLang="en-US" sz="2400" b="1" dirty="0" smtClean="0">
                          <a:solidFill>
                            <a:schemeClr val="tx1">
                              <a:lumMod val="95000"/>
                              <a:lumOff val="5000"/>
                            </a:schemeClr>
                          </a:solidFill>
                        </a:rPr>
                        <a:t>营业利润=营业收入</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营业成本</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税金及附加</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销售费用</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管理费用</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财务费用</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投资收益</a:t>
                      </a:r>
                      <a:endParaRPr kumimoji="0" lang="zh-CN" altLang="en-US" sz="2400" b="1" i="0" u="none" strike="noStrike" cap="none" normalizeH="0" baseline="0" dirty="0" smtClean="0">
                        <a:ln>
                          <a:noFill/>
                        </a:ln>
                        <a:solidFill>
                          <a:schemeClr val="tx1">
                            <a:lumMod val="95000"/>
                            <a:lumOff val="5000"/>
                          </a:schemeClr>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2E2FF"/>
                    </a:solidFill>
                  </a:tcPr>
                </a:tc>
              </a:tr>
            </a:tbl>
          </a:graphicData>
        </a:graphic>
      </p:graphicFrame>
      <p:sp>
        <p:nvSpPr>
          <p:cNvPr id="6" name="文本框 5"/>
          <p:cNvSpPr txBox="true"/>
          <p:nvPr/>
        </p:nvSpPr>
        <p:spPr>
          <a:xfrm>
            <a:off x="2806700" y="2291080"/>
            <a:ext cx="6196965" cy="1198880"/>
          </a:xfrm>
          <a:prstGeom prst="rect">
            <a:avLst/>
          </a:prstGeom>
          <a:noFill/>
          <a:ln w="31750">
            <a:solidFill>
              <a:srgbClr val="FF0000"/>
            </a:solidFill>
          </a:ln>
        </p:spPr>
        <p:txBody>
          <a:bodyPr wrap="square" rtlCol="0">
            <a:spAutoFit/>
          </a:bodyPr>
          <a:lstStyle/>
          <a:p>
            <a:endParaRPr lang="zh-CN" altLang="en-US"/>
          </a:p>
          <a:p>
            <a:endParaRPr lang="zh-CN" altLang="en-US"/>
          </a:p>
          <a:p>
            <a:endParaRPr lang="zh-CN" altLang="en-US"/>
          </a:p>
          <a:p>
            <a:endParaRPr lang="zh-CN" altLang="en-US"/>
          </a:p>
        </p:txBody>
      </p:sp>
      <p:sp>
        <p:nvSpPr>
          <p:cNvPr id="10" name="文本框 9"/>
          <p:cNvSpPr txBox="true"/>
          <p:nvPr/>
        </p:nvSpPr>
        <p:spPr>
          <a:xfrm>
            <a:off x="4995545" y="3161030"/>
            <a:ext cx="3259455" cy="460375"/>
          </a:xfrm>
          <a:prstGeom prst="rect">
            <a:avLst/>
          </a:prstGeom>
          <a:solidFill>
            <a:schemeClr val="tx1"/>
          </a:solidFill>
        </p:spPr>
        <p:txBody>
          <a:bodyPr wrap="square" rtlCol="0">
            <a:spAutoFit/>
          </a:bodyPr>
          <a:lstStyle/>
          <a:p>
            <a:r>
              <a:rPr lang="zh-CN" altLang="en-US" sz="2400" b="1">
                <a:solidFill>
                  <a:srgbClr val="FF0000"/>
                </a:solidFill>
              </a:rPr>
              <a:t>红字为统计表中未列项</a:t>
            </a:r>
            <a:endParaRPr lang="zh-CN" altLang="en-US" sz="2400" b="1">
              <a:solidFill>
                <a:srgbClr val="FF0000"/>
              </a:solidFill>
            </a:endParaRPr>
          </a:p>
        </p:txBody>
      </p:sp>
      <p:sp>
        <p:nvSpPr>
          <p:cNvPr id="9" name="文本框 8"/>
          <p:cNvSpPr txBox="true"/>
          <p:nvPr/>
        </p:nvSpPr>
        <p:spPr>
          <a:xfrm>
            <a:off x="735330" y="162560"/>
            <a:ext cx="5605780" cy="460375"/>
          </a:xfrm>
          <a:prstGeom prst="rect">
            <a:avLst/>
          </a:prstGeom>
          <a:no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5</a:t>
            </a:r>
            <a:r>
              <a:rPr lang="zh-CN" altLang="en-US" sz="2400" b="1">
                <a:latin typeface="黑体" panose="02010609060101010101" pitchFamily="49" charset="-122"/>
                <a:ea typeface="黑体" panose="02010609060101010101" pitchFamily="49" charset="-122"/>
                <a:cs typeface="黑体" panose="02010609060101010101" pitchFamily="49" charset="-122"/>
              </a:rPr>
              <a:t>、营业利润</a:t>
            </a:r>
            <a:r>
              <a:rPr lang="zh-CN" altLang="en-US" sz="2400" b="1">
                <a:latin typeface="黑体" panose="02010609060101010101" pitchFamily="49" charset="-122"/>
                <a:ea typeface="黑体" panose="02010609060101010101" pitchFamily="49" charset="-122"/>
                <a:cs typeface="黑体" panose="02010609060101010101" pitchFamily="49" charset="-122"/>
                <a:sym typeface="+mn-ea"/>
              </a:rPr>
              <a:t>、利润总额</a:t>
            </a:r>
            <a:endParaRPr lang="en-US" altLang="zh-CN" sz="2400" b="1"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 name="TextBox 5"/>
          <p:cNvSpPr txBox="true">
            <a:spLocks noChangeArrowheads="true"/>
          </p:cNvSpPr>
          <p:nvPr/>
        </p:nvSpPr>
        <p:spPr bwMode="auto">
          <a:xfrm>
            <a:off x="9525" y="4964430"/>
            <a:ext cx="9144000" cy="1568450"/>
          </a:xfrm>
          <a:prstGeom prst="rect">
            <a:avLst/>
          </a:prstGeom>
          <a:solidFill>
            <a:schemeClr val="accent6">
              <a:lumMod val="40000"/>
              <a:lumOff val="60000"/>
            </a:schemeClr>
          </a:solidFill>
          <a:ln w="25400">
            <a:solidFill>
              <a:srgbClr val="FF0000"/>
            </a:solidFill>
            <a:miter lim="800000"/>
          </a:ln>
        </p:spPr>
        <p:txBody>
          <a:bodyPr wrap="square">
            <a:spAutoFit/>
          </a:bodyPr>
          <a:lstStyle/>
          <a:p>
            <a:pPr algn="just"/>
            <a:r>
              <a:rPr lang="zh-CN" altLang="en-US" sz="2400" b="1" dirty="0">
                <a:solidFill>
                  <a:srgbClr val="FF0000"/>
                </a:solidFill>
                <a:cs typeface="Arial" panose="020B0604020202020204" pitchFamily="34" charset="0"/>
                <a:sym typeface="+mn-ea"/>
              </a:rPr>
              <a:t>因此，年报平台提示报错：</a:t>
            </a:r>
            <a:endParaRPr lang="zh-CN" altLang="en-US" sz="2400"/>
          </a:p>
          <a:p>
            <a:pPr algn="just"/>
            <a:r>
              <a:rPr lang="zh-CN" altLang="en-US" sz="2400">
                <a:solidFill>
                  <a:schemeClr val="tx1"/>
                </a:solidFill>
                <a:sym typeface="+mn-ea"/>
              </a:rPr>
              <a:t>执行《企业会计准则》的单位，营业利润 应等于营业收入-营业成本-税金及附加-销售费用-管理费用-研发费用-财务费用+投资收益，请核实数据，若不相等请写明具体原因，谢谢！</a:t>
            </a:r>
            <a:endParaRPr lang="zh-CN" altLang="en-US" sz="2400" dirty="0" smtClean="0">
              <a:solidFill>
                <a:schemeClr val="tx1"/>
              </a:solidFill>
              <a:latin typeface="微软雅黑" panose="020B0604030504040204" pitchFamily="34" charset="-122"/>
              <a:ea typeface="微软雅黑" panose="020B060403050404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true"/>
      <p:bldP spid="6" grpId="1" bldLvl="0" animBg="true"/>
      <p:bldP spid="10" grpId="0" bldLvl="0" animBg="true"/>
      <p:bldP spid="2" grpId="0" bldLvl="0" animBg="true"/>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true"/>
          <p:nvPr/>
        </p:nvSpPr>
        <p:spPr>
          <a:xfrm>
            <a:off x="591820" y="162560"/>
            <a:ext cx="4993005" cy="460375"/>
          </a:xfrm>
          <a:prstGeom prst="rect">
            <a:avLst/>
          </a:prstGeom>
          <a:solidFill>
            <a:schemeClr val="bg1"/>
          </a:solidFill>
        </p:spPr>
        <p:txBody>
          <a:bodyPr wrap="square" rtlCol="0">
            <a:spAutoFit/>
          </a:bodyPr>
          <a:lstStyle/>
          <a:p>
            <a:r>
              <a:rPr lang="en-US" altLang="zh-CN" sz="2400" b="1">
                <a:latin typeface="黑体" panose="02010609060101010101" pitchFamily="49" charset="-122"/>
                <a:ea typeface="黑体" panose="02010609060101010101" pitchFamily="49" charset="-122"/>
                <a:cs typeface="黑体" panose="02010609060101010101" pitchFamily="49" charset="-122"/>
              </a:rPr>
              <a:t>5</a:t>
            </a:r>
            <a:r>
              <a:rPr lang="zh-CN" altLang="en-US" sz="2400" b="1">
                <a:latin typeface="黑体" panose="02010609060101010101" pitchFamily="49" charset="-122"/>
                <a:ea typeface="黑体" panose="02010609060101010101" pitchFamily="49" charset="-122"/>
                <a:cs typeface="黑体" panose="02010609060101010101" pitchFamily="49" charset="-122"/>
              </a:rPr>
              <a:t>、营业利润</a:t>
            </a:r>
            <a:r>
              <a:rPr lang="zh-CN" altLang="en-US" sz="2400" b="1">
                <a:latin typeface="黑体" panose="02010609060101010101" pitchFamily="49" charset="-122"/>
                <a:ea typeface="黑体" panose="02010609060101010101" pitchFamily="49" charset="-122"/>
                <a:cs typeface="黑体" panose="02010609060101010101" pitchFamily="49" charset="-122"/>
                <a:sym typeface="+mn-ea"/>
              </a:rPr>
              <a:t>、利润总额</a:t>
            </a:r>
            <a:endParaRPr lang="en-US" altLang="zh-CN" sz="2400" b="1"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 name="内容占位符 3"/>
          <p:cNvSpPr>
            <a:spLocks noGrp="true"/>
          </p:cNvSpPr>
          <p:nvPr/>
        </p:nvSpPr>
        <p:spPr>
          <a:xfrm>
            <a:off x="113030" y="796290"/>
            <a:ext cx="8918575" cy="5728335"/>
          </a:xfrm>
          <a:prstGeom prst="rect">
            <a:avLst/>
          </a:prstGeom>
          <a:solidFill>
            <a:schemeClr val="bg1"/>
          </a:solidFill>
          <a:ln w="22225">
            <a:noFill/>
          </a:ln>
        </p:spPr>
        <p:txBody>
          <a:bodyPr>
            <a:normAutofit/>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buFont typeface="Wingdings" panose="05000000000000000000" pitchFamily="2" charset="2"/>
            </a:pPr>
            <a:endParaRPr lang="zh-CN" altLang="en-US" sz="2000" b="1" dirty="0">
              <a:solidFill>
                <a:srgbClr val="FF0000"/>
              </a:solidFill>
              <a:cs typeface="Arial" panose="020B0604020202020204" pitchFamily="34" charset="0"/>
              <a:sym typeface="+mn-ea"/>
            </a:endParaRPr>
          </a:p>
          <a:p>
            <a:pPr algn="l">
              <a:spcBef>
                <a:spcPts val="600"/>
              </a:spcBef>
              <a:buFont typeface="Wingdings" panose="05000000000000000000" pitchFamily="2" charset="2"/>
            </a:pPr>
            <a:r>
              <a:rPr lang="zh-CN" altLang="en-US" sz="3555" b="1" dirty="0">
                <a:solidFill>
                  <a:srgbClr val="FF0000"/>
                </a:solidFill>
                <a:cs typeface="Arial" panose="020B0604020202020204" pitchFamily="34" charset="0"/>
                <a:sym typeface="+mn-ea"/>
              </a:rPr>
              <a:t>平台提示报错的三种情况：</a:t>
            </a:r>
            <a:endParaRPr lang="zh-CN" altLang="en-US" sz="2800" b="1" dirty="0">
              <a:solidFill>
                <a:schemeClr val="tx1"/>
              </a:solidFill>
              <a:cs typeface="Arial" panose="020B0604020202020204" pitchFamily="34" charset="0"/>
              <a:sym typeface="+mn-ea"/>
            </a:endParaRPr>
          </a:p>
          <a:p>
            <a:pPr marL="0" indent="0" algn="l">
              <a:spcBef>
                <a:spcPts val="600"/>
              </a:spcBef>
              <a:buFont typeface="Wingdings" panose="05000000000000000000" pitchFamily="2" charset="2"/>
              <a:buNone/>
            </a:pPr>
            <a:r>
              <a:rPr lang="en-US" altLang="zh-CN" sz="24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sz="24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t>
            </a: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101-1</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调查单位基本情况表中的会计准则选择有误</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pPr marL="0" indent="0" algn="l">
              <a:spcBef>
                <a:spcPts val="600"/>
              </a:spcBef>
              <a:buFont typeface="Wingdings" panose="05000000000000000000" pitchFamily="2" charset="2"/>
              <a:buNone/>
            </a:pP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pPr marL="0" indent="0" algn="l">
              <a:spcBef>
                <a:spcPts val="600"/>
              </a:spcBef>
              <a:buFont typeface="Wingdings" panose="05000000000000000000" pitchFamily="2" charset="2"/>
              <a:buNone/>
            </a:pP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pPr marL="0" indent="0" algn="l">
              <a:spcBef>
                <a:spcPts val="600"/>
              </a:spcBef>
              <a:buFont typeface="Wingdings" panose="05000000000000000000" pitchFamily="2" charset="2"/>
              <a:buNone/>
            </a:pPr>
            <a:r>
              <a:rPr lang="en-US" altLang="zh-CN" sz="24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2</a:t>
            </a:r>
            <a:r>
              <a:rPr lang="zh-CN" altLang="en-US" sz="24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企业利润表中含有资产减值损失、信用减值损失、公允价值变动收益、净敞口套期收益、资产处置收益、其他收益，因此</a:t>
            </a:r>
            <a:r>
              <a:rPr lang="zh-CN" altLang="en-US" sz="24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导致营业收入的误差</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注意不要将之加在其他指标上，填写说明即可：我单位还有信用减值损失</a:t>
            </a:r>
            <a:r>
              <a:rPr lang="en-US" altLang="zh-CN" sz="24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XX</a:t>
            </a:r>
            <a:r>
              <a:rPr lang="zh-CN" altLang="en-US" sz="24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千元</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pPr marL="0" indent="0" algn="l">
              <a:spcBef>
                <a:spcPts val="600"/>
              </a:spcBef>
              <a:buFont typeface="Wingdings" panose="05000000000000000000" pitchFamily="2" charset="2"/>
              <a:buNone/>
            </a:pPr>
            <a:r>
              <a:rPr lang="en-US" altLang="zh-CN" sz="2400" b="1" dirty="0">
                <a:solidFill>
                  <a:srgbClr val="FF0000"/>
                </a:solidFill>
                <a:latin typeface="黑体" panose="02010609060101010101" pitchFamily="49" charset="-122"/>
                <a:ea typeface="黑体" panose="02010609060101010101" pitchFamily="49" charset="-122"/>
                <a:cs typeface="黑体" panose="02010609060101010101" pitchFamily="49" charset="-122"/>
              </a:rPr>
              <a:t>3</a:t>
            </a:r>
            <a:r>
              <a:rPr lang="zh-CN" altLang="en-US" sz="2400" b="1" dirty="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因四舍五入导致，只在</a:t>
            </a: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营业利润</a:t>
            </a: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上四舍五入，其他指标如实填写。</a:t>
            </a:r>
            <a:endParaRPr lang="zh-CN" altLang="en-US" sz="2000" b="1" dirty="0">
              <a:solidFill>
                <a:srgbClr val="FF0000"/>
              </a:solidFill>
              <a:latin typeface="+mn-lt"/>
              <a:cs typeface="Arial" panose="020B0604020202020204" pitchFamily="34" charset="0"/>
            </a:endParaRPr>
          </a:p>
          <a:p>
            <a:pPr marL="342900" indent="-342900" algn="l">
              <a:spcBef>
                <a:spcPts val="600"/>
              </a:spcBef>
              <a:buFont typeface="Wingdings" panose="05000000000000000000" pitchFamily="2" charset="2"/>
              <a:buChar char="Ø"/>
            </a:pPr>
            <a:endParaRPr lang="zh-CN" altLang="en-US" sz="2000" b="1" dirty="0">
              <a:solidFill>
                <a:srgbClr val="FF0000"/>
              </a:solidFill>
              <a:latin typeface="+mn-lt"/>
              <a:cs typeface="Arial" panose="020B0604020202020204" pitchFamily="34" charset="0"/>
            </a:endParaRPr>
          </a:p>
          <a:p>
            <a:pPr marL="342900" indent="-342900" algn="l">
              <a:spcBef>
                <a:spcPts val="600"/>
              </a:spcBef>
              <a:buFont typeface="Wingdings" panose="05000000000000000000" pitchFamily="2" charset="2"/>
              <a:buChar char="Ø"/>
            </a:pPr>
            <a:endParaRPr lang="zh-CN" altLang="en-US" sz="2000" b="1" dirty="0">
              <a:solidFill>
                <a:srgbClr val="FF0000"/>
              </a:solidFill>
              <a:latin typeface="+mn-lt"/>
              <a:cs typeface="Arial" panose="020B0604020202020204" pitchFamily="34" charset="0"/>
              <a:sym typeface="+mn-ea"/>
            </a:endParaRPr>
          </a:p>
        </p:txBody>
      </p:sp>
      <p:sp>
        <p:nvSpPr>
          <p:cNvPr id="7" name="文本框 6"/>
          <p:cNvSpPr txBox="true"/>
          <p:nvPr/>
        </p:nvSpPr>
        <p:spPr>
          <a:xfrm>
            <a:off x="650875" y="5622925"/>
            <a:ext cx="7843520" cy="829945"/>
          </a:xfrm>
          <a:prstGeom prst="rect">
            <a:avLst/>
          </a:prstGeom>
          <a:solidFill>
            <a:srgbClr val="FFC000"/>
          </a:solidFill>
        </p:spPr>
        <p:txBody>
          <a:bodyPr wrap="square" rtlCol="0">
            <a:spAutoFit/>
          </a:bodyPr>
          <a:p>
            <a:r>
              <a:rPr lang="zh-CN" altLang="en-US" sz="2400">
                <a:solidFill>
                  <a:schemeClr val="tx1"/>
                </a:solidFill>
                <a:latin typeface="黑体" panose="02010609060101010101" pitchFamily="49" charset="-122"/>
                <a:ea typeface="黑体" panose="02010609060101010101" pitchFamily="49" charset="-122"/>
              </a:rPr>
              <a:t>平台出现的核实性错误不一定是说您填报的数据有误，因此不要为了消除核实性错误而改数！！解释合理即可</a:t>
            </a:r>
            <a:endParaRPr lang="zh-CN" altLang="en-US" sz="2400">
              <a:solidFill>
                <a:schemeClr val="tx1"/>
              </a:solidFill>
              <a:latin typeface="黑体" panose="02010609060101010101" pitchFamily="49" charset="-122"/>
              <a:ea typeface="黑体" panose="02010609060101010101" pitchFamily="49" charset="-122"/>
            </a:endParaRPr>
          </a:p>
        </p:txBody>
      </p:sp>
      <p:pic>
        <p:nvPicPr>
          <p:cNvPr id="8" name="图片 7" descr="截图录屏_选择区域_20241206151717"/>
          <p:cNvPicPr>
            <a:picLocks noChangeAspect="true"/>
          </p:cNvPicPr>
          <p:nvPr/>
        </p:nvPicPr>
        <p:blipFill>
          <a:blip r:embed="rId1"/>
          <a:stretch>
            <a:fillRect/>
          </a:stretch>
        </p:blipFill>
        <p:spPr>
          <a:xfrm>
            <a:off x="248920" y="2253615"/>
            <a:ext cx="8782050" cy="797560"/>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p:cNvGraphicFramePr/>
          <p:nvPr/>
        </p:nvGraphicFramePr>
        <p:xfrm>
          <a:off x="35560" y="1776095"/>
          <a:ext cx="4709160" cy="4090670"/>
        </p:xfrm>
        <a:graphic>
          <a:graphicData uri="http://schemas.openxmlformats.org/presentationml/2006/ole">
            <mc:AlternateContent xmlns:mc="http://schemas.openxmlformats.org/markup-compatibility/2006">
              <mc:Choice xmlns:v="urn:schemas-microsoft-com:vml" Requires="v">
                <p:oleObj spid="_x0000_s21525" name="" r:id="rId1" imgW="4333875" imgH="2000250" progId="Paint.Picture">
                  <p:embed/>
                </p:oleObj>
              </mc:Choice>
              <mc:Fallback>
                <p:oleObj name="" r:id="rId1" imgW="4333875" imgH="2000250" progId="Paint.Picture">
                  <p:embed/>
                  <p:pic>
                    <p:nvPicPr>
                      <p:cNvPr id="0" name="图片 8"/>
                      <p:cNvPicPr/>
                      <p:nvPr/>
                    </p:nvPicPr>
                    <p:blipFill>
                      <a:blip r:embed="rId2"/>
                      <a:stretch>
                        <a:fillRect/>
                      </a:stretch>
                    </p:blipFill>
                    <p:spPr>
                      <a:xfrm>
                        <a:off x="35560" y="1776095"/>
                        <a:ext cx="4709160" cy="4090670"/>
                      </a:xfrm>
                      <a:prstGeom prst="rect">
                        <a:avLst/>
                      </a:prstGeom>
                    </p:spPr>
                  </p:pic>
                </p:oleObj>
              </mc:Fallback>
            </mc:AlternateContent>
          </a:graphicData>
        </a:graphic>
      </p:graphicFrame>
      <p:graphicFrame>
        <p:nvGraphicFramePr>
          <p:cNvPr id="12" name="对象 11"/>
          <p:cNvGraphicFramePr/>
          <p:nvPr/>
        </p:nvGraphicFramePr>
        <p:xfrm>
          <a:off x="4744720" y="1776095"/>
          <a:ext cx="4362450" cy="3641725"/>
        </p:xfrm>
        <a:graphic>
          <a:graphicData uri="http://schemas.openxmlformats.org/presentationml/2006/ole">
            <mc:AlternateContent xmlns:mc="http://schemas.openxmlformats.org/markup-compatibility/2006">
              <mc:Choice xmlns:v="urn:schemas-microsoft-com:vml" Requires="v">
                <p:oleObj spid="_x0000_s21526" name="" r:id="rId3" imgW="6391275" imgH="1476375" progId="Paint.Picture">
                  <p:embed/>
                </p:oleObj>
              </mc:Choice>
              <mc:Fallback>
                <p:oleObj name="" r:id="rId3" imgW="6391275" imgH="1476375" progId="Paint.Picture">
                  <p:embed/>
                  <p:pic>
                    <p:nvPicPr>
                      <p:cNvPr id="0" name="图片 12"/>
                      <p:cNvPicPr/>
                      <p:nvPr/>
                    </p:nvPicPr>
                    <p:blipFill>
                      <a:blip r:embed="rId4"/>
                      <a:stretch>
                        <a:fillRect/>
                      </a:stretch>
                    </p:blipFill>
                    <p:spPr>
                      <a:xfrm>
                        <a:off x="4744720" y="1776095"/>
                        <a:ext cx="4362450" cy="3641725"/>
                      </a:xfrm>
                      <a:prstGeom prst="rect">
                        <a:avLst/>
                      </a:prstGeom>
                    </p:spPr>
                  </p:pic>
                </p:oleObj>
              </mc:Fallback>
            </mc:AlternateContent>
          </a:graphicData>
        </a:graphic>
      </p:graphicFrame>
      <p:sp>
        <p:nvSpPr>
          <p:cNvPr id="9" name="文本框 8"/>
          <p:cNvSpPr txBox="true"/>
          <p:nvPr/>
        </p:nvSpPr>
        <p:spPr>
          <a:xfrm>
            <a:off x="591820" y="162560"/>
            <a:ext cx="4993005" cy="460375"/>
          </a:xfrm>
          <a:prstGeom prst="rect">
            <a:avLst/>
          </a:prstGeom>
          <a:solidFill>
            <a:schemeClr val="bg1"/>
          </a:solidFill>
        </p:spPr>
        <p:txBody>
          <a:bodyPr wrap="square" rtlCol="0">
            <a:spAutoFit/>
          </a:bodyPr>
          <a:p>
            <a:r>
              <a:rPr lang="en-US" altLang="zh-CN" sz="2400" b="1">
                <a:latin typeface="黑体" panose="02010609060101010101" pitchFamily="49" charset="-122"/>
                <a:ea typeface="黑体" panose="02010609060101010101" pitchFamily="49" charset="-122"/>
                <a:cs typeface="黑体" panose="02010609060101010101" pitchFamily="49" charset="-122"/>
              </a:rPr>
              <a:t>5</a:t>
            </a:r>
            <a:r>
              <a:rPr lang="zh-CN" altLang="en-US" sz="2400" b="1">
                <a:latin typeface="黑体" panose="02010609060101010101" pitchFamily="49" charset="-122"/>
                <a:ea typeface="黑体" panose="02010609060101010101" pitchFamily="49" charset="-122"/>
                <a:cs typeface="黑体" panose="02010609060101010101" pitchFamily="49" charset="-122"/>
              </a:rPr>
              <a:t>、营业利润</a:t>
            </a:r>
            <a:r>
              <a:rPr lang="zh-CN" altLang="en-US" sz="2400" b="1">
                <a:latin typeface="黑体" panose="02010609060101010101" pitchFamily="49" charset="-122"/>
                <a:ea typeface="黑体" panose="02010609060101010101" pitchFamily="49" charset="-122"/>
                <a:cs typeface="黑体" panose="02010609060101010101" pitchFamily="49" charset="-122"/>
                <a:sym typeface="+mn-ea"/>
              </a:rPr>
              <a:t>、利润总额</a:t>
            </a:r>
            <a:endParaRPr lang="en-US" altLang="zh-CN" sz="2400" b="1"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home/uos/Desktop/报表截图/E203.pngE203"/>
          <p:cNvPicPr>
            <a:picLocks noChangeAspect="true"/>
          </p:cNvPicPr>
          <p:nvPr/>
        </p:nvPicPr>
        <p:blipFill>
          <a:blip r:embed="rId1"/>
          <a:srcRect/>
          <a:stretch>
            <a:fillRect/>
          </a:stretch>
        </p:blipFill>
        <p:spPr>
          <a:xfrm>
            <a:off x="1044575" y="-9842"/>
            <a:ext cx="7195185" cy="6825615"/>
          </a:xfrm>
          <a:prstGeom prst="rect">
            <a:avLst/>
          </a:prstGeom>
        </p:spPr>
      </p:pic>
      <p:sp>
        <p:nvSpPr>
          <p:cNvPr id="30" name="文本框 2"/>
          <p:cNvSpPr txBox="true">
            <a:spLocks noChangeArrowheads="true"/>
          </p:cNvSpPr>
          <p:nvPr/>
        </p:nvSpPr>
        <p:spPr bwMode="auto">
          <a:xfrm>
            <a:off x="69850" y="2085340"/>
            <a:ext cx="901700" cy="3057525"/>
          </a:xfrm>
          <a:prstGeom prst="rect">
            <a:avLst/>
          </a:prstGeom>
          <a:noFill/>
        </p:spPr>
        <p:style>
          <a:lnRef idx="2">
            <a:schemeClr val="accent6"/>
          </a:lnRef>
          <a:fillRef idx="1">
            <a:schemeClr val="lt1"/>
          </a:fillRef>
          <a:effectRef idx="0">
            <a:schemeClr val="accent6"/>
          </a:effectRef>
          <a:fontRef idx="minor">
            <a:schemeClr val="dk1"/>
          </a:fontRef>
        </p:style>
        <p:txBody>
          <a:bodyPr/>
          <a:lstStyle>
            <a:lvl1pPr>
              <a:tabLst>
                <a:tab pos="88900" algn="l"/>
              </a:tabLst>
              <a:defRPr sz="3200">
                <a:solidFill>
                  <a:schemeClr val="tx1"/>
                </a:solidFill>
                <a:latin typeface="Calibri" panose="020F0502020204030204" pitchFamily="34" charset="0"/>
                <a:ea typeface="宋体" pitchFamily="2" charset="-122"/>
              </a:defRPr>
            </a:lvl1pPr>
            <a:lvl2pPr>
              <a:tabLst>
                <a:tab pos="88900" algn="l"/>
              </a:tabLst>
              <a:defRPr sz="2800">
                <a:solidFill>
                  <a:schemeClr val="tx1"/>
                </a:solidFill>
                <a:latin typeface="Calibri" panose="020F0502020204030204" pitchFamily="34" charset="0"/>
                <a:ea typeface="宋体" pitchFamily="2" charset="-122"/>
              </a:defRPr>
            </a:lvl2pPr>
            <a:lvl3pPr>
              <a:tabLst>
                <a:tab pos="88900" algn="l"/>
              </a:tabLst>
              <a:defRPr sz="2400">
                <a:solidFill>
                  <a:schemeClr val="tx1"/>
                </a:solidFill>
                <a:latin typeface="Calibri" panose="020F0502020204030204" pitchFamily="34" charset="0"/>
                <a:ea typeface="宋体" pitchFamily="2" charset="-122"/>
              </a:defRPr>
            </a:lvl3pPr>
            <a:lvl4pPr>
              <a:tabLst>
                <a:tab pos="88900" algn="l"/>
              </a:tabLst>
              <a:defRPr sz="2000">
                <a:solidFill>
                  <a:schemeClr val="tx1"/>
                </a:solidFill>
                <a:latin typeface="Calibri" panose="020F0502020204030204" pitchFamily="34" charset="0"/>
                <a:ea typeface="宋体" pitchFamily="2" charset="-122"/>
              </a:defRPr>
            </a:lvl4pPr>
            <a:lvl5pPr>
              <a:tabLst>
                <a:tab pos="88900" algn="l"/>
              </a:tabLst>
              <a:defRPr sz="2000">
                <a:solidFill>
                  <a:schemeClr val="tx1"/>
                </a:solidFill>
                <a:latin typeface="Calibri" panose="020F0502020204030204" pitchFamily="34" charset="0"/>
                <a:ea typeface="宋体" pitchFamily="2" charset="-122"/>
              </a:defRPr>
            </a:lvl5pPr>
            <a:lvl6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6pPr>
            <a:lvl7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7pPr>
            <a:lvl8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8pPr>
            <a:lvl9pPr eaLnBrk="0" fontAlgn="base" hangingPunct="0">
              <a:spcAft>
                <a:spcPct val="0"/>
              </a:spcAft>
              <a:buChar char="»"/>
              <a:tabLst>
                <a:tab pos="88900" algn="l"/>
              </a:tabLst>
              <a:defRPr sz="2000">
                <a:solidFill>
                  <a:schemeClr val="tx1"/>
                </a:solidFill>
                <a:latin typeface="Calibri" panose="020F0502020204030204" pitchFamily="34" charset="0"/>
                <a:ea typeface="宋体" pitchFamily="2" charset="-122"/>
              </a:defRPr>
            </a:lvl9pPr>
          </a:lstStyle>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rPr>
              <a:t>取数来源</a:t>
            </a:r>
            <a:endParaRPr kumimoji="0" lang="zh-CN" altLang="zh-CN" sz="2400" b="1"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利</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润</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或</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损</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益</a:t>
            </a:r>
            <a:endParaRPr kumimoji="0" lang="en-US" altLang="zh-CN"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ts val="2300"/>
              </a:lnSpc>
              <a:spcBef>
                <a:spcPct val="0"/>
              </a:spcBef>
              <a:spcAft>
                <a:spcPct val="0"/>
              </a:spcAft>
              <a:buClrTx/>
              <a:buSzTx/>
              <a:buFontTx/>
              <a:buNone/>
              <a:tabLst>
                <a:tab pos="88900" algn="l"/>
              </a:tabLst>
              <a:defRPr/>
            </a:pPr>
            <a:r>
              <a:rPr kumimoji="0" lang="zh-CN" altLang="en-US" sz="2400" b="1" i="0" u="none" strike="noStrike" kern="1200" cap="none" spc="0" normalizeH="0" baseline="0" noProof="0" dirty="0" smtClean="0">
                <a:ln>
                  <a:noFill/>
                </a:ln>
                <a:solidFill>
                  <a:srgbClr val="FF0000"/>
                </a:solidFill>
                <a:effectLst/>
                <a:uLnTx/>
                <a:uFillTx/>
                <a:latin typeface="Calibri" panose="020F0502020204030204" pitchFamily="34" charset="0"/>
                <a:ea typeface="黑体" panose="02010609060101010101" pitchFamily="49" charset="-122"/>
                <a:cs typeface="Times New Roman" panose="02020603050405020304" pitchFamily="18" charset="0"/>
              </a:rPr>
              <a:t>表</a:t>
            </a:r>
            <a:endParaRPr kumimoji="0" lang="zh-CN" altLang="zh-CN" sz="1600" b="0" i="0" u="none" strike="noStrike" kern="1200" cap="none" spc="0" normalizeH="0" baseline="0" noProof="0" dirty="0" smtClean="0">
              <a:ln>
                <a:noFill/>
              </a:ln>
              <a:solidFill>
                <a:srgbClr val="000000"/>
              </a:solidFill>
              <a:effectLst/>
              <a:uLnTx/>
              <a:uFillTx/>
              <a:latin typeface="Calibri" panose="020F0502020204030204" pitchFamily="34" charset="0"/>
              <a:ea typeface="黑体" panose="02010609060101010101" pitchFamily="49" charset="-122"/>
              <a:cs typeface="Times New Roman" panose="02020603050405020304" pitchFamily="18" charset="0"/>
            </a:endParaRPr>
          </a:p>
        </p:txBody>
      </p:sp>
      <p:sp>
        <p:nvSpPr>
          <p:cNvPr id="29" name="左大括号 28"/>
          <p:cNvSpPr/>
          <p:nvPr/>
        </p:nvSpPr>
        <p:spPr>
          <a:xfrm>
            <a:off x="855345" y="2084705"/>
            <a:ext cx="454025" cy="4307205"/>
          </a:xfrm>
          <a:prstGeom prst="leftBrace">
            <a:avLst>
              <a:gd name="adj1" fmla="val 297552"/>
              <a:gd name="adj2" fmla="val 50000"/>
            </a:avLst>
          </a:pr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竖卷形 5"/>
          <p:cNvSpPr/>
          <p:nvPr/>
        </p:nvSpPr>
        <p:spPr>
          <a:xfrm>
            <a:off x="7003415" y="878205"/>
            <a:ext cx="1930400" cy="192278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定报</a:t>
            </a:r>
            <a:endParaRPr kumimoji="0" lang="zh-CN" altLang="en-US" sz="2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E203</a:t>
            </a:r>
            <a:r>
              <a:rPr kumimoji="0" lang="zh-CN" altLang="en-US" sz="2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a:t>
            </a:r>
            <a:r>
              <a:rPr kumimoji="0" lang="en-US" altLang="zh-CN" sz="2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BJE203-1</a:t>
            </a:r>
            <a:endParaRPr kumimoji="0" lang="en-US" altLang="zh-CN" sz="2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9" name="文本框 8"/>
          <p:cNvSpPr txBox="true"/>
          <p:nvPr/>
        </p:nvSpPr>
        <p:spPr>
          <a:xfrm>
            <a:off x="591820" y="162560"/>
            <a:ext cx="4993005" cy="460375"/>
          </a:xfrm>
          <a:prstGeom prst="rect">
            <a:avLst/>
          </a:prstGeom>
          <a:solidFill>
            <a:schemeClr val="bg1"/>
          </a:solidFill>
        </p:spPr>
        <p:txBody>
          <a:bodyPr wrap="square" rtlCol="0">
            <a:spAutoFit/>
          </a:bodyPr>
          <a:p>
            <a:r>
              <a:rPr lang="en-US" altLang="zh-CN" sz="2400" b="1">
                <a:latin typeface="黑体" panose="02010609060101010101" pitchFamily="49" charset="-122"/>
                <a:ea typeface="黑体" panose="02010609060101010101" pitchFamily="49" charset="-122"/>
                <a:cs typeface="黑体" panose="02010609060101010101" pitchFamily="49" charset="-122"/>
              </a:rPr>
              <a:t>5</a:t>
            </a:r>
            <a:r>
              <a:rPr lang="zh-CN" altLang="en-US" sz="2400" b="1">
                <a:latin typeface="黑体" panose="02010609060101010101" pitchFamily="49" charset="-122"/>
                <a:ea typeface="黑体" panose="02010609060101010101" pitchFamily="49" charset="-122"/>
                <a:cs typeface="黑体" panose="02010609060101010101" pitchFamily="49" charset="-122"/>
              </a:rPr>
              <a:t>、营业利润（</a:t>
            </a:r>
            <a:r>
              <a:rPr lang="zh-CN" altLang="en-US" sz="2400" b="1">
                <a:latin typeface="黑体" panose="02010609060101010101" pitchFamily="49" charset="-122"/>
                <a:ea typeface="黑体" panose="02010609060101010101" pitchFamily="49" charset="-122"/>
                <a:cs typeface="黑体" panose="02010609060101010101" pitchFamily="49" charset="-122"/>
                <a:sym typeface="+mn-ea"/>
              </a:rPr>
              <a:t>定报</a:t>
            </a:r>
            <a:r>
              <a:rPr lang="en-US" altLang="zh-CN" sz="2400" b="1">
                <a:latin typeface="黑体" panose="02010609060101010101" pitchFamily="49" charset="-122"/>
                <a:ea typeface="黑体" panose="02010609060101010101" pitchFamily="49" charset="-122"/>
                <a:cs typeface="黑体" panose="02010609060101010101" pitchFamily="49" charset="-122"/>
                <a:sym typeface="+mn-ea"/>
              </a:rPr>
              <a:t>E203</a:t>
            </a:r>
            <a:r>
              <a:rPr lang="zh-CN" altLang="en-US" sz="2400" b="1">
                <a:latin typeface="黑体" panose="02010609060101010101" pitchFamily="49" charset="-122"/>
                <a:ea typeface="黑体" panose="02010609060101010101" pitchFamily="49" charset="-122"/>
                <a:cs typeface="黑体" panose="02010609060101010101" pitchFamily="49" charset="-122"/>
                <a:sym typeface="+mn-ea"/>
              </a:rPr>
              <a:t>、</a:t>
            </a:r>
            <a:r>
              <a:rPr lang="en-US" altLang="zh-CN" sz="2400" b="1">
                <a:latin typeface="黑体" panose="02010609060101010101" pitchFamily="49" charset="-122"/>
                <a:ea typeface="黑体" panose="02010609060101010101" pitchFamily="49" charset="-122"/>
                <a:cs typeface="黑体" panose="02010609060101010101" pitchFamily="49" charset="-122"/>
                <a:sym typeface="+mn-ea"/>
              </a:rPr>
              <a:t>BJE203-1</a:t>
            </a:r>
            <a:r>
              <a:rPr lang="zh-CN" altLang="en-US" sz="2400" b="1">
                <a:latin typeface="黑体" panose="02010609060101010101" pitchFamily="49" charset="-122"/>
                <a:ea typeface="黑体" panose="02010609060101010101" pitchFamily="49" charset="-122"/>
                <a:cs typeface="黑体" panose="02010609060101010101" pitchFamily="49" charset="-122"/>
              </a:rPr>
              <a:t>）</a:t>
            </a:r>
            <a:endParaRPr lang="en-US" altLang="zh-CN" sz="2400" b="1"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0" name="矩形 9"/>
          <p:cNvSpPr/>
          <p:nvPr/>
        </p:nvSpPr>
        <p:spPr>
          <a:xfrm>
            <a:off x="1216025" y="3571875"/>
            <a:ext cx="2339975" cy="1936115"/>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7" name="矩形 6"/>
          <p:cNvSpPr/>
          <p:nvPr/>
        </p:nvSpPr>
        <p:spPr>
          <a:xfrm>
            <a:off x="5808980" y="379095"/>
            <a:ext cx="2339975" cy="243840"/>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2" name="TextBox 5"/>
          <p:cNvSpPr txBox="true">
            <a:spLocks noChangeArrowheads="true"/>
          </p:cNvSpPr>
          <p:nvPr/>
        </p:nvSpPr>
        <p:spPr bwMode="auto">
          <a:xfrm>
            <a:off x="1502410" y="746125"/>
            <a:ext cx="4464050" cy="2630170"/>
          </a:xfrm>
          <a:prstGeom prst="rect">
            <a:avLst/>
          </a:prstGeom>
          <a:solidFill>
            <a:schemeClr val="accent6">
              <a:lumMod val="20000"/>
              <a:lumOff val="80000"/>
            </a:schemeClr>
          </a:solidFill>
          <a:ln w="25400">
            <a:solidFill>
              <a:srgbClr val="FF0000"/>
            </a:solidFill>
            <a:miter lim="800000"/>
          </a:ln>
        </p:spPr>
        <p:txBody>
          <a:bodyPr wrap="square">
            <a:spAutoFit/>
          </a:bodyPr>
          <a:p>
            <a:pPr algn="just">
              <a:spcAft>
                <a:spcPts val="600"/>
              </a:spcAft>
            </a:pPr>
            <a:r>
              <a:rPr lang="zh-CN" altLang="en-US" sz="2000" b="1" dirty="0">
                <a:solidFill>
                  <a:schemeClr val="tx1"/>
                </a:solidFill>
                <a:cs typeface="Arial" panose="020B0604020202020204" pitchFamily="34" charset="0"/>
                <a:sym typeface="+mn-ea"/>
              </a:rPr>
              <a:t>与年报相比，定报少“投资收益”指标</a:t>
            </a:r>
            <a:endParaRPr lang="zh-CN" altLang="en-US" sz="2000" b="1" dirty="0">
              <a:solidFill>
                <a:srgbClr val="FF0000"/>
              </a:solidFill>
              <a:cs typeface="Arial" panose="020B0604020202020204" pitchFamily="34" charset="0"/>
              <a:sym typeface="+mn-ea"/>
            </a:endParaRPr>
          </a:p>
          <a:p>
            <a:pPr algn="just"/>
            <a:r>
              <a:rPr lang="zh-CN" altLang="en-US" sz="2000" b="1" dirty="0">
                <a:solidFill>
                  <a:srgbClr val="FF0000"/>
                </a:solidFill>
                <a:cs typeface="Arial" panose="020B0604020202020204" pitchFamily="34" charset="0"/>
                <a:sym typeface="+mn-ea"/>
              </a:rPr>
              <a:t>平台提示报错：</a:t>
            </a:r>
            <a:endParaRPr lang="zh-CN" altLang="en-US" sz="2000"/>
          </a:p>
          <a:p>
            <a:pPr algn="just"/>
            <a:r>
              <a:rPr lang="zh-CN" altLang="en-US" sz="2000">
                <a:solidFill>
                  <a:schemeClr val="tx1"/>
                </a:solidFill>
                <a:sym typeface="+mn-ea"/>
              </a:rPr>
              <a:t>执行《企业会计准则》的单位，营业利润 应等于营业收入-营业成本-税金及附加-销售费用-管理费用-研发费用-财务费用，请核实数据，若不相等请写明具体原因，谢谢！</a:t>
            </a:r>
            <a:endParaRPr lang="zh-CN" altLang="en-US" sz="2000" dirty="0" smtClean="0">
              <a:solidFill>
                <a:schemeClr val="tx1"/>
              </a:solidFill>
              <a:latin typeface="微软雅黑" panose="020B0604030504040204" pitchFamily="34" charset="-122"/>
              <a:ea typeface="微软雅黑" panose="020B0604030504040204" pitchFamily="34" charset="-122"/>
              <a:sym typeface="+mn-ea"/>
            </a:endParaRPr>
          </a:p>
        </p:txBody>
      </p:sp>
      <p:sp>
        <p:nvSpPr>
          <p:cNvPr id="3" name="TextBox 5"/>
          <p:cNvSpPr txBox="true">
            <a:spLocks noChangeArrowheads="true"/>
          </p:cNvSpPr>
          <p:nvPr/>
        </p:nvSpPr>
        <p:spPr bwMode="auto">
          <a:xfrm>
            <a:off x="3867785" y="3428365"/>
            <a:ext cx="5134610" cy="3246120"/>
          </a:xfrm>
          <a:prstGeom prst="rect">
            <a:avLst/>
          </a:prstGeom>
          <a:solidFill>
            <a:schemeClr val="accent6">
              <a:lumMod val="20000"/>
              <a:lumOff val="80000"/>
            </a:schemeClr>
          </a:solidFill>
          <a:ln w="25400">
            <a:solidFill>
              <a:srgbClr val="FF0000"/>
            </a:solidFill>
            <a:miter lim="800000"/>
          </a:ln>
        </p:spPr>
        <p:txBody>
          <a:bodyPr wrap="square">
            <a:spAutoFit/>
          </a:bodyPr>
          <a:p>
            <a:pPr algn="just">
              <a:spcAft>
                <a:spcPts val="600"/>
              </a:spcAft>
            </a:pPr>
            <a:r>
              <a:rPr lang="zh-CN" altLang="en-US" sz="2000" dirty="0">
                <a:solidFill>
                  <a:schemeClr val="tx1"/>
                </a:solidFill>
                <a:cs typeface="Arial" panose="020B0604020202020204" pitchFamily="34" charset="0"/>
                <a:sym typeface="+mn-ea"/>
              </a:rPr>
              <a:t>1.企业利润表中含有资产减值损失、信用减值损失、公允价值变动收益、净敞口套期收益、投资收益、资产处置收益、其他收益，但平台无需填报这些指标，因此导致营业利润计算公式不平。（</a:t>
            </a:r>
            <a:r>
              <a:rPr lang="zh-CN" altLang="en-US" sz="2000" b="1" dirty="0">
                <a:solidFill>
                  <a:srgbClr val="FF0000"/>
                </a:solidFill>
                <a:cs typeface="Arial" panose="020B0604020202020204" pitchFamily="34" charset="0"/>
                <a:sym typeface="+mn-ea"/>
              </a:rPr>
              <a:t>注意不要将这些指标的数值加在其他指标上，填写说明即可</a:t>
            </a:r>
            <a:r>
              <a:rPr lang="zh-CN" altLang="en-US" sz="2000" b="1" dirty="0">
                <a:solidFill>
                  <a:schemeClr val="tx1"/>
                </a:solidFill>
                <a:cs typeface="Arial" panose="020B0604020202020204" pitchFamily="34" charset="0"/>
                <a:sym typeface="+mn-ea"/>
              </a:rPr>
              <a:t>，如：我单位有投资收益xxx千元，信用减值损失XXX千元</a:t>
            </a:r>
            <a:r>
              <a:rPr lang="zh-CN" altLang="en-US" sz="2000" dirty="0">
                <a:solidFill>
                  <a:schemeClr val="tx1"/>
                </a:solidFill>
                <a:cs typeface="Arial" panose="020B0604020202020204" pitchFamily="34" charset="0"/>
                <a:sym typeface="+mn-ea"/>
              </a:rPr>
              <a:t>）。</a:t>
            </a:r>
            <a:endParaRPr lang="zh-CN" altLang="en-US" sz="2000" dirty="0">
              <a:solidFill>
                <a:schemeClr val="tx1"/>
              </a:solidFill>
              <a:cs typeface="Arial" panose="020B0604020202020204" pitchFamily="34" charset="0"/>
              <a:sym typeface="+mn-ea"/>
            </a:endParaRPr>
          </a:p>
          <a:p>
            <a:pPr algn="just">
              <a:spcAft>
                <a:spcPts val="600"/>
              </a:spcAft>
            </a:pPr>
            <a:r>
              <a:rPr lang="zh-CN" altLang="en-US" sz="2000" dirty="0">
                <a:solidFill>
                  <a:schemeClr val="tx1"/>
                </a:solidFill>
                <a:cs typeface="Arial" panose="020B0604020202020204" pitchFamily="34" charset="0"/>
                <a:sym typeface="+mn-ea"/>
              </a:rPr>
              <a:t>2.因</a:t>
            </a:r>
            <a:r>
              <a:rPr lang="zh-CN" altLang="en-US" sz="2000" b="1" dirty="0">
                <a:solidFill>
                  <a:srgbClr val="FF0000"/>
                </a:solidFill>
                <a:cs typeface="Arial" panose="020B0604020202020204" pitchFamily="34" charset="0"/>
                <a:sym typeface="+mn-ea"/>
              </a:rPr>
              <a:t>四舍五入</a:t>
            </a:r>
            <a:r>
              <a:rPr lang="zh-CN" altLang="en-US" sz="2000" dirty="0">
                <a:solidFill>
                  <a:schemeClr val="tx1"/>
                </a:solidFill>
                <a:cs typeface="Arial" panose="020B0604020202020204" pitchFamily="34" charset="0"/>
                <a:sym typeface="+mn-ea"/>
              </a:rPr>
              <a:t>导致，</a:t>
            </a:r>
            <a:r>
              <a:rPr lang="zh-CN" altLang="en-US" sz="2000" b="1" dirty="0">
                <a:solidFill>
                  <a:schemeClr val="tx1"/>
                </a:solidFill>
                <a:cs typeface="Arial" panose="020B0604020202020204" pitchFamily="34" charset="0"/>
                <a:sym typeface="+mn-ea"/>
              </a:rPr>
              <a:t>只在“营业利润”上四舍五入，其他指标如实填写</a:t>
            </a:r>
            <a:r>
              <a:rPr lang="zh-CN" altLang="en-US" sz="2000" dirty="0">
                <a:solidFill>
                  <a:schemeClr val="tx1"/>
                </a:solidFill>
                <a:cs typeface="Arial" panose="020B0604020202020204" pitchFamily="34" charset="0"/>
                <a:sym typeface="+mn-ea"/>
              </a:rPr>
              <a:t>。</a:t>
            </a:r>
            <a:endParaRPr lang="zh-CN" altLang="en-US" sz="2000" dirty="0">
              <a:solidFill>
                <a:schemeClr val="tx1"/>
              </a:solidFill>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true"/>
      <p:bldP spid="7" grpId="0" bldLvl="0" animBg="true"/>
      <p:bldP spid="2" grpId="0" bldLvl="0" animBg="true"/>
      <p:bldP spid="3" grpId="0" bldLvl="0" animBg="true"/>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3"/>
          <p:cNvSpPr/>
          <p:nvPr/>
        </p:nvSpPr>
        <p:spPr>
          <a:xfrm>
            <a:off x="106680" y="1991360"/>
            <a:ext cx="8929688" cy="2158365"/>
          </a:xfrm>
          <a:prstGeom prst="rect">
            <a:avLst/>
          </a:prstGeom>
          <a:noFill/>
          <a:ln w="9525">
            <a:noFill/>
          </a:ln>
        </p:spPr>
        <p:txBody>
          <a:bodyPr anchor="t" anchorCtr="false">
            <a:spAutoFit/>
          </a:bodyPr>
          <a:lstStyle/>
          <a:p>
            <a:pPr algn="ctr">
              <a:lnSpc>
                <a:spcPct val="130000"/>
              </a:lnSpc>
              <a:spcBef>
                <a:spcPct val="20000"/>
              </a:spcBef>
            </a:pPr>
            <a:r>
              <a:rPr lang="zh-CN" altLang="en-US" sz="4800" dirty="0">
                <a:latin typeface="华文楷体" panose="02010600040101010101" pitchFamily="2" charset="-122"/>
                <a:ea typeface="华文彩云" panose="02010800040101010101" pitchFamily="2" charset="-122"/>
              </a:rPr>
              <a:t>五、从事批发和零售业活动的</a:t>
            </a:r>
            <a:endParaRPr lang="zh-CN" altLang="en-US" sz="4800" dirty="0">
              <a:latin typeface="华文楷体" panose="02010600040101010101" pitchFamily="2" charset="-122"/>
              <a:ea typeface="华文彩云" panose="02010800040101010101" pitchFamily="2" charset="-122"/>
            </a:endParaRPr>
          </a:p>
          <a:p>
            <a:pPr algn="ctr">
              <a:lnSpc>
                <a:spcPct val="130000"/>
              </a:lnSpc>
              <a:spcBef>
                <a:spcPct val="20000"/>
              </a:spcBef>
            </a:pPr>
            <a:r>
              <a:rPr lang="zh-CN" altLang="en-US" sz="4800" dirty="0">
                <a:latin typeface="华文楷体" panose="02010600040101010101" pitchFamily="2" charset="-122"/>
                <a:ea typeface="华文彩云" panose="02010800040101010101" pitchFamily="2" charset="-122"/>
              </a:rPr>
              <a:t>从业人员平均人数</a:t>
            </a:r>
            <a:endParaRPr lang="zh-CN" altLang="en-US" sz="4800" dirty="0">
              <a:latin typeface="华文楷体" panose="02010600040101010101" pitchFamily="2" charset="-122"/>
              <a:ea typeface="华文彩云" panose="02010800040101010101" pitchFamily="2" charset="-122"/>
            </a:endParaRPr>
          </a:p>
        </p:txBody>
      </p:sp>
      <p:sp>
        <p:nvSpPr>
          <p:cNvPr id="2" name="矩形 1"/>
          <p:cNvSpPr/>
          <p:nvPr/>
        </p:nvSpPr>
        <p:spPr>
          <a:xfrm>
            <a:off x="984885" y="4149725"/>
            <a:ext cx="7435850" cy="1247775"/>
          </a:xfrm>
          <a:prstGeom prst="rect">
            <a:avLst/>
          </a:prstGeom>
        </p:spPr>
        <p:txBody>
          <a:bodyPr wrap="square">
            <a:spAutoFit/>
          </a:bodyPr>
          <a:lstStyle/>
          <a:p>
            <a:pPr marL="342900" indent="-342900" algn="ctr">
              <a:lnSpc>
                <a:spcPct val="125000"/>
              </a:lnSpc>
              <a:spcBef>
                <a:spcPts val="20"/>
              </a:spcBef>
              <a:spcAft>
                <a:spcPts val="0"/>
              </a:spcAft>
              <a:buFont typeface="Wingdings" panose="05000000000000000000" charset="0"/>
              <a:buChar char=""/>
              <a:defRPr/>
            </a:pPr>
            <a:endParaRPr lang="zh-CN" altLang="en-US" sz="2000" b="1" dirty="0">
              <a:solidFill>
                <a:schemeClr val="tx1"/>
              </a:solidFill>
              <a:latin typeface="微软雅黑" panose="020B0604030504040204" pitchFamily="34" charset="-122"/>
              <a:ea typeface="微软雅黑" panose="020B0604030504040204" pitchFamily="34" charset="-122"/>
            </a:endParaRPr>
          </a:p>
          <a:p>
            <a:pPr algn="ctr">
              <a:lnSpc>
                <a:spcPct val="125000"/>
              </a:lnSpc>
              <a:spcBef>
                <a:spcPts val="20"/>
              </a:spcBef>
              <a:spcAft>
                <a:spcPts val="0"/>
              </a:spcAft>
              <a:buFont typeface="Wingdings" panose="05000000000000000000" charset="0"/>
              <a:defRPr/>
            </a:pPr>
            <a:r>
              <a:rPr lang="zh-CN" altLang="en-US" sz="2000" b="1" dirty="0">
                <a:solidFill>
                  <a:srgbClr val="FF0000"/>
                </a:solidFill>
                <a:latin typeface="微软雅黑" panose="020B0604030504040204" pitchFamily="34" charset="-122"/>
                <a:ea typeface="微软雅黑" panose="020B0604030504040204" pitchFamily="34" charset="-122"/>
                <a:sym typeface="+mn-ea"/>
              </a:rPr>
              <a:t>（只要为企业主营业务提供服务的人员都算，不单单指销售业务相关人员！！！）</a:t>
            </a:r>
            <a:endParaRPr lang="zh-CN" altLang="en-US" sz="2000" b="1" dirty="0">
              <a:solidFill>
                <a:srgbClr val="FF0000"/>
              </a:solidFill>
              <a:latin typeface="微软雅黑" panose="020B0604030504040204" pitchFamily="34" charset="-122"/>
              <a:ea typeface="微软雅黑" panose="020B0604030504040204" pitchFamily="34" charset="-122"/>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51535" y="1200785"/>
            <a:ext cx="7759700" cy="5325110"/>
          </a:xfrm>
          <a:prstGeom prst="rect">
            <a:avLst/>
          </a:prstGeom>
        </p:spPr>
        <p:txBody>
          <a:bodyPr wrap="square">
            <a:spAutoFit/>
          </a:bodyPr>
          <a:lstStyle/>
          <a:p>
            <a:pPr marL="342900" indent="-342900" algn="just">
              <a:lnSpc>
                <a:spcPct val="125000"/>
              </a:lnSpc>
              <a:spcBef>
                <a:spcPts val="20"/>
              </a:spcBef>
              <a:spcAft>
                <a:spcPts val="0"/>
              </a:spcAft>
              <a:buFont typeface="Wingdings" panose="05000000000000000000" charset="0"/>
              <a:buChar char=""/>
              <a:defRPr/>
            </a:pPr>
            <a:r>
              <a:rPr lang="zh-CN" altLang="en-US" sz="2400" b="1" dirty="0">
                <a:solidFill>
                  <a:srgbClr val="FF0000"/>
                </a:solidFill>
                <a:latin typeface="微软雅黑" panose="020B0604030504040204" pitchFamily="34" charset="-122"/>
                <a:ea typeface="微软雅黑" panose="020B0604030504040204" pitchFamily="34" charset="-122"/>
              </a:rPr>
              <a:t>原则应用之包括： </a:t>
            </a:r>
            <a:endParaRPr lang="zh-CN" altLang="en-US" sz="2400" b="1" dirty="0">
              <a:solidFill>
                <a:srgbClr val="FF0000"/>
              </a:solidFill>
              <a:latin typeface="微软雅黑" panose="020B0604030504040204" pitchFamily="34" charset="-122"/>
              <a:ea typeface="微软雅黑" panose="020B0604030504040204" pitchFamily="34" charset="-122"/>
            </a:endParaRPr>
          </a:p>
          <a:p>
            <a:pPr marL="257175" indent="-257175" algn="just">
              <a:lnSpc>
                <a:spcPct val="125000"/>
              </a:lnSpc>
              <a:spcBef>
                <a:spcPts val="20"/>
              </a:spcBef>
              <a:spcAft>
                <a:spcPts val="0"/>
              </a:spcAft>
              <a:defRPr/>
            </a:pPr>
            <a:r>
              <a:rPr lang="zh-CN" altLang="en-US" sz="2000" dirty="0">
                <a:solidFill>
                  <a:schemeClr val="tx1"/>
                </a:solidFill>
                <a:latin typeface="微软雅黑" panose="020B0604030504040204" pitchFamily="34" charset="-122"/>
                <a:ea typeface="微软雅黑" panose="020B0604030504040204" pitchFamily="34" charset="-122"/>
              </a:rPr>
              <a:t>   正式人员</a:t>
            </a:r>
            <a:r>
              <a:rPr lang="en-US" altLang="zh-CN" sz="2000" b="1" dirty="0">
                <a:solidFill>
                  <a:schemeClr val="tx1"/>
                </a:solidFill>
                <a:latin typeface="微软雅黑" panose="020B0604030504040204" pitchFamily="34" charset="-122"/>
                <a:ea typeface="微软雅黑" panose="020B0604030504040204" pitchFamily="34" charset="-122"/>
              </a:rPr>
              <a:t>+</a:t>
            </a:r>
            <a:r>
              <a:rPr lang="zh-CN" altLang="en-US" sz="2000" b="1" dirty="0">
                <a:solidFill>
                  <a:srgbClr val="00B050"/>
                </a:solidFill>
                <a:latin typeface="微软雅黑" panose="020B0604030504040204" pitchFamily="34" charset="-122"/>
                <a:ea typeface="微软雅黑" panose="020B0604030504040204" pitchFamily="34" charset="-122"/>
              </a:rPr>
              <a:t>劳务派遣人员</a:t>
            </a:r>
            <a:r>
              <a:rPr lang="en-US" altLang="zh-CN" sz="2000" b="1" dirty="0" smtClean="0">
                <a:solidFill>
                  <a:schemeClr val="tx1"/>
                </a:solidFill>
                <a:latin typeface="微软雅黑" panose="020B0604030504040204" pitchFamily="34" charset="-122"/>
                <a:ea typeface="微软雅黑" panose="020B0604030504040204" pitchFamily="34" charset="-122"/>
              </a:rPr>
              <a:t>+</a:t>
            </a:r>
            <a:r>
              <a:rPr lang="zh-CN" altLang="en-US" sz="2000" b="1" dirty="0" smtClean="0">
                <a:solidFill>
                  <a:schemeClr val="tx1"/>
                </a:solidFill>
                <a:latin typeface="微软雅黑" panose="020B0604030504040204" pitchFamily="34" charset="-122"/>
                <a:ea typeface="微软雅黑" panose="020B0604030504040204" pitchFamily="34" charset="-122"/>
              </a:rPr>
              <a:t>其他从业人员（包含非全日制、退休返聘、兼职、领取报酬或补贴的打工学生、外籍和港澳台人员）</a:t>
            </a:r>
            <a:endParaRPr lang="zh-CN" altLang="en-US" sz="2000" b="1" dirty="0" smtClean="0">
              <a:solidFill>
                <a:schemeClr val="tx1"/>
              </a:solidFill>
              <a:latin typeface="微软雅黑" panose="020B0604030504040204" pitchFamily="34" charset="-122"/>
              <a:ea typeface="微软雅黑" panose="020B0604030504040204" pitchFamily="34" charset="-122"/>
            </a:endParaRPr>
          </a:p>
          <a:p>
            <a:pPr marL="342900" indent="-342900" algn="just" fontAlgn="t">
              <a:lnSpc>
                <a:spcPct val="130000"/>
              </a:lnSpc>
              <a:spcBef>
                <a:spcPct val="20000"/>
              </a:spcBef>
              <a:buFont typeface="Wingdings" panose="05000000000000000000" charset="0"/>
              <a:buChar char=""/>
              <a:defRPr/>
            </a:pPr>
            <a:r>
              <a:rPr lang="zh-CN" altLang="en-US" sz="2400" b="1" dirty="0">
                <a:solidFill>
                  <a:srgbClr val="FF0000"/>
                </a:solidFill>
                <a:latin typeface="微软雅黑" panose="020B0604030504040204" pitchFamily="34" charset="-122"/>
                <a:ea typeface="微软雅黑" panose="020B0604030504040204" pitchFamily="34" charset="-122"/>
              </a:rPr>
              <a:t>原则应用之不包括： </a:t>
            </a:r>
            <a:endParaRPr lang="zh-CN" altLang="en-US" sz="2400" b="1" dirty="0">
              <a:solidFill>
                <a:srgbClr val="FF0000"/>
              </a:solidFill>
              <a:latin typeface="微软雅黑" panose="020B0604030504040204" pitchFamily="34" charset="-122"/>
              <a:ea typeface="微软雅黑" panose="020B0604030504040204" pitchFamily="34" charset="-122"/>
            </a:endParaRPr>
          </a:p>
          <a:p>
            <a:pPr marL="342900" indent="-342900" algn="just" fontAlgn="t">
              <a:lnSpc>
                <a:spcPct val="130000"/>
              </a:lnSpc>
              <a:spcBef>
                <a:spcPct val="20000"/>
              </a:spcBef>
              <a:defRPr/>
            </a:pPr>
            <a:r>
              <a:rPr lang="en-US" altLang="zh-CN" sz="2000" dirty="0">
                <a:solidFill>
                  <a:schemeClr val="tx1">
                    <a:lumMod val="95000"/>
                    <a:lumOff val="5000"/>
                  </a:schemeClr>
                </a:solidFill>
                <a:latin typeface="微软雅黑" panose="020B0604030504040204" pitchFamily="34" charset="-122"/>
                <a:ea typeface="微软雅黑" panose="020B0604030504040204" pitchFamily="34" charset="-122"/>
              </a:rPr>
              <a:t> </a:t>
            </a:r>
            <a:r>
              <a:rPr lang="en-US" altLang="zh-CN" sz="2000" b="1" dirty="0">
                <a:solidFill>
                  <a:schemeClr val="tx1">
                    <a:lumMod val="95000"/>
                    <a:lumOff val="5000"/>
                  </a:schemeClr>
                </a:solidFill>
                <a:latin typeface="微软雅黑" panose="020B0604030504040204" pitchFamily="34" charset="-122"/>
                <a:ea typeface="微软雅黑" panose="020B0604030504040204" pitchFamily="34" charset="-122"/>
              </a:rPr>
              <a:t>  </a:t>
            </a:r>
            <a:r>
              <a:rPr lang="en-US" altLang="zh-CN" sz="2000" b="1" dirty="0">
                <a:solidFill>
                  <a:schemeClr val="tx1"/>
                </a:solidFill>
                <a:latin typeface="微软雅黑" panose="020B0604030504040204" pitchFamily="34" charset="-122"/>
                <a:ea typeface="微软雅黑" panose="020B0604030504040204" pitchFamily="34" charset="-122"/>
              </a:rPr>
              <a:t> 1.</a:t>
            </a:r>
            <a:r>
              <a:rPr lang="zh-CN" altLang="en-US" sz="2000" b="1" dirty="0">
                <a:solidFill>
                  <a:schemeClr val="tx1"/>
                </a:solidFill>
                <a:latin typeface="微软雅黑" panose="020B0604030504040204" pitchFamily="34" charset="-122"/>
                <a:ea typeface="微软雅黑" panose="020B0604030504040204" pitchFamily="34" charset="-122"/>
              </a:rPr>
              <a:t>在本企业领取工资、股息、红利但未参加商业活动的人员（如</a:t>
            </a:r>
            <a:r>
              <a:rPr lang="zh-CN" altLang="en-US" sz="2000" b="1" dirty="0">
                <a:solidFill>
                  <a:srgbClr val="FF0000"/>
                </a:solidFill>
                <a:latin typeface="微软雅黑" panose="020B0604030504040204" pitchFamily="34" charset="-122"/>
                <a:ea typeface="微软雅黑" panose="020B0604030504040204" pitchFamily="34" charset="-122"/>
              </a:rPr>
              <a:t>离休人员、退休人员、不参与经营的股东</a:t>
            </a:r>
            <a:r>
              <a:rPr lang="zh-CN" altLang="en-US" sz="2000" b="1" dirty="0" smtClean="0">
                <a:solidFill>
                  <a:schemeClr val="tx1"/>
                </a:solidFill>
                <a:latin typeface="微软雅黑" panose="020B0604030504040204" pitchFamily="34" charset="-122"/>
                <a:ea typeface="微软雅黑" panose="020B0604030504040204" pitchFamily="34" charset="-122"/>
              </a:rPr>
              <a:t>），医疗、教育等为企业提供社会性服务活动的人员。</a:t>
            </a:r>
            <a:endParaRPr lang="zh-CN" altLang="en-US" sz="2000" b="1" dirty="0" smtClean="0">
              <a:solidFill>
                <a:schemeClr val="tx1"/>
              </a:solidFill>
              <a:latin typeface="微软雅黑" panose="020B0604030504040204" pitchFamily="34" charset="-122"/>
              <a:ea typeface="微软雅黑" panose="020B0604030504040204" pitchFamily="34" charset="-122"/>
            </a:endParaRPr>
          </a:p>
          <a:p>
            <a:pPr marL="257175" indent="-257175" algn="just" fontAlgn="t">
              <a:lnSpc>
                <a:spcPct val="130000"/>
              </a:lnSpc>
              <a:spcBef>
                <a:spcPct val="20000"/>
              </a:spcBef>
              <a:defRPr/>
            </a:pPr>
            <a:r>
              <a:rPr lang="en-US" altLang="zh-CN" sz="2000" b="1" dirty="0">
                <a:solidFill>
                  <a:schemeClr val="tx1"/>
                </a:solidFill>
                <a:latin typeface="微软雅黑" panose="020B0604030504040204" pitchFamily="34" charset="-122"/>
                <a:ea typeface="微软雅黑" panose="020B0604030504040204" pitchFamily="34" charset="-122"/>
              </a:rPr>
              <a:t>    2.</a:t>
            </a:r>
            <a:r>
              <a:rPr lang="zh-CN" altLang="en-US" sz="2000" b="1" dirty="0">
                <a:solidFill>
                  <a:schemeClr val="tx1"/>
                </a:solidFill>
                <a:latin typeface="微软雅黑" panose="020B0604030504040204" pitchFamily="34" charset="-122"/>
                <a:ea typeface="微软雅黑" panose="020B0604030504040204" pitchFamily="34" charset="-122"/>
              </a:rPr>
              <a:t>离开本单位仍保留劳动关系，并定期领取生活费的人员（如</a:t>
            </a:r>
            <a:r>
              <a:rPr lang="zh-CN" altLang="en-US" sz="2000" b="1" dirty="0">
                <a:solidFill>
                  <a:srgbClr val="FF0000"/>
                </a:solidFill>
                <a:latin typeface="微软雅黑" panose="020B0604030504040204" pitchFamily="34" charset="-122"/>
                <a:ea typeface="微软雅黑" panose="020B0604030504040204" pitchFamily="34" charset="-122"/>
              </a:rPr>
              <a:t>长期病休人员</a:t>
            </a:r>
            <a:r>
              <a:rPr lang="zh-CN" altLang="en-US" sz="2000" b="1" dirty="0">
                <a:solidFill>
                  <a:schemeClr val="tx1"/>
                </a:solidFill>
                <a:latin typeface="微软雅黑" panose="020B0604030504040204" pitchFamily="34" charset="-122"/>
                <a:ea typeface="微软雅黑" panose="020B0604030504040204" pitchFamily="34" charset="-122"/>
              </a:rPr>
              <a:t>）</a:t>
            </a:r>
            <a:endParaRPr lang="zh-CN" altLang="en-US" sz="2000" b="1" dirty="0">
              <a:solidFill>
                <a:schemeClr val="tx1"/>
              </a:solidFill>
              <a:latin typeface="微软雅黑" panose="020B0604030504040204" pitchFamily="34" charset="-122"/>
              <a:ea typeface="微软雅黑" panose="020B0604030504040204" pitchFamily="34" charset="-122"/>
            </a:endParaRPr>
          </a:p>
          <a:p>
            <a:pPr marL="257175" indent="-257175" algn="just" fontAlgn="t">
              <a:lnSpc>
                <a:spcPct val="130000"/>
              </a:lnSpc>
              <a:spcBef>
                <a:spcPct val="20000"/>
              </a:spcBef>
              <a:defRPr/>
            </a:pPr>
            <a:r>
              <a:rPr lang="en-US" altLang="zh-CN" sz="2000" b="1" dirty="0" smtClean="0">
                <a:solidFill>
                  <a:schemeClr val="bg1"/>
                </a:solidFill>
                <a:latin typeface="微软雅黑" panose="020B0604030504040204" pitchFamily="34" charset="-122"/>
                <a:ea typeface="微软雅黑" panose="020B0604030504040204" pitchFamily="34" charset="-122"/>
              </a:rPr>
              <a:t>   </a:t>
            </a:r>
            <a:r>
              <a:rPr lang="en-US" altLang="zh-CN" sz="2000" b="1" dirty="0" smtClean="0">
                <a:solidFill>
                  <a:schemeClr val="tx1"/>
                </a:solidFill>
                <a:latin typeface="微软雅黑" panose="020B0604030504040204" pitchFamily="34" charset="-122"/>
                <a:ea typeface="微软雅黑" panose="020B0604030504040204" pitchFamily="34" charset="-122"/>
              </a:rPr>
              <a:t> 3.</a:t>
            </a:r>
            <a:r>
              <a:rPr lang="zh-CN" altLang="en-US" sz="2000" b="1" dirty="0" smtClean="0">
                <a:solidFill>
                  <a:schemeClr val="tx1"/>
                </a:solidFill>
                <a:latin typeface="微软雅黑" panose="020B0604030504040204" pitchFamily="34" charset="-122"/>
                <a:ea typeface="微软雅黑" panose="020B0604030504040204" pitchFamily="34" charset="-122"/>
              </a:rPr>
              <a:t>不领工资的各类实习生</a:t>
            </a:r>
            <a:endParaRPr lang="zh-CN" altLang="en-US" sz="2000" b="1" dirty="0" smtClean="0">
              <a:solidFill>
                <a:schemeClr val="tx1"/>
              </a:solidFill>
              <a:latin typeface="微软雅黑" panose="020B0604030504040204" pitchFamily="34" charset="-122"/>
              <a:ea typeface="微软雅黑" panose="020B0604030504040204" pitchFamily="34" charset="-122"/>
            </a:endParaRPr>
          </a:p>
          <a:p>
            <a:pPr marL="257175" indent="-257175" algn="just" fontAlgn="t">
              <a:lnSpc>
                <a:spcPct val="130000"/>
              </a:lnSpc>
              <a:spcBef>
                <a:spcPct val="20000"/>
              </a:spcBef>
              <a:defRPr/>
            </a:pPr>
            <a:r>
              <a:rPr lang="en-US" altLang="zh-CN" sz="2000" b="1" dirty="0" smtClean="0">
                <a:solidFill>
                  <a:schemeClr val="tx1">
                    <a:lumMod val="95000"/>
                    <a:lumOff val="5000"/>
                  </a:schemeClr>
                </a:solidFill>
                <a:latin typeface="微软雅黑" panose="020B0604030504040204" pitchFamily="34" charset="-122"/>
                <a:ea typeface="微软雅黑" panose="020B0604030504040204" pitchFamily="34" charset="-122"/>
              </a:rPr>
              <a:t>    </a:t>
            </a:r>
            <a:r>
              <a:rPr lang="en-US" altLang="zh-CN" sz="2000" b="1" dirty="0">
                <a:solidFill>
                  <a:schemeClr val="tx1"/>
                </a:solidFill>
                <a:latin typeface="微软雅黑" panose="020B0604030504040204" pitchFamily="34" charset="-122"/>
                <a:ea typeface="微软雅黑" panose="020B0604030504040204" pitchFamily="34" charset="-122"/>
              </a:rPr>
              <a:t>4.</a:t>
            </a:r>
            <a:r>
              <a:rPr lang="zh-CN" altLang="en-US" sz="2000" b="1" dirty="0">
                <a:solidFill>
                  <a:srgbClr val="00B050"/>
                </a:solidFill>
                <a:latin typeface="微软雅黑" panose="020B0604030504040204" pitchFamily="34" charset="-122"/>
                <a:ea typeface="微软雅黑" panose="020B0604030504040204" pitchFamily="34" charset="-122"/>
              </a:rPr>
              <a:t>劳务外包人员</a:t>
            </a:r>
            <a:r>
              <a:rPr lang="zh-CN" altLang="en-US" sz="2000" b="1" dirty="0">
                <a:solidFill>
                  <a:schemeClr val="tx1"/>
                </a:solidFill>
                <a:latin typeface="微软雅黑" panose="020B0604030504040204" pitchFamily="34" charset="-122"/>
                <a:ea typeface="微软雅黑" panose="020B0604030504040204" pitchFamily="34" charset="-122"/>
              </a:rPr>
              <a:t>，如：外包的保安或保洁、施工建筑工人、因政策派遣改外包的人员。</a:t>
            </a:r>
            <a:endParaRPr lang="zh-CN" altLang="en-US" sz="2000" b="1" dirty="0">
              <a:solidFill>
                <a:schemeClr val="tx1"/>
              </a:solidFill>
              <a:latin typeface="微软雅黑" panose="020B0604030504040204" pitchFamily="34" charset="-122"/>
              <a:ea typeface="微软雅黑" panose="020B0604030504040204" pitchFamily="34" charset="-122"/>
            </a:endParaRPr>
          </a:p>
        </p:txBody>
      </p:sp>
      <p:sp>
        <p:nvSpPr>
          <p:cNvPr id="15" name="Rectangle 8"/>
          <p:cNvSpPr/>
          <p:nvPr/>
        </p:nvSpPr>
        <p:spPr bwMode="auto">
          <a:xfrm>
            <a:off x="4494530" y="645160"/>
            <a:ext cx="4525645" cy="699135"/>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2800" dirty="0">
                <a:solidFill>
                  <a:schemeClr val="bg1"/>
                </a:solidFill>
                <a:effectLst>
                  <a:reflection blurRad="6350" stA="50000" endA="300" endPos="50000" dist="29997" dir="5400000" sy="-100000" algn="bl" rotWithShape="0"/>
                </a:effectLst>
                <a:latin typeface="方正综艺_GBK" pitchFamily="65" charset="-122"/>
                <a:ea typeface="方正综艺_GBK" pitchFamily="65" charset="-122"/>
              </a:rPr>
              <a:t>统计口径：谁用工，谁统计</a:t>
            </a:r>
            <a:endParaRPr lang="zh-CN" altLang="en-US" sz="2800" dirty="0">
              <a:solidFill>
                <a:schemeClr val="bg1"/>
              </a:solidFill>
              <a:effectLst>
                <a:reflection blurRad="6350" stA="50000" endA="300" endPos="50000" dist="29997" dir="5400000" sy="-100000" algn="bl" rotWithShape="0"/>
              </a:effectLst>
              <a:latin typeface="方正综艺_GBK" pitchFamily="65" charset="-122"/>
              <a:ea typeface="方正综艺_GBK" pitchFamily="65" charset="-122"/>
            </a:endParaRPr>
          </a:p>
        </p:txBody>
      </p:sp>
      <p:sp>
        <p:nvSpPr>
          <p:cNvPr id="2" name="文本框 1"/>
          <p:cNvSpPr txBox="true"/>
          <p:nvPr/>
        </p:nvSpPr>
        <p:spPr>
          <a:xfrm>
            <a:off x="995680" y="118745"/>
            <a:ext cx="3449320" cy="583565"/>
          </a:xfrm>
          <a:prstGeom prst="rect">
            <a:avLst/>
          </a:prstGeom>
          <a:noFill/>
        </p:spPr>
        <p:txBody>
          <a:bodyPr wrap="none" rtlCol="0" anchor="t">
            <a:spAutoFit/>
          </a:bodyPr>
          <a:lstStyle/>
          <a:p>
            <a:pPr marL="0" indent="0" algn="l">
              <a:lnSpc>
                <a:spcPct val="100000"/>
              </a:lnSpc>
              <a:spcBef>
                <a:spcPts val="0"/>
              </a:spcBef>
              <a:spcAft>
                <a:spcPts val="0"/>
              </a:spcAft>
              <a:buNone/>
            </a:pPr>
            <a:r>
              <a:rPr lang="zh-CN" altLang="en-US" sz="32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从业人员平均人数</a:t>
            </a:r>
            <a:endParaRPr lang="zh-CN" altLang="en-US" sz="32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tru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true"/>
          <p:nvPr/>
        </p:nvSpPr>
        <p:spPr>
          <a:xfrm>
            <a:off x="13970" y="-46355"/>
            <a:ext cx="9116060" cy="1198880"/>
          </a:xfrm>
          <a:prstGeom prst="rect">
            <a:avLst/>
          </a:prstGeom>
          <a:solidFill>
            <a:schemeClr val="bg1"/>
          </a:solidFill>
        </p:spPr>
        <p:txBody>
          <a:bodyPr wrap="square" rtlCol="0">
            <a:spAutoFit/>
          </a:bodyPr>
          <a:lstStyle/>
          <a:p>
            <a:endParaRPr lang="zh-CN" altLang="en-US"/>
          </a:p>
          <a:p>
            <a:endParaRPr lang="zh-CN" altLang="en-US"/>
          </a:p>
          <a:p>
            <a:endParaRPr lang="zh-CN" altLang="en-US"/>
          </a:p>
          <a:p>
            <a:endParaRPr lang="zh-CN" altLang="en-US"/>
          </a:p>
        </p:txBody>
      </p:sp>
      <p:pic>
        <p:nvPicPr>
          <p:cNvPr id="4" name="图片 3" descr="/home/uos/Desktop/市局103表样.png市局103表样"/>
          <p:cNvPicPr>
            <a:picLocks noChangeAspect="true"/>
          </p:cNvPicPr>
          <p:nvPr/>
        </p:nvPicPr>
        <p:blipFill>
          <a:blip r:embed="rId1"/>
          <a:srcRect/>
          <a:stretch>
            <a:fillRect/>
          </a:stretch>
        </p:blipFill>
        <p:spPr>
          <a:xfrm>
            <a:off x="1637665" y="1197293"/>
            <a:ext cx="6541770" cy="4463415"/>
          </a:xfrm>
          <a:prstGeom prst="rect">
            <a:avLst/>
          </a:prstGeom>
        </p:spPr>
      </p:pic>
      <p:sp>
        <p:nvSpPr>
          <p:cNvPr id="13" name="矩形 12"/>
          <p:cNvSpPr/>
          <p:nvPr/>
        </p:nvSpPr>
        <p:spPr>
          <a:xfrm>
            <a:off x="1637665" y="1718945"/>
            <a:ext cx="1672590" cy="3773170"/>
          </a:xfrm>
          <a:prstGeom prst="rect">
            <a:avLst/>
          </a:prstGeom>
          <a:noFill/>
          <a:ln w="38100"/>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6" name="矩形 15"/>
          <p:cNvSpPr/>
          <p:nvPr/>
        </p:nvSpPr>
        <p:spPr>
          <a:xfrm>
            <a:off x="4419600" y="4769485"/>
            <a:ext cx="2866390" cy="874395"/>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a:xfrm>
            <a:off x="4419600" y="1719580"/>
            <a:ext cx="2500630" cy="2990215"/>
          </a:xfrm>
          <a:prstGeom prst="rect">
            <a:avLst/>
          </a:prstGeom>
          <a:noFill/>
          <a:ln w="38100"/>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cxnSp>
        <p:nvCxnSpPr>
          <p:cNvPr id="21" name="直接箭头连接符 20"/>
          <p:cNvCxnSpPr/>
          <p:nvPr/>
        </p:nvCxnSpPr>
        <p:spPr>
          <a:xfrm>
            <a:off x="892175" y="3065145"/>
            <a:ext cx="728345" cy="3810"/>
          </a:xfrm>
          <a:prstGeom prst="straightConnector1">
            <a:avLst/>
          </a:prstGeom>
          <a:ln w="73025">
            <a:tailEnd type="triangle"/>
          </a:ln>
        </p:spPr>
        <p:style>
          <a:lnRef idx="1">
            <a:schemeClr val="accent6"/>
          </a:lnRef>
          <a:fillRef idx="0">
            <a:schemeClr val="accent6"/>
          </a:fillRef>
          <a:effectRef idx="0">
            <a:schemeClr val="accent6"/>
          </a:effectRef>
          <a:fontRef idx="minor">
            <a:schemeClr val="tx1"/>
          </a:fontRef>
        </p:style>
      </p:cxnSp>
      <p:cxnSp>
        <p:nvCxnSpPr>
          <p:cNvPr id="23" name="直接箭头连接符 22"/>
          <p:cNvCxnSpPr>
            <a:stCxn id="16" idx="3"/>
          </p:cNvCxnSpPr>
          <p:nvPr/>
        </p:nvCxnSpPr>
        <p:spPr>
          <a:xfrm flipV="true">
            <a:off x="7285990" y="4218305"/>
            <a:ext cx="532765" cy="988695"/>
          </a:xfrm>
          <a:prstGeom prst="straightConnector1">
            <a:avLst/>
          </a:prstGeom>
          <a:ln w="63500">
            <a:solidFill>
              <a:srgbClr val="00B050"/>
            </a:solidFill>
            <a:tailEnd type="triangle"/>
          </a:ln>
        </p:spPr>
        <p:style>
          <a:lnRef idx="1">
            <a:schemeClr val="accent6"/>
          </a:lnRef>
          <a:fillRef idx="0">
            <a:schemeClr val="accent6"/>
          </a:fillRef>
          <a:effectRef idx="0">
            <a:schemeClr val="accent6"/>
          </a:effectRef>
          <a:fontRef idx="minor">
            <a:schemeClr val="tx1"/>
          </a:fontRef>
        </p:style>
      </p:cxnSp>
      <p:sp>
        <p:nvSpPr>
          <p:cNvPr id="27" name="内容占位符 1"/>
          <p:cNvSpPr>
            <a:spLocks noGrp="true"/>
          </p:cNvSpPr>
          <p:nvPr/>
        </p:nvSpPr>
        <p:spPr>
          <a:xfrm>
            <a:off x="5695950" y="2335530"/>
            <a:ext cx="1224280" cy="1780540"/>
          </a:xfrm>
          <a:prstGeom prst="rect">
            <a:avLst/>
          </a:prstGeom>
          <a:noFill/>
          <a:ln w="9525">
            <a:noFill/>
          </a:ln>
        </p:spPr>
        <p:txBody>
          <a:bodyPr vert="horz" wrap="square" lIns="91440" tIns="45720" rIns="91440" bIns="45720" anchor="t" anchorCtr="false"/>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0" indent="0" eaLnBrk="1" hangingPunct="1">
              <a:lnSpc>
                <a:spcPts val="2600"/>
              </a:lnSpc>
              <a:buNone/>
            </a:pPr>
            <a:r>
              <a:rPr lang="zh-CN" altLang="en-US" sz="2000" b="1" dirty="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利润表或损益表：</a:t>
            </a:r>
            <a:r>
              <a:rPr lang="zh-CN" altLang="en-US" sz="2000" b="1" dirty="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本年累计</a:t>
            </a:r>
            <a:endParaRPr lang="zh-CN" altLang="en-US" sz="2000" b="1" dirty="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a:p>
            <a:pPr marL="0" indent="0" eaLnBrk="1" hangingPunct="1">
              <a:lnSpc>
                <a:spcPts val="4000"/>
              </a:lnSpc>
              <a:buNone/>
            </a:pPr>
            <a:endParaRPr lang="zh-CN" altLang="en-US" dirty="0">
              <a:solidFill>
                <a:schemeClr val="bg2"/>
              </a:solidFill>
              <a:latin typeface="黑体" panose="02010609060101010101" pitchFamily="49" charset="-122"/>
              <a:ea typeface="黑体" panose="02010609060101010101" pitchFamily="49" charset="-122"/>
            </a:endParaRPr>
          </a:p>
        </p:txBody>
      </p:sp>
      <p:sp>
        <p:nvSpPr>
          <p:cNvPr id="28" name="内容占位符 1"/>
          <p:cNvSpPr>
            <a:spLocks noGrp="true"/>
          </p:cNvSpPr>
          <p:nvPr/>
        </p:nvSpPr>
        <p:spPr>
          <a:xfrm>
            <a:off x="7802245" y="3416935"/>
            <a:ext cx="1076325" cy="1508125"/>
          </a:xfrm>
          <a:prstGeom prst="rect">
            <a:avLst/>
          </a:prstGeom>
          <a:noFill/>
          <a:ln w="9525">
            <a:noFill/>
          </a:ln>
        </p:spPr>
        <p:txBody>
          <a:bodyPr vert="horz" wrap="square" lIns="91440" tIns="45720" rIns="91440" bIns="45720" anchor="t" anchorCtr="false"/>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0" indent="0" eaLnBrk="1" hangingPunct="1">
              <a:lnSpc>
                <a:spcPts val="2600"/>
              </a:lnSpc>
              <a:buNone/>
            </a:pPr>
            <a:r>
              <a:rPr lang="zh-CN" altLang="en-US" sz="2000" b="1" dirty="0">
                <a:solidFill>
                  <a:srgbClr val="00B050"/>
                </a:solidFill>
                <a:latin typeface="黑体" panose="02010609060101010101" pitchFamily="49" charset="-122"/>
                <a:ea typeface="黑体" panose="02010609060101010101" pitchFamily="49" charset="-122"/>
              </a:rPr>
              <a:t>科目余额表、</a:t>
            </a:r>
            <a:endParaRPr lang="zh-CN" altLang="en-US" sz="2000" b="1" dirty="0">
              <a:solidFill>
                <a:srgbClr val="00B050"/>
              </a:solidFill>
              <a:latin typeface="黑体" panose="02010609060101010101" pitchFamily="49" charset="-122"/>
              <a:ea typeface="黑体" panose="02010609060101010101" pitchFamily="49" charset="-122"/>
            </a:endParaRPr>
          </a:p>
          <a:p>
            <a:pPr marL="0" indent="0" eaLnBrk="1" hangingPunct="1">
              <a:lnSpc>
                <a:spcPts val="2600"/>
              </a:lnSpc>
              <a:buNone/>
            </a:pPr>
            <a:r>
              <a:rPr lang="zh-CN" altLang="en-US" sz="2000" b="1" dirty="0">
                <a:solidFill>
                  <a:srgbClr val="00B050"/>
                </a:solidFill>
                <a:latin typeface="黑体" panose="02010609060101010101" pitchFamily="49" charset="-122"/>
                <a:ea typeface="黑体" panose="02010609060101010101" pitchFamily="49" charset="-122"/>
              </a:rPr>
              <a:t>明细账、税表</a:t>
            </a:r>
            <a:endParaRPr lang="zh-CN" altLang="en-US" sz="2000" b="1" dirty="0">
              <a:solidFill>
                <a:srgbClr val="00B050"/>
              </a:solidFill>
              <a:latin typeface="黑体" panose="02010609060101010101" pitchFamily="49" charset="-122"/>
              <a:ea typeface="黑体" panose="02010609060101010101" pitchFamily="49" charset="-122"/>
            </a:endParaRPr>
          </a:p>
        </p:txBody>
      </p:sp>
      <p:sp>
        <p:nvSpPr>
          <p:cNvPr id="33" name="文本框 32"/>
          <p:cNvSpPr txBox="true"/>
          <p:nvPr/>
        </p:nvSpPr>
        <p:spPr>
          <a:xfrm>
            <a:off x="32385" y="1657350"/>
            <a:ext cx="859790" cy="4687570"/>
          </a:xfrm>
          <a:prstGeom prst="rect">
            <a:avLst/>
          </a:prstGeom>
          <a:noFill/>
        </p:spPr>
        <p:txBody>
          <a:bodyPr vert="eaVert" wrap="square" rtlCol="0">
            <a:spAutoFit/>
          </a:bodyPr>
          <a:lstStyle/>
          <a:p>
            <a:r>
              <a:rPr lang="zh-CN" altLang="en-US" sz="24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大部分取自</a:t>
            </a:r>
            <a:r>
              <a:rPr lang="zh-CN" altLang="en-US" sz="24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资产负债表期末时点数</a:t>
            </a:r>
            <a:endParaRPr lang="zh-CN" altLang="en-US" sz="20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endParaRPr lang="zh-CN" altLang="en-US" sz="20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p:txBody>
      </p:sp>
      <p:grpSp>
        <p:nvGrpSpPr>
          <p:cNvPr id="39" name="组合 38"/>
          <p:cNvGrpSpPr/>
          <p:nvPr/>
        </p:nvGrpSpPr>
        <p:grpSpPr>
          <a:xfrm>
            <a:off x="7124700" y="93980"/>
            <a:ext cx="1753870" cy="1057910"/>
            <a:chOff x="11185" y="280"/>
            <a:chExt cx="2762" cy="1666"/>
          </a:xfrm>
        </p:grpSpPr>
        <p:sp>
          <p:nvSpPr>
            <p:cNvPr id="38" name="六角星 37"/>
            <p:cNvSpPr/>
            <p:nvPr/>
          </p:nvSpPr>
          <p:spPr>
            <a:xfrm>
              <a:off x="11185" y="280"/>
              <a:ext cx="2762" cy="1667"/>
            </a:xfrm>
            <a:prstGeom prst="star6">
              <a:avLst/>
            </a:prstGeom>
            <a:solidFill>
              <a:schemeClr val="accent6"/>
            </a:solidFill>
            <a:ln w="9525" cap="flat" cmpd="sng" algn="ctr">
              <a:solidFill>
                <a:schemeClr val="tx1"/>
              </a:solidFill>
              <a:prstDash val="solid"/>
              <a:round/>
              <a:headEnd type="none" w="med" len="med"/>
              <a:tailEnd type="none" w="med" len="med"/>
            </a:ln>
          </p:spPr>
          <p:txBody>
            <a:bodyPr vert="horz" wrap="none" lIns="91440" tIns="45720" rIns="91440" bIns="45720" numCol="1" anchor="ctr" anchorCtr="false" compatLnSpc="true"/>
            <a:lstStyle/>
            <a:p>
              <a:pPr marL="0" marR="0" indent="0" algn="ctr" defTabSz="91313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1"/>
                </a:solidFill>
                <a:effectLst/>
                <a:latin typeface="Tahoma" panose="020B0604030504040204" pitchFamily="34" charset="0"/>
                <a:ea typeface="黑体" panose="02010609060101010101" pitchFamily="49" charset="-122"/>
              </a:endParaRPr>
            </a:p>
          </p:txBody>
        </p:sp>
        <p:sp>
          <p:nvSpPr>
            <p:cNvPr id="37" name="文本框 36"/>
            <p:cNvSpPr txBox="true"/>
            <p:nvPr/>
          </p:nvSpPr>
          <p:spPr>
            <a:xfrm>
              <a:off x="11457" y="823"/>
              <a:ext cx="2264" cy="580"/>
            </a:xfrm>
            <a:prstGeom prst="rect">
              <a:avLst/>
            </a:prstGeom>
            <a:noFill/>
          </p:spPr>
          <p:txBody>
            <a:bodyPr wrap="square" rtlCol="0">
              <a:spAutoFit/>
            </a:bodyPr>
            <a:lstStyle/>
            <a:p>
              <a:r>
                <a:rPr lang="zh-CN" altLang="en-US" b="1">
                  <a:solidFill>
                    <a:srgbClr val="FF0000"/>
                  </a:solidFill>
                  <a:latin typeface="微软雅黑" panose="020B0604030504040204" pitchFamily="34" charset="-122"/>
                  <a:ea typeface="微软雅黑" panose="020B0604030504040204" pitchFamily="34" charset="-122"/>
                </a:rPr>
                <a:t>单位：千元</a:t>
              </a:r>
              <a:endParaRPr lang="zh-CN" altLang="en-US" b="1">
                <a:solidFill>
                  <a:srgbClr val="FF0000"/>
                </a:solidFill>
                <a:latin typeface="微软雅黑" panose="020B0604030504040204" pitchFamily="34" charset="-122"/>
                <a:ea typeface="微软雅黑" panose="020B0604030504040204" pitchFamily="34" charset="-122"/>
              </a:endParaRPr>
            </a:p>
          </p:txBody>
        </p:sp>
      </p:grpSp>
      <p:sp>
        <p:nvSpPr>
          <p:cNvPr id="2" name="竖卷形 1"/>
          <p:cNvSpPr/>
          <p:nvPr/>
        </p:nvSpPr>
        <p:spPr>
          <a:xfrm>
            <a:off x="90170" y="-46355"/>
            <a:ext cx="1245870" cy="147193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年报</a:t>
            </a:r>
            <a:endParaRPr kumimoji="0" lang="en-US" altLang="zh-CN" sz="2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en-US"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E</a:t>
            </a:r>
            <a:r>
              <a:rPr kumimoji="0" lang="en-US" altLang="zh-CN"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103</a:t>
            </a:r>
            <a:endParaRPr kumimoji="0" lang="en-US" altLang="zh-CN" sz="2800" b="1"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6" presetClass="emph" presetSubtype="0" fill="hold" nodeType="clickEffect">
                                  <p:stCondLst>
                                    <p:cond delay="0"/>
                                  </p:stCondLst>
                                  <p:childTnLst>
                                    <p:animScale>
                                      <p:cBhvr>
                                        <p:cTn id="32" dur="2000" fill="hold"/>
                                        <p:tgtEl>
                                          <p:spTgt spid="3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true"/>
      <p:bldP spid="16" grpId="0" bldLvl="0" animBg="true"/>
      <p:bldP spid="18" grpId="0" bldLvl="0" animBg="true"/>
      <p:bldP spid="27" grpId="0"/>
      <p:bldP spid="28" grpId="0" bldLvl="0" animBg="true"/>
      <p:bldP spid="3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true"/>
          <p:nvPr/>
        </p:nvSpPr>
        <p:spPr>
          <a:xfrm>
            <a:off x="1213485" y="1270635"/>
            <a:ext cx="7369175" cy="2614930"/>
          </a:xfrm>
          <a:prstGeom prst="rect">
            <a:avLst/>
          </a:prstGeom>
          <a:noFill/>
        </p:spPr>
        <p:txBody>
          <a:bodyPr wrap="square" rtlCol="0">
            <a:spAutoFit/>
          </a:bodyPr>
          <a:lstStyle/>
          <a:p>
            <a:pPr>
              <a:spcAft>
                <a:spcPts val="1200"/>
              </a:spcAft>
            </a:pPr>
            <a:r>
              <a:rPr lang="zh-CN" altLang="en-US" sz="2400" b="1" dirty="0">
                <a:solidFill>
                  <a:schemeClr val="tx1">
                    <a:lumMod val="95000"/>
                    <a:lumOff val="5000"/>
                  </a:schemeClr>
                </a:solidFill>
                <a:latin typeface="+mn-ea"/>
                <a:ea typeface="+mn-ea"/>
              </a:rPr>
              <a:t>举例：</a:t>
            </a:r>
            <a:endParaRPr lang="zh-CN" altLang="en-US" sz="2400" b="1" dirty="0">
              <a:solidFill>
                <a:schemeClr val="tx1">
                  <a:lumMod val="95000"/>
                  <a:lumOff val="5000"/>
                </a:schemeClr>
              </a:solidFill>
              <a:latin typeface="+mn-ea"/>
              <a:ea typeface="+mn-ea"/>
            </a:endParaRPr>
          </a:p>
          <a:p>
            <a:pPr>
              <a:spcAft>
                <a:spcPts val="1200"/>
              </a:spcAft>
            </a:pPr>
            <a:r>
              <a:rPr lang="zh-CN" altLang="en-US" sz="2000" b="1" dirty="0">
                <a:solidFill>
                  <a:schemeClr val="tx1">
                    <a:lumMod val="95000"/>
                    <a:lumOff val="5000"/>
                  </a:schemeClr>
                </a:solidFill>
                <a:latin typeface="+mn-ea"/>
                <a:ea typeface="+mn-ea"/>
              </a:rPr>
              <a:t>    </a:t>
            </a:r>
            <a:r>
              <a:rPr lang="zh-CN" altLang="en-US" sz="2000" b="1" dirty="0">
                <a:solidFill>
                  <a:schemeClr val="tx1">
                    <a:lumMod val="95000"/>
                    <a:lumOff val="5000"/>
                  </a:schemeClr>
                </a:solidFill>
                <a:latin typeface="+mn-ea"/>
                <a:ea typeface="+mn-ea"/>
                <a:cs typeface="+mn-ea"/>
              </a:rPr>
              <a:t>一家零售电器的企业，需要</a:t>
            </a:r>
            <a:r>
              <a:rPr lang="en-US" sz="2000" b="1" dirty="0">
                <a:solidFill>
                  <a:schemeClr val="tx1">
                    <a:lumMod val="95000"/>
                    <a:lumOff val="5000"/>
                  </a:schemeClr>
                </a:solidFill>
                <a:latin typeface="+mn-ea"/>
                <a:ea typeface="+mn-ea"/>
                <a:cs typeface="+mn-ea"/>
              </a:rPr>
              <a:t>50</a:t>
            </a:r>
            <a:r>
              <a:rPr lang="zh-CN" altLang="en-US" sz="2000" b="1" dirty="0">
                <a:solidFill>
                  <a:schemeClr val="tx1">
                    <a:lumMod val="95000"/>
                    <a:lumOff val="5000"/>
                  </a:schemeClr>
                </a:solidFill>
                <a:latin typeface="+mn-ea"/>
                <a:ea typeface="+mn-ea"/>
                <a:cs typeface="+mn-ea"/>
              </a:rPr>
              <a:t>人负责销售工作，通过自己发招聘启事录用了</a:t>
            </a:r>
            <a:r>
              <a:rPr lang="en-US" altLang="zh-CN" sz="2000" b="1" dirty="0">
                <a:solidFill>
                  <a:schemeClr val="tx1">
                    <a:lumMod val="95000"/>
                    <a:lumOff val="5000"/>
                  </a:schemeClr>
                </a:solidFill>
                <a:latin typeface="+mn-ea"/>
                <a:ea typeface="+mn-ea"/>
                <a:cs typeface="+mn-ea"/>
              </a:rPr>
              <a:t>10</a:t>
            </a:r>
            <a:r>
              <a:rPr lang="zh-CN" altLang="en-US" sz="2000" b="1" dirty="0">
                <a:solidFill>
                  <a:schemeClr val="tx1">
                    <a:lumMod val="95000"/>
                    <a:lumOff val="5000"/>
                  </a:schemeClr>
                </a:solidFill>
                <a:latin typeface="+mn-ea"/>
                <a:ea typeface="+mn-ea"/>
                <a:cs typeface="+mn-ea"/>
              </a:rPr>
              <a:t>人，签订劳务合同；通过职业中介录用</a:t>
            </a:r>
            <a:r>
              <a:rPr lang="en-US" altLang="zh-CN" sz="2000" b="1" dirty="0">
                <a:solidFill>
                  <a:schemeClr val="tx1">
                    <a:lumMod val="95000"/>
                    <a:lumOff val="5000"/>
                  </a:schemeClr>
                </a:solidFill>
                <a:latin typeface="+mn-ea"/>
                <a:ea typeface="+mn-ea"/>
                <a:cs typeface="+mn-ea"/>
              </a:rPr>
              <a:t>40</a:t>
            </a:r>
            <a:r>
              <a:rPr lang="zh-CN" altLang="en-US" sz="2000" b="1" dirty="0">
                <a:solidFill>
                  <a:schemeClr val="tx1">
                    <a:lumMod val="95000"/>
                    <a:lumOff val="5000"/>
                  </a:schemeClr>
                </a:solidFill>
                <a:latin typeface="+mn-ea"/>
                <a:ea typeface="+mn-ea"/>
                <a:cs typeface="+mn-ea"/>
              </a:rPr>
              <a:t>人，但是这</a:t>
            </a:r>
            <a:r>
              <a:rPr lang="en-US" altLang="zh-CN" sz="2000" b="1" dirty="0">
                <a:solidFill>
                  <a:schemeClr val="tx1">
                    <a:lumMod val="95000"/>
                    <a:lumOff val="5000"/>
                  </a:schemeClr>
                </a:solidFill>
                <a:latin typeface="+mn-ea"/>
                <a:ea typeface="+mn-ea"/>
                <a:cs typeface="+mn-ea"/>
              </a:rPr>
              <a:t>40</a:t>
            </a:r>
            <a:r>
              <a:rPr lang="zh-CN" altLang="en-US" sz="2000" b="1" dirty="0">
                <a:solidFill>
                  <a:schemeClr val="tx1">
                    <a:lumMod val="95000"/>
                    <a:lumOff val="5000"/>
                  </a:schemeClr>
                </a:solidFill>
                <a:latin typeface="+mn-ea"/>
                <a:ea typeface="+mn-ea"/>
                <a:cs typeface="+mn-ea"/>
              </a:rPr>
              <a:t>人中，有</a:t>
            </a:r>
            <a:r>
              <a:rPr lang="en-US" altLang="zh-CN" sz="2000" b="1" dirty="0">
                <a:solidFill>
                  <a:schemeClr val="tx1">
                    <a:lumMod val="95000"/>
                    <a:lumOff val="5000"/>
                  </a:schemeClr>
                </a:solidFill>
                <a:latin typeface="+mn-ea"/>
                <a:ea typeface="+mn-ea"/>
                <a:cs typeface="+mn-ea"/>
              </a:rPr>
              <a:t>20</a:t>
            </a:r>
            <a:r>
              <a:rPr lang="zh-CN" altLang="en-US" sz="2000" b="1" dirty="0">
                <a:solidFill>
                  <a:schemeClr val="tx1">
                    <a:lumMod val="95000"/>
                    <a:lumOff val="5000"/>
                  </a:schemeClr>
                </a:solidFill>
                <a:latin typeface="+mn-ea"/>
                <a:ea typeface="+mn-ea"/>
                <a:cs typeface="+mn-ea"/>
              </a:rPr>
              <a:t>人签订的是劳务派遣合同，另外</a:t>
            </a:r>
            <a:r>
              <a:rPr lang="en-US" altLang="zh-CN" sz="2000" b="1" dirty="0">
                <a:solidFill>
                  <a:schemeClr val="tx1">
                    <a:lumMod val="95000"/>
                    <a:lumOff val="5000"/>
                  </a:schemeClr>
                </a:solidFill>
                <a:latin typeface="+mn-ea"/>
                <a:ea typeface="+mn-ea"/>
                <a:cs typeface="+mn-ea"/>
              </a:rPr>
              <a:t>20</a:t>
            </a:r>
            <a:r>
              <a:rPr lang="zh-CN" altLang="en-US" sz="2000" b="1" dirty="0">
                <a:solidFill>
                  <a:schemeClr val="tx1">
                    <a:lumMod val="95000"/>
                    <a:lumOff val="5000"/>
                  </a:schemeClr>
                </a:solidFill>
                <a:latin typeface="+mn-ea"/>
                <a:ea typeface="+mn-ea"/>
                <a:cs typeface="+mn-ea"/>
              </a:rPr>
              <a:t>人因为受政策限制，只能跟中介签合同，再由销售公司与中介签订劳务外包合同。</a:t>
            </a:r>
            <a:endParaRPr lang="zh-CN" altLang="en-US" sz="2000" b="1" dirty="0">
              <a:solidFill>
                <a:schemeClr val="tx1">
                  <a:lumMod val="95000"/>
                  <a:lumOff val="5000"/>
                </a:schemeClr>
              </a:solidFill>
              <a:latin typeface="+mn-ea"/>
              <a:ea typeface="+mn-ea"/>
              <a:cs typeface="+mn-ea"/>
            </a:endParaRPr>
          </a:p>
          <a:p>
            <a:pPr>
              <a:spcAft>
                <a:spcPts val="1200"/>
              </a:spcAft>
            </a:pPr>
            <a:r>
              <a:rPr lang="en-US" altLang="zh-CN" sz="2000" b="1" dirty="0">
                <a:solidFill>
                  <a:schemeClr val="tx1">
                    <a:lumMod val="95000"/>
                    <a:lumOff val="5000"/>
                  </a:schemeClr>
                </a:solidFill>
                <a:latin typeface="+mn-ea"/>
                <a:ea typeface="+mn-ea"/>
              </a:rPr>
              <a:t>    </a:t>
            </a:r>
            <a:r>
              <a:rPr lang="zh-CN" altLang="en-US" sz="2000" b="1" dirty="0">
                <a:solidFill>
                  <a:schemeClr val="tx1">
                    <a:lumMod val="95000"/>
                    <a:lumOff val="5000"/>
                  </a:schemeClr>
                </a:solidFill>
                <a:latin typeface="+mn-ea"/>
                <a:ea typeface="+mn-ea"/>
              </a:rPr>
              <a:t>那么</a:t>
            </a:r>
            <a:r>
              <a:rPr lang="zh-CN" altLang="en-US" sz="2000" b="1" dirty="0">
                <a:solidFill>
                  <a:schemeClr val="tx1">
                    <a:lumMod val="95000"/>
                    <a:lumOff val="5000"/>
                  </a:schemeClr>
                </a:solidFill>
                <a:latin typeface="+mn-ea"/>
              </a:rPr>
              <a:t>该销售电器的公司</a:t>
            </a:r>
            <a:r>
              <a:rPr lang="zh-CN" altLang="en-US" sz="2000" b="1" dirty="0">
                <a:solidFill>
                  <a:schemeClr val="tx1">
                    <a:lumMod val="95000"/>
                    <a:lumOff val="5000"/>
                  </a:schemeClr>
                </a:solidFill>
                <a:latin typeface="+mn-ea"/>
                <a:ea typeface="+mn-ea"/>
              </a:rPr>
              <a:t>填报从业人员人数的时候怎么统计呢？</a:t>
            </a:r>
            <a:endParaRPr lang="zh-CN" altLang="en-US" sz="2000" b="1" dirty="0">
              <a:solidFill>
                <a:schemeClr val="tx1">
                  <a:lumMod val="95000"/>
                  <a:lumOff val="5000"/>
                </a:schemeClr>
              </a:solidFill>
              <a:latin typeface="+mn-ea"/>
              <a:ea typeface="+mn-ea"/>
            </a:endParaRPr>
          </a:p>
        </p:txBody>
      </p:sp>
      <p:cxnSp>
        <p:nvCxnSpPr>
          <p:cNvPr id="9" name="直接连接符 8"/>
          <p:cNvCxnSpPr/>
          <p:nvPr/>
        </p:nvCxnSpPr>
        <p:spPr>
          <a:xfrm>
            <a:off x="3013691" y="2759073"/>
            <a:ext cx="642942"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812714" y="2407281"/>
            <a:ext cx="642942"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TextBox 2"/>
          <p:cNvSpPr txBox="true"/>
          <p:nvPr/>
        </p:nvSpPr>
        <p:spPr>
          <a:xfrm>
            <a:off x="1120140" y="4308475"/>
            <a:ext cx="7292975" cy="1291590"/>
          </a:xfrm>
          <a:prstGeom prst="rect">
            <a:avLst/>
          </a:prstGeom>
          <a:solidFill>
            <a:schemeClr val="bg1">
              <a:lumMod val="40000"/>
              <a:lumOff val="60000"/>
            </a:schemeClr>
          </a:solidFill>
          <a:ln w="38100">
            <a:solidFill>
              <a:srgbClr val="FF0000"/>
            </a:solidFill>
          </a:ln>
        </p:spPr>
        <p:txBody>
          <a:bodyPr wrap="square" rtlCol="0">
            <a:spAutoFit/>
          </a:bodyPr>
          <a:lstStyle/>
          <a:p>
            <a:pPr>
              <a:lnSpc>
                <a:spcPct val="150000"/>
              </a:lnSpc>
            </a:pPr>
            <a:r>
              <a:rPr lang="zh-CN" altLang="en-US" sz="2000" b="1" dirty="0">
                <a:solidFill>
                  <a:srgbClr val="FF0000"/>
                </a:solidFill>
                <a:latin typeface="+mn-ea"/>
              </a:rPr>
              <a:t>答案：自行招聘人员</a:t>
            </a:r>
            <a:r>
              <a:rPr lang="en-US" altLang="zh-CN" sz="2000" b="1" dirty="0">
                <a:solidFill>
                  <a:srgbClr val="FF0000"/>
                </a:solidFill>
                <a:latin typeface="+mn-ea"/>
              </a:rPr>
              <a:t>+</a:t>
            </a:r>
            <a:r>
              <a:rPr lang="zh-CN" altLang="en-US" sz="2000" b="1" dirty="0">
                <a:solidFill>
                  <a:srgbClr val="FF0000"/>
                </a:solidFill>
                <a:latin typeface="+mn-ea"/>
              </a:rPr>
              <a:t>签订劳务派遣合同的人员</a:t>
            </a:r>
            <a:r>
              <a:rPr lang="en-US" altLang="zh-CN" sz="2000" b="1" dirty="0">
                <a:solidFill>
                  <a:srgbClr val="FF0000"/>
                </a:solidFill>
                <a:latin typeface="+mn-ea"/>
              </a:rPr>
              <a:t>=10+20=30</a:t>
            </a:r>
            <a:r>
              <a:rPr lang="zh-CN" altLang="en-US" sz="1800" b="1" dirty="0">
                <a:solidFill>
                  <a:srgbClr val="FF0000"/>
                </a:solidFill>
                <a:latin typeface="+mn-ea"/>
              </a:rPr>
              <a:t>（人）</a:t>
            </a:r>
            <a:endParaRPr lang="zh-CN" altLang="en-US" sz="1800" b="1" dirty="0">
              <a:solidFill>
                <a:srgbClr val="FF0000"/>
              </a:solidFill>
              <a:latin typeface="+mn-ea"/>
            </a:endParaRPr>
          </a:p>
          <a:p>
            <a:pPr>
              <a:lnSpc>
                <a:spcPct val="150000"/>
              </a:lnSpc>
            </a:pPr>
            <a:r>
              <a:rPr lang="zh-CN" altLang="en-US"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ea"/>
              </a:rPr>
              <a:t>     </a:t>
            </a:r>
            <a:r>
              <a:rPr lang="zh-CN" altLang="en-US" sz="2000" b="1" dirty="0">
                <a:ln w="11430"/>
                <a:solidFill>
                  <a:srgbClr val="0000FF"/>
                </a:solidFill>
                <a:effectLst>
                  <a:outerShdw blurRad="50800" dist="39000" dir="5460000" algn="tl">
                    <a:srgbClr val="000000">
                      <a:alpha val="38000"/>
                    </a:srgbClr>
                  </a:outerShdw>
                </a:effectLst>
                <a:latin typeface="+mn-ea"/>
              </a:rPr>
              <a:t>另</a:t>
            </a:r>
            <a:r>
              <a:rPr lang="en-US" altLang="zh-CN" sz="2000" b="1" dirty="0">
                <a:ln w="11430"/>
                <a:solidFill>
                  <a:srgbClr val="0000FF"/>
                </a:solidFill>
                <a:effectLst>
                  <a:outerShdw blurRad="50800" dist="39000" dir="5460000" algn="tl">
                    <a:srgbClr val="000000">
                      <a:alpha val="38000"/>
                    </a:srgbClr>
                  </a:outerShdw>
                </a:effectLst>
                <a:latin typeface="+mn-ea"/>
              </a:rPr>
              <a:t>20</a:t>
            </a:r>
            <a:r>
              <a:rPr lang="zh-CN" altLang="en-US" sz="2000" b="1" dirty="0">
                <a:ln w="11430"/>
                <a:solidFill>
                  <a:srgbClr val="0000FF"/>
                </a:solidFill>
                <a:effectLst>
                  <a:outerShdw blurRad="50800" dist="39000" dir="5460000" algn="tl">
                    <a:srgbClr val="000000">
                      <a:alpha val="38000"/>
                    </a:srgbClr>
                  </a:outerShdw>
                </a:effectLst>
                <a:latin typeface="+mn-ea"/>
              </a:rPr>
              <a:t>人算劳务外包人员，由中介公司进行统计</a:t>
            </a:r>
            <a:endParaRPr lang="zh-CN" altLang="en-US" sz="2000" b="1" dirty="0">
              <a:ln w="11430"/>
              <a:solidFill>
                <a:srgbClr val="0000FF"/>
              </a:solidFill>
              <a:effectLst>
                <a:outerShdw blurRad="50800" dist="39000" dir="5460000" algn="tl">
                  <a:srgbClr val="000000">
                    <a:alpha val="38000"/>
                  </a:srgbClr>
                </a:outerShdw>
              </a:effectLst>
              <a:latin typeface="+mn-ea"/>
            </a:endParaRPr>
          </a:p>
          <a:p>
            <a:endParaRPr lang="zh-CN" altLang="en-US" dirty="0"/>
          </a:p>
        </p:txBody>
      </p:sp>
      <p:sp>
        <p:nvSpPr>
          <p:cNvPr id="2" name="文本框 1"/>
          <p:cNvSpPr txBox="true"/>
          <p:nvPr/>
        </p:nvSpPr>
        <p:spPr>
          <a:xfrm>
            <a:off x="995680" y="118745"/>
            <a:ext cx="3449320" cy="583565"/>
          </a:xfrm>
          <a:prstGeom prst="rect">
            <a:avLst/>
          </a:prstGeom>
          <a:noFill/>
        </p:spPr>
        <p:txBody>
          <a:bodyPr wrap="none" rtlCol="0" anchor="t">
            <a:spAutoFit/>
          </a:bodyPr>
          <a:lstStyle/>
          <a:p>
            <a:pPr marL="0" indent="0" algn="l">
              <a:lnSpc>
                <a:spcPct val="100000"/>
              </a:lnSpc>
              <a:spcBef>
                <a:spcPts val="0"/>
              </a:spcBef>
              <a:spcAft>
                <a:spcPts val="0"/>
              </a:spcAft>
              <a:buNone/>
            </a:pPr>
            <a:r>
              <a:rPr lang="zh-CN" altLang="en-US" sz="32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从业人员平均人数</a:t>
            </a:r>
            <a:endParaRPr lang="zh-CN" altLang="en-US" sz="32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true"/>
      <p:bldP spid="3" grpId="0" bldLvl="0" animBg="true"/>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031" name="Rectangle 3"/>
          <p:cNvSpPr>
            <a:spLocks noChangeArrowheads="true"/>
          </p:cNvSpPr>
          <p:nvPr/>
        </p:nvSpPr>
        <p:spPr bwMode="auto">
          <a:xfrm>
            <a:off x="1801495" y="1551305"/>
            <a:ext cx="7113905" cy="4595495"/>
          </a:xfrm>
          <a:prstGeom prst="rect">
            <a:avLst/>
          </a:prstGeom>
          <a:noFill/>
          <a:ln w="9525">
            <a:noFill/>
            <a:miter lim="800000"/>
          </a:ln>
        </p:spPr>
        <p:txBody>
          <a:bodyPr/>
          <a:lstStyle/>
          <a:p>
            <a:pPr marL="171450" marR="0" lvl="0" indent="-171450" algn="l" defTabSz="914400" rtl="0" eaLnBrk="0" fontAlgn="auto" latinLnBrk="0" hangingPunct="0">
              <a:lnSpc>
                <a:spcPct val="90000"/>
              </a:lnSpc>
              <a:spcBef>
                <a:spcPts val="750"/>
              </a:spcBef>
              <a:spcAft>
                <a:spcPts val="0"/>
              </a:spcAft>
              <a:buClrTx/>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年</a:t>
            </a:r>
            <a:r>
              <a:rPr kumimoji="0" lang="zh-CN" altLang="en-US" sz="21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平均人数的计算</a:t>
            </a:r>
            <a:r>
              <a:rPr kumimoji="0"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（永远除以</a:t>
            </a:r>
            <a:r>
              <a:rPr kumimoji="0" lang="en-US" altLang="zh-CN"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12</a:t>
            </a:r>
            <a:r>
              <a:rPr kumimoji="0"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个月）</a:t>
            </a:r>
            <a:endParaRPr lang="zh-CN" altLang="en-US" sz="2100" b="1" dirty="0">
              <a:latin typeface="黑体" panose="02010609060101010101" pitchFamily="49" charset="-122"/>
              <a:ea typeface="黑体" panose="02010609060101010101" pitchFamily="49" charset="-122"/>
            </a:endParaRPr>
          </a:p>
          <a:p>
            <a:pPr eaLnBrk="1" hangingPunct="1"/>
            <a:endParaRPr lang="zh-CN" altLang="en-US" sz="2100" b="1" dirty="0">
              <a:latin typeface="黑体" panose="02010609060101010101" pitchFamily="49" charset="-122"/>
              <a:ea typeface="黑体" panose="02010609060101010101" pitchFamily="49" charset="-122"/>
            </a:endParaRPr>
          </a:p>
          <a:p>
            <a:pPr eaLnBrk="1" hangingPunct="1"/>
            <a:r>
              <a:rPr lang="zh-CN" altLang="en-US" sz="2100" b="1" dirty="0">
                <a:latin typeface="楷体" panose="02010609060101010101" charset="-122"/>
                <a:ea typeface="楷体" panose="02010609060101010101" charset="-122"/>
                <a:sym typeface="+mn-ea"/>
              </a:rPr>
              <a:t>  年平均</a:t>
            </a:r>
            <a:r>
              <a:rPr lang="zh-CN" altLang="en-US" sz="2100" b="1" dirty="0" smtClean="0">
                <a:latin typeface="楷体" panose="02010609060101010101" charset="-122"/>
                <a:ea typeface="楷体" panose="02010609060101010101" charset="-122"/>
                <a:sym typeface="+mn-ea"/>
              </a:rPr>
              <a:t>人数 </a:t>
            </a:r>
            <a:r>
              <a:rPr lang="en-US" altLang="zh-CN" sz="2100" b="1" dirty="0" smtClean="0">
                <a:latin typeface="楷体" panose="02010609060101010101" charset="-122"/>
                <a:ea typeface="楷体" panose="02010609060101010101" charset="-122"/>
                <a:sym typeface="+mn-ea"/>
              </a:rPr>
              <a:t>= </a:t>
            </a:r>
            <a:r>
              <a:rPr lang="zh-CN" altLang="en-US" sz="2100" b="1" u="sng" dirty="0" smtClean="0">
                <a:latin typeface="楷体" panose="02010609060101010101" charset="-122"/>
                <a:ea typeface="楷体" panose="02010609060101010101" charset="-122"/>
                <a:sym typeface="+mn-ea"/>
              </a:rPr>
              <a:t>报告</a:t>
            </a:r>
            <a:r>
              <a:rPr lang="zh-CN" altLang="en-US" sz="2100" b="1" u="sng" dirty="0">
                <a:latin typeface="楷体" panose="02010609060101010101" charset="-122"/>
                <a:ea typeface="楷体" panose="02010609060101010101" charset="-122"/>
                <a:sym typeface="+mn-ea"/>
              </a:rPr>
              <a:t>年内</a:t>
            </a:r>
            <a:r>
              <a:rPr lang="en-US" altLang="zh-CN" sz="2100" b="1" u="sng" dirty="0">
                <a:latin typeface="楷体" panose="02010609060101010101" charset="-122"/>
                <a:ea typeface="楷体" panose="02010609060101010101" charset="-122"/>
                <a:sym typeface="+mn-ea"/>
              </a:rPr>
              <a:t>12</a:t>
            </a:r>
            <a:r>
              <a:rPr lang="zh-CN" altLang="en-US" sz="2100" b="1" u="sng" dirty="0">
                <a:latin typeface="楷体" panose="02010609060101010101" charset="-122"/>
                <a:ea typeface="楷体" panose="02010609060101010101" charset="-122"/>
                <a:sym typeface="+mn-ea"/>
              </a:rPr>
              <a:t>个</a:t>
            </a:r>
            <a:r>
              <a:rPr lang="zh-CN" altLang="en-US" sz="2100" b="1" u="sng" dirty="0">
                <a:solidFill>
                  <a:schemeClr val="tx1"/>
                </a:solidFill>
                <a:latin typeface="楷体" panose="02010609060101010101" charset="-122"/>
                <a:ea typeface="楷体" panose="02010609060101010101" charset="-122"/>
                <a:sym typeface="+mn-ea"/>
              </a:rPr>
              <a:t>月平均人数</a:t>
            </a:r>
            <a:r>
              <a:rPr lang="zh-CN" altLang="en-US" sz="2100" b="1" u="sng" dirty="0">
                <a:latin typeface="楷体" panose="02010609060101010101" charset="-122"/>
                <a:ea typeface="楷体" panose="02010609060101010101" charset="-122"/>
                <a:sym typeface="+mn-ea"/>
              </a:rPr>
              <a:t>之和</a:t>
            </a:r>
            <a:endParaRPr lang="zh-CN" altLang="en-US" sz="2100" b="1" u="sng" dirty="0">
              <a:latin typeface="楷体" panose="02010609060101010101" charset="-122"/>
              <a:ea typeface="楷体" panose="02010609060101010101" charset="-122"/>
              <a:sym typeface="+mn-ea"/>
            </a:endParaRPr>
          </a:p>
          <a:p>
            <a:pPr eaLnBrk="1" hangingPunct="1">
              <a:buNone/>
            </a:pPr>
            <a:r>
              <a:rPr lang="zh-CN" altLang="en-US" sz="2100" b="1" dirty="0">
                <a:latin typeface="楷体" panose="02010609060101010101" charset="-122"/>
                <a:ea typeface="楷体" panose="02010609060101010101" charset="-122"/>
                <a:sym typeface="+mn-ea"/>
              </a:rPr>
              <a:t>                         </a:t>
            </a:r>
            <a:r>
              <a:rPr lang="en-US" altLang="zh-CN" sz="2100" b="1" dirty="0">
                <a:latin typeface="楷体" panose="02010609060101010101" charset="-122"/>
                <a:ea typeface="楷体" panose="02010609060101010101" charset="-122"/>
                <a:sym typeface="+mn-ea"/>
              </a:rPr>
              <a:t>             </a:t>
            </a:r>
            <a:r>
              <a:rPr lang="zh-CN" altLang="en-US" sz="2100" b="1" dirty="0">
                <a:latin typeface="楷体" panose="02010609060101010101" charset="-122"/>
                <a:ea typeface="楷体" panose="02010609060101010101" charset="-122"/>
                <a:sym typeface="+mn-ea"/>
              </a:rPr>
              <a:t> </a:t>
            </a:r>
            <a:r>
              <a:rPr lang="en-US" altLang="zh-CN" sz="2100" b="1" dirty="0">
                <a:latin typeface="楷体" panose="02010609060101010101" charset="-122"/>
                <a:ea typeface="楷体" panose="02010609060101010101" charset="-122"/>
                <a:sym typeface="+mn-ea"/>
              </a:rPr>
              <a:t>12</a:t>
            </a:r>
            <a:endParaRPr lang="en-US" altLang="zh-CN" sz="2100" b="1" dirty="0">
              <a:latin typeface="楷体" panose="02010609060101010101" charset="-122"/>
              <a:ea typeface="楷体" panose="02010609060101010101" charset="-122"/>
              <a:sym typeface="+mn-ea"/>
            </a:endParaRPr>
          </a:p>
          <a:p>
            <a:pPr eaLnBrk="1" hangingPunct="1">
              <a:buNone/>
            </a:pPr>
            <a:endParaRPr kumimoji="0" lang="zh-CN" altLang="en-US" sz="2100" b="0" i="0" u="none" strike="noStrike" kern="1200" cap="none" spc="0" normalizeH="0" baseline="0" noProof="0" dirty="0">
              <a:ln>
                <a:noFill/>
              </a:ln>
              <a:solidFill>
                <a:srgbClr val="FF0000"/>
              </a:solidFill>
              <a:effectLst>
                <a:outerShdw blurRad="38100" dist="38100" dir="2700000" algn="tl">
                  <a:srgbClr val="C0C0C0"/>
                </a:outerShdw>
              </a:effectLst>
              <a:uLnTx/>
              <a:uFillTx/>
              <a:latin typeface="Calibri" panose="020F0502020204030204"/>
              <a:ea typeface="微软雅黑" panose="020B0604030504040204" pitchFamily="34" charset="-122"/>
              <a:cs typeface="+mn-cs"/>
            </a:endParaRPr>
          </a:p>
          <a:p>
            <a:pPr marL="171450" marR="0" lvl="0" indent="-171450" algn="l" defTabSz="914400" rtl="0" eaLnBrk="0" fontAlgn="auto" hangingPunct="0">
              <a:lnSpc>
                <a:spcPct val="110000"/>
              </a:lnSpc>
              <a:spcBef>
                <a:spcPts val="0"/>
              </a:spcBef>
              <a:spcAft>
                <a:spcPts val="600"/>
              </a:spcAft>
              <a:buClrTx/>
              <a:buSzTx/>
              <a:buFont typeface="Arial" panose="020B0604020202020204" pitchFamily="34" charset="0"/>
              <a:buChar char="•"/>
              <a:defRPr/>
            </a:pPr>
            <a:r>
              <a:rPr kumimoji="0"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注意</a:t>
            </a:r>
            <a:r>
              <a:rPr kumimoji="0" lang="zh-CN" altLang="en-US" sz="21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：在</a:t>
            </a:r>
            <a:r>
              <a:rPr kumimoji="0" lang="en-US" altLang="zh-CN" sz="21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2024</a:t>
            </a:r>
            <a:r>
              <a:rPr kumimoji="0" lang="zh-CN" altLang="en-US" sz="21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年内</a:t>
            </a:r>
            <a:r>
              <a:rPr kumimoji="0" lang="zh-CN" altLang="en-US" sz="21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新成立的单位，从实际开工之月起到年底的月平均人数相加</a:t>
            </a:r>
            <a:r>
              <a:rPr kumimoji="0" lang="zh-CN" altLang="en-US" sz="21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除以</a:t>
            </a:r>
            <a:r>
              <a:rPr kumimoji="0" lang="en-US" altLang="zh-CN" sz="21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12</a:t>
            </a:r>
            <a:r>
              <a:rPr kumimoji="0" lang="zh-CN" altLang="en-US" sz="21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个月。</a:t>
            </a:r>
            <a:endParaRPr kumimoji="0" lang="zh-CN" altLang="en-US" sz="21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1" algn="l" defTabSz="914400" rtl="0" eaLnBrk="0" fontAlgn="auto" latinLnBrk="0" hangingPunct="0">
              <a:lnSpc>
                <a:spcPct val="90000"/>
              </a:lnSpc>
              <a:spcBef>
                <a:spcPct val="50000"/>
              </a:spcBef>
              <a:spcAft>
                <a:spcPts val="0"/>
              </a:spcAft>
              <a:buClrTx/>
              <a:buSzTx/>
              <a:buFont typeface="Arial" panose="020B0604020202020204" pitchFamily="34" charset="0"/>
              <a:defRPr/>
            </a:pPr>
            <a:r>
              <a:rPr kumimoji="0" lang="zh-CN" altLang="en-US" sz="2025"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年平均人数</a:t>
            </a:r>
            <a:r>
              <a:rPr kumimoji="0" lang="en-US" altLang="zh-CN" sz="2025"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a:t>
            </a:r>
            <a:r>
              <a:rPr kumimoji="0" lang="zh-CN" altLang="en-US" sz="2025" b="1" i="0" u="sng"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开工之月平均人数</a:t>
            </a:r>
            <a:r>
              <a:rPr kumimoji="0" lang="en-US" altLang="zh-CN" sz="2025" b="1" i="0" u="sng"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a:t>
            </a:r>
            <a:r>
              <a:rPr kumimoji="0" lang="zh-CN" altLang="en-US" sz="2025" b="1" i="0" u="sng"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a:t>
            </a:r>
            <a:r>
              <a:rPr kumimoji="0" lang="en-US" altLang="zh-CN" sz="2025" b="1" i="0" u="sng"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12</a:t>
            </a:r>
            <a:r>
              <a:rPr kumimoji="0" lang="zh-CN" altLang="en-US" sz="2025" b="1" i="0" u="sng"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月平均人数</a:t>
            </a:r>
            <a:endParaRPr kumimoji="0" lang="zh-CN" altLang="en-US" sz="2025" b="1" i="0" u="sng"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a:p>
            <a:pPr marL="171450" marR="0" lvl="0" indent="-171450" algn="ctr" defTabSz="914400" rtl="0" eaLnBrk="0" fontAlgn="auto" latinLnBrk="0" hangingPunct="0">
              <a:lnSpc>
                <a:spcPct val="90000"/>
              </a:lnSpc>
              <a:spcBef>
                <a:spcPts val="750"/>
              </a:spcBef>
              <a:spcAft>
                <a:spcPts val="0"/>
              </a:spcAft>
              <a:buClrTx/>
              <a:buSzTx/>
              <a:buFontTx/>
              <a:buNone/>
              <a:defRPr/>
            </a:pPr>
            <a:r>
              <a:rPr kumimoji="0" lang="en-US" altLang="zh-CN" sz="2025"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        12</a:t>
            </a:r>
            <a:endParaRPr kumimoji="0" lang="en-US" altLang="zh-CN" sz="2025"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a:p>
            <a:pPr marL="171450" marR="0" lvl="0" indent="-171450" algn="ctr" defTabSz="914400" rtl="0" eaLnBrk="0" fontAlgn="auto" latinLnBrk="0" hangingPunct="0">
              <a:lnSpc>
                <a:spcPct val="90000"/>
              </a:lnSpc>
              <a:spcBef>
                <a:spcPts val="750"/>
              </a:spcBef>
              <a:spcAft>
                <a:spcPts val="0"/>
              </a:spcAft>
              <a:buClrTx/>
              <a:buSzTx/>
              <a:buFontTx/>
              <a:buNone/>
              <a:defRPr/>
            </a:pPr>
            <a:endParaRPr kumimoji="0" lang="en-US" altLang="zh-CN" sz="2025" b="1" i="0" u="none" strike="noStrike" kern="1200" cap="none" spc="0" normalizeH="0" baseline="0" noProof="0" dirty="0">
              <a:ln>
                <a:noFill/>
              </a:ln>
              <a:solidFill>
                <a:prstClr val="white"/>
              </a:solidFill>
              <a:effectLst/>
              <a:uLnTx/>
              <a:uFillTx/>
              <a:latin typeface="楷体" panose="02010609060101010101" charset="-122"/>
              <a:ea typeface="楷体" panose="02010609060101010101" charset="-122"/>
              <a:cs typeface="+mn-cs"/>
            </a:endParaRPr>
          </a:p>
          <a:p>
            <a:pPr marL="342900" marR="0" lvl="0" indent="-342900" algn="ctr" defTabSz="914400" rtl="0" eaLnBrk="0" fontAlgn="auto" latinLnBrk="0" hangingPunct="0">
              <a:lnSpc>
                <a:spcPct val="90000"/>
              </a:lnSpc>
              <a:spcBef>
                <a:spcPts val="750"/>
              </a:spcBef>
              <a:spcAft>
                <a:spcPts val="0"/>
              </a:spcAft>
              <a:buClrTx/>
              <a:buSzTx/>
              <a:buFont typeface="Wingdings" panose="05000000000000000000" charset="0"/>
              <a:buChar char="u"/>
              <a:defRPr/>
            </a:pPr>
            <a:r>
              <a:rPr lang="zh-CN" altLang="en-US" sz="2400" b="1" dirty="0">
                <a:solidFill>
                  <a:schemeClr val="bg1"/>
                </a:solidFill>
                <a:highlight>
                  <a:srgbClr val="FF0000"/>
                </a:highlight>
                <a:latin typeface="+mn-ea"/>
                <a:sym typeface="+mn-ea"/>
              </a:rPr>
              <a:t>公休日与节假日的人数应按前一天的人数计算</a:t>
            </a:r>
            <a:endParaRPr kumimoji="0" lang="zh-CN" altLang="en-US" sz="2400" b="1" i="0" u="none" strike="noStrike" kern="1200" cap="none" spc="0" normalizeH="0" baseline="0" noProof="0" dirty="0">
              <a:ln>
                <a:noFill/>
              </a:ln>
              <a:solidFill>
                <a:schemeClr val="bg1"/>
              </a:solidFill>
              <a:effectLst/>
              <a:highlight>
                <a:srgbClr val="FF0000"/>
              </a:highlight>
              <a:uLnTx/>
              <a:uFillTx/>
              <a:latin typeface="+mn-ea"/>
              <a:ea typeface="楷体" panose="02010609060101010101" charset="-122"/>
              <a:cs typeface="+mn-cs"/>
              <a:sym typeface="+mn-ea"/>
            </a:endParaRPr>
          </a:p>
        </p:txBody>
      </p:sp>
      <p:grpSp>
        <p:nvGrpSpPr>
          <p:cNvPr id="28" name="组合 27"/>
          <p:cNvGrpSpPr/>
          <p:nvPr/>
        </p:nvGrpSpPr>
        <p:grpSpPr>
          <a:xfrm rot="-1090261">
            <a:off x="416560" y="4443730"/>
            <a:ext cx="974725" cy="1517650"/>
            <a:chOff x="6029005" y="1412874"/>
            <a:chExt cx="2352680" cy="2857500"/>
          </a:xfrm>
        </p:grpSpPr>
        <p:grpSp>
          <p:nvGrpSpPr>
            <p:cNvPr id="29699" name="组合 28"/>
            <p:cNvGrpSpPr/>
            <p:nvPr/>
          </p:nvGrpSpPr>
          <p:grpSpPr>
            <a:xfrm>
              <a:off x="6029005" y="1412874"/>
              <a:ext cx="2352680" cy="2857500"/>
              <a:chOff x="2757485" y="1285874"/>
              <a:chExt cx="2352680" cy="2857500"/>
            </a:xfrm>
          </p:grpSpPr>
          <p:sp>
            <p:nvSpPr>
              <p:cNvPr id="49" name="同侧圆角矩形 48"/>
              <p:cNvSpPr/>
              <p:nvPr/>
            </p:nvSpPr>
            <p:spPr>
              <a:xfrm rot="16200000">
                <a:off x="1898953" y="2079456"/>
                <a:ext cx="2857500" cy="1180172"/>
              </a:xfrm>
              <a:prstGeom prst="round2SameRect">
                <a:avLst>
                  <a:gd name="adj1" fmla="val 857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ea"/>
                </a:endParaRPr>
              </a:p>
            </p:txBody>
          </p:sp>
          <p:sp>
            <p:nvSpPr>
              <p:cNvPr id="50" name="同侧圆角矩形 49"/>
              <p:cNvSpPr/>
              <p:nvPr/>
            </p:nvSpPr>
            <p:spPr>
              <a:xfrm rot="5400000">
                <a:off x="3081113" y="2104061"/>
                <a:ext cx="2857500" cy="1176341"/>
              </a:xfrm>
              <a:prstGeom prst="round2SameRect">
                <a:avLst>
                  <a:gd name="adj1" fmla="val 8570"/>
                  <a:gd name="adj2" fmla="val 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ea"/>
                </a:endParaRPr>
              </a:p>
            </p:txBody>
          </p:sp>
        </p:grpSp>
        <p:sp>
          <p:nvSpPr>
            <p:cNvPr id="30" name="圆角矩形 29"/>
            <p:cNvSpPr/>
            <p:nvPr/>
          </p:nvSpPr>
          <p:spPr>
            <a:xfrm>
              <a:off x="6142190" y="2233435"/>
              <a:ext cx="490461" cy="38857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7</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1" name="圆角矩形 30"/>
            <p:cNvSpPr/>
            <p:nvPr/>
          </p:nvSpPr>
          <p:spPr>
            <a:xfrm>
              <a:off x="6682460" y="2224399"/>
              <a:ext cx="494294" cy="38857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9</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2" name="圆角矩形 31"/>
            <p:cNvSpPr/>
            <p:nvPr/>
          </p:nvSpPr>
          <p:spPr>
            <a:xfrm>
              <a:off x="7220103" y="2251378"/>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9</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3" name="圆角矩形 32"/>
            <p:cNvSpPr/>
            <p:nvPr/>
          </p:nvSpPr>
          <p:spPr>
            <a:xfrm>
              <a:off x="7751547" y="2251763"/>
              <a:ext cx="486630" cy="38857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a:ln>
                    <a:noFill/>
                  </a:ln>
                  <a:solidFill>
                    <a:prstClr val="white"/>
                  </a:solidFill>
                  <a:effectLst/>
                  <a:uLnTx/>
                  <a:uFillTx/>
                  <a:latin typeface="宋体" pitchFamily="2" charset="-122"/>
                  <a:ea typeface="+mn-ea"/>
                  <a:cs typeface="+mn-ea"/>
                </a:rPr>
                <a:t>÷</a:t>
              </a:r>
              <a:endParaRPr kumimoji="0" lang="zh-CN" altLang="en-US" sz="1350"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4" name="圆角矩形 33"/>
            <p:cNvSpPr/>
            <p:nvPr/>
          </p:nvSpPr>
          <p:spPr>
            <a:xfrm>
              <a:off x="6154220" y="2733490"/>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4</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5" name="圆角矩形 34"/>
            <p:cNvSpPr/>
            <p:nvPr/>
          </p:nvSpPr>
          <p:spPr>
            <a:xfrm>
              <a:off x="6692253" y="2739118"/>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5</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6" name="圆角矩形 35"/>
            <p:cNvSpPr/>
            <p:nvPr/>
          </p:nvSpPr>
          <p:spPr>
            <a:xfrm>
              <a:off x="7215558" y="2712663"/>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6</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7" name="圆角矩形 36"/>
            <p:cNvSpPr/>
            <p:nvPr/>
          </p:nvSpPr>
          <p:spPr>
            <a:xfrm>
              <a:off x="7752450" y="2730583"/>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a:ln>
                    <a:noFill/>
                  </a:ln>
                  <a:solidFill>
                    <a:prstClr val="white"/>
                  </a:solidFill>
                  <a:effectLst/>
                  <a:uLnTx/>
                  <a:uFillTx/>
                  <a:latin typeface="宋体" pitchFamily="2" charset="-122"/>
                  <a:ea typeface="+mn-ea"/>
                  <a:cs typeface="+mn-ea"/>
                </a:rPr>
                <a:t>×</a:t>
              </a:r>
              <a:endParaRPr kumimoji="0" lang="zh-CN" altLang="en-US" sz="1350"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8" name="圆角矩形 37"/>
            <p:cNvSpPr/>
            <p:nvPr/>
          </p:nvSpPr>
          <p:spPr>
            <a:xfrm>
              <a:off x="6147229" y="3191002"/>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1</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9" name="圆角矩形 38"/>
            <p:cNvSpPr/>
            <p:nvPr/>
          </p:nvSpPr>
          <p:spPr>
            <a:xfrm>
              <a:off x="6682721" y="3193325"/>
              <a:ext cx="49429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2</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40" name="圆角矩形 39"/>
            <p:cNvSpPr/>
            <p:nvPr/>
          </p:nvSpPr>
          <p:spPr>
            <a:xfrm>
              <a:off x="7211179" y="3202303"/>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3</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41" name="圆角矩形 40"/>
            <p:cNvSpPr/>
            <p:nvPr/>
          </p:nvSpPr>
          <p:spPr>
            <a:xfrm>
              <a:off x="7752947" y="3208397"/>
              <a:ext cx="486630"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dirty="0">
                  <a:ln>
                    <a:noFill/>
                  </a:ln>
                  <a:solidFill>
                    <a:prstClr val="white"/>
                  </a:solidFill>
                  <a:effectLst/>
                  <a:uLnTx/>
                  <a:uFillTx/>
                  <a:latin typeface="宋体" pitchFamily="2" charset="-122"/>
                  <a:ea typeface="+mn-ea"/>
                  <a:cs typeface="+mn-ea"/>
                </a:rPr>
                <a:t>—</a:t>
              </a:r>
              <a:endParaRPr kumimoji="0" lang="zh-CN" altLang="en-US" sz="1350"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42" name="圆角矩形 41"/>
            <p:cNvSpPr/>
            <p:nvPr/>
          </p:nvSpPr>
          <p:spPr>
            <a:xfrm>
              <a:off x="6151160" y="3651310"/>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0</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43" name="圆角矩形 42"/>
            <p:cNvSpPr/>
            <p:nvPr/>
          </p:nvSpPr>
          <p:spPr>
            <a:xfrm>
              <a:off x="6686857" y="3672071"/>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0" normalizeH="0" baseline="0" noProof="0">
                  <a:ln>
                    <a:noFill/>
                  </a:ln>
                  <a:solidFill>
                    <a:prstClr val="white"/>
                  </a:solidFill>
                  <a:effectLst/>
                  <a:uLnTx/>
                  <a:uFillTx/>
                  <a:latin typeface="宋体" pitchFamily="2" charset="-122"/>
                  <a:ea typeface="+mn-ea"/>
                  <a:cs typeface="+mn-ea"/>
                </a:rPr>
                <a:t>●</a:t>
              </a:r>
              <a:endParaRPr kumimoji="0" lang="zh-CN" altLang="en-US" sz="1350"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44" name="圆角矩形 43"/>
            <p:cNvSpPr/>
            <p:nvPr/>
          </p:nvSpPr>
          <p:spPr>
            <a:xfrm>
              <a:off x="7215108" y="3662611"/>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45" name="圆角矩形 44"/>
            <p:cNvSpPr/>
            <p:nvPr/>
          </p:nvSpPr>
          <p:spPr>
            <a:xfrm>
              <a:off x="7744664" y="3669214"/>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grpSp>
          <p:nvGrpSpPr>
            <p:cNvPr id="46" name="组合 45"/>
            <p:cNvGrpSpPr/>
            <p:nvPr/>
          </p:nvGrpSpPr>
          <p:grpSpPr>
            <a:xfrm>
              <a:off x="6159977" y="1608137"/>
              <a:ext cx="2090736" cy="461964"/>
              <a:chOff x="2757485" y="1285874"/>
              <a:chExt cx="2352680" cy="2857500"/>
            </a:xfrm>
            <a:solidFill>
              <a:schemeClr val="bg1"/>
            </a:solidFill>
          </p:grpSpPr>
          <p:sp>
            <p:nvSpPr>
              <p:cNvPr id="47" name="同侧圆角矩形 46"/>
              <p:cNvSpPr/>
              <p:nvPr/>
            </p:nvSpPr>
            <p:spPr>
              <a:xfrm rot="16200000">
                <a:off x="1916905" y="2126454"/>
                <a:ext cx="2857500" cy="1176340"/>
              </a:xfrm>
              <a:prstGeom prst="round2SameRect">
                <a:avLst>
                  <a:gd name="adj1" fmla="val 14755"/>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ea"/>
                </a:endParaRPr>
              </a:p>
            </p:txBody>
          </p:sp>
          <p:sp>
            <p:nvSpPr>
              <p:cNvPr id="48" name="同侧圆角矩形 47"/>
              <p:cNvSpPr/>
              <p:nvPr/>
            </p:nvSpPr>
            <p:spPr>
              <a:xfrm rot="5400000">
                <a:off x="3093245" y="2126454"/>
                <a:ext cx="2857500" cy="1176340"/>
              </a:xfrm>
              <a:prstGeom prst="round2SameRect">
                <a:avLst>
                  <a:gd name="adj1" fmla="val 1269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ea"/>
                </a:endParaRPr>
              </a:p>
            </p:txBody>
          </p:sp>
        </p:grpSp>
      </p:grpSp>
      <p:sp>
        <p:nvSpPr>
          <p:cNvPr id="2" name="文本框 1"/>
          <p:cNvSpPr txBox="true"/>
          <p:nvPr>
            <p:custDataLst>
              <p:tags r:id="rId1"/>
            </p:custDataLst>
          </p:nvPr>
        </p:nvSpPr>
        <p:spPr>
          <a:xfrm>
            <a:off x="951230" y="135890"/>
            <a:ext cx="5490845" cy="583565"/>
          </a:xfrm>
          <a:prstGeom prst="rect">
            <a:avLst/>
          </a:prstGeom>
          <a:noFill/>
        </p:spPr>
        <p:txBody>
          <a:bodyPr wrap="none" rtlCol="0" anchor="t">
            <a:spAutoFit/>
          </a:bodyPr>
          <a:lstStyle/>
          <a:p>
            <a:pPr marL="0" indent="0" algn="l">
              <a:lnSpc>
                <a:spcPct val="100000"/>
              </a:lnSpc>
              <a:spcBef>
                <a:spcPts val="0"/>
              </a:spcBef>
              <a:spcAft>
                <a:spcPts val="0"/>
              </a:spcAft>
              <a:buNone/>
            </a:pPr>
            <a:r>
              <a:rPr lang="zh-CN" altLang="en-US" sz="32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从业人员平均人数计算方法：</a:t>
            </a:r>
            <a:endParaRPr lang="zh-CN" altLang="en-US" sz="32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03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6031">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603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6031">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6031">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6031">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6031">
                                            <p:txEl>
                                              <p:pRg st="9" end="9"/>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 presetClass="emph" presetSubtype="0" fill="hold" nodeType="clickEffect">
                                  <p:stCondLst>
                                    <p:cond delay="0"/>
                                  </p:stCondLst>
                                  <p:childTnLst>
                                    <p:animScale>
                                      <p:cBhvr>
                                        <p:cTn id="24" dur="2000" fill="hold"/>
                                        <p:tgtEl>
                                          <p:spTgt spid="126031">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true"/>
          </p:cNvSpPr>
          <p:nvPr/>
        </p:nvSpPr>
        <p:spPr>
          <a:xfrm>
            <a:off x="328930" y="791845"/>
            <a:ext cx="8627745" cy="3461385"/>
          </a:xfrm>
          <a:prstGeom prst="rect">
            <a:avLst/>
          </a:prstGeom>
          <a:noFill/>
          <a:ln w="9525">
            <a:noFill/>
          </a:ln>
        </p:spPr>
        <p:txBody>
          <a:bodyPr wrap="square" lIns="84406" tIns="42203" rIns="84406" bIns="42203" anchor="t" anchorCtr="false"/>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eaLnBrk="1" hangingPunct="1">
              <a:buFont typeface="Wingdings" panose="05000000000000000000" charset="0"/>
              <a:buChar char=""/>
            </a:pPr>
            <a:r>
              <a:rPr lang="en-US" altLang="zh-CN" sz="2800" b="1"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季报中平均人数的计算方法：</a:t>
            </a:r>
            <a:endParaRPr lang="zh-CN" altLang="en-US" sz="2800" b="1" dirty="0">
              <a:latin typeface="黑体" panose="02010609060101010101" pitchFamily="49" charset="-122"/>
              <a:ea typeface="黑体" panose="02010609060101010101" pitchFamily="49" charset="-122"/>
            </a:endParaRPr>
          </a:p>
          <a:p>
            <a:pPr eaLnBrk="1" hangingPunct="1"/>
            <a:endParaRPr lang="zh-CN" altLang="en-US" sz="2400" b="1" dirty="0">
              <a:latin typeface="黑体" panose="02010609060101010101" pitchFamily="49" charset="-122"/>
              <a:ea typeface="黑体" panose="02010609060101010101" pitchFamily="49" charset="-122"/>
            </a:endParaRPr>
          </a:p>
          <a:p>
            <a:pPr eaLnBrk="1" hangingPunct="1"/>
            <a:r>
              <a:rPr lang="en-US" altLang="zh-CN" sz="2400" b="1" dirty="0">
                <a:latin typeface="楷体" panose="02010609060101010101" charset="-122"/>
                <a:ea typeface="楷体" panose="02010609060101010101" charset="-122"/>
              </a:rPr>
              <a:t>1</a:t>
            </a:r>
            <a:r>
              <a:rPr lang="zh-CN" altLang="en-US" sz="2400" b="1" dirty="0" smtClean="0">
                <a:latin typeface="楷体" panose="02010609060101010101" charset="-122"/>
                <a:ea typeface="楷体" panose="02010609060101010101" charset="-122"/>
              </a:rPr>
              <a:t>季度：</a:t>
            </a:r>
            <a:r>
              <a:rPr lang="en-US" altLang="zh-CN" sz="2400" b="1" dirty="0">
                <a:latin typeface="楷体" panose="02010609060101010101" charset="-122"/>
                <a:ea typeface="楷体" panose="02010609060101010101" charset="-122"/>
              </a:rPr>
              <a:t>1-</a:t>
            </a:r>
            <a:r>
              <a:rPr lang="zh-CN" altLang="en-US" sz="2400" b="1" dirty="0">
                <a:latin typeface="楷体" panose="02010609060101010101" charset="-122"/>
                <a:ea typeface="楷体" panose="02010609060101010101" charset="-122"/>
              </a:rPr>
              <a:t>本季平均人数</a:t>
            </a:r>
            <a:r>
              <a:rPr lang="en-US" altLang="zh-CN" sz="2400" b="1" dirty="0">
                <a:latin typeface="楷体" panose="02010609060101010101" charset="-122"/>
                <a:ea typeface="楷体" panose="02010609060101010101" charset="-122"/>
              </a:rPr>
              <a:t>=</a:t>
            </a:r>
            <a:r>
              <a:rPr lang="zh-CN" altLang="en-US" sz="2400" b="1" dirty="0">
                <a:latin typeface="楷体" panose="02010609060101010101" charset="-122"/>
                <a:ea typeface="楷体" panose="02010609060101010101" charset="-122"/>
              </a:rPr>
              <a:t>（</a:t>
            </a:r>
            <a:r>
              <a:rPr lang="en-US" altLang="zh-CN" sz="2400" b="1" dirty="0">
                <a:solidFill>
                  <a:srgbClr val="FF0000"/>
                </a:solidFill>
                <a:latin typeface="楷体" panose="02010609060101010101" charset="-122"/>
                <a:ea typeface="楷体" panose="02010609060101010101" charset="-122"/>
              </a:rPr>
              <a:t>1-3</a:t>
            </a:r>
            <a:r>
              <a:rPr lang="zh-CN" altLang="en-US" sz="2400" b="1" dirty="0">
                <a:latin typeface="楷体" panose="02010609060101010101" charset="-122"/>
                <a:ea typeface="楷体" panose="02010609060101010101" charset="-122"/>
              </a:rPr>
              <a:t>月各月平均人数之和</a:t>
            </a:r>
            <a:r>
              <a:rPr lang="zh-CN" altLang="en-US" sz="2400" b="1" dirty="0">
                <a:latin typeface="楷体" panose="02010609060101010101" charset="-122"/>
                <a:ea typeface="楷体" panose="02010609060101010101" charset="-122"/>
                <a:sym typeface="+mn-ea"/>
              </a:rPr>
              <a:t>）</a:t>
            </a:r>
            <a:r>
              <a:rPr lang="en-US" altLang="zh-CN" sz="2400" b="1" dirty="0">
                <a:latin typeface="楷体" panose="02010609060101010101" charset="-122"/>
                <a:ea typeface="楷体" panose="02010609060101010101" charset="-122"/>
                <a:sym typeface="+mn-ea"/>
              </a:rPr>
              <a:t>/3</a:t>
            </a:r>
            <a:endParaRPr lang="zh-CN" altLang="en-US" sz="2400" b="1" dirty="0">
              <a:latin typeface="楷体" panose="02010609060101010101" charset="-122"/>
              <a:ea typeface="楷体" panose="02010609060101010101" charset="-122"/>
            </a:endParaRPr>
          </a:p>
          <a:p>
            <a:pPr eaLnBrk="1" hangingPunct="1">
              <a:buNone/>
            </a:pPr>
            <a:r>
              <a:rPr lang="zh-CN" altLang="en-US" sz="2400" b="1" dirty="0">
                <a:latin typeface="楷体" panose="02010609060101010101" charset="-122"/>
                <a:ea typeface="楷体" panose="02010609060101010101" charset="-122"/>
              </a:rPr>
              <a:t>                               </a:t>
            </a:r>
            <a:r>
              <a:rPr lang="en-US" altLang="zh-CN" sz="2400" b="1" dirty="0">
                <a:latin typeface="楷体" panose="02010609060101010101" charset="-122"/>
                <a:ea typeface="楷体" panose="02010609060101010101" charset="-122"/>
              </a:rPr>
              <a:t>                        </a:t>
            </a:r>
            <a:r>
              <a:rPr lang="zh-CN" altLang="en-US" sz="2400" b="1" dirty="0">
                <a:latin typeface="楷体" panose="02010609060101010101" charset="-122"/>
                <a:ea typeface="楷体" panose="02010609060101010101" charset="-122"/>
              </a:rPr>
              <a:t> </a:t>
            </a:r>
            <a:r>
              <a:rPr lang="en-US" altLang="zh-CN" sz="2400" b="1" dirty="0">
                <a:latin typeface="楷体" panose="02010609060101010101" charset="-122"/>
                <a:ea typeface="楷体" panose="02010609060101010101" charset="-122"/>
              </a:rPr>
              <a:t>                 </a:t>
            </a:r>
            <a:endParaRPr lang="en-US" altLang="zh-CN" sz="2400" b="1" dirty="0">
              <a:solidFill>
                <a:srgbClr val="FF0000"/>
              </a:solidFill>
              <a:latin typeface="楷体" panose="02010609060101010101" charset="-122"/>
              <a:ea typeface="楷体" panose="02010609060101010101" charset="-122"/>
            </a:endParaRPr>
          </a:p>
          <a:p>
            <a:pPr eaLnBrk="1" hangingPunct="1"/>
            <a:r>
              <a:rPr lang="en-US" altLang="zh-CN" sz="2400" b="1" dirty="0">
                <a:latin typeface="楷体" panose="02010609060101010101" charset="-122"/>
                <a:ea typeface="楷体" panose="02010609060101010101" charset="-122"/>
              </a:rPr>
              <a:t>2</a:t>
            </a:r>
            <a:r>
              <a:rPr lang="zh-CN" altLang="en-US" sz="2400" b="1" dirty="0">
                <a:latin typeface="楷体" panose="02010609060101010101" charset="-122"/>
                <a:ea typeface="楷体" panose="02010609060101010101" charset="-122"/>
              </a:rPr>
              <a:t>季度：</a:t>
            </a:r>
            <a:r>
              <a:rPr lang="en-US" altLang="zh-CN" sz="2400" b="1" dirty="0">
                <a:latin typeface="楷体" panose="02010609060101010101" charset="-122"/>
                <a:ea typeface="楷体" panose="02010609060101010101" charset="-122"/>
              </a:rPr>
              <a:t>1-</a:t>
            </a:r>
            <a:r>
              <a:rPr lang="zh-CN" altLang="en-US" sz="2400" b="1" dirty="0">
                <a:latin typeface="楷体" panose="02010609060101010101" charset="-122"/>
                <a:ea typeface="楷体" panose="02010609060101010101" charset="-122"/>
              </a:rPr>
              <a:t>本季平均人数</a:t>
            </a:r>
            <a:r>
              <a:rPr lang="en-US" altLang="zh-CN" sz="2400" b="1" dirty="0">
                <a:latin typeface="楷体" panose="02010609060101010101" charset="-122"/>
                <a:ea typeface="楷体" panose="02010609060101010101" charset="-122"/>
              </a:rPr>
              <a:t>=</a:t>
            </a:r>
            <a:r>
              <a:rPr lang="zh-CN" altLang="en-US" sz="2400" b="1" dirty="0">
                <a:latin typeface="楷体" panose="02010609060101010101" charset="-122"/>
                <a:ea typeface="楷体" panose="02010609060101010101" charset="-122"/>
                <a:sym typeface="+mn-ea"/>
              </a:rPr>
              <a:t>（</a:t>
            </a:r>
            <a:r>
              <a:rPr lang="en-US" altLang="zh-CN" sz="2400" b="1" dirty="0">
                <a:solidFill>
                  <a:srgbClr val="FF0000"/>
                </a:solidFill>
                <a:latin typeface="楷体" panose="02010609060101010101" charset="-122"/>
                <a:ea typeface="楷体" panose="02010609060101010101" charset="-122"/>
              </a:rPr>
              <a:t>1-6</a:t>
            </a:r>
            <a:r>
              <a:rPr lang="zh-CN" altLang="en-US" sz="2400" b="1" dirty="0">
                <a:solidFill>
                  <a:srgbClr val="FF0000"/>
                </a:solidFill>
                <a:latin typeface="楷体" panose="02010609060101010101" charset="-122"/>
                <a:ea typeface="楷体" panose="02010609060101010101" charset="-122"/>
              </a:rPr>
              <a:t>月</a:t>
            </a:r>
            <a:r>
              <a:rPr lang="zh-CN" altLang="en-US" sz="2400" b="1" dirty="0">
                <a:latin typeface="楷体" panose="02010609060101010101" charset="-122"/>
                <a:ea typeface="楷体" panose="02010609060101010101" charset="-122"/>
              </a:rPr>
              <a:t>各月平均人数之和</a:t>
            </a:r>
            <a:r>
              <a:rPr lang="zh-CN" altLang="en-US" sz="2400" b="1" dirty="0">
                <a:latin typeface="楷体" panose="02010609060101010101" charset="-122"/>
                <a:ea typeface="楷体" panose="02010609060101010101" charset="-122"/>
                <a:sym typeface="+mn-ea"/>
              </a:rPr>
              <a:t>）</a:t>
            </a:r>
            <a:r>
              <a:rPr lang="en-US" altLang="zh-CN" sz="2400" b="1" dirty="0">
                <a:latin typeface="楷体" panose="02010609060101010101" charset="-122"/>
                <a:ea typeface="楷体" panose="02010609060101010101" charset="-122"/>
                <a:sym typeface="+mn-ea"/>
              </a:rPr>
              <a:t>/6</a:t>
            </a:r>
            <a:endParaRPr lang="zh-CN" altLang="en-US" sz="2400" b="1" dirty="0">
              <a:latin typeface="楷体" panose="02010609060101010101" charset="-122"/>
              <a:ea typeface="楷体" panose="02010609060101010101" charset="-122"/>
            </a:endParaRPr>
          </a:p>
          <a:p>
            <a:pPr eaLnBrk="1" hangingPunct="1">
              <a:buNone/>
            </a:pPr>
            <a:r>
              <a:rPr lang="zh-CN" altLang="en-US" sz="2400" b="1" dirty="0">
                <a:latin typeface="楷体" panose="02010609060101010101" charset="-122"/>
                <a:ea typeface="楷体" panose="02010609060101010101" charset="-122"/>
              </a:rPr>
              <a:t>                            </a:t>
            </a:r>
            <a:r>
              <a:rPr lang="en-US" altLang="zh-CN" sz="2400" b="1" dirty="0">
                <a:latin typeface="楷体" panose="02010609060101010101" charset="-122"/>
                <a:ea typeface="楷体" panose="02010609060101010101" charset="-122"/>
              </a:rPr>
              <a:t>                        </a:t>
            </a:r>
            <a:r>
              <a:rPr lang="zh-CN" altLang="en-US" sz="2400" b="1" dirty="0">
                <a:latin typeface="楷体" panose="02010609060101010101" charset="-122"/>
                <a:ea typeface="楷体" panose="02010609060101010101" charset="-122"/>
              </a:rPr>
              <a:t>    </a:t>
            </a:r>
            <a:endParaRPr lang="en-US" altLang="zh-CN" sz="2400" b="1" dirty="0">
              <a:solidFill>
                <a:srgbClr val="FF0000"/>
              </a:solidFill>
              <a:latin typeface="楷体" panose="02010609060101010101" charset="-122"/>
              <a:ea typeface="楷体" panose="02010609060101010101" charset="-122"/>
            </a:endParaRPr>
          </a:p>
          <a:p>
            <a:pPr eaLnBrk="1" hangingPunct="1"/>
            <a:r>
              <a:rPr lang="en-US" altLang="zh-CN" sz="2400" b="1" dirty="0">
                <a:latin typeface="楷体" panose="02010609060101010101" charset="-122"/>
                <a:ea typeface="楷体" panose="02010609060101010101" charset="-122"/>
              </a:rPr>
              <a:t>3</a:t>
            </a:r>
            <a:r>
              <a:rPr lang="zh-CN" altLang="en-US" sz="2400" b="1" dirty="0">
                <a:latin typeface="楷体" panose="02010609060101010101" charset="-122"/>
                <a:ea typeface="楷体" panose="02010609060101010101" charset="-122"/>
              </a:rPr>
              <a:t>季度：</a:t>
            </a:r>
            <a:r>
              <a:rPr lang="en-US" altLang="zh-CN" sz="2400" b="1" dirty="0">
                <a:latin typeface="楷体" panose="02010609060101010101" charset="-122"/>
                <a:ea typeface="楷体" panose="02010609060101010101" charset="-122"/>
              </a:rPr>
              <a:t>1-</a:t>
            </a:r>
            <a:r>
              <a:rPr lang="zh-CN" altLang="en-US" sz="2400" b="1" dirty="0">
                <a:latin typeface="楷体" panose="02010609060101010101" charset="-122"/>
                <a:ea typeface="楷体" panose="02010609060101010101" charset="-122"/>
              </a:rPr>
              <a:t>本季平均人数</a:t>
            </a:r>
            <a:r>
              <a:rPr lang="en-US" altLang="zh-CN" sz="2400" b="1" dirty="0">
                <a:latin typeface="楷体" panose="02010609060101010101" charset="-122"/>
                <a:ea typeface="楷体" panose="02010609060101010101" charset="-122"/>
              </a:rPr>
              <a:t>=</a:t>
            </a:r>
            <a:r>
              <a:rPr lang="zh-CN" altLang="en-US" sz="2400" b="1" dirty="0">
                <a:latin typeface="楷体" panose="02010609060101010101" charset="-122"/>
                <a:ea typeface="楷体" panose="02010609060101010101" charset="-122"/>
                <a:sym typeface="+mn-ea"/>
              </a:rPr>
              <a:t>（</a:t>
            </a:r>
            <a:r>
              <a:rPr lang="en-US" altLang="zh-CN" sz="2400" b="1" dirty="0">
                <a:solidFill>
                  <a:srgbClr val="FF0000"/>
                </a:solidFill>
                <a:latin typeface="楷体" panose="02010609060101010101" charset="-122"/>
                <a:ea typeface="楷体" panose="02010609060101010101" charset="-122"/>
              </a:rPr>
              <a:t>1-9</a:t>
            </a:r>
            <a:r>
              <a:rPr lang="zh-CN" altLang="en-US" sz="2400" b="1" dirty="0">
                <a:solidFill>
                  <a:srgbClr val="FF0000"/>
                </a:solidFill>
                <a:latin typeface="楷体" panose="02010609060101010101" charset="-122"/>
                <a:ea typeface="楷体" panose="02010609060101010101" charset="-122"/>
              </a:rPr>
              <a:t>月</a:t>
            </a:r>
            <a:r>
              <a:rPr lang="zh-CN" altLang="en-US" sz="2400" b="1" dirty="0">
                <a:latin typeface="楷体" panose="02010609060101010101" charset="-122"/>
                <a:ea typeface="楷体" panose="02010609060101010101" charset="-122"/>
              </a:rPr>
              <a:t>各月平均人数之和</a:t>
            </a:r>
            <a:r>
              <a:rPr lang="zh-CN" altLang="en-US" sz="2400" b="1" dirty="0">
                <a:latin typeface="楷体" panose="02010609060101010101" charset="-122"/>
                <a:ea typeface="楷体" panose="02010609060101010101" charset="-122"/>
                <a:sym typeface="+mn-ea"/>
              </a:rPr>
              <a:t>）</a:t>
            </a:r>
            <a:r>
              <a:rPr lang="en-US" altLang="zh-CN" sz="2400" b="1" dirty="0">
                <a:latin typeface="楷体" panose="02010609060101010101" charset="-122"/>
                <a:ea typeface="楷体" panose="02010609060101010101" charset="-122"/>
                <a:sym typeface="+mn-ea"/>
              </a:rPr>
              <a:t>/</a:t>
            </a:r>
            <a:r>
              <a:rPr lang="en-US" altLang="zh-CN" sz="2400" b="1" dirty="0">
                <a:solidFill>
                  <a:schemeClr val="tx1"/>
                </a:solidFill>
                <a:latin typeface="楷体" panose="02010609060101010101" charset="-122"/>
                <a:ea typeface="楷体" panose="02010609060101010101" charset="-122"/>
                <a:sym typeface="+mn-ea"/>
              </a:rPr>
              <a:t>9</a:t>
            </a:r>
            <a:endParaRPr lang="zh-CN" altLang="en-US" sz="2400" b="1" dirty="0">
              <a:latin typeface="楷体" panose="02010609060101010101" charset="-122"/>
              <a:ea typeface="楷体" panose="02010609060101010101" charset="-122"/>
            </a:endParaRPr>
          </a:p>
          <a:p>
            <a:pPr eaLnBrk="1" hangingPunct="1">
              <a:buNone/>
            </a:pPr>
            <a:r>
              <a:rPr lang="zh-CN" altLang="en-US" sz="2400" b="1" dirty="0">
                <a:latin typeface="楷体" panose="02010609060101010101" charset="-122"/>
                <a:ea typeface="楷体" panose="02010609060101010101" charset="-122"/>
              </a:rPr>
              <a:t>                           </a:t>
            </a:r>
            <a:r>
              <a:rPr lang="en-US" altLang="zh-CN" sz="2400" b="1" dirty="0">
                <a:latin typeface="楷体" panose="02010609060101010101" charset="-122"/>
                <a:ea typeface="楷体" panose="02010609060101010101" charset="-122"/>
              </a:rPr>
              <a:t>                        </a:t>
            </a:r>
            <a:r>
              <a:rPr lang="zh-CN" altLang="en-US" sz="2400" b="1" dirty="0">
                <a:latin typeface="楷体" panose="02010609060101010101" charset="-122"/>
                <a:ea typeface="楷体" panose="02010609060101010101" charset="-122"/>
              </a:rPr>
              <a:t> </a:t>
            </a:r>
            <a:endParaRPr lang="zh-CN" altLang="en-US" sz="2770" b="1" dirty="0"/>
          </a:p>
        </p:txBody>
      </p:sp>
      <p:grpSp>
        <p:nvGrpSpPr>
          <p:cNvPr id="28" name="组合 27"/>
          <p:cNvGrpSpPr/>
          <p:nvPr/>
        </p:nvGrpSpPr>
        <p:grpSpPr>
          <a:xfrm rot="-1090261">
            <a:off x="273050" y="4658995"/>
            <a:ext cx="974725" cy="1517650"/>
            <a:chOff x="6029005" y="1412874"/>
            <a:chExt cx="2352680" cy="2857500"/>
          </a:xfrm>
        </p:grpSpPr>
        <p:grpSp>
          <p:nvGrpSpPr>
            <p:cNvPr id="29699" name="组合 28"/>
            <p:cNvGrpSpPr/>
            <p:nvPr/>
          </p:nvGrpSpPr>
          <p:grpSpPr>
            <a:xfrm>
              <a:off x="6029005" y="1412874"/>
              <a:ext cx="2352680" cy="2857500"/>
              <a:chOff x="2757485" y="1285874"/>
              <a:chExt cx="2352680" cy="2857500"/>
            </a:xfrm>
          </p:grpSpPr>
          <p:sp>
            <p:nvSpPr>
              <p:cNvPr id="49" name="同侧圆角矩形 48"/>
              <p:cNvSpPr/>
              <p:nvPr/>
            </p:nvSpPr>
            <p:spPr>
              <a:xfrm rot="16200000">
                <a:off x="1898953" y="2079456"/>
                <a:ext cx="2857500" cy="1180172"/>
              </a:xfrm>
              <a:prstGeom prst="round2SameRect">
                <a:avLst>
                  <a:gd name="adj1" fmla="val 857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ea"/>
                </a:endParaRPr>
              </a:p>
            </p:txBody>
          </p:sp>
          <p:sp>
            <p:nvSpPr>
              <p:cNvPr id="50" name="同侧圆角矩形 49"/>
              <p:cNvSpPr/>
              <p:nvPr/>
            </p:nvSpPr>
            <p:spPr>
              <a:xfrm rot="5400000">
                <a:off x="3081113" y="2104061"/>
                <a:ext cx="2857500" cy="1176341"/>
              </a:xfrm>
              <a:prstGeom prst="round2SameRect">
                <a:avLst>
                  <a:gd name="adj1" fmla="val 8570"/>
                  <a:gd name="adj2" fmla="val 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ea"/>
                </a:endParaRPr>
              </a:p>
            </p:txBody>
          </p:sp>
        </p:grpSp>
        <p:sp>
          <p:nvSpPr>
            <p:cNvPr id="30" name="圆角矩形 29"/>
            <p:cNvSpPr/>
            <p:nvPr/>
          </p:nvSpPr>
          <p:spPr>
            <a:xfrm>
              <a:off x="6142190" y="2233435"/>
              <a:ext cx="490461" cy="38857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7</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1" name="圆角矩形 30"/>
            <p:cNvSpPr/>
            <p:nvPr/>
          </p:nvSpPr>
          <p:spPr>
            <a:xfrm>
              <a:off x="6682460" y="2224399"/>
              <a:ext cx="494294" cy="38857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9</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2" name="圆角矩形 31"/>
            <p:cNvSpPr/>
            <p:nvPr/>
          </p:nvSpPr>
          <p:spPr>
            <a:xfrm>
              <a:off x="7220103" y="2251378"/>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9</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3" name="圆角矩形 32"/>
            <p:cNvSpPr/>
            <p:nvPr/>
          </p:nvSpPr>
          <p:spPr>
            <a:xfrm>
              <a:off x="7751547" y="2251763"/>
              <a:ext cx="486630" cy="38857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a:ln>
                    <a:noFill/>
                  </a:ln>
                  <a:solidFill>
                    <a:prstClr val="white"/>
                  </a:solidFill>
                  <a:effectLst/>
                  <a:uLnTx/>
                  <a:uFillTx/>
                  <a:latin typeface="宋体" pitchFamily="2" charset="-122"/>
                  <a:ea typeface="+mn-ea"/>
                  <a:cs typeface="+mn-ea"/>
                </a:rPr>
                <a:t>÷</a:t>
              </a:r>
              <a:endParaRPr kumimoji="0" lang="zh-CN" altLang="en-US" sz="1350"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4" name="圆角矩形 33"/>
            <p:cNvSpPr/>
            <p:nvPr/>
          </p:nvSpPr>
          <p:spPr>
            <a:xfrm>
              <a:off x="6154220" y="2733490"/>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4</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5" name="圆角矩形 34"/>
            <p:cNvSpPr/>
            <p:nvPr/>
          </p:nvSpPr>
          <p:spPr>
            <a:xfrm>
              <a:off x="6692253" y="2739118"/>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5</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6" name="圆角矩形 35"/>
            <p:cNvSpPr/>
            <p:nvPr/>
          </p:nvSpPr>
          <p:spPr>
            <a:xfrm>
              <a:off x="7215558" y="2712663"/>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6</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7" name="圆角矩形 36"/>
            <p:cNvSpPr/>
            <p:nvPr/>
          </p:nvSpPr>
          <p:spPr>
            <a:xfrm>
              <a:off x="7752450" y="2730583"/>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a:ln>
                    <a:noFill/>
                  </a:ln>
                  <a:solidFill>
                    <a:prstClr val="white"/>
                  </a:solidFill>
                  <a:effectLst/>
                  <a:uLnTx/>
                  <a:uFillTx/>
                  <a:latin typeface="宋体" pitchFamily="2" charset="-122"/>
                  <a:ea typeface="+mn-ea"/>
                  <a:cs typeface="+mn-ea"/>
                </a:rPr>
                <a:t>×</a:t>
              </a:r>
              <a:endParaRPr kumimoji="0" lang="zh-CN" altLang="en-US" sz="1350"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8" name="圆角矩形 37"/>
            <p:cNvSpPr/>
            <p:nvPr/>
          </p:nvSpPr>
          <p:spPr>
            <a:xfrm>
              <a:off x="6147229" y="3191002"/>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1</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39" name="圆角矩形 38"/>
            <p:cNvSpPr/>
            <p:nvPr/>
          </p:nvSpPr>
          <p:spPr>
            <a:xfrm>
              <a:off x="6682721" y="3193325"/>
              <a:ext cx="49429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2</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40" name="圆角矩形 39"/>
            <p:cNvSpPr/>
            <p:nvPr/>
          </p:nvSpPr>
          <p:spPr>
            <a:xfrm>
              <a:off x="7211179" y="3202303"/>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3</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41" name="圆角矩形 40"/>
            <p:cNvSpPr/>
            <p:nvPr/>
          </p:nvSpPr>
          <p:spPr>
            <a:xfrm>
              <a:off x="7752947" y="3208397"/>
              <a:ext cx="486630"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dirty="0">
                  <a:ln>
                    <a:noFill/>
                  </a:ln>
                  <a:solidFill>
                    <a:prstClr val="white"/>
                  </a:solidFill>
                  <a:effectLst/>
                  <a:uLnTx/>
                  <a:uFillTx/>
                  <a:latin typeface="宋体" pitchFamily="2" charset="-122"/>
                  <a:ea typeface="+mn-ea"/>
                  <a:cs typeface="+mn-ea"/>
                </a:rPr>
                <a:t>—</a:t>
              </a:r>
              <a:endParaRPr kumimoji="0" lang="zh-CN" altLang="en-US" sz="1350"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42" name="圆角矩形 41"/>
            <p:cNvSpPr/>
            <p:nvPr/>
          </p:nvSpPr>
          <p:spPr>
            <a:xfrm>
              <a:off x="6151160" y="3651310"/>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0</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43" name="圆角矩形 42"/>
            <p:cNvSpPr/>
            <p:nvPr/>
          </p:nvSpPr>
          <p:spPr>
            <a:xfrm>
              <a:off x="6686857" y="3672071"/>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0" normalizeH="0" baseline="0" noProof="0">
                  <a:ln>
                    <a:noFill/>
                  </a:ln>
                  <a:solidFill>
                    <a:prstClr val="white"/>
                  </a:solidFill>
                  <a:effectLst/>
                  <a:uLnTx/>
                  <a:uFillTx/>
                  <a:latin typeface="宋体" pitchFamily="2" charset="-122"/>
                  <a:ea typeface="+mn-ea"/>
                  <a:cs typeface="+mn-ea"/>
                </a:rPr>
                <a:t>●</a:t>
              </a:r>
              <a:endParaRPr kumimoji="0" lang="zh-CN" altLang="en-US" sz="1350"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44" name="圆角矩形 43"/>
            <p:cNvSpPr/>
            <p:nvPr/>
          </p:nvSpPr>
          <p:spPr>
            <a:xfrm>
              <a:off x="7215108" y="3662611"/>
              <a:ext cx="490461" cy="38558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sp>
          <p:nvSpPr>
            <p:cNvPr id="45" name="圆角矩形 44"/>
            <p:cNvSpPr/>
            <p:nvPr/>
          </p:nvSpPr>
          <p:spPr>
            <a:xfrm>
              <a:off x="7744664" y="3669214"/>
              <a:ext cx="490461" cy="385584"/>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75" b="0" i="0" u="none" strike="noStrike" kern="1200" cap="none" spc="0" normalizeH="0" baseline="0" noProof="0" dirty="0">
                  <a:ln>
                    <a:noFill/>
                  </a:ln>
                  <a:solidFill>
                    <a:prstClr val="white"/>
                  </a:solidFill>
                  <a:effectLst/>
                  <a:uLnTx/>
                  <a:uFillTx/>
                  <a:latin typeface="宋体" pitchFamily="2" charset="-122"/>
                  <a:ea typeface="+mn-ea"/>
                  <a:cs typeface="+mn-ea"/>
                </a:rPr>
                <a:t>=</a:t>
              </a:r>
              <a:endParaRPr kumimoji="0" lang="zh-CN" altLang="en-US" sz="1575" b="0" i="0" u="none" strike="noStrike" kern="1200" cap="none" spc="0" normalizeH="0" baseline="0" noProof="0" dirty="0">
                <a:ln>
                  <a:noFill/>
                </a:ln>
                <a:solidFill>
                  <a:prstClr val="white"/>
                </a:solidFill>
                <a:effectLst/>
                <a:uLnTx/>
                <a:uFillTx/>
                <a:latin typeface="宋体" pitchFamily="2" charset="-122"/>
                <a:ea typeface="+mn-ea"/>
                <a:cs typeface="+mn-ea"/>
              </a:endParaRPr>
            </a:p>
          </p:txBody>
        </p:sp>
        <p:grpSp>
          <p:nvGrpSpPr>
            <p:cNvPr id="46" name="组合 45"/>
            <p:cNvGrpSpPr/>
            <p:nvPr/>
          </p:nvGrpSpPr>
          <p:grpSpPr>
            <a:xfrm>
              <a:off x="6159977" y="1608137"/>
              <a:ext cx="2090736" cy="461964"/>
              <a:chOff x="2757485" y="1285874"/>
              <a:chExt cx="2352680" cy="2857500"/>
            </a:xfrm>
            <a:solidFill>
              <a:schemeClr val="bg1"/>
            </a:solidFill>
          </p:grpSpPr>
          <p:sp>
            <p:nvSpPr>
              <p:cNvPr id="47" name="同侧圆角矩形 46"/>
              <p:cNvSpPr/>
              <p:nvPr/>
            </p:nvSpPr>
            <p:spPr>
              <a:xfrm rot="16200000">
                <a:off x="1916905" y="2126454"/>
                <a:ext cx="2857500" cy="1176340"/>
              </a:xfrm>
              <a:prstGeom prst="round2SameRect">
                <a:avLst>
                  <a:gd name="adj1" fmla="val 14755"/>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ea"/>
                </a:endParaRPr>
              </a:p>
            </p:txBody>
          </p:sp>
          <p:sp>
            <p:nvSpPr>
              <p:cNvPr id="48" name="同侧圆角矩形 47"/>
              <p:cNvSpPr/>
              <p:nvPr/>
            </p:nvSpPr>
            <p:spPr>
              <a:xfrm rot="5400000">
                <a:off x="3093245" y="2126454"/>
                <a:ext cx="2857500" cy="1176340"/>
              </a:xfrm>
              <a:prstGeom prst="round2SameRect">
                <a:avLst>
                  <a:gd name="adj1" fmla="val 1269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ea"/>
                </a:endParaRPr>
              </a:p>
            </p:txBody>
          </p:sp>
        </p:grpSp>
      </p:grpSp>
      <p:sp>
        <p:nvSpPr>
          <p:cNvPr id="62472" name="TextBox 12"/>
          <p:cNvSpPr txBox="true">
            <a:spLocks noChangeArrowheads="true"/>
          </p:cNvSpPr>
          <p:nvPr/>
        </p:nvSpPr>
        <p:spPr bwMode="auto">
          <a:xfrm>
            <a:off x="1214755" y="4749165"/>
            <a:ext cx="7882255" cy="1630045"/>
          </a:xfrm>
          <a:prstGeom prst="rect">
            <a:avLst/>
          </a:prstGeom>
          <a:noFill/>
          <a:ln w="9525">
            <a:noFill/>
            <a:miter lim="800000"/>
          </a:ln>
        </p:spPr>
        <p:txBody>
          <a:bodyPr wrap="square">
            <a:spAutoFit/>
          </a:bodyPr>
          <a:lstStyle/>
          <a:p>
            <a:pPr marL="457200" indent="-457200">
              <a:buFont typeface="Wingdings" panose="05000000000000000000" charset="0"/>
              <a:buChar char=""/>
            </a:pPr>
            <a:r>
              <a:rPr lang="zh-CN" altLang="en-US" sz="2800" b="1" dirty="0">
                <a:latin typeface="黑体" panose="02010609060101010101" pitchFamily="49" charset="-122"/>
                <a:ea typeface="黑体" panose="02010609060101010101" pitchFamily="49" charset="-122"/>
              </a:rPr>
              <a:t>月平均人数的计算方法：</a:t>
            </a:r>
            <a:endParaRPr lang="zh-CN" altLang="en-US" sz="2800" b="1" dirty="0">
              <a:latin typeface="黑体" panose="02010609060101010101" pitchFamily="49" charset="-122"/>
              <a:ea typeface="黑体" panose="02010609060101010101" pitchFamily="49" charset="-122"/>
            </a:endParaRPr>
          </a:p>
          <a:p>
            <a:pPr algn="just">
              <a:buFontTx/>
              <a:buNone/>
              <a:defRPr/>
            </a:pPr>
            <a:endParaRPr lang="zh-CN" altLang="en-US" sz="2400" b="1" dirty="0" smtClean="0">
              <a:latin typeface="黑体" panose="02010609060101010101" pitchFamily="49" charset="-122"/>
              <a:ea typeface="黑体" panose="02010609060101010101" pitchFamily="49" charset="-122"/>
            </a:endParaRPr>
          </a:p>
          <a:p>
            <a:pPr marL="0" indent="0">
              <a:buFont typeface="Arial" panose="020B0604020202020204" pitchFamily="34" charset="0"/>
              <a:buNone/>
              <a:defRPr/>
            </a:pPr>
            <a:r>
              <a:rPr lang="zh-CN" altLang="en-US" sz="2400" b="1" dirty="0">
                <a:latin typeface="黑体" panose="02010609060101010101" pitchFamily="49" charset="-122"/>
                <a:ea typeface="黑体" panose="02010609060101010101" pitchFamily="49" charset="-122"/>
                <a:sym typeface="+mn-ea"/>
              </a:rPr>
              <a:t>   </a:t>
            </a:r>
            <a:r>
              <a:rPr lang="zh-CN" altLang="en-US" sz="2400" b="1" dirty="0">
                <a:latin typeface="楷体" panose="02010609060101010101" charset="-122"/>
                <a:ea typeface="楷体" panose="02010609060101010101" charset="-122"/>
                <a:sym typeface="+mn-ea"/>
              </a:rPr>
              <a:t>月平均人数 </a:t>
            </a:r>
            <a:r>
              <a:rPr lang="en-US" altLang="zh-CN" sz="2400" b="1" dirty="0">
                <a:latin typeface="楷体" panose="02010609060101010101" charset="-122"/>
                <a:ea typeface="楷体" panose="02010609060101010101" charset="-122"/>
                <a:sym typeface="+mn-ea"/>
              </a:rPr>
              <a:t>= </a:t>
            </a:r>
            <a:r>
              <a:rPr lang="zh-CN" altLang="en-US" sz="2400" b="1" dirty="0" smtClean="0">
                <a:latin typeface="楷体" panose="02010609060101010101" charset="-122"/>
                <a:ea typeface="楷体" panose="02010609060101010101" charset="-122"/>
                <a:sym typeface="+mn-ea"/>
              </a:rPr>
              <a:t>月初人数</a:t>
            </a:r>
            <a:r>
              <a:rPr lang="en-US" altLang="zh-CN" sz="2400" b="1" dirty="0" smtClean="0">
                <a:latin typeface="楷体" panose="02010609060101010101" charset="-122"/>
                <a:ea typeface="楷体" panose="02010609060101010101" charset="-122"/>
                <a:sym typeface="+mn-ea"/>
              </a:rPr>
              <a:t>+</a:t>
            </a:r>
            <a:r>
              <a:rPr lang="zh-CN" altLang="en-US" sz="2400" b="1" dirty="0" smtClean="0">
                <a:latin typeface="楷体" panose="02010609060101010101" charset="-122"/>
                <a:ea typeface="楷体" panose="02010609060101010101" charset="-122"/>
                <a:sym typeface="+mn-ea"/>
              </a:rPr>
              <a:t>月末人数</a:t>
            </a:r>
            <a:endParaRPr lang="zh-CN" altLang="en-US" sz="2400" b="1" dirty="0" smtClean="0">
              <a:latin typeface="楷体" panose="02010609060101010101" charset="-122"/>
              <a:ea typeface="楷体" panose="02010609060101010101" charset="-122"/>
            </a:endParaRPr>
          </a:p>
          <a:p>
            <a:pPr algn="ctr">
              <a:buFontTx/>
              <a:buNone/>
              <a:defRPr/>
            </a:pPr>
            <a:r>
              <a:rPr lang="en-US" altLang="zh-CN" sz="2400" b="1" dirty="0" smtClean="0">
                <a:latin typeface="楷体" panose="02010609060101010101" charset="-122"/>
                <a:ea typeface="楷体" panose="02010609060101010101" charset="-122"/>
                <a:sym typeface="+mn-ea"/>
              </a:rPr>
              <a:t>  2</a:t>
            </a:r>
            <a:endParaRPr lang="zh-CN" altLang="en-US" sz="2400" b="1" dirty="0">
              <a:latin typeface="楷体" panose="02010609060101010101" charset="-122"/>
              <a:ea typeface="楷体" panose="02010609060101010101" charset="-122"/>
            </a:endParaRPr>
          </a:p>
        </p:txBody>
      </p:sp>
      <p:sp>
        <p:nvSpPr>
          <p:cNvPr id="2" name="Line 3"/>
          <p:cNvSpPr>
            <a:spLocks noChangeShapeType="true"/>
          </p:cNvSpPr>
          <p:nvPr/>
        </p:nvSpPr>
        <p:spPr bwMode="auto">
          <a:xfrm>
            <a:off x="3354705" y="5925185"/>
            <a:ext cx="3372485" cy="34925"/>
          </a:xfrm>
          <a:prstGeom prst="line">
            <a:avLst/>
          </a:prstGeom>
          <a:noFill/>
          <a:ln w="31750">
            <a:solidFill>
              <a:schemeClr val="tx1"/>
            </a:solidFill>
            <a:round/>
          </a:ln>
        </p:spPr>
        <p:txBody>
          <a:bodyPr/>
          <a:lstStyle/>
          <a:p>
            <a:endParaRPr lang="zh-CN" altLang="en-US"/>
          </a:p>
        </p:txBody>
      </p:sp>
      <p:sp>
        <p:nvSpPr>
          <p:cNvPr id="3" name="文本框 2"/>
          <p:cNvSpPr txBox="true"/>
          <p:nvPr>
            <p:custDataLst>
              <p:tags r:id="rId1"/>
            </p:custDataLst>
          </p:nvPr>
        </p:nvSpPr>
        <p:spPr>
          <a:xfrm>
            <a:off x="941070" y="127000"/>
            <a:ext cx="5490845" cy="583565"/>
          </a:xfrm>
          <a:prstGeom prst="rect">
            <a:avLst/>
          </a:prstGeom>
          <a:noFill/>
        </p:spPr>
        <p:txBody>
          <a:bodyPr wrap="none" rtlCol="0" anchor="t">
            <a:spAutoFit/>
          </a:bodyPr>
          <a:p>
            <a:pPr marL="0" indent="0" algn="l">
              <a:lnSpc>
                <a:spcPct val="100000"/>
              </a:lnSpc>
              <a:spcBef>
                <a:spcPts val="0"/>
              </a:spcBef>
              <a:spcAft>
                <a:spcPts val="0"/>
              </a:spcAft>
              <a:buNone/>
            </a:pPr>
            <a:r>
              <a:rPr lang="zh-CN" altLang="en-US" sz="32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从业人员平均人数计算方法：</a:t>
            </a:r>
            <a:endParaRPr lang="zh-CN" altLang="en-US" sz="32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88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88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88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7889">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889">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88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889">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2472">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2472">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247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6"/>
          <p:cNvSpPr/>
          <p:nvPr/>
        </p:nvSpPr>
        <p:spPr bwMode="auto">
          <a:xfrm>
            <a:off x="1685925" y="4065588"/>
            <a:ext cx="5837238" cy="16319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dirty="0">
              <a:ln>
                <a:noFill/>
              </a:ln>
              <a:solidFill>
                <a:prstClr val="white"/>
              </a:solidFill>
              <a:effectLst/>
              <a:uLnTx/>
              <a:uFillTx/>
              <a:latin typeface="Lato" pitchFamily="34" charset="0"/>
              <a:ea typeface="+mn-ea"/>
              <a:cs typeface="+mn-cs"/>
            </a:endParaRPr>
          </a:p>
        </p:txBody>
      </p:sp>
      <p:sp>
        <p:nvSpPr>
          <p:cNvPr id="3" name="Rectangle 16"/>
          <p:cNvSpPr/>
          <p:nvPr/>
        </p:nvSpPr>
        <p:spPr bwMode="auto">
          <a:xfrm>
            <a:off x="1706563" y="2163763"/>
            <a:ext cx="6275070" cy="1649413"/>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dirty="0">
              <a:ln>
                <a:noFill/>
              </a:ln>
              <a:solidFill>
                <a:prstClr val="white"/>
              </a:solidFill>
              <a:effectLst/>
              <a:uLnTx/>
              <a:uFillTx/>
              <a:latin typeface="Lato" pitchFamily="34" charset="0"/>
              <a:ea typeface="+mn-ea"/>
              <a:cs typeface="+mn-cs"/>
            </a:endParaRPr>
          </a:p>
        </p:txBody>
      </p:sp>
      <p:sp>
        <p:nvSpPr>
          <p:cNvPr id="4" name="Rectangular Callout 8"/>
          <p:cNvSpPr/>
          <p:nvPr/>
        </p:nvSpPr>
        <p:spPr>
          <a:xfrm>
            <a:off x="1431132" y="2574133"/>
            <a:ext cx="550069" cy="556022"/>
          </a:xfrm>
          <a:prstGeom prst="wedgeRectCallout">
            <a:avLst>
              <a:gd name="adj1" fmla="val 77652"/>
              <a:gd name="adj2" fmla="val -31618"/>
            </a:avLst>
          </a:prstGeom>
          <a:solidFill>
            <a:schemeClr val="accent2"/>
          </a:solidFill>
          <a:ln w="31750" cap="flat" cmpd="sng" algn="ctr">
            <a:noFill/>
            <a:prstDash val="solid"/>
            <a:miter lim="800000"/>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0" cap="none" spc="0" normalizeH="0" baseline="0" noProof="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Calibri" panose="020F0502020204030204"/>
              <a:ea typeface="+mn-ea"/>
              <a:cs typeface="+mn-cs"/>
            </a:endParaRPr>
          </a:p>
        </p:txBody>
      </p:sp>
      <p:sp>
        <p:nvSpPr>
          <p:cNvPr id="5" name="Rectangular Callout 8"/>
          <p:cNvSpPr/>
          <p:nvPr/>
        </p:nvSpPr>
        <p:spPr>
          <a:xfrm>
            <a:off x="1410893" y="4224339"/>
            <a:ext cx="550069" cy="556022"/>
          </a:xfrm>
          <a:prstGeom prst="wedgeRectCallout">
            <a:avLst>
              <a:gd name="adj1" fmla="val 77652"/>
              <a:gd name="adj2" fmla="val -31618"/>
            </a:avLst>
          </a:prstGeom>
          <a:solidFill>
            <a:schemeClr val="accent1"/>
          </a:solidFill>
          <a:ln w="31750" cap="flat" cmpd="sng" algn="ctr">
            <a:noFill/>
            <a:prstDash val="solid"/>
            <a:miter lim="800000"/>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653" name="TextBox 1"/>
          <p:cNvSpPr txBox="true"/>
          <p:nvPr/>
        </p:nvSpPr>
        <p:spPr>
          <a:xfrm>
            <a:off x="2159000" y="2211388"/>
            <a:ext cx="3889375" cy="1630045"/>
          </a:xfrm>
          <a:prstGeom prst="rect">
            <a:avLst/>
          </a:prstGeom>
          <a:noFill/>
          <a:ln w="9525">
            <a:noFill/>
          </a:ln>
        </p:spPr>
        <p:txBody>
          <a:bodyPr anchor="t" anchorCtr="false">
            <a:spAutoFit/>
          </a:bodyPr>
          <a:lstStyle/>
          <a:p>
            <a:r>
              <a:rPr lang="zh-CN" altLang="en-US" sz="2000" dirty="0">
                <a:solidFill>
                  <a:srgbClr val="404040"/>
                </a:solidFill>
                <a:latin typeface="微软雅黑" panose="020B0604030504040204" pitchFamily="34" charset="-122"/>
                <a:ea typeface="微软雅黑" panose="020B0604030504040204" pitchFamily="34" charset="-122"/>
              </a:rPr>
              <a:t>某公司</a:t>
            </a:r>
            <a:r>
              <a:rPr lang="en-US" altLang="zh-CN" sz="2000" dirty="0">
                <a:solidFill>
                  <a:srgbClr val="404040"/>
                </a:solidFill>
                <a:latin typeface="微软雅黑" panose="020B0604030504040204" pitchFamily="34" charset="-122"/>
                <a:ea typeface="微软雅黑" panose="020B0604030504040204" pitchFamily="34" charset="-122"/>
              </a:rPr>
              <a:t>2023</a:t>
            </a:r>
            <a:r>
              <a:rPr lang="zh-CN" altLang="en-US" sz="2000" dirty="0">
                <a:solidFill>
                  <a:srgbClr val="404040"/>
                </a:solidFill>
                <a:latin typeface="微软雅黑" panose="020B0604030504040204" pitchFamily="34" charset="-122"/>
                <a:ea typeface="微软雅黑" panose="020B0604030504040204" pitchFamily="34" charset="-122"/>
              </a:rPr>
              <a:t>年第一季度人员情况：</a:t>
            </a:r>
            <a:endParaRPr lang="en-US" altLang="zh-CN" sz="2000" dirty="0">
              <a:solidFill>
                <a:srgbClr val="404040"/>
              </a:solidFill>
              <a:latin typeface="微软雅黑" panose="020B0604030504040204" pitchFamily="34" charset="-122"/>
              <a:ea typeface="微软雅黑" panose="020B0604030504040204" pitchFamily="34" charset="-122"/>
            </a:endParaRPr>
          </a:p>
          <a:p>
            <a:endParaRPr lang="en-US" altLang="zh-CN" sz="2000" dirty="0">
              <a:solidFill>
                <a:srgbClr val="404040"/>
              </a:solidFill>
              <a:latin typeface="微软雅黑" panose="020B0604030504040204" pitchFamily="34" charset="-122"/>
              <a:ea typeface="微软雅黑" panose="020B0604030504040204" pitchFamily="34" charset="-122"/>
            </a:endParaRPr>
          </a:p>
          <a:p>
            <a:r>
              <a:rPr lang="en-US" altLang="zh-CN" sz="2000" dirty="0">
                <a:solidFill>
                  <a:srgbClr val="404040"/>
                </a:solidFill>
                <a:latin typeface="微软雅黑" panose="020B0604030504040204" pitchFamily="34" charset="-122"/>
                <a:ea typeface="微软雅黑" panose="020B0604030504040204" pitchFamily="34" charset="-122"/>
              </a:rPr>
              <a:t>1</a:t>
            </a:r>
            <a:r>
              <a:rPr lang="zh-CN" altLang="en-US" sz="2000" dirty="0">
                <a:solidFill>
                  <a:srgbClr val="404040"/>
                </a:solidFill>
                <a:latin typeface="微软雅黑" panose="020B0604030504040204" pitchFamily="34" charset="-122"/>
                <a:ea typeface="微软雅黑" panose="020B0604030504040204" pitchFamily="34" charset="-122"/>
              </a:rPr>
              <a:t>月，月初 </a:t>
            </a:r>
            <a:r>
              <a:rPr lang="en-US" altLang="zh-CN" sz="2000" dirty="0">
                <a:solidFill>
                  <a:srgbClr val="404040"/>
                </a:solidFill>
                <a:latin typeface="微软雅黑" panose="020B0604030504040204" pitchFamily="34" charset="-122"/>
                <a:ea typeface="微软雅黑" panose="020B0604030504040204" pitchFamily="34" charset="-122"/>
              </a:rPr>
              <a:t>52 </a:t>
            </a:r>
            <a:r>
              <a:rPr lang="zh-CN" altLang="en-US" sz="2000" dirty="0">
                <a:solidFill>
                  <a:srgbClr val="404040"/>
                </a:solidFill>
                <a:latin typeface="微软雅黑" panose="020B0604030504040204" pitchFamily="34" charset="-122"/>
                <a:ea typeface="微软雅黑" panose="020B0604030504040204" pitchFamily="34" charset="-122"/>
              </a:rPr>
              <a:t>人，月末 </a:t>
            </a:r>
            <a:r>
              <a:rPr lang="en-US" altLang="zh-CN" sz="2000" dirty="0">
                <a:solidFill>
                  <a:srgbClr val="404040"/>
                </a:solidFill>
                <a:latin typeface="微软雅黑" panose="020B0604030504040204" pitchFamily="34" charset="-122"/>
                <a:ea typeface="微软雅黑" panose="020B0604030504040204" pitchFamily="34" charset="-122"/>
              </a:rPr>
              <a:t>48 </a:t>
            </a:r>
            <a:r>
              <a:rPr lang="zh-CN" altLang="en-US" sz="2000" dirty="0">
                <a:solidFill>
                  <a:srgbClr val="404040"/>
                </a:solidFill>
                <a:latin typeface="微软雅黑" panose="020B0604030504040204" pitchFamily="34" charset="-122"/>
                <a:ea typeface="微软雅黑" panose="020B0604030504040204" pitchFamily="34" charset="-122"/>
              </a:rPr>
              <a:t>人。</a:t>
            </a:r>
            <a:endParaRPr lang="en-US" altLang="zh-CN" sz="2000" dirty="0">
              <a:solidFill>
                <a:srgbClr val="404040"/>
              </a:solidFill>
              <a:latin typeface="微软雅黑" panose="020B0604030504040204" pitchFamily="34" charset="-122"/>
              <a:ea typeface="微软雅黑" panose="020B0604030504040204" pitchFamily="34" charset="-122"/>
            </a:endParaRPr>
          </a:p>
          <a:p>
            <a:r>
              <a:rPr lang="en-US" altLang="zh-CN" sz="2000" dirty="0">
                <a:solidFill>
                  <a:srgbClr val="404040"/>
                </a:solidFill>
                <a:latin typeface="微软雅黑" panose="020B0604030504040204" pitchFamily="34" charset="-122"/>
                <a:ea typeface="微软雅黑" panose="020B0604030504040204" pitchFamily="34" charset="-122"/>
              </a:rPr>
              <a:t>2</a:t>
            </a:r>
            <a:r>
              <a:rPr lang="zh-CN" altLang="en-US" sz="2000" dirty="0">
                <a:solidFill>
                  <a:srgbClr val="404040"/>
                </a:solidFill>
                <a:latin typeface="微软雅黑" panose="020B0604030504040204" pitchFamily="34" charset="-122"/>
                <a:ea typeface="微软雅黑" panose="020B0604030504040204" pitchFamily="34" charset="-122"/>
              </a:rPr>
              <a:t>月，月初 </a:t>
            </a:r>
            <a:r>
              <a:rPr lang="en-US" altLang="zh-CN" sz="2000" dirty="0">
                <a:solidFill>
                  <a:srgbClr val="404040"/>
                </a:solidFill>
                <a:latin typeface="微软雅黑" panose="020B0604030504040204" pitchFamily="34" charset="-122"/>
                <a:ea typeface="微软雅黑" panose="020B0604030504040204" pitchFamily="34" charset="-122"/>
              </a:rPr>
              <a:t>41 </a:t>
            </a:r>
            <a:r>
              <a:rPr lang="zh-CN" altLang="en-US" sz="2000" dirty="0">
                <a:solidFill>
                  <a:srgbClr val="404040"/>
                </a:solidFill>
                <a:latin typeface="微软雅黑" panose="020B0604030504040204" pitchFamily="34" charset="-122"/>
                <a:ea typeface="微软雅黑" panose="020B0604030504040204" pitchFamily="34" charset="-122"/>
              </a:rPr>
              <a:t>人，月末 </a:t>
            </a:r>
            <a:r>
              <a:rPr lang="en-US" altLang="zh-CN" sz="2000" dirty="0">
                <a:solidFill>
                  <a:srgbClr val="404040"/>
                </a:solidFill>
                <a:latin typeface="微软雅黑" panose="020B0604030504040204" pitchFamily="34" charset="-122"/>
                <a:ea typeface="微软雅黑" panose="020B0604030504040204" pitchFamily="34" charset="-122"/>
              </a:rPr>
              <a:t>39 </a:t>
            </a:r>
            <a:r>
              <a:rPr lang="zh-CN" altLang="en-US" sz="2000" dirty="0">
                <a:solidFill>
                  <a:srgbClr val="404040"/>
                </a:solidFill>
                <a:latin typeface="微软雅黑" panose="020B0604030504040204" pitchFamily="34" charset="-122"/>
                <a:ea typeface="微软雅黑" panose="020B0604030504040204" pitchFamily="34" charset="-122"/>
              </a:rPr>
              <a:t>人。</a:t>
            </a:r>
            <a:endParaRPr lang="en-US" altLang="zh-CN" sz="2000" dirty="0">
              <a:solidFill>
                <a:srgbClr val="404040"/>
              </a:solidFill>
              <a:latin typeface="微软雅黑" panose="020B0604030504040204" pitchFamily="34" charset="-122"/>
              <a:ea typeface="微软雅黑" panose="020B0604030504040204" pitchFamily="34" charset="-122"/>
            </a:endParaRPr>
          </a:p>
          <a:p>
            <a:r>
              <a:rPr lang="en-US" altLang="zh-CN" sz="2000" dirty="0">
                <a:solidFill>
                  <a:srgbClr val="404040"/>
                </a:solidFill>
                <a:latin typeface="微软雅黑" panose="020B0604030504040204" pitchFamily="34" charset="-122"/>
                <a:ea typeface="微软雅黑" panose="020B0604030504040204" pitchFamily="34" charset="-122"/>
              </a:rPr>
              <a:t>3</a:t>
            </a:r>
            <a:r>
              <a:rPr lang="zh-CN" altLang="en-US" sz="2000" dirty="0">
                <a:solidFill>
                  <a:srgbClr val="404040"/>
                </a:solidFill>
                <a:latin typeface="微软雅黑" panose="020B0604030504040204" pitchFamily="34" charset="-122"/>
                <a:ea typeface="微软雅黑" panose="020B0604030504040204" pitchFamily="34" charset="-122"/>
              </a:rPr>
              <a:t>月，月初 </a:t>
            </a:r>
            <a:r>
              <a:rPr lang="en-US" altLang="zh-CN" sz="2000" dirty="0">
                <a:solidFill>
                  <a:srgbClr val="404040"/>
                </a:solidFill>
                <a:latin typeface="微软雅黑" panose="020B0604030504040204" pitchFamily="34" charset="-122"/>
                <a:ea typeface="微软雅黑" panose="020B0604030504040204" pitchFamily="34" charset="-122"/>
              </a:rPr>
              <a:t>34 </a:t>
            </a:r>
            <a:r>
              <a:rPr lang="zh-CN" altLang="en-US" sz="2000" dirty="0">
                <a:solidFill>
                  <a:srgbClr val="404040"/>
                </a:solidFill>
                <a:latin typeface="微软雅黑" panose="020B0604030504040204" pitchFamily="34" charset="-122"/>
                <a:ea typeface="微软雅黑" panose="020B0604030504040204" pitchFamily="34" charset="-122"/>
              </a:rPr>
              <a:t>人，月末 </a:t>
            </a:r>
            <a:r>
              <a:rPr lang="en-US" altLang="zh-CN" sz="2000" dirty="0">
                <a:solidFill>
                  <a:srgbClr val="404040"/>
                </a:solidFill>
                <a:latin typeface="微软雅黑" panose="020B0604030504040204" pitchFamily="34" charset="-122"/>
                <a:ea typeface="微软雅黑" panose="020B0604030504040204" pitchFamily="34" charset="-122"/>
              </a:rPr>
              <a:t>26 </a:t>
            </a:r>
            <a:r>
              <a:rPr lang="zh-CN" altLang="en-US" sz="2000" dirty="0">
                <a:solidFill>
                  <a:srgbClr val="404040"/>
                </a:solidFill>
                <a:latin typeface="微软雅黑" panose="020B0604030504040204" pitchFamily="34" charset="-122"/>
                <a:ea typeface="微软雅黑" panose="020B0604030504040204" pitchFamily="34" charset="-122"/>
              </a:rPr>
              <a:t>人。</a:t>
            </a:r>
            <a:endParaRPr lang="zh-CN" altLang="en-US" sz="2000" dirty="0">
              <a:solidFill>
                <a:srgbClr val="404040"/>
              </a:solidFill>
              <a:latin typeface="微软雅黑" panose="020B0604030504040204" pitchFamily="34" charset="-122"/>
              <a:ea typeface="微软雅黑" panose="020B0604030504040204" pitchFamily="34" charset="-122"/>
            </a:endParaRPr>
          </a:p>
        </p:txBody>
      </p:sp>
      <p:sp>
        <p:nvSpPr>
          <p:cNvPr id="27654" name="TextBox 2"/>
          <p:cNvSpPr txBox="true"/>
          <p:nvPr/>
        </p:nvSpPr>
        <p:spPr>
          <a:xfrm>
            <a:off x="2162175" y="4135438"/>
            <a:ext cx="2741613" cy="400050"/>
          </a:xfrm>
          <a:prstGeom prst="rect">
            <a:avLst/>
          </a:prstGeom>
          <a:noFill/>
          <a:ln w="9525">
            <a:noFill/>
          </a:ln>
        </p:spPr>
        <p:txBody>
          <a:bodyPr anchor="t" anchorCtr="false">
            <a:spAutoFit/>
          </a:bodyPr>
          <a:lstStyle/>
          <a:p>
            <a:r>
              <a:rPr lang="zh-CN" altLang="en-US" sz="2000" dirty="0">
                <a:solidFill>
                  <a:srgbClr val="595959"/>
                </a:solidFill>
                <a:latin typeface="微软雅黑" panose="020B0604030504040204" pitchFamily="34" charset="-122"/>
                <a:ea typeface="微软雅黑" panose="020B0604030504040204" pitchFamily="34" charset="-122"/>
              </a:rPr>
              <a:t>第一季度平均人数</a:t>
            </a:r>
            <a:endParaRPr lang="zh-CN" altLang="en-US" sz="2000" dirty="0">
              <a:solidFill>
                <a:srgbClr val="595959"/>
              </a:solidFill>
              <a:latin typeface="微软雅黑" panose="020B0604030504040204" pitchFamily="34" charset="-122"/>
              <a:ea typeface="微软雅黑" panose="020B0604030504040204" pitchFamily="34" charset="-122"/>
            </a:endParaRPr>
          </a:p>
        </p:txBody>
      </p:sp>
      <p:sp>
        <p:nvSpPr>
          <p:cNvPr id="8" name="TextBox 7"/>
          <p:cNvSpPr txBox="true"/>
          <p:nvPr/>
        </p:nvSpPr>
        <p:spPr>
          <a:xfrm>
            <a:off x="5738776" y="2815402"/>
            <a:ext cx="2286074" cy="400110"/>
          </a:xfrm>
          <a:prstGeom prst="rect">
            <a:avLst/>
          </a:prstGeom>
          <a:noFill/>
          <a:ln w="9525">
            <a:noFill/>
          </a:ln>
        </p:spPr>
        <p:txBody>
          <a:bodyPr wrap="square" anchor="t" anchorCtr="false">
            <a:spAutoFit/>
            <a:scene3d>
              <a:camera prst="orthographicFront"/>
              <a:lightRig rig="threePt" dir="t"/>
            </a:scene3d>
          </a:bodyPr>
          <a:lstStyle/>
          <a:p>
            <a:r>
              <a:rPr lang="en-US" altLang="zh-CN" sz="2000" b="1" dirty="0" smtClean="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1</a:t>
            </a:r>
            <a:r>
              <a:rPr lang="zh-CN" altLang="en-US" sz="2000" b="1" dirty="0" smtClean="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月平均人数</a:t>
            </a:r>
            <a:r>
              <a:rPr lang="en-US" altLang="zh-CN" sz="2000" b="1" dirty="0" smtClean="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50</a:t>
            </a:r>
            <a:r>
              <a:rPr lang="zh-CN" altLang="en-US"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人</a:t>
            </a:r>
            <a:endParaRPr lang="zh-CN" altLang="en-US"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endParaRPr>
          </a:p>
        </p:txBody>
      </p:sp>
      <p:sp>
        <p:nvSpPr>
          <p:cNvPr id="9" name="TextBox 8"/>
          <p:cNvSpPr txBox="true"/>
          <p:nvPr/>
        </p:nvSpPr>
        <p:spPr>
          <a:xfrm>
            <a:off x="5781992" y="3141663"/>
            <a:ext cx="2199641" cy="400110"/>
          </a:xfrm>
          <a:prstGeom prst="rect">
            <a:avLst/>
          </a:prstGeom>
          <a:noFill/>
          <a:ln w="9525">
            <a:noFill/>
          </a:ln>
        </p:spPr>
        <p:txBody>
          <a:bodyPr wrap="none" anchor="t" anchorCtr="false">
            <a:spAutoFit/>
            <a:scene3d>
              <a:camera prst="orthographicFront"/>
              <a:lightRig rig="threePt" dir="t"/>
            </a:scene3d>
          </a:bodyPr>
          <a:lstStyle/>
          <a:p>
            <a:r>
              <a:rPr lang="en-US" altLang="zh-CN" sz="2000" b="1" dirty="0" smtClean="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2</a:t>
            </a:r>
            <a:r>
              <a:rPr lang="zh-CN" altLang="en-US" sz="2000" b="1" dirty="0" smtClean="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月平均</a:t>
            </a:r>
            <a:r>
              <a:rPr lang="zh-CN" altLang="en-US"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人数</a:t>
            </a:r>
            <a:r>
              <a:rPr lang="en-US" altLang="zh-CN" sz="2000" b="1" dirty="0" smtClean="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40</a:t>
            </a:r>
            <a:r>
              <a:rPr lang="zh-CN" altLang="en-US"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人</a:t>
            </a:r>
            <a:endParaRPr lang="zh-CN" altLang="en-US"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endParaRPr>
          </a:p>
        </p:txBody>
      </p:sp>
      <p:sp>
        <p:nvSpPr>
          <p:cNvPr id="10" name="TextBox 9"/>
          <p:cNvSpPr txBox="true"/>
          <p:nvPr/>
        </p:nvSpPr>
        <p:spPr>
          <a:xfrm>
            <a:off x="5767741" y="3455899"/>
            <a:ext cx="2199641" cy="400110"/>
          </a:xfrm>
          <a:prstGeom prst="rect">
            <a:avLst/>
          </a:prstGeom>
          <a:noFill/>
          <a:ln w="9525">
            <a:noFill/>
          </a:ln>
        </p:spPr>
        <p:txBody>
          <a:bodyPr wrap="none" anchor="t" anchorCtr="false">
            <a:spAutoFit/>
            <a:scene3d>
              <a:camera prst="orthographicFront"/>
              <a:lightRig rig="threePt" dir="t"/>
            </a:scene3d>
          </a:bodyPr>
          <a:lstStyle/>
          <a:p>
            <a:r>
              <a:rPr lang="en-US" altLang="zh-CN" sz="2000" b="1" dirty="0" smtClean="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3</a:t>
            </a:r>
            <a:r>
              <a:rPr lang="zh-CN" altLang="en-US" sz="2000" b="1" dirty="0" smtClean="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月平均</a:t>
            </a:r>
            <a:r>
              <a:rPr lang="zh-CN" altLang="en-US"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人数</a:t>
            </a:r>
            <a:r>
              <a:rPr lang="en-US" altLang="zh-CN" sz="2000" b="1" dirty="0" smtClean="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30</a:t>
            </a:r>
            <a:r>
              <a:rPr lang="zh-CN" altLang="en-US"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rPr>
              <a:t>人</a:t>
            </a:r>
            <a:endParaRPr lang="zh-CN" altLang="en-US"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endParaRPr>
          </a:p>
        </p:txBody>
      </p:sp>
      <p:sp>
        <p:nvSpPr>
          <p:cNvPr id="11" name="TextBox 10"/>
          <p:cNvSpPr txBox="true"/>
          <p:nvPr/>
        </p:nvSpPr>
        <p:spPr>
          <a:xfrm>
            <a:off x="1771650" y="5135563"/>
            <a:ext cx="6026150" cy="461963"/>
          </a:xfrm>
          <a:prstGeom prst="rect">
            <a:avLst/>
          </a:prstGeom>
          <a:noFill/>
        </p:spPr>
        <p:txBody>
          <a:bodyPr>
            <a:spAutoFit/>
            <a:scene3d>
              <a:camera prst="orthographicFront"/>
              <a:lightRig rig="threePt" dir="t"/>
            </a:scene3d>
          </a:bodyPr>
          <a:lstStyle/>
          <a:p>
            <a:pPr marR="0" defTabSz="914400" fontAlgn="auto">
              <a:spcBef>
                <a:spcPts val="0"/>
              </a:spcBef>
              <a:spcAft>
                <a:spcPts val="0"/>
              </a:spcAft>
              <a:buClrTx/>
              <a:buSzTx/>
              <a:buFontTx/>
              <a:buNone/>
              <a:defRPr/>
            </a:pPr>
            <a:r>
              <a:rPr kumimoji="0" lang="zh-CN" altLang="en-US" sz="2400" b="1" kern="1200" cap="none" spc="0" normalizeH="0" baseline="0" noProof="0"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mn-cs"/>
              </a:rPr>
              <a:t>正确计算方法：（</a:t>
            </a:r>
            <a:r>
              <a:rPr kumimoji="0" lang="en-US" altLang="zh-CN" sz="2400" b="1" kern="1200" cap="none" spc="0" normalizeH="0" baseline="0" noProof="0"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mn-cs"/>
              </a:rPr>
              <a:t>50+40+30</a:t>
            </a:r>
            <a:r>
              <a:rPr kumimoji="0" lang="zh-CN" altLang="en-US" sz="2400" b="1" kern="1200" cap="none" spc="0" normalizeH="0" baseline="0" noProof="0"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mn-cs"/>
              </a:rPr>
              <a:t>）</a:t>
            </a:r>
            <a:r>
              <a:rPr kumimoji="0" lang="en-US" altLang="zh-CN" sz="2400" b="1" kern="1200" cap="none" spc="0" normalizeH="0" baseline="0" noProof="0"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mn-cs"/>
              </a:rPr>
              <a:t>/3=40</a:t>
            </a:r>
            <a:r>
              <a:rPr kumimoji="0" lang="zh-CN" altLang="en-US" sz="2400" b="1" kern="1200" cap="none" spc="0" normalizeH="0" baseline="0" noProof="0"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mn-cs"/>
              </a:rPr>
              <a:t>人</a:t>
            </a:r>
            <a:endParaRPr kumimoji="0" lang="zh-CN" altLang="en-US" sz="2400" b="1" kern="1200" cap="none" spc="0" normalizeH="0" baseline="0" noProof="0"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mn-cs"/>
            </a:endParaRPr>
          </a:p>
        </p:txBody>
      </p:sp>
      <p:sp>
        <p:nvSpPr>
          <p:cNvPr id="12" name="TextBox 9"/>
          <p:cNvSpPr txBox="true"/>
          <p:nvPr/>
        </p:nvSpPr>
        <p:spPr>
          <a:xfrm>
            <a:off x="2162175" y="4613275"/>
            <a:ext cx="4252913" cy="400050"/>
          </a:xfrm>
          <a:prstGeom prst="rect">
            <a:avLst/>
          </a:prstGeom>
          <a:noFill/>
          <a:ln w="9525">
            <a:noFill/>
          </a:ln>
        </p:spPr>
        <p:txBody>
          <a:bodyPr anchor="t" anchorCtr="false">
            <a:spAutoFit/>
          </a:bodyPr>
          <a:lstStyle/>
          <a:p>
            <a:r>
              <a:rPr lang="zh-CN" altLang="en-US" sz="2000" dirty="0">
                <a:solidFill>
                  <a:srgbClr val="595959"/>
                </a:solidFill>
                <a:latin typeface="微软雅黑" panose="020B0604030504040204" pitchFamily="34" charset="-122"/>
                <a:ea typeface="微软雅黑" panose="020B0604030504040204" pitchFamily="34" charset="-122"/>
              </a:rPr>
              <a:t>企业计算方法（</a:t>
            </a:r>
            <a:r>
              <a:rPr lang="en-US" altLang="zh-CN" sz="2000" dirty="0">
                <a:solidFill>
                  <a:srgbClr val="595959"/>
                </a:solidFill>
                <a:latin typeface="微软雅黑" panose="020B0604030504040204" pitchFamily="34" charset="-122"/>
                <a:ea typeface="微软雅黑" panose="020B0604030504040204" pitchFamily="34" charset="-122"/>
              </a:rPr>
              <a:t>52+26</a:t>
            </a:r>
            <a:r>
              <a:rPr lang="zh-CN" altLang="en-US" sz="2000" dirty="0">
                <a:solidFill>
                  <a:srgbClr val="595959"/>
                </a:solidFill>
                <a:latin typeface="微软雅黑" panose="020B0604030504040204" pitchFamily="34" charset="-122"/>
                <a:ea typeface="微软雅黑" panose="020B0604030504040204" pitchFamily="34" charset="-122"/>
              </a:rPr>
              <a:t>）</a:t>
            </a:r>
            <a:r>
              <a:rPr lang="en-US" altLang="zh-CN" sz="2000" dirty="0">
                <a:solidFill>
                  <a:srgbClr val="595959"/>
                </a:solidFill>
                <a:latin typeface="微软雅黑" panose="020B0604030504040204" pitchFamily="34" charset="-122"/>
                <a:ea typeface="微软雅黑" panose="020B0604030504040204" pitchFamily="34" charset="-122"/>
              </a:rPr>
              <a:t>/2=39</a:t>
            </a:r>
            <a:r>
              <a:rPr lang="zh-CN" altLang="en-US" sz="2000" dirty="0">
                <a:solidFill>
                  <a:srgbClr val="595959"/>
                </a:solidFill>
                <a:latin typeface="微软雅黑" panose="020B0604030504040204" pitchFamily="34" charset="-122"/>
                <a:ea typeface="微软雅黑" panose="020B0604030504040204" pitchFamily="34" charset="-122"/>
              </a:rPr>
              <a:t>人</a:t>
            </a:r>
            <a:endParaRPr lang="zh-CN" altLang="en-US" sz="2000" dirty="0">
              <a:solidFill>
                <a:srgbClr val="595959"/>
              </a:solidFill>
              <a:latin typeface="微软雅黑" panose="020B0604030504040204" pitchFamily="34" charset="-122"/>
              <a:ea typeface="微软雅黑" panose="020B0604030504040204" pitchFamily="34" charset="-122"/>
            </a:endParaRPr>
          </a:p>
        </p:txBody>
      </p:sp>
      <p:sp>
        <p:nvSpPr>
          <p:cNvPr id="13" name="乘号 12"/>
          <p:cNvSpPr/>
          <p:nvPr/>
        </p:nvSpPr>
        <p:spPr>
          <a:xfrm>
            <a:off x="4627960" y="4502943"/>
            <a:ext cx="777478" cy="708424"/>
          </a:xfrm>
          <a:prstGeom prst="mathMultiply">
            <a:avLst/>
          </a:prstGeom>
          <a:solidFill>
            <a:srgbClr val="FF000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21" name="矩形 14"/>
          <p:cNvSpPr>
            <a:spLocks noChangeArrowheads="true"/>
          </p:cNvSpPr>
          <p:nvPr/>
        </p:nvSpPr>
        <p:spPr bwMode="auto">
          <a:xfrm>
            <a:off x="1857357" y="1214422"/>
            <a:ext cx="3057247" cy="523220"/>
          </a:xfrm>
          <a:prstGeom prst="rect">
            <a:avLst/>
          </a:prstGeom>
          <a:noFill/>
          <a:ln>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方正综艺_GBK" pitchFamily="65" charset="-122"/>
                <a:ea typeface="方正综艺_GBK" pitchFamily="65" charset="-122"/>
                <a:cs typeface="+mn-cs"/>
              </a:rPr>
              <a:t>从业人员平均人数</a:t>
            </a:r>
            <a:endParaRPr kumimoji="0" lang="zh-CN" altLang="en-US" sz="2800" b="0"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方正综艺_GBK" pitchFamily="65" charset="-122"/>
              <a:ea typeface="方正综艺_GBK" pitchFamily="65" charset="-122"/>
              <a:cs typeface="+mn-cs"/>
            </a:endParaRPr>
          </a:p>
        </p:txBody>
      </p:sp>
      <p:sp>
        <p:nvSpPr>
          <p:cNvPr id="22" name="Rectangle 8"/>
          <p:cNvSpPr/>
          <p:nvPr/>
        </p:nvSpPr>
        <p:spPr bwMode="auto">
          <a:xfrm>
            <a:off x="5000310" y="1211050"/>
            <a:ext cx="3604138" cy="633228"/>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方正综艺_GBK" pitchFamily="65" charset="-122"/>
                <a:ea typeface="方正综艺_GBK" pitchFamily="65" charset="-122"/>
                <a:cs typeface="+mn-cs"/>
              </a:rPr>
              <a:t>区别从业人员年期末人数</a:t>
            </a:r>
            <a:endParaRPr kumimoji="0" lang="zh-CN" altLang="en-US" sz="2400" b="0"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方正综艺_GBK" pitchFamily="65" charset="-122"/>
              <a:ea typeface="方正综艺_GBK" pitchFamily="65" charset="-122"/>
              <a:cs typeface="+mn-cs"/>
            </a:endParaRPr>
          </a:p>
        </p:txBody>
      </p:sp>
      <p:sp>
        <p:nvSpPr>
          <p:cNvPr id="25" name="对话气泡: 矩形 21"/>
          <p:cNvSpPr/>
          <p:nvPr/>
        </p:nvSpPr>
        <p:spPr>
          <a:xfrm>
            <a:off x="5526088" y="3832225"/>
            <a:ext cx="2273300" cy="508000"/>
          </a:xfrm>
          <a:prstGeom prst="wedgeRectCallout">
            <a:avLst>
              <a:gd name="adj1" fmla="val -67907"/>
              <a:gd name="adj2" fmla="val -63390"/>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false"/>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mn-lt"/>
                <a:ea typeface="+mn-ea"/>
                <a:cs typeface="+mn-cs"/>
              </a:rPr>
              <a:t>从业人员期末人数</a:t>
            </a:r>
            <a:endParaRPr kumimoji="0" lang="zh-CN" altLang="en-US" sz="1800" b="1" i="0" u="none" strike="noStrike" kern="1200" cap="none" spc="0" normalizeH="0" baseline="0" noProof="0" dirty="0">
              <a:ln>
                <a:noFill/>
              </a:ln>
              <a:solidFill>
                <a:prstClr val="white"/>
              </a:solidFill>
              <a:effectLst/>
              <a:uLnTx/>
              <a:uFillTx/>
              <a:latin typeface="+mn-lt"/>
              <a:ea typeface="+mn-ea"/>
              <a:cs typeface="+mn-cs"/>
            </a:endParaRPr>
          </a:p>
        </p:txBody>
      </p:sp>
      <p:sp>
        <p:nvSpPr>
          <p:cNvPr id="6" name="文本框 5"/>
          <p:cNvSpPr txBox="true"/>
          <p:nvPr/>
        </p:nvSpPr>
        <p:spPr>
          <a:xfrm>
            <a:off x="4266565" y="3439160"/>
            <a:ext cx="1457960" cy="368300"/>
          </a:xfrm>
          <a:prstGeom prst="rect">
            <a:avLst/>
          </a:prstGeom>
          <a:noFill/>
          <a:ln w="44450" cmpd="sng">
            <a:solidFill>
              <a:schemeClr val="accent1">
                <a:shade val="50000"/>
              </a:schemeClr>
            </a:solidFill>
            <a:prstDash val="solid"/>
          </a:ln>
        </p:spPr>
        <p:txBody>
          <a:bodyPr wrap="square" rtlCol="0">
            <a:spAutoFit/>
          </a:bodyPr>
          <a:lstStyle/>
          <a:p>
            <a:endParaRPr lang="zh-CN" altLang="en-US"/>
          </a:p>
        </p:txBody>
      </p:sp>
      <p:sp>
        <p:nvSpPr>
          <p:cNvPr id="14" name="文本框 13"/>
          <p:cNvSpPr txBox="true"/>
          <p:nvPr/>
        </p:nvSpPr>
        <p:spPr>
          <a:xfrm>
            <a:off x="1084580" y="198755"/>
            <a:ext cx="1407795" cy="583565"/>
          </a:xfrm>
          <a:prstGeom prst="rect">
            <a:avLst/>
          </a:prstGeom>
          <a:noFill/>
        </p:spPr>
        <p:txBody>
          <a:bodyPr wrap="none" rtlCol="0" anchor="t">
            <a:spAutoFit/>
          </a:bodyPr>
          <a:lstStyle/>
          <a:p>
            <a:pPr marL="0" indent="0" algn="l">
              <a:lnSpc>
                <a:spcPct val="100000"/>
              </a:lnSpc>
              <a:spcBef>
                <a:spcPts val="0"/>
              </a:spcBef>
              <a:spcAft>
                <a:spcPts val="0"/>
              </a:spcAft>
              <a:buNone/>
            </a:pPr>
            <a:r>
              <a:rPr lang="zh-CN" altLang="en-US" sz="32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举例：</a:t>
            </a:r>
            <a:endParaRPr lang="zh-CN" altLang="en-US" sz="32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2)">
                                      <p:cBhvr>
                                        <p:cTn id="7" dur="1000"/>
                                        <p:tgtEl>
                                          <p:spTgt spid="4"/>
                                        </p:tgtEl>
                                      </p:cBhvr>
                                    </p:animEffect>
                                  </p:childTnLst>
                                </p:cTn>
                              </p:par>
                            </p:childTnLst>
                          </p:cTn>
                        </p:par>
                        <p:par>
                          <p:cTn id="8" fill="hold">
                            <p:stCondLst>
                              <p:cond delay="1000"/>
                            </p:stCondLst>
                            <p:childTnLst>
                              <p:par>
                                <p:cTn id="9" presetID="21"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2)">
                                      <p:cBhvr>
                                        <p:cTn id="11" dur="1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 calcmode="lin" valueType="num">
                                      <p:cBhvr>
                                        <p:cTn id="23" dur="1000" fill="hold"/>
                                        <p:tgtEl>
                                          <p:spTgt spid="13"/>
                                        </p:tgtEl>
                                        <p:attrNameLst>
                                          <p:attrName>style.rotation</p:attrName>
                                        </p:attrNameLst>
                                      </p:cBhvr>
                                      <p:tavLst>
                                        <p:tav tm="0">
                                          <p:val>
                                            <p:fltVal val="90"/>
                                          </p:val>
                                        </p:tav>
                                        <p:tav tm="100000">
                                          <p:val>
                                            <p:fltVal val="0"/>
                                          </p:val>
                                        </p:tav>
                                      </p:tavLst>
                                    </p:anim>
                                    <p:animEffect transition="in" filter="fade">
                                      <p:cBhvr>
                                        <p:cTn id="24" dur="10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22" grpId="0" bldLvl="0" animBg="true"/>
      <p:bldP spid="25" grpId="0" bldLvl="0" animBg="true"/>
      <p:bldP spid="6" grpId="0" bldLvl="0" animBg="true"/>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62"/>
          <p:cNvSpPr txBox="true"/>
          <p:nvPr/>
        </p:nvSpPr>
        <p:spPr>
          <a:xfrm>
            <a:off x="1051322" y="2987993"/>
            <a:ext cx="7052072" cy="714375"/>
          </a:xfrm>
          <a:prstGeom prst="rect">
            <a:avLst/>
          </a:prstGeom>
          <a:noFill/>
          <a:ln w="9525">
            <a:noFill/>
          </a:ln>
        </p:spPr>
        <p:txBody>
          <a:bodyPr wrap="square" anchor="t" anchorCtr="false">
            <a:spAutoFit/>
          </a:bodyPr>
          <a:p>
            <a:pPr algn="ctr"/>
            <a:r>
              <a:rPr lang="zh-CN" altLang="en-US"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rPr>
              <a:t>第四部分</a:t>
            </a:r>
            <a:r>
              <a:rPr lang="en-US" altLang="zh-CN"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rPr>
              <a:t>   </a:t>
            </a:r>
            <a:r>
              <a:rPr lang="zh-CN" altLang="en-US"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rPr>
              <a:t>审核要点</a:t>
            </a:r>
            <a:endParaRPr lang="zh-CN" altLang="en-US" sz="4050" dirty="0">
              <a:solidFill>
                <a:srgbClr val="336699"/>
              </a:solidFill>
              <a:latin typeface="微软雅黑" panose="020B0604030504040204" pitchFamily="34" charset="-122"/>
              <a:ea typeface="微软雅黑" panose="020B0604030504040204" pitchFamily="34" charset="-122"/>
              <a:sym typeface="微软雅黑" panose="020B0604030504040204" pitchFamily="34" charset="-122"/>
            </a:endParaRPr>
          </a:p>
        </p:txBody>
      </p:sp>
      <p:pic>
        <p:nvPicPr>
          <p:cNvPr id="18435" name="图片 6"/>
          <p:cNvPicPr>
            <a:picLocks noChangeAspect="true"/>
          </p:cNvPicPr>
          <p:nvPr/>
        </p:nvPicPr>
        <p:blipFill>
          <a:blip r:embed="rId1"/>
          <a:stretch>
            <a:fillRect/>
          </a:stretch>
        </p:blipFill>
        <p:spPr>
          <a:xfrm>
            <a:off x="4733211" y="5472113"/>
            <a:ext cx="4399359" cy="1243013"/>
          </a:xfrm>
          <a:prstGeom prst="rect">
            <a:avLst/>
          </a:prstGeom>
          <a:noFill/>
          <a:ln w="9525">
            <a:noFill/>
          </a:ln>
        </p:spPr>
      </p:pic>
      <p:grpSp>
        <p:nvGrpSpPr>
          <p:cNvPr id="2" name="组合 1"/>
          <p:cNvGrpSpPr/>
          <p:nvPr/>
        </p:nvGrpSpPr>
        <p:grpSpPr>
          <a:xfrm>
            <a:off x="7325678" y="4023360"/>
            <a:ext cx="515303" cy="535781"/>
            <a:chOff x="14903" y="5858"/>
            <a:chExt cx="1082" cy="1125"/>
          </a:xfrm>
        </p:grpSpPr>
        <p:sp>
          <p:nvSpPr>
            <p:cNvPr id="1069" name="矩形 1068"/>
            <p:cNvSpPr/>
            <p:nvPr/>
          </p:nvSpPr>
          <p:spPr>
            <a:xfrm>
              <a:off x="15235" y="6233"/>
              <a:ext cx="750" cy="7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4903" y="5858"/>
              <a:ext cx="748" cy="748"/>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3" name="组合 2"/>
          <p:cNvGrpSpPr/>
          <p:nvPr/>
        </p:nvGrpSpPr>
        <p:grpSpPr>
          <a:xfrm>
            <a:off x="1116806" y="2434590"/>
            <a:ext cx="522923" cy="529114"/>
            <a:chOff x="3318" y="3690"/>
            <a:chExt cx="1098" cy="1111"/>
          </a:xfrm>
        </p:grpSpPr>
        <p:sp>
          <p:nvSpPr>
            <p:cNvPr id="118" name="矩形 117"/>
            <p:cNvSpPr/>
            <p:nvPr/>
          </p:nvSpPr>
          <p:spPr>
            <a:xfrm>
              <a:off x="3318" y="3690"/>
              <a:ext cx="748" cy="74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3668" y="4053"/>
              <a:ext cx="748" cy="748"/>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3"/>
          <p:cNvSpPr/>
          <p:nvPr/>
        </p:nvSpPr>
        <p:spPr>
          <a:xfrm>
            <a:off x="708025" y="89535"/>
            <a:ext cx="5426075" cy="647700"/>
          </a:xfrm>
          <a:prstGeom prst="roundRect">
            <a:avLst>
              <a:gd name="adj" fmla="val 16667"/>
            </a:avLst>
          </a:prstGeom>
          <a:noFill/>
          <a:ln w="12700" cap="flat" cmpd="sng">
            <a:noFill/>
            <a:prstDash val="solid"/>
            <a:round/>
            <a:headEnd type="none" w="med" len="med"/>
            <a:tailEnd type="none" w="med" len="med"/>
          </a:ln>
        </p:spPr>
        <p:txBody>
          <a:bodyPr anchor="ctr" anchorCtr="false"/>
          <a:lstStyle/>
          <a:p>
            <a:pPr algn="ctr" eaLnBrk="0" hangingPunct="0"/>
            <a:r>
              <a:rPr lang="zh-CN" altLang="en-US" sz="2800" b="1" dirty="0">
                <a:solidFill>
                  <a:schemeClr val="tx1"/>
                </a:solidFill>
                <a:latin typeface="微软雅黑" panose="020B0604030504040204" pitchFamily="34" charset="-122"/>
                <a:ea typeface="微软雅黑" panose="020B0604030504040204" pitchFamily="34" charset="-122"/>
              </a:rPr>
              <a:t>注意事项</a:t>
            </a:r>
            <a:r>
              <a:rPr lang="en-US" altLang="zh-CN" sz="2800" b="1" dirty="0">
                <a:solidFill>
                  <a:schemeClr val="tx1"/>
                </a:solidFill>
                <a:latin typeface="微软雅黑" panose="020B0604030504040204" pitchFamily="34" charset="-122"/>
                <a:ea typeface="微软雅黑" panose="020B0604030504040204" pitchFamily="34" charset="-122"/>
              </a:rPr>
              <a:t>-</a:t>
            </a:r>
            <a:r>
              <a:rPr lang="zh-CN" altLang="en-US" sz="2800" b="1" dirty="0">
                <a:solidFill>
                  <a:schemeClr val="tx1"/>
                </a:solidFill>
                <a:latin typeface="微软雅黑" panose="020B0604030504040204" pitchFamily="34" charset="-122"/>
                <a:ea typeface="微软雅黑" panose="020B0604030504040204" pitchFamily="34" charset="-122"/>
              </a:rPr>
              <a:t>几个表间逻辑关系：</a:t>
            </a:r>
            <a:endParaRPr lang="zh-CN" altLang="en-US" sz="2800" b="1" dirty="0">
              <a:solidFill>
                <a:schemeClr val="tx1"/>
              </a:solidFill>
              <a:latin typeface="微软雅黑" panose="020B0604030504040204" pitchFamily="34" charset="-122"/>
              <a:ea typeface="微软雅黑" panose="020B0604030504040204" pitchFamily="34" charset="-122"/>
            </a:endParaRPr>
          </a:p>
        </p:txBody>
      </p:sp>
      <p:sp>
        <p:nvSpPr>
          <p:cNvPr id="5" name="圆角矩形 4"/>
          <p:cNvSpPr/>
          <p:nvPr/>
        </p:nvSpPr>
        <p:spPr>
          <a:xfrm>
            <a:off x="102870" y="656590"/>
            <a:ext cx="8987155" cy="5608955"/>
          </a:xfrm>
          <a:prstGeom prst="roundRect">
            <a:avLst>
              <a:gd name="adj" fmla="val 17486"/>
            </a:avLst>
          </a:prstGeom>
          <a:noFill/>
          <a:ln>
            <a:noFill/>
          </a:ln>
        </p:spPr>
        <p:style>
          <a:lnRef idx="2">
            <a:schemeClr val="accent1"/>
          </a:lnRef>
          <a:fillRef idx="1">
            <a:schemeClr val="lt1"/>
          </a:fillRef>
          <a:effectRef idx="0">
            <a:schemeClr val="accent1"/>
          </a:effectRef>
          <a:fontRef idx="minor">
            <a:schemeClr val="dk1"/>
          </a:fontRef>
        </p:style>
        <p:txBody>
          <a:bodyPr anchor="ctr"/>
          <a:lstStyle/>
          <a:p>
            <a:pPr marL="457200" marR="0" lvl="0" indent="-457200" algn="just" defTabSz="914400" rtl="0" eaLnBrk="0" fontAlgn="base" latinLnBrk="0" hangingPunct="0">
              <a:lnSpc>
                <a:spcPct val="150000"/>
              </a:lnSpc>
              <a:spcBef>
                <a:spcPct val="0"/>
              </a:spcBef>
              <a:spcAft>
                <a:spcPct val="0"/>
              </a:spcAft>
              <a:buClrTx/>
              <a:buSzTx/>
              <a:buFont typeface="Wingdings" panose="05000000000000000000" charset="0"/>
              <a:buChar char=""/>
              <a:defRPr/>
            </a:pPr>
            <a:r>
              <a:rPr kumimoji="0" lang="zh-CN" altLang="en-US" sz="2000" b="1" i="0" u="none" strike="noStrike" kern="1200" cap="none" spc="0" normalizeH="0" baseline="0" noProof="0" dirty="0">
                <a:ln>
                  <a:noFill/>
                </a:ln>
                <a:solidFill>
                  <a:schemeClr val="tx1"/>
                </a:solidFill>
                <a:effectLst/>
                <a:uLnTx/>
                <a:uFillTx/>
                <a:latin typeface="+mn-ea"/>
                <a:cs typeface="+mn-ea"/>
              </a:rPr>
              <a:t>财务报表（</a:t>
            </a:r>
            <a:r>
              <a:rPr kumimoji="0" lang="en-US" altLang="zh-CN" sz="2000" b="1" i="0" u="none" strike="noStrike" kern="1200" cap="none" spc="0" normalizeH="0" baseline="0" noProof="0" dirty="0">
                <a:ln>
                  <a:noFill/>
                </a:ln>
                <a:solidFill>
                  <a:schemeClr val="tx1"/>
                </a:solidFill>
                <a:effectLst/>
                <a:uLnTx/>
                <a:uFillTx/>
                <a:latin typeface="+mn-ea"/>
                <a:cs typeface="+mn-ea"/>
              </a:rPr>
              <a:t>E103\E203\BJE203-1</a:t>
            </a:r>
            <a:r>
              <a:rPr kumimoji="0" lang="zh-CN" altLang="en-US" sz="2000" b="1" i="0" u="none" strike="noStrike" kern="1200" cap="none" spc="0" normalizeH="0" baseline="0" noProof="0" dirty="0">
                <a:ln>
                  <a:noFill/>
                </a:ln>
                <a:solidFill>
                  <a:schemeClr val="tx1"/>
                </a:solidFill>
                <a:effectLst/>
                <a:uLnTx/>
                <a:uFillTx/>
                <a:latin typeface="+mn-ea"/>
                <a:cs typeface="+mn-ea"/>
              </a:rPr>
              <a:t>）与主营报表（</a:t>
            </a:r>
            <a:r>
              <a:rPr kumimoji="0" lang="en-US" altLang="zh-CN" sz="2000" b="1" i="0" u="none" strike="noStrike" kern="1200" cap="none" spc="0" normalizeH="0" baseline="0" noProof="0" dirty="0">
                <a:ln>
                  <a:noFill/>
                </a:ln>
                <a:solidFill>
                  <a:schemeClr val="tx1"/>
                </a:solidFill>
                <a:effectLst/>
                <a:uLnTx/>
                <a:uFillTx/>
                <a:latin typeface="+mn-ea"/>
                <a:cs typeface="+mn-ea"/>
              </a:rPr>
              <a:t>E104\E204-1</a:t>
            </a:r>
            <a:r>
              <a:rPr kumimoji="0" lang="zh-CN" altLang="en-US" sz="2000" b="1" i="0" u="none" strike="noStrike" kern="1200" cap="none" spc="0" normalizeH="0" baseline="0" noProof="0" dirty="0">
                <a:ln>
                  <a:noFill/>
                </a:ln>
                <a:solidFill>
                  <a:schemeClr val="tx1"/>
                </a:solidFill>
                <a:effectLst/>
                <a:uLnTx/>
                <a:uFillTx/>
                <a:latin typeface="+mn-ea"/>
                <a:cs typeface="+mn-ea"/>
              </a:rPr>
              <a:t>）之间指标关联检查：</a:t>
            </a:r>
            <a:endParaRPr kumimoji="0" lang="zh-CN" altLang="en-US" sz="2000" b="1" i="0" u="none" strike="noStrike" kern="1200" cap="none" spc="0" normalizeH="0" baseline="0" noProof="0" dirty="0">
              <a:ln>
                <a:noFill/>
              </a:ln>
              <a:solidFill>
                <a:schemeClr val="tx1"/>
              </a:solidFill>
              <a:effectLst/>
              <a:uLnTx/>
              <a:uFillTx/>
              <a:latin typeface="+mn-ea"/>
              <a:cs typeface="+mn-ea"/>
            </a:endParaRPr>
          </a:p>
          <a:p>
            <a:pPr marL="457200" marR="0" lvl="0" indent="-457200" algn="just" defTabSz="914400" rtl="0" eaLnBrk="0" fontAlgn="base" latinLnBrk="0" hangingPunct="0">
              <a:lnSpc>
                <a:spcPct val="150000"/>
              </a:lnSpc>
              <a:spcBef>
                <a:spcPct val="0"/>
              </a:spcBef>
              <a:spcAft>
                <a:spcPct val="0"/>
              </a:spcAft>
              <a:buClrTx/>
              <a:buSzTx/>
              <a:buFont typeface="+mj-lt"/>
              <a:buAutoNum type="arabicPeriod"/>
              <a:defRPr/>
            </a:pPr>
            <a:r>
              <a:rPr kumimoji="0" lang="zh-CN" altLang="en-US" sz="2000" b="1" i="0" u="none" strike="noStrike" kern="1200" cap="none" spc="0" normalizeH="0" baseline="0" noProof="0" dirty="0">
                <a:ln>
                  <a:noFill/>
                </a:ln>
                <a:solidFill>
                  <a:schemeClr val="tx1"/>
                </a:solidFill>
                <a:effectLst/>
                <a:uLnTx/>
                <a:uFillTx/>
                <a:latin typeface="+mn-ea"/>
                <a:cs typeface="+mn-ea"/>
              </a:rPr>
              <a:t>财务报表中“营业收入”、“主营业务收入”一般</a:t>
            </a:r>
            <a:r>
              <a:rPr kumimoji="0" lang="zh-CN" altLang="en-US" sz="2000" b="1" i="0" u="none" strike="noStrike" kern="1200" cap="none" spc="0" normalizeH="0" baseline="0" noProof="0" dirty="0">
                <a:ln>
                  <a:noFill/>
                </a:ln>
                <a:solidFill>
                  <a:srgbClr val="FF0000"/>
                </a:solidFill>
                <a:effectLst/>
                <a:uLnTx/>
                <a:uFillTx/>
                <a:latin typeface="+mn-ea"/>
                <a:cs typeface="+mn-ea"/>
              </a:rPr>
              <a:t>不</a:t>
            </a:r>
            <a:r>
              <a:rPr kumimoji="0" lang="zh-CN" altLang="en-US" sz="2000" b="1" i="0" u="none" strike="noStrike" kern="1200" cap="none" spc="0" normalizeH="0" baseline="0" noProof="0" dirty="0" smtClean="0">
                <a:ln>
                  <a:noFill/>
                </a:ln>
                <a:solidFill>
                  <a:srgbClr val="FF0000"/>
                </a:solidFill>
                <a:effectLst/>
                <a:uLnTx/>
                <a:uFillTx/>
                <a:latin typeface="+mn-ea"/>
                <a:cs typeface="+mn-ea"/>
              </a:rPr>
              <a:t>等于</a:t>
            </a:r>
            <a:r>
              <a:rPr kumimoji="0" lang="zh-CN" altLang="en-US" sz="2000" b="1" i="0" u="none" strike="noStrike" kern="1200" cap="none" spc="0" normalizeH="0" baseline="0" noProof="0" dirty="0" smtClean="0">
                <a:ln>
                  <a:noFill/>
                </a:ln>
                <a:solidFill>
                  <a:schemeClr val="tx1"/>
                </a:solidFill>
                <a:effectLst/>
                <a:uLnTx/>
                <a:uFillTx/>
                <a:latin typeface="+mn-ea"/>
                <a:cs typeface="+mn-ea"/>
              </a:rPr>
              <a:t>主营报表</a:t>
            </a:r>
            <a:r>
              <a:rPr kumimoji="0" lang="zh-CN" altLang="en-US" sz="2000" b="1" i="0" u="none" strike="noStrike" kern="1200" cap="none" spc="0" normalizeH="0" baseline="0" noProof="0" dirty="0">
                <a:ln>
                  <a:noFill/>
                </a:ln>
                <a:solidFill>
                  <a:schemeClr val="tx1"/>
                </a:solidFill>
                <a:effectLst/>
                <a:uLnTx/>
                <a:uFillTx/>
                <a:latin typeface="+mn-ea"/>
                <a:cs typeface="+mn-ea"/>
              </a:rPr>
              <a:t>中“商品销售额”（免税企业、收入价税合计企业除外），因为“商品销售额”含增值税，收入不含增值税。</a:t>
            </a:r>
            <a:endParaRPr kumimoji="0" lang="zh-CN" altLang="en-US" sz="2000" b="1" i="0" u="none" strike="noStrike" kern="1200" cap="none" spc="0" normalizeH="0" baseline="0" noProof="0" dirty="0">
              <a:ln>
                <a:noFill/>
              </a:ln>
              <a:solidFill>
                <a:schemeClr val="tx1"/>
              </a:solidFill>
              <a:effectLst/>
              <a:uLnTx/>
              <a:uFillTx/>
              <a:latin typeface="+mn-ea"/>
              <a:cs typeface="+mn-ea"/>
            </a:endParaRPr>
          </a:p>
          <a:p>
            <a:pPr marL="457200" marR="0" lvl="0" indent="-457200" algn="just" defTabSz="914400" rtl="0" eaLnBrk="0" fontAlgn="base" latinLnBrk="0" hangingPunct="0">
              <a:lnSpc>
                <a:spcPct val="150000"/>
              </a:lnSpc>
              <a:spcBef>
                <a:spcPct val="0"/>
              </a:spcBef>
              <a:spcAft>
                <a:spcPct val="0"/>
              </a:spcAft>
              <a:buClrTx/>
              <a:buSzTx/>
              <a:buFont typeface="+mj-lt"/>
              <a:buAutoNum type="arabicPeriod"/>
              <a:defRPr/>
            </a:pPr>
            <a:r>
              <a:rPr kumimoji="0" lang="zh-CN" altLang="en-US" sz="2000" b="1" i="0" u="none" strike="noStrike" kern="1200" cap="none" spc="0" normalizeH="0" baseline="0" noProof="0" dirty="0">
                <a:ln>
                  <a:noFill/>
                </a:ln>
                <a:solidFill>
                  <a:schemeClr val="tx1"/>
                </a:solidFill>
                <a:effectLst/>
                <a:uLnTx/>
                <a:uFillTx/>
                <a:latin typeface="+mn-ea"/>
                <a:cs typeface="+mn-ea"/>
              </a:rPr>
              <a:t>财务报表中“存货”一般</a:t>
            </a:r>
            <a:r>
              <a:rPr kumimoji="0" lang="zh-CN" altLang="en-US" sz="2000" b="1" i="0" u="none" strike="noStrike" kern="1200" cap="none" spc="0" normalizeH="0" baseline="0" noProof="0" dirty="0">
                <a:ln>
                  <a:noFill/>
                </a:ln>
                <a:solidFill>
                  <a:srgbClr val="FF0000"/>
                </a:solidFill>
                <a:effectLst/>
                <a:uLnTx/>
                <a:uFillTx/>
                <a:latin typeface="+mn-ea"/>
                <a:cs typeface="+mn-ea"/>
              </a:rPr>
              <a:t>不等于</a:t>
            </a:r>
            <a:r>
              <a:rPr kumimoji="0" lang="zh-CN" altLang="en-US" sz="2000" b="1" i="0" u="none" strike="noStrike" kern="1200" cap="none" spc="0" normalizeH="0" baseline="0" noProof="0" dirty="0">
                <a:ln>
                  <a:noFill/>
                </a:ln>
                <a:solidFill>
                  <a:schemeClr val="tx1"/>
                </a:solidFill>
                <a:effectLst/>
                <a:uLnTx/>
                <a:uFillTx/>
                <a:latin typeface="+mn-ea"/>
                <a:cs typeface="+mn-ea"/>
              </a:rPr>
              <a:t>主营报表中“期末商品库存额”数据。</a:t>
            </a:r>
            <a:endParaRPr kumimoji="0" lang="zh-CN" altLang="en-US" sz="2000" b="1" i="0" u="none" strike="noStrike" kern="1200" cap="none" spc="0" normalizeH="0" baseline="0" noProof="0" dirty="0">
              <a:ln>
                <a:noFill/>
              </a:ln>
              <a:solidFill>
                <a:schemeClr val="tx1"/>
              </a:solidFill>
              <a:effectLst/>
              <a:uLnTx/>
              <a:uFillTx/>
              <a:latin typeface="+mn-ea"/>
              <a:cs typeface="+mn-ea"/>
            </a:endParaRPr>
          </a:p>
          <a:p>
            <a:pPr marL="342900" marR="0" lvl="0" indent="-342900" algn="just" defTabSz="914400" rtl="0" eaLnBrk="0" fontAlgn="base" latinLnBrk="0" hangingPunct="0">
              <a:lnSpc>
                <a:spcPct val="150000"/>
              </a:lnSpc>
              <a:spcBef>
                <a:spcPct val="0"/>
              </a:spcBef>
              <a:spcAft>
                <a:spcPct val="0"/>
              </a:spcAft>
              <a:buClrTx/>
              <a:buSzTx/>
              <a:buFont typeface="Arial" panose="020B0604020202020204" pitchFamily="34" charset="0"/>
              <a:buChar char="•"/>
              <a:defRPr/>
            </a:pPr>
            <a:r>
              <a:rPr kumimoji="0" lang="zh-CN" altLang="en-US" sz="2000" b="1" i="0" u="none" strike="noStrike" kern="1200" cap="none" spc="0" normalizeH="0" baseline="0" noProof="0" dirty="0">
                <a:ln>
                  <a:noFill/>
                </a:ln>
                <a:solidFill>
                  <a:schemeClr val="tx1"/>
                </a:solidFill>
                <a:effectLst/>
                <a:uLnTx/>
                <a:uFillTx/>
                <a:latin typeface="+mn-ea"/>
                <a:cs typeface="+mn-ea"/>
              </a:rPr>
              <a:t>存货（</a:t>
            </a:r>
            <a:r>
              <a:rPr kumimoji="0" lang="zh-CN" altLang="en-US" sz="2000" b="1" i="0" u="none" strike="noStrike" kern="1200" cap="none" spc="0" normalizeH="0" baseline="0" noProof="0" dirty="0">
                <a:ln>
                  <a:noFill/>
                </a:ln>
                <a:solidFill>
                  <a:srgbClr val="FF0000"/>
                </a:solidFill>
                <a:effectLst/>
                <a:uLnTx/>
                <a:uFillTx/>
                <a:latin typeface="+mn-ea"/>
                <a:cs typeface="+mn-ea"/>
              </a:rPr>
              <a:t>不含税</a:t>
            </a:r>
            <a:r>
              <a:rPr kumimoji="0" lang="zh-CN" altLang="en-US" sz="2000" b="1" i="0" u="none" strike="noStrike" kern="1200" cap="none" spc="0" normalizeH="0" baseline="0" noProof="0" dirty="0">
                <a:ln>
                  <a:noFill/>
                </a:ln>
                <a:solidFill>
                  <a:schemeClr val="tx1"/>
                </a:solidFill>
                <a:effectLst/>
                <a:uLnTx/>
                <a:uFillTx/>
                <a:latin typeface="+mn-ea"/>
                <a:cs typeface="+mn-ea"/>
              </a:rPr>
              <a:t>）包括：原材料、在产品、半成品、产成品、商品及周转材料；</a:t>
            </a:r>
            <a:endParaRPr kumimoji="0" lang="zh-CN" altLang="en-US" sz="2000" b="1" i="0" u="none" strike="noStrike" kern="1200" cap="none" spc="0" normalizeH="0" baseline="0" noProof="0" dirty="0">
              <a:ln>
                <a:noFill/>
              </a:ln>
              <a:solidFill>
                <a:schemeClr val="tx1"/>
              </a:solidFill>
              <a:effectLst/>
              <a:uLnTx/>
              <a:uFillTx/>
              <a:latin typeface="+mn-ea"/>
              <a:cs typeface="+mn-ea"/>
            </a:endParaRPr>
          </a:p>
          <a:p>
            <a:pPr marL="342900" marR="0" lvl="0" indent="-342900" algn="just" defTabSz="914400" rtl="0" eaLnBrk="0" fontAlgn="base" latinLnBrk="0" hangingPunct="0">
              <a:lnSpc>
                <a:spcPct val="150000"/>
              </a:lnSpc>
              <a:spcBef>
                <a:spcPct val="0"/>
              </a:spcBef>
              <a:spcAft>
                <a:spcPct val="0"/>
              </a:spcAft>
              <a:buClrTx/>
              <a:buSzTx/>
              <a:buFont typeface="Arial" panose="020B0604020202020204" pitchFamily="34" charset="0"/>
              <a:buChar char="•"/>
              <a:defRPr/>
            </a:pPr>
            <a:r>
              <a:rPr kumimoji="0" lang="zh-CN" altLang="en-US" sz="2000" b="1" i="0" u="none" strike="noStrike" kern="1200" cap="none" spc="0" normalizeH="0" baseline="0" noProof="0" dirty="0">
                <a:ln>
                  <a:noFill/>
                </a:ln>
                <a:solidFill>
                  <a:schemeClr val="tx1"/>
                </a:solidFill>
                <a:effectLst/>
                <a:uLnTx/>
                <a:uFillTx/>
                <a:latin typeface="+mn-ea"/>
                <a:cs typeface="+mn-ea"/>
              </a:rPr>
              <a:t>期末商品库存额</a:t>
            </a:r>
            <a:r>
              <a:rPr lang="zh-CN" altLang="en-US" sz="2000" b="1" noProof="0" dirty="0">
                <a:ln>
                  <a:noFill/>
                </a:ln>
                <a:solidFill>
                  <a:schemeClr val="tx1"/>
                </a:solidFill>
                <a:effectLst/>
                <a:uLnTx/>
                <a:uFillTx/>
                <a:latin typeface="+mn-ea"/>
                <a:cs typeface="+mn-ea"/>
                <a:sym typeface="+mn-ea"/>
              </a:rPr>
              <a:t>（</a:t>
            </a:r>
            <a:r>
              <a:rPr lang="zh-CN" altLang="en-US" sz="2000" b="1" noProof="0" dirty="0">
                <a:ln>
                  <a:noFill/>
                </a:ln>
                <a:solidFill>
                  <a:srgbClr val="FF0000"/>
                </a:solidFill>
                <a:effectLst/>
                <a:uLnTx/>
                <a:uFillTx/>
                <a:latin typeface="+mn-ea"/>
                <a:cs typeface="+mn-ea"/>
                <a:sym typeface="+mn-ea"/>
              </a:rPr>
              <a:t>含税</a:t>
            </a:r>
            <a:r>
              <a:rPr lang="zh-CN" altLang="en-US" sz="2000" b="1" noProof="0" dirty="0">
                <a:ln>
                  <a:noFill/>
                </a:ln>
                <a:solidFill>
                  <a:schemeClr val="tx1"/>
                </a:solidFill>
                <a:effectLst/>
                <a:uLnTx/>
                <a:uFillTx/>
                <a:latin typeface="+mn-ea"/>
                <a:cs typeface="+mn-ea"/>
                <a:sym typeface="+mn-ea"/>
              </a:rPr>
              <a:t>）</a:t>
            </a:r>
            <a:r>
              <a:rPr kumimoji="0" lang="zh-CN" altLang="en-US" sz="2000" b="1" i="0" u="none" strike="noStrike" kern="1200" cap="none" spc="0" normalizeH="0" baseline="0" noProof="0" dirty="0">
                <a:ln>
                  <a:noFill/>
                </a:ln>
                <a:solidFill>
                  <a:schemeClr val="tx1"/>
                </a:solidFill>
                <a:effectLst/>
                <a:uLnTx/>
                <a:uFillTx/>
                <a:latin typeface="+mn-ea"/>
                <a:cs typeface="+mn-ea"/>
              </a:rPr>
              <a:t>：期末取得所有权的全部</a:t>
            </a:r>
            <a:r>
              <a:rPr kumimoji="0" lang="zh-CN" altLang="en-US" sz="2000" b="1" i="0" u="none" strike="noStrike" kern="1200" cap="none" spc="0" normalizeH="0" baseline="0" noProof="0" dirty="0">
                <a:ln>
                  <a:noFill/>
                </a:ln>
                <a:solidFill>
                  <a:srgbClr val="FF0000"/>
                </a:solidFill>
                <a:effectLst/>
                <a:uLnTx/>
                <a:uFillTx/>
                <a:latin typeface="+mn-ea"/>
                <a:cs typeface="+mn-ea"/>
              </a:rPr>
              <a:t>商品</a:t>
            </a:r>
            <a:r>
              <a:rPr kumimoji="0" lang="zh-CN" altLang="en-US" sz="2000" b="1" i="0" u="none" strike="noStrike" kern="1200" cap="none" spc="0" normalizeH="0" baseline="0" noProof="0" dirty="0">
                <a:ln>
                  <a:noFill/>
                </a:ln>
                <a:solidFill>
                  <a:schemeClr val="tx1"/>
                </a:solidFill>
                <a:effectLst/>
                <a:uLnTx/>
                <a:uFillTx/>
                <a:latin typeface="+mn-ea"/>
                <a:cs typeface="+mn-ea"/>
              </a:rPr>
              <a:t>的含税金额</a:t>
            </a:r>
            <a:endParaRPr kumimoji="0" lang="zh-CN" altLang="en-US" sz="2000" b="1" i="0" u="none" strike="noStrike" kern="1200" cap="none" spc="0" normalizeH="0" baseline="0" noProof="0" dirty="0">
              <a:ln>
                <a:noFill/>
              </a:ln>
              <a:solidFill>
                <a:schemeClr val="tx1"/>
              </a:solidFill>
              <a:effectLst/>
              <a:uLnTx/>
              <a:uFillTx/>
              <a:latin typeface="+mn-ea"/>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8" name="组合"/>
          <p:cNvGrpSpPr/>
          <p:nvPr/>
        </p:nvGrpSpPr>
        <p:grpSpPr>
          <a:xfrm>
            <a:off x="1451481" y="1383095"/>
            <a:ext cx="5180010" cy="4105273"/>
            <a:chOff x="1982787" y="1830388"/>
            <a:chExt cx="5180010" cy="4105273"/>
          </a:xfrm>
        </p:grpSpPr>
        <p:grpSp>
          <p:nvGrpSpPr>
            <p:cNvPr id="586" name="组合"/>
            <p:cNvGrpSpPr/>
            <p:nvPr/>
          </p:nvGrpSpPr>
          <p:grpSpPr>
            <a:xfrm>
              <a:off x="1982787" y="1830388"/>
              <a:ext cx="5180010" cy="901228"/>
              <a:chOff x="1982787" y="1830388"/>
              <a:chExt cx="5180010" cy="901228"/>
            </a:xfrm>
          </p:grpSpPr>
          <p:sp>
            <p:nvSpPr>
              <p:cNvPr id="580" name="圆角矩形"/>
              <p:cNvSpPr/>
              <p:nvPr/>
            </p:nvSpPr>
            <p:spPr>
              <a:xfrm>
                <a:off x="1982787" y="1830388"/>
                <a:ext cx="5180010" cy="901228"/>
              </a:xfrm>
              <a:prstGeom prst="roundRect">
                <a:avLst>
                  <a:gd name="adj" fmla="val 10888"/>
                </a:avLst>
              </a:prstGeom>
              <a:gradFill rotWithShape="true">
                <a:gsLst>
                  <a:gs pos="0">
                    <a:srgbClr val="DDDDDD">
                      <a:alpha val="100000"/>
                    </a:srgbClr>
                  </a:gs>
                  <a:gs pos="50000">
                    <a:srgbClr val="F2F2F2">
                      <a:alpha val="100000"/>
                    </a:srgbClr>
                  </a:gs>
                  <a:gs pos="100000">
                    <a:srgbClr val="DDDDDD">
                      <a:alpha val="100000"/>
                    </a:srgbClr>
                  </a:gs>
                </a:gsLst>
                <a:lin ang="2700000" scaled="true"/>
              </a:gradFill>
              <a:ln w="38100" cap="flat" cmpd="sng">
                <a:solidFill>
                  <a:srgbClr val="FFFFFF"/>
                </a:solidFill>
                <a:prstDash val="solid"/>
                <a:round/>
              </a:ln>
              <a:effectLst>
                <a:outerShdw dist="135003" dir="2928844" algn="ctr" rotWithShape="0">
                  <a:srgbClr val="000000">
                    <a:alpha val="49803"/>
                  </a:srgbClr>
                </a:outerShdw>
              </a:effectLst>
            </p:spPr>
            <p:txBody>
              <a:bodyPr vert="horz" wrap="none" lIns="91440" tIns="45720" rIns="91440" bIns="45720" anchor="ctr" anchorCtr="false"/>
              <a:lstStyle/>
              <a:p>
                <a:pPr marL="0" indent="0" algn="ctr">
                  <a:lnSpc>
                    <a:spcPct val="100000"/>
                  </a:lnSpc>
                  <a:spcBef>
                    <a:spcPts val="0"/>
                  </a:spcBef>
                  <a:spcAft>
                    <a:spcPts val="0"/>
                  </a:spcAft>
                  <a:buNone/>
                </a:pPr>
                <a:r>
                  <a:rPr lang="zh-CN" altLang="en-US" sz="3200" b="1"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rPr>
                  <a:t>强制性错误</a:t>
                </a:r>
                <a:endParaRPr lang="zh-CN" altLang="en-US" sz="3200" b="1"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grpSp>
            <p:nvGrpSpPr>
              <p:cNvPr id="584" name="组合"/>
              <p:cNvGrpSpPr/>
              <p:nvPr/>
            </p:nvGrpSpPr>
            <p:grpSpPr>
              <a:xfrm>
                <a:off x="2095905" y="1913395"/>
                <a:ext cx="998556" cy="771775"/>
                <a:chOff x="2095905" y="1913395"/>
                <a:chExt cx="998556" cy="771775"/>
              </a:xfrm>
            </p:grpSpPr>
            <p:sp>
              <p:nvSpPr>
                <p:cNvPr id="581" name="圆角矩形"/>
                <p:cNvSpPr/>
                <p:nvPr/>
              </p:nvSpPr>
              <p:spPr>
                <a:xfrm>
                  <a:off x="2095905" y="1913395"/>
                  <a:ext cx="998556" cy="771775"/>
                </a:xfrm>
                <a:prstGeom prst="roundRect">
                  <a:avLst>
                    <a:gd name="adj" fmla="val 11921"/>
                  </a:avLst>
                </a:prstGeom>
                <a:solidFill>
                  <a:srgbClr val="FF0000"/>
                </a:solidFill>
                <a:ln w="38100" cap="flat" cmpd="sng">
                  <a:solidFill>
                    <a:srgbClr val="0000FF"/>
                  </a:solidFill>
                  <a:prstDash val="solid"/>
                  <a:round/>
                </a:ln>
              </p:spPr>
            </p:sp>
            <p:sp>
              <p:nvSpPr>
                <p:cNvPr id="582" name="曲线"/>
                <p:cNvSpPr/>
                <p:nvPr/>
              </p:nvSpPr>
              <p:spPr>
                <a:xfrm>
                  <a:off x="2155715" y="1960828"/>
                  <a:ext cx="496677" cy="369582"/>
                </a:xfrm>
                <a:custGeom>
                  <a:avLst/>
                  <a:gdLst>
                    <a:gd name="T1" fmla="*/ 0 w 21600"/>
                    <a:gd name="T2" fmla="*/ 0 h 21600"/>
                    <a:gd name="T3" fmla="*/ 21600 w 21600"/>
                    <a:gd name="T4" fmla="*/ 21600 h 21600"/>
                  </a:gdLst>
                  <a:ahLst/>
                  <a:cxnLst/>
                  <a:rect l="T1" t="T2" r="T3" b="T4"/>
                  <a:pathLst>
                    <a:path w="21600" h="21600">
                      <a:moveTo>
                        <a:pt x="4276" y="0"/>
                      </a:moveTo>
                      <a:cubicBezTo>
                        <a:pt x="1919" y="0"/>
                        <a:pt x="0" y="1914"/>
                        <a:pt x="0" y="4261"/>
                      </a:cubicBezTo>
                      <a:lnTo>
                        <a:pt x="0" y="21273"/>
                      </a:lnTo>
                      <a:cubicBezTo>
                        <a:pt x="978" y="21600"/>
                        <a:pt x="433" y="11160"/>
                        <a:pt x="5833" y="6284"/>
                      </a:cubicBezTo>
                      <a:cubicBezTo>
                        <a:pt x="11234" y="1407"/>
                        <a:pt x="21600" y="1047"/>
                        <a:pt x="21346" y="0"/>
                      </a:cubicBezTo>
                      <a:lnTo>
                        <a:pt x="4276" y="0"/>
                      </a:lnTo>
                      <a:close/>
                    </a:path>
                  </a:pathLst>
                </a:custGeom>
                <a:gradFill rotWithShape="true">
                  <a:gsLst>
                    <a:gs pos="0">
                      <a:srgbClr val="FFC774">
                        <a:alpha val="100000"/>
                      </a:srgbClr>
                    </a:gs>
                    <a:gs pos="50000">
                      <a:srgbClr val="FF9900">
                        <a:alpha val="0"/>
                      </a:srgbClr>
                    </a:gs>
                    <a:gs pos="100000">
                      <a:srgbClr val="FFC774">
                        <a:alpha val="100000"/>
                      </a:srgbClr>
                    </a:gs>
                  </a:gsLst>
                  <a:lin ang="2700000" scaled="true"/>
                </a:gradFill>
                <a:ln w="9525" cap="flat" cmpd="sng">
                  <a:noFill/>
                  <a:prstDash val="solid"/>
                  <a:round/>
                </a:ln>
              </p:spPr>
            </p:sp>
            <p:sp>
              <p:nvSpPr>
                <p:cNvPr id="583" name="矩形"/>
                <p:cNvSpPr/>
                <p:nvPr/>
              </p:nvSpPr>
              <p:spPr>
                <a:xfrm>
                  <a:off x="2398219" y="2039350"/>
                  <a:ext cx="405764" cy="520064"/>
                </a:xfrm>
                <a:prstGeom prst="rect">
                  <a:avLst/>
                </a:prstGeom>
                <a:noFill/>
                <a:ln w="9525" cap="flat" cmpd="sng">
                  <a:noFill/>
                  <a:prstDash val="solid"/>
                  <a:miter/>
                </a:ln>
              </p:spPr>
              <p:txBody>
                <a:bodyPr vert="horz" wrap="none" lIns="91440" tIns="45720" rIns="91440" bIns="45720" anchor="t" anchorCtr="false">
                  <a:spAutoFit/>
                </a:bodyPr>
                <a:lstStyle/>
                <a:p>
                  <a:pPr marL="0" indent="0" algn="ctr" eaLnBrk="0" hangingPunct="0">
                    <a:lnSpc>
                      <a:spcPct val="100000"/>
                    </a:lnSpc>
                    <a:spcBef>
                      <a:spcPts val="0"/>
                    </a:spcBef>
                    <a:spcAft>
                      <a:spcPts val="0"/>
                    </a:spcAft>
                    <a:buNone/>
                  </a:pPr>
                  <a:r>
                    <a:rPr lang="en-US" altLang="zh-CN" sz="2800" b="0" i="0" u="none" strike="noStrike" kern="1200" cap="none" spc="0" baseline="0" dirty="0">
                      <a:solidFill>
                        <a:srgbClr val="FFFFFF"/>
                      </a:solidFill>
                      <a:effectLst>
                        <a:outerShdw blurRad="38100" dist="38100" dir="2700000" algn="tl">
                          <a:srgbClr val="C0C0C0"/>
                        </a:outerShdw>
                      </a:effectLst>
                      <a:latin typeface="Tahoma" panose="020B0604030504040204" pitchFamily="34" charset="0"/>
                      <a:ea typeface="宋体" pitchFamily="2" charset="-122"/>
                      <a:cs typeface="Times New Roman" panose="02020603050405020304" pitchFamily="18" charset="0"/>
                    </a:rPr>
                    <a:t>A</a:t>
                  </a:r>
                  <a:endParaRPr lang="zh-CN" altLang="en-US" sz="2800" b="0" i="0" u="none" strike="noStrike" kern="1200" cap="none" spc="0" baseline="0">
                    <a:solidFill>
                      <a:srgbClr val="FFFFFF"/>
                    </a:solidFill>
                    <a:effectLst>
                      <a:outerShdw blurRad="38100" dist="38100" dir="2700000" algn="tl">
                        <a:srgbClr val="C0C0C0"/>
                      </a:outerShdw>
                    </a:effectLst>
                    <a:latin typeface="Tahoma" panose="020B0604030504040204" pitchFamily="34" charset="0"/>
                    <a:ea typeface="宋体" pitchFamily="2" charset="-122"/>
                    <a:cs typeface="Times New Roman" panose="02020603050405020304" pitchFamily="18" charset="0"/>
                  </a:endParaRPr>
                </a:p>
              </p:txBody>
            </p:sp>
          </p:grpSp>
          <p:sp>
            <p:nvSpPr>
              <p:cNvPr id="585" name="矩形"/>
              <p:cNvSpPr/>
              <p:nvPr/>
            </p:nvSpPr>
            <p:spPr>
              <a:xfrm>
                <a:off x="3227083" y="1971699"/>
                <a:ext cx="3810897" cy="366617"/>
              </a:xfrm>
              <a:prstGeom prst="rect">
                <a:avLst/>
              </a:prstGeom>
              <a:noFill/>
              <a:ln w="9525" cap="flat" cmpd="sng">
                <a:noFill/>
                <a:prstDash val="solid"/>
                <a:miter/>
              </a:ln>
            </p:spPr>
          </p:sp>
        </p:grpSp>
        <p:grpSp>
          <p:nvGrpSpPr>
            <p:cNvPr id="593" name="组合"/>
            <p:cNvGrpSpPr/>
            <p:nvPr/>
          </p:nvGrpSpPr>
          <p:grpSpPr>
            <a:xfrm>
              <a:off x="1982787" y="2877785"/>
              <a:ext cx="5180010" cy="895840"/>
              <a:chOff x="1982787" y="2877785"/>
              <a:chExt cx="5180010" cy="895840"/>
            </a:xfrm>
          </p:grpSpPr>
          <p:sp>
            <p:nvSpPr>
              <p:cNvPr id="587" name="圆角矩形"/>
              <p:cNvSpPr/>
              <p:nvPr/>
            </p:nvSpPr>
            <p:spPr>
              <a:xfrm>
                <a:off x="1982787" y="2877785"/>
                <a:ext cx="5180010" cy="895840"/>
              </a:xfrm>
              <a:prstGeom prst="roundRect">
                <a:avLst>
                  <a:gd name="adj" fmla="val 10888"/>
                </a:avLst>
              </a:prstGeom>
              <a:gradFill rotWithShape="true">
                <a:gsLst>
                  <a:gs pos="0">
                    <a:srgbClr val="DDDDDD">
                      <a:alpha val="100000"/>
                    </a:srgbClr>
                  </a:gs>
                  <a:gs pos="50000">
                    <a:srgbClr val="F2F2F2">
                      <a:alpha val="100000"/>
                    </a:srgbClr>
                  </a:gs>
                  <a:gs pos="100000">
                    <a:srgbClr val="DDDDDD">
                      <a:alpha val="100000"/>
                    </a:srgbClr>
                  </a:gs>
                </a:gsLst>
                <a:lin ang="2700000" scaled="true"/>
              </a:gradFill>
              <a:ln w="38100" cap="flat" cmpd="sng">
                <a:solidFill>
                  <a:srgbClr val="FFFFFF"/>
                </a:solidFill>
                <a:prstDash val="solid"/>
                <a:round/>
              </a:ln>
              <a:effectLst>
                <a:outerShdw dist="135003" dir="2928844" algn="ctr" rotWithShape="0">
                  <a:srgbClr val="000000">
                    <a:alpha val="49803"/>
                  </a:srgbClr>
                </a:outerShdw>
              </a:effectLst>
            </p:spPr>
            <p:txBody>
              <a:bodyPr vert="horz" wrap="none" lIns="91440" tIns="45720" rIns="91440" bIns="45720" anchor="ctr" anchorCtr="false"/>
              <a:lstStyle/>
              <a:p>
                <a:pPr marL="0" indent="0" algn="ctr">
                  <a:lnSpc>
                    <a:spcPct val="100000"/>
                  </a:lnSpc>
                  <a:spcBef>
                    <a:spcPts val="0"/>
                  </a:spcBef>
                  <a:spcAft>
                    <a:spcPts val="0"/>
                  </a:spcAft>
                  <a:buNone/>
                </a:pPr>
                <a:r>
                  <a:rPr lang="zh-CN" altLang="en-US" sz="3200" b="1"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rPr>
                  <a:t>准强制错误</a:t>
                </a:r>
                <a:endParaRPr lang="zh-CN" altLang="en-US" sz="3200" b="1"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grpSp>
            <p:nvGrpSpPr>
              <p:cNvPr id="591" name="组合"/>
              <p:cNvGrpSpPr/>
              <p:nvPr/>
            </p:nvGrpSpPr>
            <p:grpSpPr>
              <a:xfrm>
                <a:off x="2095905" y="2958686"/>
                <a:ext cx="998556" cy="732063"/>
                <a:chOff x="2095905" y="2958686"/>
                <a:chExt cx="998556" cy="732063"/>
              </a:xfrm>
            </p:grpSpPr>
            <p:sp>
              <p:nvSpPr>
                <p:cNvPr id="588" name="圆角矩形"/>
                <p:cNvSpPr/>
                <p:nvPr/>
              </p:nvSpPr>
              <p:spPr>
                <a:xfrm>
                  <a:off x="2095905" y="2958686"/>
                  <a:ext cx="998556" cy="732063"/>
                </a:xfrm>
                <a:prstGeom prst="roundRect">
                  <a:avLst>
                    <a:gd name="adj" fmla="val 11921"/>
                  </a:avLst>
                </a:prstGeom>
                <a:solidFill>
                  <a:schemeClr val="tx2">
                    <a:lumMod val="60000"/>
                    <a:lumOff val="40000"/>
                  </a:schemeClr>
                </a:solidFill>
                <a:ln w="38100" cap="flat" cmpd="sng">
                  <a:solidFill>
                    <a:srgbClr val="0000FF"/>
                  </a:solidFill>
                  <a:prstDash val="solid"/>
                  <a:round/>
                </a:ln>
              </p:spPr>
            </p:sp>
            <p:sp>
              <p:nvSpPr>
                <p:cNvPr id="589" name="曲线"/>
                <p:cNvSpPr/>
                <p:nvPr/>
              </p:nvSpPr>
              <p:spPr>
                <a:xfrm>
                  <a:off x="2155715" y="3007031"/>
                  <a:ext cx="496677" cy="367017"/>
                </a:xfrm>
                <a:custGeom>
                  <a:avLst/>
                  <a:gdLst>
                    <a:gd name="T1" fmla="*/ 0 w 21600"/>
                    <a:gd name="T2" fmla="*/ 0 h 21600"/>
                    <a:gd name="T3" fmla="*/ 21600 w 21600"/>
                    <a:gd name="T4" fmla="*/ 21600 h 21600"/>
                  </a:gdLst>
                  <a:ahLst/>
                  <a:cxnLst/>
                  <a:rect l="T1" t="T2" r="T3" b="T4"/>
                  <a:pathLst>
                    <a:path w="21600" h="21600">
                      <a:moveTo>
                        <a:pt x="4276" y="0"/>
                      </a:moveTo>
                      <a:cubicBezTo>
                        <a:pt x="1919" y="0"/>
                        <a:pt x="0" y="1913"/>
                        <a:pt x="0" y="4261"/>
                      </a:cubicBezTo>
                      <a:lnTo>
                        <a:pt x="0" y="21274"/>
                      </a:lnTo>
                      <a:cubicBezTo>
                        <a:pt x="978" y="21600"/>
                        <a:pt x="433" y="11161"/>
                        <a:pt x="5833" y="6283"/>
                      </a:cubicBezTo>
                      <a:cubicBezTo>
                        <a:pt x="11234" y="1408"/>
                        <a:pt x="21600" y="1047"/>
                        <a:pt x="21346" y="0"/>
                      </a:cubicBezTo>
                      <a:lnTo>
                        <a:pt x="4276" y="0"/>
                      </a:lnTo>
                      <a:close/>
                    </a:path>
                  </a:pathLst>
                </a:custGeom>
                <a:gradFill rotWithShape="true">
                  <a:gsLst>
                    <a:gs pos="0">
                      <a:srgbClr val="FFFFD5">
                        <a:alpha val="100000"/>
                      </a:srgbClr>
                    </a:gs>
                    <a:gs pos="100000">
                      <a:srgbClr val="FFFF99">
                        <a:alpha val="0"/>
                      </a:srgbClr>
                    </a:gs>
                  </a:gsLst>
                  <a:lin ang="2700000" scaled="true"/>
                </a:gradFill>
                <a:ln w="9525" cap="flat" cmpd="sng">
                  <a:noFill/>
                  <a:prstDash val="solid"/>
                  <a:round/>
                </a:ln>
              </p:spPr>
            </p:sp>
            <p:sp>
              <p:nvSpPr>
                <p:cNvPr id="590" name="矩形"/>
                <p:cNvSpPr/>
                <p:nvPr/>
              </p:nvSpPr>
              <p:spPr>
                <a:xfrm>
                  <a:off x="2371549" y="3089187"/>
                  <a:ext cx="401853" cy="520065"/>
                </a:xfrm>
                <a:prstGeom prst="rect">
                  <a:avLst/>
                </a:prstGeom>
                <a:noFill/>
                <a:ln w="9525" cap="flat" cmpd="sng">
                  <a:noFill/>
                  <a:prstDash val="solid"/>
                  <a:miter/>
                </a:ln>
              </p:spPr>
              <p:txBody>
                <a:bodyPr vert="horz" wrap="none" lIns="91440" tIns="45720" rIns="91440" bIns="45720" anchor="t" anchorCtr="false">
                  <a:spAutoFit/>
                </a:bodyPr>
                <a:lstStyle/>
                <a:p>
                  <a:pPr marL="0" indent="0" algn="ctr" eaLnBrk="0" hangingPunct="0">
                    <a:lnSpc>
                      <a:spcPct val="100000"/>
                    </a:lnSpc>
                    <a:spcBef>
                      <a:spcPts val="0"/>
                    </a:spcBef>
                    <a:spcAft>
                      <a:spcPts val="0"/>
                    </a:spcAft>
                    <a:buNone/>
                  </a:pPr>
                  <a:r>
                    <a:rPr lang="en-US" altLang="zh-CN" sz="2800" b="0" i="0" u="none" strike="noStrike" kern="1200" cap="none" spc="0" baseline="0" dirty="0">
                      <a:solidFill>
                        <a:srgbClr val="FFFFFF"/>
                      </a:solidFill>
                      <a:effectLst>
                        <a:outerShdw blurRad="38100" dist="38100" dir="2700000" algn="tl">
                          <a:srgbClr val="C0C0C0"/>
                        </a:outerShdw>
                      </a:effectLst>
                      <a:latin typeface="Tahoma" panose="020B0604030504040204" pitchFamily="34" charset="0"/>
                      <a:ea typeface="宋体" pitchFamily="2" charset="-122"/>
                      <a:cs typeface="Times New Roman" panose="02020603050405020304" pitchFamily="18" charset="0"/>
                    </a:rPr>
                    <a:t>B</a:t>
                  </a:r>
                  <a:endParaRPr lang="zh-CN" altLang="en-US" sz="2800" b="0" i="0" u="none" strike="noStrike" kern="1200" cap="none" spc="0" baseline="0">
                    <a:solidFill>
                      <a:srgbClr val="FFFFFF"/>
                    </a:solidFill>
                    <a:effectLst>
                      <a:outerShdw blurRad="38100" dist="38100" dir="2700000" algn="tl">
                        <a:srgbClr val="C0C0C0"/>
                      </a:outerShdw>
                    </a:effectLst>
                    <a:latin typeface="Tahoma" panose="020B0604030504040204" pitchFamily="34" charset="0"/>
                    <a:ea typeface="宋体" pitchFamily="2" charset="-122"/>
                    <a:cs typeface="Times New Roman" panose="02020603050405020304" pitchFamily="18" charset="0"/>
                  </a:endParaRPr>
                </a:p>
              </p:txBody>
            </p:sp>
          </p:grpSp>
          <p:sp>
            <p:nvSpPr>
              <p:cNvPr id="592" name="矩形"/>
              <p:cNvSpPr/>
              <p:nvPr/>
            </p:nvSpPr>
            <p:spPr>
              <a:xfrm>
                <a:off x="3227083" y="2999137"/>
                <a:ext cx="3810897" cy="367017"/>
              </a:xfrm>
              <a:prstGeom prst="rect">
                <a:avLst/>
              </a:prstGeom>
              <a:noFill/>
              <a:ln w="9525" cap="flat" cmpd="sng">
                <a:noFill/>
                <a:prstDash val="solid"/>
                <a:miter/>
              </a:ln>
            </p:spPr>
          </p:sp>
        </p:grpSp>
        <p:grpSp>
          <p:nvGrpSpPr>
            <p:cNvPr id="600" name="组合"/>
            <p:cNvGrpSpPr/>
            <p:nvPr/>
          </p:nvGrpSpPr>
          <p:grpSpPr>
            <a:xfrm>
              <a:off x="1982787" y="3919795"/>
              <a:ext cx="5180010" cy="901228"/>
              <a:chOff x="1982787" y="3919795"/>
              <a:chExt cx="5180010" cy="901228"/>
            </a:xfrm>
          </p:grpSpPr>
          <p:sp>
            <p:nvSpPr>
              <p:cNvPr id="594" name="圆角矩形"/>
              <p:cNvSpPr/>
              <p:nvPr/>
            </p:nvSpPr>
            <p:spPr>
              <a:xfrm>
                <a:off x="1982787" y="3919795"/>
                <a:ext cx="5180010" cy="901228"/>
              </a:xfrm>
              <a:prstGeom prst="roundRect">
                <a:avLst>
                  <a:gd name="adj" fmla="val 10888"/>
                </a:avLst>
              </a:prstGeom>
              <a:gradFill rotWithShape="true">
                <a:gsLst>
                  <a:gs pos="0">
                    <a:srgbClr val="DDDDDD">
                      <a:alpha val="100000"/>
                    </a:srgbClr>
                  </a:gs>
                  <a:gs pos="50000">
                    <a:srgbClr val="EEEEEE">
                      <a:alpha val="100000"/>
                    </a:srgbClr>
                  </a:gs>
                  <a:gs pos="100000">
                    <a:srgbClr val="DDDDDD">
                      <a:alpha val="100000"/>
                    </a:srgbClr>
                  </a:gs>
                </a:gsLst>
                <a:lin ang="2700000" scaled="true"/>
              </a:gradFill>
              <a:ln w="38100" cap="flat" cmpd="sng">
                <a:solidFill>
                  <a:srgbClr val="FFFFFF"/>
                </a:solidFill>
                <a:prstDash val="solid"/>
                <a:round/>
              </a:ln>
              <a:effectLst>
                <a:outerShdw dist="135003" dir="2928844" algn="ctr" rotWithShape="0">
                  <a:srgbClr val="000000">
                    <a:alpha val="49803"/>
                  </a:srgbClr>
                </a:outerShdw>
              </a:effectLst>
            </p:spPr>
            <p:txBody>
              <a:bodyPr vert="horz" wrap="none" lIns="91440" tIns="45720" rIns="91440" bIns="45720" anchor="ctr" anchorCtr="false"/>
              <a:lstStyle/>
              <a:p>
                <a:pPr marL="0" indent="0" algn="ctr">
                  <a:lnSpc>
                    <a:spcPct val="100000"/>
                  </a:lnSpc>
                  <a:spcBef>
                    <a:spcPts val="0"/>
                  </a:spcBef>
                  <a:spcAft>
                    <a:spcPts val="0"/>
                  </a:spcAft>
                  <a:buNone/>
                </a:pPr>
                <a:r>
                  <a:rPr lang="zh-CN" altLang="en-US" sz="3200" b="1"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rPr>
                  <a:t>核实性错误</a:t>
                </a:r>
                <a:endParaRPr lang="zh-CN" altLang="en-US" sz="3200" b="1"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grpSp>
            <p:nvGrpSpPr>
              <p:cNvPr id="598" name="组合"/>
              <p:cNvGrpSpPr/>
              <p:nvPr/>
            </p:nvGrpSpPr>
            <p:grpSpPr>
              <a:xfrm>
                <a:off x="2095905" y="4000649"/>
                <a:ext cx="998556" cy="739519"/>
                <a:chOff x="2095905" y="4000649"/>
                <a:chExt cx="998556" cy="739519"/>
              </a:xfrm>
            </p:grpSpPr>
            <p:sp>
              <p:nvSpPr>
                <p:cNvPr id="595" name="圆角矩形"/>
                <p:cNvSpPr/>
                <p:nvPr/>
              </p:nvSpPr>
              <p:spPr>
                <a:xfrm>
                  <a:off x="2095905" y="4000649"/>
                  <a:ext cx="998556" cy="739519"/>
                </a:xfrm>
                <a:prstGeom prst="roundRect">
                  <a:avLst>
                    <a:gd name="adj" fmla="val 11921"/>
                  </a:avLst>
                </a:prstGeom>
                <a:solidFill>
                  <a:srgbClr val="92D050"/>
                </a:solidFill>
                <a:ln w="38100" cap="flat" cmpd="sng">
                  <a:solidFill>
                    <a:srgbClr val="0000FF"/>
                  </a:solidFill>
                  <a:prstDash val="solid"/>
                  <a:round/>
                </a:ln>
              </p:spPr>
            </p:sp>
            <p:sp>
              <p:nvSpPr>
                <p:cNvPr id="597" name="矩形"/>
                <p:cNvSpPr/>
                <p:nvPr/>
              </p:nvSpPr>
              <p:spPr>
                <a:xfrm>
                  <a:off x="2394893" y="4117411"/>
                  <a:ext cx="400462" cy="522593"/>
                </a:xfrm>
                <a:prstGeom prst="rect">
                  <a:avLst/>
                </a:prstGeom>
                <a:noFill/>
                <a:ln w="9525" cap="flat" cmpd="sng">
                  <a:noFill/>
                  <a:prstDash val="solid"/>
                  <a:miter/>
                </a:ln>
              </p:spPr>
              <p:txBody>
                <a:bodyPr vert="horz" wrap="none" lIns="91440" tIns="45720" rIns="91440" bIns="45720" anchor="t" anchorCtr="false">
                  <a:spAutoFit/>
                </a:bodyPr>
                <a:lstStyle/>
                <a:p>
                  <a:pPr marL="0" indent="0" algn="ctr" eaLnBrk="0" hangingPunct="0">
                    <a:lnSpc>
                      <a:spcPct val="100000"/>
                    </a:lnSpc>
                    <a:spcBef>
                      <a:spcPts val="0"/>
                    </a:spcBef>
                    <a:spcAft>
                      <a:spcPts val="0"/>
                    </a:spcAft>
                    <a:buNone/>
                  </a:pPr>
                  <a:r>
                    <a:rPr lang="en-US" altLang="zh-CN" sz="2800" b="0" i="0" u="none" strike="noStrike" kern="1200" cap="none" spc="0" baseline="0" dirty="0">
                      <a:solidFill>
                        <a:srgbClr val="FFFFFF"/>
                      </a:solidFill>
                      <a:effectLst>
                        <a:outerShdw blurRad="38100" dist="38100" dir="2700000" algn="tl">
                          <a:srgbClr val="C0C0C0"/>
                        </a:outerShdw>
                      </a:effectLst>
                      <a:latin typeface="Tahoma" panose="020B0604030504040204" pitchFamily="34" charset="0"/>
                      <a:ea typeface="宋体" pitchFamily="2" charset="-122"/>
                      <a:cs typeface="Times New Roman" panose="02020603050405020304" pitchFamily="18" charset="0"/>
                    </a:rPr>
                    <a:t>C</a:t>
                  </a:r>
                  <a:endParaRPr lang="zh-CN" altLang="en-US" sz="2800" b="0" i="0" u="none" strike="noStrike" kern="1200" cap="none" spc="0" baseline="0">
                    <a:solidFill>
                      <a:srgbClr val="FFFFFF"/>
                    </a:solidFill>
                    <a:effectLst>
                      <a:outerShdw blurRad="38100" dist="38100" dir="2700000" algn="tl">
                        <a:srgbClr val="C0C0C0"/>
                      </a:outerShdw>
                    </a:effectLst>
                    <a:latin typeface="Tahoma" panose="020B0604030504040204" pitchFamily="34" charset="0"/>
                    <a:ea typeface="宋体" pitchFamily="2" charset="-122"/>
                    <a:cs typeface="Times New Roman" panose="02020603050405020304" pitchFamily="18" charset="0"/>
                  </a:endParaRPr>
                </a:p>
              </p:txBody>
            </p:sp>
          </p:grpSp>
          <p:sp>
            <p:nvSpPr>
              <p:cNvPr id="599" name="矩形"/>
              <p:cNvSpPr/>
              <p:nvPr/>
            </p:nvSpPr>
            <p:spPr>
              <a:xfrm>
                <a:off x="3227083" y="4043049"/>
                <a:ext cx="3810897" cy="365814"/>
              </a:xfrm>
              <a:prstGeom prst="rect">
                <a:avLst/>
              </a:prstGeom>
              <a:noFill/>
              <a:ln w="9525" cap="flat" cmpd="sng">
                <a:noFill/>
                <a:prstDash val="solid"/>
                <a:miter/>
              </a:ln>
            </p:spPr>
          </p:sp>
        </p:grpSp>
        <p:grpSp>
          <p:nvGrpSpPr>
            <p:cNvPr id="607" name="组合"/>
            <p:cNvGrpSpPr/>
            <p:nvPr/>
          </p:nvGrpSpPr>
          <p:grpSpPr>
            <a:xfrm>
              <a:off x="1982787" y="5034434"/>
              <a:ext cx="5180010" cy="901227"/>
              <a:chOff x="1982787" y="5034434"/>
              <a:chExt cx="5180010" cy="901227"/>
            </a:xfrm>
          </p:grpSpPr>
          <p:sp>
            <p:nvSpPr>
              <p:cNvPr id="601" name="圆角矩形"/>
              <p:cNvSpPr/>
              <p:nvPr/>
            </p:nvSpPr>
            <p:spPr>
              <a:xfrm>
                <a:off x="1982787" y="5034434"/>
                <a:ext cx="5180010" cy="901227"/>
              </a:xfrm>
              <a:prstGeom prst="roundRect">
                <a:avLst>
                  <a:gd name="adj" fmla="val 10888"/>
                </a:avLst>
              </a:prstGeom>
              <a:gradFill rotWithShape="true">
                <a:gsLst>
                  <a:gs pos="0">
                    <a:srgbClr val="DDDDDD">
                      <a:alpha val="100000"/>
                    </a:srgbClr>
                  </a:gs>
                  <a:gs pos="50000">
                    <a:srgbClr val="F2F2F2">
                      <a:alpha val="100000"/>
                    </a:srgbClr>
                  </a:gs>
                  <a:gs pos="100000">
                    <a:srgbClr val="DDDDDD">
                      <a:alpha val="100000"/>
                    </a:srgbClr>
                  </a:gs>
                </a:gsLst>
                <a:lin ang="2700000" scaled="true"/>
              </a:gradFill>
              <a:ln w="38100" cap="flat" cmpd="sng">
                <a:solidFill>
                  <a:srgbClr val="FFFFFF"/>
                </a:solidFill>
                <a:prstDash val="solid"/>
                <a:round/>
              </a:ln>
              <a:effectLst>
                <a:outerShdw dist="135003" dir="2928844" algn="ctr" rotWithShape="0">
                  <a:srgbClr val="000000">
                    <a:alpha val="49803"/>
                  </a:srgbClr>
                </a:outerShdw>
              </a:effectLst>
            </p:spPr>
            <p:txBody>
              <a:bodyPr vert="horz" wrap="none" lIns="91440" tIns="45720" rIns="91440" bIns="45720" anchor="ctr" anchorCtr="false"/>
              <a:lstStyle/>
              <a:p>
                <a:pPr marL="0" indent="0" algn="ctr">
                  <a:lnSpc>
                    <a:spcPct val="100000"/>
                  </a:lnSpc>
                  <a:spcBef>
                    <a:spcPts val="0"/>
                  </a:spcBef>
                  <a:spcAft>
                    <a:spcPts val="0"/>
                  </a:spcAft>
                  <a:buNone/>
                </a:pPr>
                <a:r>
                  <a:rPr lang="zh-CN" altLang="en-US" sz="3200" b="1"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rPr>
                  <a:t>可忽略错误</a:t>
                </a:r>
                <a:endParaRPr lang="zh-CN" altLang="en-US" sz="3200" b="1" i="0" u="none" strike="noStrike" kern="1200" cap="none" spc="0" baseline="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grpSp>
            <p:nvGrpSpPr>
              <p:cNvPr id="605" name="组合"/>
              <p:cNvGrpSpPr/>
              <p:nvPr/>
            </p:nvGrpSpPr>
            <p:grpSpPr>
              <a:xfrm>
                <a:off x="2095905" y="5113489"/>
                <a:ext cx="998556" cy="741142"/>
                <a:chOff x="2095905" y="5113489"/>
                <a:chExt cx="998556" cy="741142"/>
              </a:xfrm>
            </p:grpSpPr>
            <p:sp>
              <p:nvSpPr>
                <p:cNvPr id="602" name="圆角矩形"/>
                <p:cNvSpPr/>
                <p:nvPr/>
              </p:nvSpPr>
              <p:spPr>
                <a:xfrm>
                  <a:off x="2095905" y="5113489"/>
                  <a:ext cx="998556" cy="741142"/>
                </a:xfrm>
                <a:prstGeom prst="roundRect">
                  <a:avLst>
                    <a:gd name="adj" fmla="val 11921"/>
                  </a:avLst>
                </a:prstGeom>
                <a:gradFill rotWithShape="true">
                  <a:gsLst>
                    <a:gs pos="0">
                      <a:srgbClr val="FF9900">
                        <a:alpha val="100000"/>
                      </a:srgbClr>
                    </a:gs>
                    <a:gs pos="100000">
                      <a:srgbClr val="B46C00">
                        <a:alpha val="100000"/>
                      </a:srgbClr>
                    </a:gs>
                  </a:gsLst>
                  <a:lin ang="5400000" scaled="true"/>
                </a:gradFill>
                <a:ln w="38100" cap="flat" cmpd="sng">
                  <a:solidFill>
                    <a:srgbClr val="0000FF"/>
                  </a:solidFill>
                  <a:prstDash val="solid"/>
                  <a:round/>
                </a:ln>
              </p:spPr>
            </p:sp>
            <p:sp>
              <p:nvSpPr>
                <p:cNvPr id="603" name="曲线"/>
                <p:cNvSpPr/>
                <p:nvPr/>
              </p:nvSpPr>
              <p:spPr>
                <a:xfrm>
                  <a:off x="2155715" y="5162898"/>
                  <a:ext cx="496677" cy="369582"/>
                </a:xfrm>
                <a:custGeom>
                  <a:avLst/>
                  <a:gdLst>
                    <a:gd name="T1" fmla="*/ 0 w 21600"/>
                    <a:gd name="T2" fmla="*/ 0 h 21600"/>
                    <a:gd name="T3" fmla="*/ 21600 w 21600"/>
                    <a:gd name="T4" fmla="*/ 21600 h 21600"/>
                  </a:gdLst>
                  <a:ahLst/>
                  <a:cxnLst/>
                  <a:rect l="T1" t="T2" r="T3" b="T4"/>
                  <a:pathLst>
                    <a:path w="21600" h="21600">
                      <a:moveTo>
                        <a:pt x="4276" y="0"/>
                      </a:moveTo>
                      <a:cubicBezTo>
                        <a:pt x="1919" y="0"/>
                        <a:pt x="0" y="1914"/>
                        <a:pt x="0" y="4262"/>
                      </a:cubicBezTo>
                      <a:lnTo>
                        <a:pt x="0" y="21273"/>
                      </a:lnTo>
                      <a:cubicBezTo>
                        <a:pt x="978" y="21600"/>
                        <a:pt x="433" y="11161"/>
                        <a:pt x="5833" y="6283"/>
                      </a:cubicBezTo>
                      <a:cubicBezTo>
                        <a:pt x="11234" y="1408"/>
                        <a:pt x="21600" y="1046"/>
                        <a:pt x="21346" y="0"/>
                      </a:cubicBezTo>
                      <a:lnTo>
                        <a:pt x="4276" y="0"/>
                      </a:lnTo>
                      <a:close/>
                    </a:path>
                  </a:pathLst>
                </a:custGeom>
                <a:gradFill rotWithShape="true">
                  <a:gsLst>
                    <a:gs pos="0">
                      <a:srgbClr val="FFC774">
                        <a:alpha val="100000"/>
                      </a:srgbClr>
                    </a:gs>
                    <a:gs pos="50000">
                      <a:srgbClr val="FF9900">
                        <a:alpha val="0"/>
                      </a:srgbClr>
                    </a:gs>
                    <a:gs pos="100000">
                      <a:srgbClr val="FFC774">
                        <a:alpha val="100000"/>
                      </a:srgbClr>
                    </a:gs>
                  </a:gsLst>
                  <a:lin ang="2700000" scaled="true"/>
                </a:gradFill>
                <a:ln w="9525" cap="flat" cmpd="sng">
                  <a:noFill/>
                  <a:prstDash val="solid"/>
                  <a:round/>
                </a:ln>
              </p:spPr>
            </p:sp>
            <p:sp>
              <p:nvSpPr>
                <p:cNvPr id="604" name="矩形"/>
                <p:cNvSpPr/>
                <p:nvPr/>
              </p:nvSpPr>
              <p:spPr>
                <a:xfrm>
                  <a:off x="2370248" y="5315079"/>
                  <a:ext cx="433500" cy="520065"/>
                </a:xfrm>
                <a:prstGeom prst="rect">
                  <a:avLst/>
                </a:prstGeom>
                <a:noFill/>
                <a:ln w="9525" cap="flat" cmpd="sng">
                  <a:noFill/>
                  <a:prstDash val="solid"/>
                  <a:miter/>
                </a:ln>
              </p:spPr>
              <p:txBody>
                <a:bodyPr vert="horz" wrap="none" lIns="91440" tIns="45720" rIns="91440" bIns="45720" anchor="t" anchorCtr="false">
                  <a:spAutoFit/>
                </a:bodyPr>
                <a:lstStyle/>
                <a:p>
                  <a:pPr marL="0" indent="0" algn="ctr" eaLnBrk="0" hangingPunct="0">
                    <a:lnSpc>
                      <a:spcPct val="100000"/>
                    </a:lnSpc>
                    <a:spcBef>
                      <a:spcPts val="0"/>
                    </a:spcBef>
                    <a:spcAft>
                      <a:spcPts val="0"/>
                    </a:spcAft>
                    <a:buNone/>
                  </a:pPr>
                  <a:r>
                    <a:rPr lang="en-US" altLang="zh-CN" sz="2800" b="0" i="0" u="none" strike="noStrike" kern="1200" cap="none" spc="0" baseline="0" dirty="0">
                      <a:solidFill>
                        <a:srgbClr val="FFFFFF"/>
                      </a:solidFill>
                      <a:effectLst>
                        <a:outerShdw blurRad="38100" dist="38100" dir="2700000" algn="tl">
                          <a:srgbClr val="C0C0C0"/>
                        </a:outerShdw>
                      </a:effectLst>
                      <a:latin typeface="Tahoma" panose="020B0604030504040204" pitchFamily="34" charset="0"/>
                      <a:ea typeface="宋体" pitchFamily="2" charset="-122"/>
                      <a:cs typeface="Times New Roman" panose="02020603050405020304" pitchFamily="18" charset="0"/>
                    </a:rPr>
                    <a:t>D</a:t>
                  </a:r>
                  <a:endParaRPr lang="zh-CN" altLang="en-US" sz="2800" b="0" i="0" u="none" strike="noStrike" kern="1200" cap="none" spc="0" baseline="0">
                    <a:solidFill>
                      <a:srgbClr val="FFFFFF"/>
                    </a:solidFill>
                    <a:effectLst>
                      <a:outerShdw blurRad="38100" dist="38100" dir="2700000" algn="tl">
                        <a:srgbClr val="C0C0C0"/>
                      </a:outerShdw>
                    </a:effectLst>
                    <a:latin typeface="Tahoma" panose="020B0604030504040204" pitchFamily="34" charset="0"/>
                    <a:ea typeface="宋体" pitchFamily="2" charset="-122"/>
                    <a:cs typeface="Times New Roman" panose="02020603050405020304" pitchFamily="18" charset="0"/>
                  </a:endParaRPr>
                </a:p>
              </p:txBody>
            </p:sp>
          </p:grpSp>
          <p:sp>
            <p:nvSpPr>
              <p:cNvPr id="606" name="矩形"/>
              <p:cNvSpPr/>
              <p:nvPr/>
            </p:nvSpPr>
            <p:spPr>
              <a:xfrm>
                <a:off x="3227083" y="5175744"/>
                <a:ext cx="3810897" cy="366617"/>
              </a:xfrm>
              <a:prstGeom prst="rect">
                <a:avLst/>
              </a:prstGeom>
              <a:noFill/>
              <a:ln w="9525" cap="flat" cmpd="sng">
                <a:noFill/>
                <a:prstDash val="solid"/>
                <a:miter/>
              </a:ln>
            </p:spPr>
          </p:sp>
        </p:grpSp>
      </p:grpSp>
      <p:sp>
        <p:nvSpPr>
          <p:cNvPr id="609" name="圆角矩形"/>
          <p:cNvSpPr/>
          <p:nvPr/>
        </p:nvSpPr>
        <p:spPr>
          <a:xfrm>
            <a:off x="2639262" y="1369706"/>
            <a:ext cx="3922713" cy="917575"/>
          </a:xfrm>
          <a:prstGeom prst="roundRect">
            <a:avLst>
              <a:gd name="adj" fmla="val 16666"/>
            </a:avLst>
          </a:prstGeom>
          <a:solidFill>
            <a:schemeClr val="bg1">
              <a:lumMod val="85000"/>
            </a:schemeClr>
          </a:solidFill>
          <a:ln w="9525" cap="flat" cmpd="sng">
            <a:noFill/>
            <a:prstDash val="solid"/>
            <a:miter/>
          </a:ln>
        </p:spPr>
        <p:txBody>
          <a:bodyPr vert="horz" wrap="square" lIns="91440" tIns="45720" rIns="91440" bIns="45720" anchor="t" anchorCtr="false"/>
          <a:lstStyle/>
          <a:p>
            <a:pPr marL="609600" indent="-609600" algn="ctr">
              <a:lnSpc>
                <a:spcPct val="100000"/>
              </a:lnSpc>
              <a:spcBef>
                <a:spcPct val="20000"/>
              </a:spcBef>
              <a:spcAft>
                <a:spcPts val="0"/>
              </a:spcAft>
              <a:buNone/>
            </a:pPr>
            <a:r>
              <a:rPr lang="zh-CN" altLang="en-US" sz="2400" b="1" i="0" u="none" strike="noStrike" kern="1200" cap="none" spc="0" baseline="0">
                <a:solidFill>
                  <a:srgbClr val="FF0000"/>
                </a:solidFill>
                <a:latin typeface="Tahoma" panose="020B0604030504040204" pitchFamily="34" charset="0"/>
                <a:ea typeface="宋体" pitchFamily="2" charset="-122"/>
                <a:cs typeface="Times New Roman" panose="02020603050405020304" pitchFamily="18" charset="0"/>
              </a:rPr>
              <a:t>必须修改，</a:t>
            </a:r>
            <a:endParaRPr lang="zh-CN" altLang="en-US" sz="2400" b="1" i="0" u="none" strike="noStrike" kern="1200" cap="none" spc="0" baseline="0" dirty="0">
              <a:solidFill>
                <a:srgbClr val="FF0000"/>
              </a:solidFill>
              <a:latin typeface="Tahoma" panose="020B0604030504040204" pitchFamily="34" charset="0"/>
              <a:ea typeface="宋体" pitchFamily="2" charset="-122"/>
              <a:cs typeface="Times New Roman" panose="02020603050405020304" pitchFamily="18" charset="0"/>
            </a:endParaRPr>
          </a:p>
          <a:p>
            <a:pPr marL="609600" indent="-609600" algn="ctr">
              <a:lnSpc>
                <a:spcPct val="100000"/>
              </a:lnSpc>
              <a:spcBef>
                <a:spcPct val="20000"/>
              </a:spcBef>
              <a:spcAft>
                <a:spcPts val="0"/>
              </a:spcAft>
              <a:buNone/>
            </a:pPr>
            <a:r>
              <a:rPr lang="zh-CN" altLang="en-US" sz="2400" b="1" i="0" u="none" strike="noStrike" kern="1200" cap="none" spc="0" baseline="0">
                <a:solidFill>
                  <a:srgbClr val="FF0000"/>
                </a:solidFill>
                <a:latin typeface="Tahoma" panose="020B0604030504040204" pitchFamily="34" charset="0"/>
                <a:ea typeface="宋体" pitchFamily="2" charset="-122"/>
                <a:cs typeface="Times New Roman" panose="02020603050405020304" pitchFamily="18" charset="0"/>
              </a:rPr>
              <a:t>方可上报</a:t>
            </a:r>
            <a:endParaRPr lang="zh-CN" altLang="en-US" sz="2400" b="1" i="0" u="none" strike="noStrike" kern="1200" cap="none" spc="0" baseline="0">
              <a:solidFill>
                <a:srgbClr val="FF0000"/>
              </a:solidFill>
              <a:latin typeface="Tahoma" panose="020B0604030504040204" pitchFamily="34" charset="0"/>
              <a:ea typeface="宋体" pitchFamily="2" charset="-122"/>
              <a:cs typeface="Times New Roman" panose="02020603050405020304" pitchFamily="18" charset="0"/>
            </a:endParaRPr>
          </a:p>
        </p:txBody>
      </p:sp>
      <p:sp>
        <p:nvSpPr>
          <p:cNvPr id="3" name="灯片编号占位符 2"/>
          <p:cNvSpPr>
            <a:spLocks noGrp="true"/>
          </p:cNvSpPr>
          <p:nvPr>
            <p:ph type="sldNum" sz="quarter" idx="12"/>
          </p:nvPr>
        </p:nvSpPr>
        <p:spPr/>
        <p:txBody>
          <a:bodyPr/>
          <a:lstStyle/>
          <a:p>
            <a:fld id="{3E00D155-3BB6-43CF-9AC4-BC63A66E74A9}" type="slidenum">
              <a:rPr lang="zh-CN" altLang="en-US" smtClean="0"/>
            </a:fld>
            <a:endParaRPr lang="zh-CN" altLang="en-US"/>
          </a:p>
        </p:txBody>
      </p:sp>
      <p:sp>
        <p:nvSpPr>
          <p:cNvPr id="4" name="标题 3"/>
          <p:cNvSpPr/>
          <p:nvPr/>
        </p:nvSpPr>
        <p:spPr>
          <a:xfrm>
            <a:off x="786130" y="74930"/>
            <a:ext cx="5426075" cy="647700"/>
          </a:xfrm>
          <a:prstGeom prst="roundRect">
            <a:avLst>
              <a:gd name="adj" fmla="val 16667"/>
            </a:avLst>
          </a:prstGeom>
          <a:noFill/>
          <a:ln w="12700" cap="flat" cmpd="sng">
            <a:noFill/>
            <a:prstDash val="solid"/>
            <a:round/>
            <a:headEnd type="none" w="med" len="med"/>
            <a:tailEnd type="none" w="med" len="med"/>
          </a:ln>
        </p:spPr>
        <p:txBody>
          <a:bodyPr anchor="ctr" anchorCtr="false"/>
          <a:lstStyle/>
          <a:p>
            <a:pPr algn="ctr" eaLnBrk="0" hangingPunct="0"/>
            <a:r>
              <a:rPr lang="zh-CN" altLang="en-US" sz="2800" b="1" dirty="0">
                <a:solidFill>
                  <a:schemeClr val="tx1"/>
                </a:solidFill>
                <a:latin typeface="微软雅黑" panose="020B0604030504040204" pitchFamily="34" charset="-122"/>
                <a:ea typeface="微软雅黑" panose="020B0604030504040204" pitchFamily="34" charset="-122"/>
              </a:rPr>
              <a:t>注意事项</a:t>
            </a:r>
            <a:r>
              <a:rPr lang="en-US" altLang="zh-CN" sz="2800" b="1" dirty="0">
                <a:solidFill>
                  <a:schemeClr val="tx1"/>
                </a:solidFill>
                <a:latin typeface="微软雅黑" panose="020B0604030504040204" pitchFamily="34" charset="-122"/>
                <a:ea typeface="微软雅黑" panose="020B0604030504040204" pitchFamily="34" charset="-122"/>
              </a:rPr>
              <a:t>-</a:t>
            </a:r>
            <a:r>
              <a:rPr lang="zh-CN" altLang="en-US" sz="2800" b="1">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平台说明错误类型</a:t>
            </a:r>
            <a:r>
              <a:rPr lang="zh-CN" altLang="en-US" sz="2800" b="1" dirty="0">
                <a:solidFill>
                  <a:schemeClr val="tx1"/>
                </a:solidFill>
                <a:latin typeface="微软雅黑" panose="020B0604030504040204" pitchFamily="34" charset="-122"/>
                <a:ea typeface="微软雅黑" panose="020B0604030504040204" pitchFamily="34" charset="-122"/>
              </a:rPr>
              <a:t>：</a:t>
            </a:r>
            <a:endParaRPr lang="zh-CN" altLang="en-US" sz="2800" b="1" dirty="0">
              <a:solidFill>
                <a:schemeClr val="tx1"/>
              </a:solidFill>
              <a:latin typeface="微软雅黑" panose="020B0604030504040204" pitchFamily="34" charset="-122"/>
              <a:ea typeface="微软雅黑" panose="020B0604030504040204" pitchFamily="34" charset="-122"/>
            </a:endParaRPr>
          </a:p>
        </p:txBody>
      </p:sp>
      <p:sp>
        <p:nvSpPr>
          <p:cNvPr id="5" name="圆角矩形"/>
          <p:cNvSpPr/>
          <p:nvPr/>
        </p:nvSpPr>
        <p:spPr>
          <a:xfrm>
            <a:off x="2639897" y="2442856"/>
            <a:ext cx="3922713" cy="917575"/>
          </a:xfrm>
          <a:prstGeom prst="roundRect">
            <a:avLst>
              <a:gd name="adj" fmla="val 16666"/>
            </a:avLst>
          </a:prstGeom>
          <a:solidFill>
            <a:schemeClr val="bg1">
              <a:lumMod val="85000"/>
            </a:schemeClr>
          </a:solidFill>
          <a:ln w="9525" cap="flat" cmpd="sng">
            <a:noFill/>
            <a:prstDash val="solid"/>
            <a:miter/>
          </a:ln>
        </p:spPr>
        <p:txBody>
          <a:bodyPr vert="horz" wrap="square" lIns="91440" tIns="45720" rIns="91440" bIns="45720" anchor="t" anchorCtr="false"/>
          <a:lstStyle/>
          <a:p>
            <a:pPr marL="0" indent="0" algn="ctr">
              <a:lnSpc>
                <a:spcPct val="100000"/>
              </a:lnSpc>
              <a:spcBef>
                <a:spcPts val="0"/>
              </a:spcBef>
              <a:spcAft>
                <a:spcPts val="0"/>
              </a:spcAft>
              <a:buNone/>
            </a:pPr>
            <a:r>
              <a:rPr lang="zh-CN" altLang="en-US" sz="2400" b="1">
                <a:solidFill>
                  <a:schemeClr val="accent5">
                    <a:lumMod val="50000"/>
                  </a:schemeClr>
                </a:solidFill>
                <a:effectLst>
                  <a:outerShdw blurRad="38100" dist="38100" dir="2700000" algn="tl">
                    <a:srgbClr val="C0C0C0"/>
                  </a:outerShdw>
                </a:effectLst>
                <a:cs typeface="Times New Roman" panose="02020603050405020304" pitchFamily="18" charset="0"/>
                <a:sym typeface="+mn-ea"/>
              </a:rPr>
              <a:t>联系统计机构降级解锁后，</a:t>
            </a:r>
            <a:endParaRPr lang="zh-CN" altLang="en-US" sz="2400" b="1" i="0" u="none" strike="noStrike" kern="1200" cap="none" spc="0" baseline="0" dirty="0">
              <a:solidFill>
                <a:schemeClr val="accent5">
                  <a:lumMod val="50000"/>
                </a:schemeClr>
              </a:solidFill>
              <a:effectLst>
                <a:outerShdw blurRad="38100" dist="38100" dir="2700000" algn="tl">
                  <a:srgbClr val="C0C0C0"/>
                </a:outerShdw>
              </a:effectLst>
              <a:latin typeface="Arial" panose="020B0604020202020204" pitchFamily="34" charset="0"/>
              <a:ea typeface="宋体" pitchFamily="2" charset="-122"/>
              <a:cs typeface="Times New Roman" panose="02020603050405020304" pitchFamily="18" charset="0"/>
              <a:sym typeface="+mn-ea"/>
            </a:endParaRPr>
          </a:p>
          <a:p>
            <a:pPr marL="0" indent="0" algn="ctr">
              <a:lnSpc>
                <a:spcPct val="100000"/>
              </a:lnSpc>
              <a:spcBef>
                <a:spcPts val="0"/>
              </a:spcBef>
              <a:spcAft>
                <a:spcPts val="0"/>
              </a:spcAft>
              <a:buNone/>
            </a:pPr>
            <a:r>
              <a:rPr lang="zh-CN" altLang="en-US" sz="2400" b="1">
                <a:solidFill>
                  <a:schemeClr val="accent5">
                    <a:lumMod val="50000"/>
                  </a:schemeClr>
                </a:solidFill>
                <a:effectLst>
                  <a:outerShdw blurRad="38100" dist="38100" dir="2700000" algn="tl">
                    <a:srgbClr val="C0C0C0"/>
                  </a:outerShdw>
                </a:effectLst>
                <a:cs typeface="Times New Roman" panose="02020603050405020304" pitchFamily="18" charset="0"/>
                <a:sym typeface="+mn-ea"/>
              </a:rPr>
              <a:t>填写说明，才可上报</a:t>
            </a:r>
            <a:endParaRPr lang="zh-CN" altLang="en-US" sz="2400" b="1" i="0" u="none" strike="noStrike" kern="1200" cap="none" spc="0" baseline="0">
              <a:solidFill>
                <a:schemeClr val="accent5">
                  <a:lumMod val="50000"/>
                </a:schemeClr>
              </a:solidFill>
              <a:effectLst>
                <a:outerShdw blurRad="38100" dist="38100" dir="2700000" algn="tl">
                  <a:srgbClr val="C0C0C0"/>
                </a:outerShdw>
              </a:effectLst>
              <a:latin typeface="Tahoma" panose="020B0604030504040204" pitchFamily="34" charset="0"/>
              <a:ea typeface="宋体" pitchFamily="2" charset="-122"/>
              <a:cs typeface="Times New Roman" panose="02020603050405020304" pitchFamily="18" charset="0"/>
              <a:sym typeface="+mn-ea"/>
            </a:endParaRPr>
          </a:p>
        </p:txBody>
      </p:sp>
      <p:sp>
        <p:nvSpPr>
          <p:cNvPr id="6" name="圆角矩形"/>
          <p:cNvSpPr/>
          <p:nvPr/>
        </p:nvSpPr>
        <p:spPr>
          <a:xfrm>
            <a:off x="2639897" y="3472826"/>
            <a:ext cx="3922713" cy="917575"/>
          </a:xfrm>
          <a:prstGeom prst="roundRect">
            <a:avLst>
              <a:gd name="adj" fmla="val 16666"/>
            </a:avLst>
          </a:prstGeom>
          <a:solidFill>
            <a:schemeClr val="bg1">
              <a:lumMod val="85000"/>
            </a:schemeClr>
          </a:solidFill>
          <a:ln w="9525" cap="flat" cmpd="sng">
            <a:noFill/>
            <a:prstDash val="solid"/>
            <a:miter/>
          </a:ln>
        </p:spPr>
        <p:txBody>
          <a:bodyPr vert="horz" wrap="square" lIns="91440" tIns="45720" rIns="91440" bIns="45720" anchor="t" anchorCtr="false"/>
          <a:lstStyle/>
          <a:p>
            <a:pPr marL="609600" indent="-609600" algn="ctr">
              <a:lnSpc>
                <a:spcPct val="100000"/>
              </a:lnSpc>
              <a:spcBef>
                <a:spcPct val="20000"/>
              </a:spcBef>
              <a:spcAft>
                <a:spcPts val="0"/>
              </a:spcAft>
              <a:buNone/>
            </a:pPr>
            <a:r>
              <a:rPr lang="zh-CN" altLang="en-US" sz="2400" b="1">
                <a:solidFill>
                  <a:srgbClr val="00B050"/>
                </a:solidFill>
                <a:latin typeface="Tahoma" panose="020B0604030504040204" pitchFamily="34" charset="0"/>
                <a:cs typeface="Times New Roman" panose="02020603050405020304" pitchFamily="18" charset="0"/>
                <a:sym typeface="+mn-ea"/>
              </a:rPr>
              <a:t>填写说明，</a:t>
            </a:r>
            <a:endParaRPr lang="zh-CN" altLang="en-US" sz="2400" b="1">
              <a:solidFill>
                <a:srgbClr val="00B050"/>
              </a:solidFill>
              <a:latin typeface="Tahoma" panose="020B0604030504040204" pitchFamily="34" charset="0"/>
              <a:cs typeface="Times New Roman" panose="02020603050405020304" pitchFamily="18" charset="0"/>
              <a:sym typeface="+mn-ea"/>
            </a:endParaRPr>
          </a:p>
          <a:p>
            <a:pPr marL="609600" indent="-609600" algn="ctr">
              <a:lnSpc>
                <a:spcPct val="100000"/>
              </a:lnSpc>
              <a:spcBef>
                <a:spcPct val="20000"/>
              </a:spcBef>
              <a:spcAft>
                <a:spcPts val="0"/>
              </a:spcAft>
              <a:buNone/>
            </a:pPr>
            <a:r>
              <a:rPr lang="zh-CN" altLang="en-US" sz="2400" b="1">
                <a:solidFill>
                  <a:srgbClr val="00B050"/>
                </a:solidFill>
                <a:latin typeface="Tahoma" panose="020B0604030504040204" pitchFamily="34" charset="0"/>
                <a:cs typeface="Times New Roman" panose="02020603050405020304" pitchFamily="18" charset="0"/>
                <a:sym typeface="+mn-ea"/>
              </a:rPr>
              <a:t>可上报</a:t>
            </a:r>
            <a:endParaRPr lang="zh-CN" altLang="en-US" sz="2400" b="1" i="0" u="none" strike="noStrike" kern="1200" cap="none" spc="0" baseline="0">
              <a:solidFill>
                <a:srgbClr val="00B050"/>
              </a:solidFill>
              <a:latin typeface="Tahoma" panose="020B0604030504040204" pitchFamily="34" charset="0"/>
              <a:ea typeface="宋体"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9" grpId="0" bldLvl="0" animBg="true"/>
      <p:bldP spid="5" grpId="0" bldLvl="0" animBg="true"/>
      <p:bldP spid="6" grpId="0" bldLvl="0" animBg="true"/>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2"/>
          <p:cNvPicPr>
            <a:picLocks noChangeAspect="true"/>
          </p:cNvPicPr>
          <p:nvPr/>
        </p:nvPicPr>
        <p:blipFill>
          <a:blip r:embed="rId1"/>
          <a:stretch>
            <a:fillRect/>
          </a:stretch>
        </p:blipFill>
        <p:spPr>
          <a:xfrm>
            <a:off x="1609090" y="932815"/>
            <a:ext cx="5925185" cy="5382895"/>
          </a:xfrm>
          <a:prstGeom prst="rect">
            <a:avLst/>
          </a:prstGeom>
        </p:spPr>
      </p:pic>
      <p:sp>
        <p:nvSpPr>
          <p:cNvPr id="4" name="标题 3"/>
          <p:cNvSpPr/>
          <p:nvPr/>
        </p:nvSpPr>
        <p:spPr>
          <a:xfrm>
            <a:off x="786130" y="74930"/>
            <a:ext cx="5426075" cy="647700"/>
          </a:xfrm>
          <a:prstGeom prst="roundRect">
            <a:avLst>
              <a:gd name="adj" fmla="val 16667"/>
            </a:avLst>
          </a:prstGeom>
          <a:noFill/>
          <a:ln w="12700" cap="flat" cmpd="sng">
            <a:noFill/>
            <a:prstDash val="solid"/>
            <a:round/>
            <a:headEnd type="none" w="med" len="med"/>
            <a:tailEnd type="none" w="med" len="med"/>
          </a:ln>
        </p:spPr>
        <p:txBody>
          <a:bodyPr anchor="ctr" anchorCtr="false"/>
          <a:p>
            <a:pPr algn="ctr" eaLnBrk="0" hangingPunct="0"/>
            <a:r>
              <a:rPr lang="zh-CN" altLang="en-US" sz="2800" b="1" dirty="0">
                <a:solidFill>
                  <a:schemeClr val="tx1"/>
                </a:solidFill>
                <a:latin typeface="微软雅黑" panose="020B0604030504040204" pitchFamily="34" charset="-122"/>
                <a:ea typeface="微软雅黑" panose="020B0604030504040204" pitchFamily="34" charset="-122"/>
              </a:rPr>
              <a:t>注意事项</a:t>
            </a:r>
            <a:r>
              <a:rPr lang="en-US" altLang="zh-CN" sz="2800" b="1" dirty="0">
                <a:solidFill>
                  <a:schemeClr val="tx1"/>
                </a:solidFill>
                <a:latin typeface="微软雅黑" panose="020B0604030504040204" pitchFamily="34" charset="-122"/>
                <a:ea typeface="微软雅黑" panose="020B0604030504040204" pitchFamily="34" charset="-122"/>
              </a:rPr>
              <a:t>-</a:t>
            </a:r>
            <a:r>
              <a:rPr lang="zh-CN" altLang="en-US" sz="2800" b="1">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平台说明错误类型</a:t>
            </a:r>
            <a:r>
              <a:rPr lang="zh-CN" altLang="en-US" sz="2800" b="1" dirty="0">
                <a:solidFill>
                  <a:schemeClr val="tx1"/>
                </a:solidFill>
                <a:latin typeface="微软雅黑" panose="020B0604030504040204" pitchFamily="34" charset="-122"/>
                <a:ea typeface="微软雅黑" panose="020B0604030504040204" pitchFamily="34" charset="-122"/>
              </a:rPr>
              <a:t>：</a:t>
            </a:r>
            <a:endParaRPr lang="zh-CN" altLang="en-US" sz="2800" b="1" dirty="0">
              <a:solidFill>
                <a:schemeClr val="tx1"/>
              </a:solidFill>
              <a:latin typeface="微软雅黑" panose="020B0604030504040204" pitchFamily="34" charset="-122"/>
              <a:ea typeface="微软雅黑" panose="020B0604030504040204" pitchFamily="34"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3"/>
          <p:cNvSpPr/>
          <p:nvPr/>
        </p:nvSpPr>
        <p:spPr>
          <a:xfrm>
            <a:off x="739775" y="48260"/>
            <a:ext cx="4003040" cy="647700"/>
          </a:xfrm>
          <a:prstGeom prst="roundRect">
            <a:avLst>
              <a:gd name="adj" fmla="val 16667"/>
            </a:avLst>
          </a:prstGeom>
          <a:noFill/>
          <a:ln w="12700" cap="flat" cmpd="sng">
            <a:noFill/>
            <a:prstDash val="solid"/>
            <a:round/>
            <a:headEnd type="none" w="med" len="med"/>
            <a:tailEnd type="none" w="med" len="med"/>
          </a:ln>
        </p:spPr>
        <p:txBody>
          <a:bodyPr anchor="ctr" anchorCtr="false"/>
          <a:lstStyle/>
          <a:p>
            <a:pPr algn="ctr" eaLnBrk="0" hangingPunct="0"/>
            <a:r>
              <a:rPr lang="zh-CN" altLang="en-US" sz="2800" b="1" dirty="0">
                <a:solidFill>
                  <a:schemeClr val="tx1"/>
                </a:solidFill>
                <a:latin typeface="微软雅黑" panose="020B0604030504040204" pitchFamily="34" charset="-122"/>
                <a:ea typeface="微软雅黑" panose="020B0604030504040204" pitchFamily="34" charset="-122"/>
              </a:rPr>
              <a:t>注意事项</a:t>
            </a:r>
            <a:r>
              <a:rPr lang="en-US" altLang="zh-CN" sz="2800" b="1" dirty="0">
                <a:solidFill>
                  <a:schemeClr val="tx1"/>
                </a:solidFill>
                <a:latin typeface="微软雅黑" panose="020B0604030504040204" pitchFamily="34" charset="-122"/>
                <a:ea typeface="微软雅黑" panose="020B0604030504040204" pitchFamily="34" charset="-122"/>
              </a:rPr>
              <a:t>-</a:t>
            </a:r>
            <a:r>
              <a:rPr lang="zh-CN" altLang="en-US" sz="2800" b="1" dirty="0">
                <a:solidFill>
                  <a:schemeClr val="tx1"/>
                </a:solidFill>
                <a:latin typeface="微软雅黑" panose="020B0604030504040204" pitchFamily="34" charset="-122"/>
                <a:ea typeface="微软雅黑" panose="020B0604030504040204" pitchFamily="34" charset="-122"/>
              </a:rPr>
              <a:t>平台审核：</a:t>
            </a:r>
            <a:endParaRPr lang="zh-CN" altLang="en-US" sz="2800" b="1" dirty="0">
              <a:solidFill>
                <a:schemeClr val="tx1"/>
              </a:solidFill>
              <a:latin typeface="微软雅黑" panose="020B0604030504040204" pitchFamily="34" charset="-122"/>
              <a:ea typeface="微软雅黑" panose="020B0604030504040204" pitchFamily="34" charset="-122"/>
            </a:endParaRPr>
          </a:p>
        </p:txBody>
      </p:sp>
      <p:pic>
        <p:nvPicPr>
          <p:cNvPr id="2" name="图片 1"/>
          <p:cNvPicPr>
            <a:picLocks noChangeAspect="true"/>
          </p:cNvPicPr>
          <p:nvPr/>
        </p:nvPicPr>
        <p:blipFill>
          <a:blip r:embed="rId1" cstate="print"/>
          <a:srcRect r="52292"/>
          <a:stretch>
            <a:fillRect/>
          </a:stretch>
        </p:blipFill>
        <p:spPr>
          <a:xfrm>
            <a:off x="1242060" y="4575175"/>
            <a:ext cx="4724400" cy="1526540"/>
          </a:xfrm>
          <a:prstGeom prst="rect">
            <a:avLst/>
          </a:prstGeom>
          <a:noFill/>
          <a:ln w="9525">
            <a:noFill/>
          </a:ln>
        </p:spPr>
      </p:pic>
      <p:pic>
        <p:nvPicPr>
          <p:cNvPr id="3" name="图片 2"/>
          <p:cNvPicPr>
            <a:picLocks noChangeAspect="true"/>
          </p:cNvPicPr>
          <p:nvPr/>
        </p:nvPicPr>
        <p:blipFill>
          <a:blip r:embed="rId1" cstate="print"/>
          <a:srcRect l="74410"/>
          <a:stretch>
            <a:fillRect/>
          </a:stretch>
        </p:blipFill>
        <p:spPr>
          <a:xfrm>
            <a:off x="5880735" y="4575175"/>
            <a:ext cx="2887980" cy="1526540"/>
          </a:xfrm>
          <a:prstGeom prst="rect">
            <a:avLst/>
          </a:prstGeom>
          <a:noFill/>
          <a:ln w="9525">
            <a:noFill/>
          </a:ln>
        </p:spPr>
      </p:pic>
      <p:sp>
        <p:nvSpPr>
          <p:cNvPr id="4" name="文本框 3"/>
          <p:cNvSpPr txBox="true"/>
          <p:nvPr/>
        </p:nvSpPr>
        <p:spPr>
          <a:xfrm>
            <a:off x="426085" y="4589145"/>
            <a:ext cx="551815" cy="1369060"/>
          </a:xfrm>
          <a:prstGeom prst="rect">
            <a:avLst/>
          </a:prstGeom>
          <a:noFill/>
          <a:ln w="38100">
            <a:solidFill>
              <a:srgbClr val="FF0000"/>
            </a:solidFill>
            <a:prstDash val="sysDash"/>
          </a:ln>
        </p:spPr>
        <p:txBody>
          <a:bodyPr vert="eaVert" wrap="square" rtlCol="0">
            <a:spAutoFit/>
          </a:bodyPr>
          <a:p>
            <a:r>
              <a:rPr lang="zh-CN" altLang="en-US" sz="2400" b="1">
                <a:solidFill>
                  <a:srgbClr val="FF0000"/>
                </a:solidFill>
              </a:rPr>
              <a:t>优秀范例</a:t>
            </a:r>
            <a:endParaRPr lang="zh-CN" altLang="en-US" sz="2400" b="1">
              <a:solidFill>
                <a:srgbClr val="FF0000"/>
              </a:solidFill>
            </a:endParaRPr>
          </a:p>
        </p:txBody>
      </p:sp>
      <p:sp>
        <p:nvSpPr>
          <p:cNvPr id="6" name="文本框 5"/>
          <p:cNvSpPr txBox="true"/>
          <p:nvPr/>
        </p:nvSpPr>
        <p:spPr>
          <a:xfrm>
            <a:off x="565150" y="1037590"/>
            <a:ext cx="8204200" cy="3233420"/>
          </a:xfrm>
          <a:prstGeom prst="rect">
            <a:avLst/>
          </a:prstGeom>
          <a:noFill/>
        </p:spPr>
        <p:txBody>
          <a:bodyPr wrap="square" rtlCol="0">
            <a:spAutoFit/>
          </a:bodyPr>
          <a:p>
            <a:pPr>
              <a:lnSpc>
                <a:spcPts val="3500"/>
              </a:lnSpc>
            </a:pPr>
            <a:r>
              <a:rPr lang="en-US" altLang="zh-CN" sz="2000" b="1">
                <a:latin typeface="+mn-ea"/>
                <a:ea typeface="+mn-ea"/>
                <a:cs typeface="+mn-ea"/>
              </a:rPr>
              <a:t>1. </a:t>
            </a:r>
            <a:r>
              <a:rPr lang="zh-CN" altLang="en-US" sz="2000" b="1">
                <a:latin typeface="+mn-ea"/>
                <a:ea typeface="+mn-ea"/>
                <a:cs typeface="+mn-ea"/>
              </a:rPr>
              <a:t>区分上期和上年同期，有针对性地填写说明，</a:t>
            </a:r>
            <a:r>
              <a:rPr lang="zh-CN" altLang="en-US" sz="2000" b="1">
                <a:solidFill>
                  <a:srgbClr val="FF0000"/>
                </a:solidFill>
                <a:latin typeface="+mn-ea"/>
                <a:ea typeface="+mn-ea"/>
                <a:cs typeface="+mn-ea"/>
              </a:rPr>
              <a:t>上期指的是上个报告期，上年同期指的是去年</a:t>
            </a:r>
            <a:r>
              <a:rPr lang="zh-CN" altLang="en-US" sz="2000" b="1">
                <a:latin typeface="+mn-ea"/>
                <a:ea typeface="+mn-ea"/>
                <a:cs typeface="+mn-ea"/>
              </a:rPr>
              <a:t>。</a:t>
            </a:r>
            <a:endParaRPr lang="zh-CN" altLang="en-US" sz="2000" b="1">
              <a:latin typeface="+mn-ea"/>
              <a:ea typeface="+mn-ea"/>
              <a:cs typeface="+mn-ea"/>
            </a:endParaRPr>
          </a:p>
          <a:p>
            <a:pPr>
              <a:lnSpc>
                <a:spcPts val="3500"/>
              </a:lnSpc>
            </a:pPr>
            <a:r>
              <a:rPr lang="en-US" altLang="zh-CN" sz="2000" b="1">
                <a:latin typeface="+mn-ea"/>
                <a:ea typeface="+mn-ea"/>
                <a:cs typeface="+mn-ea"/>
              </a:rPr>
              <a:t>2. </a:t>
            </a:r>
            <a:r>
              <a:rPr lang="zh-CN" altLang="en-US" sz="2000" b="1">
                <a:latin typeface="+mn-ea"/>
                <a:ea typeface="+mn-ea"/>
                <a:cs typeface="+mn-ea"/>
              </a:rPr>
              <a:t>澄清说明要</a:t>
            </a:r>
            <a:r>
              <a:rPr lang="zh-CN" altLang="en-US" sz="2000" b="1">
                <a:solidFill>
                  <a:srgbClr val="FF0000"/>
                </a:solidFill>
                <a:latin typeface="+mn-ea"/>
                <a:ea typeface="+mn-ea"/>
                <a:cs typeface="+mn-ea"/>
              </a:rPr>
              <a:t>合格</a:t>
            </a:r>
            <a:endParaRPr lang="zh-CN" altLang="en-US" sz="2000" b="1">
              <a:latin typeface="+mn-ea"/>
              <a:ea typeface="+mn-ea"/>
              <a:cs typeface="+mn-ea"/>
            </a:endParaRPr>
          </a:p>
          <a:p>
            <a:pPr marL="285750">
              <a:lnSpc>
                <a:spcPts val="3500"/>
              </a:lnSpc>
              <a:buFont typeface="Wingdings" panose="05000000000000000000" charset="0"/>
              <a:buChar char="u"/>
            </a:pPr>
            <a:r>
              <a:rPr lang="en-US" altLang="zh-CN" sz="2000" b="1">
                <a:latin typeface="+mn-ea"/>
                <a:ea typeface="+mn-ea"/>
                <a:cs typeface="+mn-ea"/>
              </a:rPr>
              <a:t> </a:t>
            </a:r>
            <a:r>
              <a:rPr lang="zh-CN" altLang="en-US" sz="2000" b="1">
                <a:latin typeface="+mn-ea"/>
                <a:ea typeface="+mn-ea"/>
                <a:cs typeface="+mn-ea"/>
              </a:rPr>
              <a:t>企业说明与提示错误趋势相反</a:t>
            </a:r>
            <a:r>
              <a:rPr lang="zh-CN" altLang="en-US" sz="2000" b="1">
                <a:solidFill>
                  <a:srgbClr val="FF0000"/>
                </a:solidFill>
                <a:latin typeface="+mn-ea"/>
                <a:ea typeface="+mn-ea"/>
                <a:cs typeface="+mn-ea"/>
              </a:rPr>
              <a:t>×</a:t>
            </a:r>
            <a:endParaRPr lang="zh-CN" altLang="en-US" sz="2000" b="1">
              <a:latin typeface="+mn-ea"/>
              <a:ea typeface="+mn-ea"/>
              <a:cs typeface="+mn-ea"/>
            </a:endParaRPr>
          </a:p>
          <a:p>
            <a:pPr marL="285750">
              <a:lnSpc>
                <a:spcPts val="3500"/>
              </a:lnSpc>
              <a:buFont typeface="Wingdings" panose="05000000000000000000" charset="0"/>
              <a:buChar char="u"/>
            </a:pPr>
            <a:r>
              <a:rPr lang="en-US" altLang="zh-CN" sz="2000" b="1">
                <a:latin typeface="+mn-ea"/>
                <a:ea typeface="+mn-ea"/>
                <a:cs typeface="+mn-ea"/>
              </a:rPr>
              <a:t> </a:t>
            </a:r>
            <a:r>
              <a:rPr lang="zh-CN" altLang="en-US" sz="2000" b="1">
                <a:latin typeface="+mn-ea"/>
                <a:ea typeface="+mn-ea"/>
                <a:cs typeface="+mn-ea"/>
              </a:rPr>
              <a:t>所有报表的核实性错误说明要体现具体原因，而非数据核实结果，不能写“核实无误”、“已核实”等无实际意义的说明</a:t>
            </a:r>
            <a:endParaRPr lang="zh-CN" altLang="en-US" sz="2000" b="1">
              <a:latin typeface="+mn-ea"/>
              <a:ea typeface="+mn-ea"/>
              <a:cs typeface="+mn-ea"/>
            </a:endParaRPr>
          </a:p>
          <a:p>
            <a:pPr marL="285750">
              <a:lnSpc>
                <a:spcPts val="3500"/>
              </a:lnSpc>
              <a:buFont typeface="Wingdings" panose="05000000000000000000" charset="0"/>
              <a:buChar char="u"/>
            </a:pPr>
            <a:r>
              <a:rPr lang="en-US" altLang="zh-CN" sz="2000" b="1">
                <a:latin typeface="+mn-ea"/>
                <a:ea typeface="+mn-ea"/>
                <a:cs typeface="+mn-ea"/>
              </a:rPr>
              <a:t> </a:t>
            </a:r>
            <a:r>
              <a:rPr lang="zh-CN" altLang="en-US" sz="2000" b="1">
                <a:latin typeface="+mn-ea"/>
                <a:ea typeface="+mn-ea"/>
                <a:cs typeface="+mn-ea"/>
              </a:rPr>
              <a:t>不可以一条说明解释所有，需要针对具体问题，回答具体说明。</a:t>
            </a:r>
            <a:endParaRPr lang="zh-CN" altLang="en-US" sz="2000" b="1">
              <a:latin typeface="+mn-ea"/>
              <a:ea typeface="+mn-ea"/>
              <a:cs typeface="+mn-ea"/>
            </a:endParaRPr>
          </a:p>
        </p:txBody>
      </p:sp>
      <p:sp>
        <p:nvSpPr>
          <p:cNvPr id="7" name="圆角矩形 6"/>
          <p:cNvSpPr/>
          <p:nvPr/>
        </p:nvSpPr>
        <p:spPr>
          <a:xfrm>
            <a:off x="250825" y="4364990"/>
            <a:ext cx="8641080" cy="1871980"/>
          </a:xfrm>
          <a:prstGeom prst="round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3"/>
          <p:cNvSpPr/>
          <p:nvPr/>
        </p:nvSpPr>
        <p:spPr>
          <a:xfrm>
            <a:off x="739775" y="48260"/>
            <a:ext cx="7678420" cy="647700"/>
          </a:xfrm>
          <a:prstGeom prst="roundRect">
            <a:avLst>
              <a:gd name="adj" fmla="val 16667"/>
            </a:avLst>
          </a:prstGeom>
          <a:noFill/>
          <a:ln w="12700" cap="flat" cmpd="sng">
            <a:noFill/>
            <a:prstDash val="solid"/>
            <a:round/>
            <a:headEnd type="none" w="med" len="med"/>
            <a:tailEnd type="none" w="med" len="med"/>
          </a:ln>
        </p:spPr>
        <p:txBody>
          <a:bodyPr anchor="ctr" anchorCtr="false"/>
          <a:lstStyle/>
          <a:p>
            <a:pPr algn="ctr" eaLnBrk="0" hangingPunct="0"/>
            <a:r>
              <a:rPr lang="zh-CN" altLang="en-US" sz="2800" b="1" dirty="0">
                <a:solidFill>
                  <a:schemeClr val="tx1"/>
                </a:solidFill>
                <a:latin typeface="微软雅黑" panose="020B0604030504040204" pitchFamily="34" charset="-122"/>
                <a:ea typeface="微软雅黑" panose="020B0604030504040204" pitchFamily="34" charset="-122"/>
              </a:rPr>
              <a:t>注意事项</a:t>
            </a:r>
            <a:r>
              <a:rPr lang="en-US" altLang="zh-CN" sz="2800" b="1" dirty="0">
                <a:solidFill>
                  <a:schemeClr val="tx1"/>
                </a:solidFill>
                <a:latin typeface="微软雅黑" panose="020B0604030504040204" pitchFamily="34" charset="-122"/>
                <a:ea typeface="微软雅黑" panose="020B0604030504040204" pitchFamily="34" charset="-122"/>
              </a:rPr>
              <a:t>-</a:t>
            </a:r>
            <a:r>
              <a:rPr lang="zh-CN" altLang="en-US" sz="2800" b="1" dirty="0">
                <a:solidFill>
                  <a:schemeClr val="tx1"/>
                </a:solidFill>
                <a:latin typeface="微软雅黑" panose="020B0604030504040204" pitchFamily="34" charset="-122"/>
                <a:ea typeface="微软雅黑" panose="020B0604030504040204" pitchFamily="34" charset="-122"/>
              </a:rPr>
              <a:t>手动填写、更新有效联系方式：</a:t>
            </a:r>
            <a:endParaRPr lang="zh-CN" altLang="en-US" sz="2800" b="1" dirty="0">
              <a:solidFill>
                <a:schemeClr val="tx1"/>
              </a:solidFill>
              <a:latin typeface="微软雅黑" panose="020B0604030504040204" pitchFamily="34" charset="-122"/>
              <a:ea typeface="微软雅黑" panose="020B0604030504040204" pitchFamily="34" charset="-122"/>
            </a:endParaRPr>
          </a:p>
        </p:txBody>
      </p:sp>
      <p:sp>
        <p:nvSpPr>
          <p:cNvPr id="6" name="文本框 5"/>
          <p:cNvSpPr txBox="true"/>
          <p:nvPr/>
        </p:nvSpPr>
        <p:spPr>
          <a:xfrm>
            <a:off x="277495" y="1376680"/>
            <a:ext cx="3394075" cy="4284980"/>
          </a:xfrm>
          <a:prstGeom prst="rect">
            <a:avLst/>
          </a:prstGeom>
          <a:noFill/>
        </p:spPr>
        <p:txBody>
          <a:bodyPr wrap="square" rtlCol="0">
            <a:spAutoFit/>
          </a:bodyPr>
          <a:p>
            <a:pPr>
              <a:lnSpc>
                <a:spcPts val="3500"/>
              </a:lnSpc>
            </a:pPr>
            <a:r>
              <a:rPr lang="zh-CN" sz="2400" b="1" u="sng">
                <a:solidFill>
                  <a:srgbClr val="FF0000"/>
                </a:solidFill>
                <a:latin typeface="+mn-ea"/>
                <a:ea typeface="+mn-ea"/>
                <a:cs typeface="+mn-ea"/>
              </a:rPr>
              <a:t>注意：</a:t>
            </a:r>
            <a:endParaRPr lang="zh-CN" sz="2000" b="1">
              <a:solidFill>
                <a:srgbClr val="FF0000"/>
              </a:solidFill>
              <a:latin typeface="+mn-ea"/>
              <a:ea typeface="+mn-ea"/>
              <a:cs typeface="+mn-ea"/>
            </a:endParaRPr>
          </a:p>
          <a:p>
            <a:pPr>
              <a:lnSpc>
                <a:spcPts val="3500"/>
              </a:lnSpc>
              <a:spcAft>
                <a:spcPts val="1200"/>
              </a:spcAft>
            </a:pPr>
            <a:r>
              <a:rPr lang="en-US" sz="2000" b="1">
                <a:latin typeface="+mn-ea"/>
                <a:ea typeface="+mn-ea"/>
                <a:cs typeface="+mn-ea"/>
              </a:rPr>
              <a:t>1.</a:t>
            </a:r>
            <a:r>
              <a:rPr sz="2000" b="1">
                <a:latin typeface="+mn-ea"/>
                <a:ea typeface="+mn-ea"/>
                <a:cs typeface="+mn-ea"/>
              </a:rPr>
              <a:t>请</a:t>
            </a:r>
            <a:r>
              <a:rPr sz="2000" b="1">
                <a:solidFill>
                  <a:srgbClr val="FF0000"/>
                </a:solidFill>
                <a:latin typeface="+mn-ea"/>
                <a:ea typeface="+mn-ea"/>
                <a:cs typeface="+mn-ea"/>
              </a:rPr>
              <a:t>手动填写</a:t>
            </a:r>
            <a:r>
              <a:rPr lang="zh-CN" sz="2000" b="1">
                <a:latin typeface="+mn-ea"/>
                <a:ea typeface="+mn-ea"/>
                <a:cs typeface="+mn-ea"/>
              </a:rPr>
              <a:t>报表下方的</a:t>
            </a:r>
            <a:r>
              <a:rPr sz="2000" b="1">
                <a:latin typeface="+mn-ea"/>
                <a:ea typeface="+mn-ea"/>
                <a:cs typeface="+mn-ea"/>
              </a:rPr>
              <a:t>填表人姓名和</a:t>
            </a:r>
            <a:r>
              <a:rPr sz="2000" b="1">
                <a:solidFill>
                  <a:srgbClr val="FF0000"/>
                </a:solidFill>
                <a:latin typeface="+mn-ea"/>
                <a:ea typeface="+mn-ea"/>
                <a:cs typeface="+mn-ea"/>
              </a:rPr>
              <a:t>有效的手机号码</a:t>
            </a:r>
            <a:r>
              <a:rPr sz="2000" b="1">
                <a:latin typeface="+mn-ea"/>
                <a:ea typeface="+mn-ea"/>
                <a:cs typeface="+mn-ea"/>
              </a:rPr>
              <a:t>，方便业务指导，感谢您的配合！！！</a:t>
            </a:r>
            <a:endParaRPr sz="2000" b="1">
              <a:latin typeface="+mn-ea"/>
              <a:ea typeface="+mn-ea"/>
              <a:cs typeface="+mn-ea"/>
            </a:endParaRPr>
          </a:p>
          <a:p>
            <a:pPr>
              <a:lnSpc>
                <a:spcPts val="3500"/>
              </a:lnSpc>
            </a:pPr>
            <a:r>
              <a:rPr lang="en-US" sz="2000" b="1">
                <a:latin typeface="+mn-ea"/>
                <a:ea typeface="+mn-ea"/>
                <a:cs typeface="+mn-ea"/>
              </a:rPr>
              <a:t>2.</a:t>
            </a:r>
            <a:r>
              <a:rPr sz="2000" b="1">
                <a:latin typeface="+mn-ea"/>
                <a:ea typeface="+mn-ea"/>
                <a:cs typeface="+mn-ea"/>
              </a:rPr>
              <a:t>如报表人、联系方式（手机号）</a:t>
            </a:r>
            <a:r>
              <a:rPr sz="2000" b="1">
                <a:solidFill>
                  <a:srgbClr val="FF0000"/>
                </a:solidFill>
                <a:latin typeface="+mn-ea"/>
                <a:ea typeface="+mn-ea"/>
                <a:cs typeface="+mn-ea"/>
              </a:rPr>
              <a:t>发生变化</a:t>
            </a:r>
            <a:r>
              <a:rPr sz="2000" b="1">
                <a:latin typeface="+mn-ea"/>
                <a:ea typeface="+mn-ea"/>
                <a:cs typeface="+mn-ea"/>
              </a:rPr>
              <a:t>，请</a:t>
            </a:r>
            <a:r>
              <a:rPr sz="2000" b="1">
                <a:solidFill>
                  <a:srgbClr val="FF0000"/>
                </a:solidFill>
                <a:latin typeface="+mn-ea"/>
                <a:ea typeface="+mn-ea"/>
                <a:cs typeface="+mn-ea"/>
              </a:rPr>
              <a:t>一定及时在报表</a:t>
            </a:r>
            <a:r>
              <a:rPr lang="zh-CN" sz="2000" b="1">
                <a:solidFill>
                  <a:srgbClr val="FF0000"/>
                </a:solidFill>
                <a:latin typeface="+mn-ea"/>
                <a:ea typeface="+mn-ea"/>
                <a:cs typeface="+mn-ea"/>
              </a:rPr>
              <a:t>下方</a:t>
            </a:r>
            <a:r>
              <a:rPr sz="2000" b="1">
                <a:solidFill>
                  <a:srgbClr val="FF0000"/>
                </a:solidFill>
                <a:latin typeface="+mn-ea"/>
                <a:ea typeface="+mn-ea"/>
                <a:cs typeface="+mn-ea"/>
              </a:rPr>
              <a:t>手动更新联系方式</a:t>
            </a:r>
            <a:r>
              <a:rPr lang="zh-CN" sz="2000" b="1">
                <a:solidFill>
                  <a:schemeClr val="tx1"/>
                </a:solidFill>
                <a:latin typeface="+mn-ea"/>
                <a:ea typeface="+mn-ea"/>
                <a:cs typeface="+mn-ea"/>
              </a:rPr>
              <a:t>，</a:t>
            </a:r>
            <a:r>
              <a:rPr sz="2000" b="1">
                <a:latin typeface="+mn-ea"/>
                <a:ea typeface="+mn-ea"/>
                <a:cs typeface="+mn-ea"/>
              </a:rPr>
              <a:t>确保沟通畅通！</a:t>
            </a:r>
            <a:r>
              <a:rPr lang="zh-CN" sz="2000" b="1">
                <a:latin typeface="+mn-ea"/>
                <a:ea typeface="+mn-ea"/>
                <a:cs typeface="+mn-ea"/>
              </a:rPr>
              <a:t>！！</a:t>
            </a:r>
            <a:endParaRPr lang="zh-CN" sz="2000" b="1">
              <a:latin typeface="+mn-ea"/>
              <a:ea typeface="+mn-ea"/>
              <a:cs typeface="+mn-ea"/>
            </a:endParaRPr>
          </a:p>
        </p:txBody>
      </p:sp>
      <p:pic>
        <p:nvPicPr>
          <p:cNvPr id="5" name="图片 4"/>
          <p:cNvPicPr>
            <a:picLocks noChangeAspect="true"/>
          </p:cNvPicPr>
          <p:nvPr/>
        </p:nvPicPr>
        <p:blipFill>
          <a:blip r:embed="rId1"/>
          <a:stretch>
            <a:fillRect/>
          </a:stretch>
        </p:blipFill>
        <p:spPr>
          <a:xfrm>
            <a:off x="3553460" y="1388745"/>
            <a:ext cx="5587365" cy="405701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截图录屏_选择区域_20241204104212"/>
          <p:cNvPicPr>
            <a:picLocks noChangeAspect="true"/>
          </p:cNvPicPr>
          <p:nvPr/>
        </p:nvPicPr>
        <p:blipFill>
          <a:blip r:embed="rId1"/>
          <a:stretch>
            <a:fillRect/>
          </a:stretch>
        </p:blipFill>
        <p:spPr>
          <a:xfrm>
            <a:off x="76835" y="826770"/>
            <a:ext cx="8994140" cy="5080635"/>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图片 6"/>
          <p:cNvPicPr>
            <a:picLocks noChangeAspect="true"/>
          </p:cNvPicPr>
          <p:nvPr/>
        </p:nvPicPr>
        <p:blipFill>
          <a:blip r:embed="rId1"/>
          <a:stretch>
            <a:fillRect/>
          </a:stretch>
        </p:blipFill>
        <p:spPr>
          <a:xfrm>
            <a:off x="3312478" y="5200650"/>
            <a:ext cx="5865812" cy="1657350"/>
          </a:xfrm>
          <a:prstGeom prst="rect">
            <a:avLst/>
          </a:prstGeom>
          <a:noFill/>
          <a:ln w="9525">
            <a:noFill/>
          </a:ln>
        </p:spPr>
      </p:pic>
      <p:sp>
        <p:nvSpPr>
          <p:cNvPr id="16388" name="文本框 62"/>
          <p:cNvSpPr txBox="true"/>
          <p:nvPr/>
        </p:nvSpPr>
        <p:spPr>
          <a:xfrm>
            <a:off x="2889885" y="2621280"/>
            <a:ext cx="3491230" cy="1322070"/>
          </a:xfrm>
          <a:prstGeom prst="rect">
            <a:avLst/>
          </a:prstGeom>
          <a:noFill/>
          <a:ln w="9525">
            <a:noFill/>
          </a:ln>
        </p:spPr>
        <p:txBody>
          <a:bodyPr wrap="square" anchor="t" anchorCtr="false">
            <a:spAutoFit/>
          </a:bodyPr>
          <a:p>
            <a:r>
              <a:rPr lang="zh-CN" altLang="en-US" sz="8000" b="1" dirty="0">
                <a:solidFill>
                  <a:srgbClr val="4B649F"/>
                </a:solidFill>
                <a:latin typeface="Arial" panose="020B0604020202020204" pitchFamily="34" charset="0"/>
                <a:ea typeface="微软雅黑" panose="020B0604030504040204" pitchFamily="34" charset="-122"/>
              </a:rPr>
              <a:t>谢</a:t>
            </a:r>
            <a:r>
              <a:rPr lang="en-US" altLang="zh-CN" sz="8000" b="1" dirty="0">
                <a:solidFill>
                  <a:srgbClr val="4B649F"/>
                </a:solidFill>
                <a:latin typeface="Arial" panose="020B0604020202020204" pitchFamily="34" charset="0"/>
                <a:ea typeface="微软雅黑" panose="020B0604030504040204" pitchFamily="34" charset="-122"/>
              </a:rPr>
              <a:t>   </a:t>
            </a:r>
            <a:r>
              <a:rPr lang="zh-CN" altLang="en-US" sz="8000" b="1" dirty="0">
                <a:solidFill>
                  <a:srgbClr val="4B649F"/>
                </a:solidFill>
                <a:latin typeface="Arial" panose="020B0604020202020204" pitchFamily="34" charset="0"/>
                <a:ea typeface="微软雅黑" panose="020B0604030504040204" pitchFamily="34" charset="-122"/>
              </a:rPr>
              <a:t>谢！</a:t>
            </a:r>
            <a:endParaRPr lang="en-US" altLang="zh-CN" sz="1800" b="1" dirty="0">
              <a:solidFill>
                <a:srgbClr val="4B649F"/>
              </a:solidFill>
              <a:latin typeface="Arial" panose="020B0604020202020204" pitchFamily="34" charset="0"/>
              <a:ea typeface="微软雅黑" panose="020B0604030504040204" pitchFamily="34" charset="-122"/>
            </a:endParaRPr>
          </a:p>
        </p:txBody>
      </p:sp>
      <p:sp>
        <p:nvSpPr>
          <p:cNvPr id="1069" name="矩形 1068"/>
          <p:cNvSpPr/>
          <p:nvPr/>
        </p:nvSpPr>
        <p:spPr>
          <a:xfrm>
            <a:off x="8179435" y="42370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7911148" y="4008438"/>
            <a:ext cx="474663" cy="474663"/>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544513" y="2146300"/>
            <a:ext cx="474663"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742950" y="2386013"/>
            <a:ext cx="474663" cy="474663"/>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true"/>
          <p:nvPr/>
        </p:nvSpPr>
        <p:spPr>
          <a:xfrm>
            <a:off x="13970" y="-18415"/>
            <a:ext cx="9116060" cy="1198880"/>
          </a:xfrm>
          <a:prstGeom prst="rect">
            <a:avLst/>
          </a:prstGeom>
          <a:solidFill>
            <a:schemeClr val="bg1"/>
          </a:solidFill>
        </p:spPr>
        <p:txBody>
          <a:bodyPr wrap="square" rtlCol="0">
            <a:spAutoFit/>
          </a:bodyPr>
          <a:lstStyle/>
          <a:p>
            <a:endParaRPr lang="zh-CN" altLang="en-US"/>
          </a:p>
          <a:p>
            <a:endParaRPr lang="zh-CN" altLang="en-US"/>
          </a:p>
          <a:p>
            <a:endParaRPr lang="zh-CN" altLang="en-US"/>
          </a:p>
          <a:p>
            <a:endParaRPr lang="zh-CN" altLang="en-US"/>
          </a:p>
        </p:txBody>
      </p:sp>
      <p:pic>
        <p:nvPicPr>
          <p:cNvPr id="28" name="图片 27" descr="/home/uos/Desktop/报表截图/E203.pngE203"/>
          <p:cNvPicPr>
            <a:picLocks noChangeAspect="true"/>
          </p:cNvPicPr>
          <p:nvPr/>
        </p:nvPicPr>
        <p:blipFill>
          <a:blip r:embed="rId1"/>
          <a:srcRect/>
          <a:stretch>
            <a:fillRect/>
          </a:stretch>
        </p:blipFill>
        <p:spPr>
          <a:xfrm>
            <a:off x="1489075" y="71755"/>
            <a:ext cx="7077710" cy="6715125"/>
          </a:xfrm>
          <a:prstGeom prst="rect">
            <a:avLst/>
          </a:prstGeom>
        </p:spPr>
      </p:pic>
      <p:sp>
        <p:nvSpPr>
          <p:cNvPr id="15" name="矩形"/>
          <p:cNvSpPr/>
          <p:nvPr/>
        </p:nvSpPr>
        <p:spPr>
          <a:xfrm>
            <a:off x="-39370" y="71755"/>
            <a:ext cx="7026910" cy="460375"/>
          </a:xfrm>
          <a:prstGeom prst="rect">
            <a:avLst/>
          </a:prstGeom>
          <a:noFill/>
          <a:ln w="9525" cap="flat" cmpd="sng">
            <a:noFill/>
            <a:prstDash val="solid"/>
            <a:miter/>
          </a:ln>
        </p:spPr>
        <p:txBody>
          <a:bodyPr vert="horz" wrap="square" lIns="91440" tIns="45720" rIns="91440" bIns="45720" anchor="t" anchorCtr="false">
            <a:spAutoFit/>
          </a:bodyPr>
          <a:lstStyle/>
          <a:p>
            <a:pPr marL="457200" indent="-457200" algn="l">
              <a:lnSpc>
                <a:spcPct val="100000"/>
              </a:lnSpc>
              <a:spcBef>
                <a:spcPts val="0"/>
              </a:spcBef>
              <a:spcAft>
                <a:spcPts val="0"/>
              </a:spcAft>
              <a:buFont typeface="Wingdings" panose="05000000000000000000" charset="0"/>
              <a:buChar char="u"/>
            </a:pPr>
            <a:r>
              <a:rPr lang="zh-CN" altLang="en-US" sz="24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定报</a:t>
            </a:r>
            <a:r>
              <a:rPr lang="en-US" altLang="zh-CN" sz="24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BJE203-1</a:t>
            </a:r>
            <a:r>
              <a:rPr lang="zh-CN" altLang="en-US" sz="24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a:t>
            </a:r>
            <a:r>
              <a:rPr lang="en-US" altLang="zh-CN" sz="24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E203</a:t>
            </a:r>
            <a:r>
              <a:rPr lang="zh-CN" altLang="en-US" sz="24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表样</a:t>
            </a:r>
            <a:endParaRPr lang="zh-CN" altLang="en-US" sz="24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endParaRPr>
          </a:p>
        </p:txBody>
      </p:sp>
      <p:sp>
        <p:nvSpPr>
          <p:cNvPr id="16" name="矩形 15"/>
          <p:cNvSpPr/>
          <p:nvPr/>
        </p:nvSpPr>
        <p:spPr>
          <a:xfrm>
            <a:off x="6304280" y="440690"/>
            <a:ext cx="2221230" cy="280035"/>
          </a:xfrm>
          <a:prstGeom prst="rect">
            <a:avLst/>
          </a:prstGeom>
          <a:noFill/>
          <a:ln w="57150">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grpSp>
        <p:nvGrpSpPr>
          <p:cNvPr id="17" name="组合 16"/>
          <p:cNvGrpSpPr/>
          <p:nvPr/>
        </p:nvGrpSpPr>
        <p:grpSpPr>
          <a:xfrm>
            <a:off x="6296025" y="3884930"/>
            <a:ext cx="1677670" cy="1058545"/>
            <a:chOff x="11185" y="280"/>
            <a:chExt cx="2762" cy="1667"/>
          </a:xfrm>
        </p:grpSpPr>
        <p:sp>
          <p:nvSpPr>
            <p:cNvPr id="19" name="六角星 18"/>
            <p:cNvSpPr/>
            <p:nvPr/>
          </p:nvSpPr>
          <p:spPr>
            <a:xfrm>
              <a:off x="11185" y="280"/>
              <a:ext cx="2762" cy="1667"/>
            </a:xfrm>
            <a:prstGeom prst="star6">
              <a:avLst/>
            </a:prstGeom>
            <a:solidFill>
              <a:schemeClr val="accent6"/>
            </a:solidFill>
            <a:ln w="9525" cap="flat" cmpd="sng" algn="ctr">
              <a:solidFill>
                <a:schemeClr val="tx1"/>
              </a:solidFill>
              <a:prstDash val="solid"/>
              <a:round/>
              <a:headEnd type="none" w="med" len="med"/>
              <a:tailEnd type="none" w="med" len="med"/>
            </a:ln>
          </p:spPr>
          <p:txBody>
            <a:bodyPr vert="horz" wrap="none" lIns="91440" tIns="45720" rIns="91440" bIns="45720" numCol="1" anchor="ctr" anchorCtr="false" compatLnSpc="true"/>
            <a:lstStyle/>
            <a:p>
              <a:pPr marL="0" marR="0" indent="0" algn="ctr" defTabSz="91313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1"/>
                </a:solidFill>
                <a:effectLst/>
                <a:latin typeface="Tahoma" panose="020B0604030504040204" pitchFamily="34" charset="0"/>
                <a:ea typeface="黑体" panose="02010609060101010101" pitchFamily="49" charset="-122"/>
              </a:endParaRPr>
            </a:p>
          </p:txBody>
        </p:sp>
        <p:sp>
          <p:nvSpPr>
            <p:cNvPr id="20" name="文本框 19"/>
            <p:cNvSpPr txBox="true"/>
            <p:nvPr/>
          </p:nvSpPr>
          <p:spPr>
            <a:xfrm>
              <a:off x="11457" y="823"/>
              <a:ext cx="2264" cy="580"/>
            </a:xfrm>
            <a:prstGeom prst="rect">
              <a:avLst/>
            </a:prstGeom>
            <a:noFill/>
          </p:spPr>
          <p:txBody>
            <a:bodyPr wrap="square" rtlCol="0">
              <a:spAutoFit/>
            </a:bodyPr>
            <a:lstStyle/>
            <a:p>
              <a:r>
                <a:rPr lang="zh-CN" altLang="en-US" b="1">
                  <a:solidFill>
                    <a:srgbClr val="FF0000"/>
                  </a:solidFill>
                  <a:latin typeface="微软雅黑" panose="020B0604030504040204" pitchFamily="34" charset="-122"/>
                  <a:ea typeface="微软雅黑" panose="020B0604030504040204" pitchFamily="34" charset="-122"/>
                </a:rPr>
                <a:t>单位：千元</a:t>
              </a:r>
              <a:endParaRPr lang="zh-CN" altLang="en-US" b="1">
                <a:solidFill>
                  <a:srgbClr val="FF0000"/>
                </a:solidFill>
                <a:latin typeface="微软雅黑" panose="020B0604030504040204" pitchFamily="34" charset="-122"/>
                <a:ea typeface="微软雅黑" panose="020B0604030504040204" pitchFamily="34" charset="-122"/>
              </a:endParaRPr>
            </a:p>
          </p:txBody>
        </p:sp>
      </p:grpSp>
      <p:grpSp>
        <p:nvGrpSpPr>
          <p:cNvPr id="21" name="组合 20"/>
          <p:cNvGrpSpPr/>
          <p:nvPr/>
        </p:nvGrpSpPr>
        <p:grpSpPr>
          <a:xfrm>
            <a:off x="3353880" y="1588542"/>
            <a:ext cx="4483405" cy="1095290"/>
            <a:chOff x="4417" y="5158"/>
            <a:chExt cx="6706" cy="1872"/>
          </a:xfrm>
        </p:grpSpPr>
        <p:sp>
          <p:nvSpPr>
            <p:cNvPr id="22" name="文本框 21"/>
            <p:cNvSpPr txBox="true"/>
            <p:nvPr/>
          </p:nvSpPr>
          <p:spPr>
            <a:xfrm>
              <a:off x="4417" y="6164"/>
              <a:ext cx="6706" cy="866"/>
            </a:xfrm>
            <a:prstGeom prst="rect">
              <a:avLst/>
            </a:prstGeom>
            <a:solidFill>
              <a:schemeClr val="accent1">
                <a:lumMod val="20000"/>
                <a:lumOff val="80000"/>
              </a:schemeClr>
            </a:solidFill>
          </p:spPr>
          <p:txBody>
            <a:bodyPr wrap="square" rtlCol="0">
              <a:spAutoFit/>
            </a:bodyPr>
            <a:lstStyle/>
            <a:p>
              <a:pPr algn="just">
                <a:lnSpc>
                  <a:spcPct val="150000"/>
                </a:lnSpc>
              </a:pPr>
              <a:r>
                <a:rPr lang="zh-CN" altLang="en-US" b="1" dirty="0" smtClean="0">
                  <a:solidFill>
                    <a:schemeClr val="tx1"/>
                  </a:solidFill>
                </a:rPr>
                <a:t>1</a:t>
              </a:r>
              <a:r>
                <a:rPr lang="zh-CN" altLang="en-US" b="1" dirty="0">
                  <a:solidFill>
                    <a:schemeClr val="tx1"/>
                  </a:solidFill>
                </a:rPr>
                <a:t>-本月</a:t>
              </a:r>
              <a:r>
                <a:rPr lang="en-US" altLang="zh-CN" b="1" dirty="0">
                  <a:solidFill>
                    <a:schemeClr val="tx1"/>
                  </a:solidFill>
                  <a:sym typeface="+mn-ea"/>
                </a:rPr>
                <a:t>\</a:t>
              </a:r>
              <a:r>
                <a:rPr lang="zh-CN" altLang="en-US" b="1" dirty="0">
                  <a:solidFill>
                    <a:schemeClr val="tx1"/>
                  </a:solidFill>
                  <a:sym typeface="+mn-ea"/>
                </a:rPr>
                <a:t>1-本季</a:t>
              </a:r>
              <a:r>
                <a:rPr lang="zh-CN" altLang="en-US" b="1" dirty="0">
                  <a:solidFill>
                    <a:schemeClr val="tx1"/>
                  </a:solidFill>
                </a:rPr>
                <a:t>：填1到本</a:t>
              </a:r>
              <a:r>
                <a:rPr lang="zh-CN" altLang="en-US" b="1" dirty="0">
                  <a:solidFill>
                    <a:schemeClr val="tx1"/>
                  </a:solidFill>
                  <a:sym typeface="+mn-ea"/>
                </a:rPr>
                <a:t>月</a:t>
              </a:r>
              <a:r>
                <a:rPr lang="zh-CN" altLang="en-US" b="1" dirty="0">
                  <a:solidFill>
                    <a:schemeClr val="tx1"/>
                  </a:solidFill>
                </a:rPr>
                <a:t>（</a:t>
              </a:r>
              <a:r>
                <a:rPr lang="zh-CN" altLang="en-US" b="1" dirty="0">
                  <a:solidFill>
                    <a:schemeClr val="tx1"/>
                  </a:solidFill>
                  <a:sym typeface="+mn-ea"/>
                </a:rPr>
                <a:t>季</a:t>
              </a:r>
              <a:r>
                <a:rPr lang="zh-CN" altLang="en-US" b="1" dirty="0">
                  <a:solidFill>
                    <a:schemeClr val="tx1"/>
                  </a:solidFill>
                </a:rPr>
                <a:t>）的累计</a:t>
              </a:r>
              <a:r>
                <a:rPr lang="zh-CN" altLang="en-US" b="1" dirty="0" smtClean="0">
                  <a:solidFill>
                    <a:schemeClr val="tx1"/>
                  </a:solidFill>
                </a:rPr>
                <a:t>数</a:t>
              </a:r>
              <a:endParaRPr lang="zh-CN" altLang="en-US" b="1" dirty="0" smtClean="0">
                <a:solidFill>
                  <a:schemeClr val="tx1"/>
                </a:solidFill>
              </a:endParaRPr>
            </a:p>
          </p:txBody>
        </p:sp>
        <p:cxnSp>
          <p:nvCxnSpPr>
            <p:cNvPr id="23" name="直接箭头连接符 22"/>
            <p:cNvCxnSpPr>
              <a:stCxn id="24" idx="2"/>
            </p:cNvCxnSpPr>
            <p:nvPr/>
          </p:nvCxnSpPr>
          <p:spPr>
            <a:xfrm flipH="true">
              <a:off x="9043" y="5158"/>
              <a:ext cx="135" cy="1005"/>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6085205" y="1308735"/>
            <a:ext cx="902335" cy="280035"/>
          </a:xfrm>
          <a:prstGeom prst="rect">
            <a:avLst/>
          </a:prstGeom>
          <a:noFill/>
          <a:ln w="57150">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grpSp>
        <p:nvGrpSpPr>
          <p:cNvPr id="25" name="组合 24"/>
          <p:cNvGrpSpPr/>
          <p:nvPr/>
        </p:nvGrpSpPr>
        <p:grpSpPr>
          <a:xfrm>
            <a:off x="3312477" y="581248"/>
            <a:ext cx="2919629" cy="993485"/>
            <a:chOff x="8367" y="4182"/>
            <a:chExt cx="4367" cy="1698"/>
          </a:xfrm>
        </p:grpSpPr>
        <p:sp>
          <p:nvSpPr>
            <p:cNvPr id="26" name="文本框 25"/>
            <p:cNvSpPr txBox="true"/>
            <p:nvPr/>
          </p:nvSpPr>
          <p:spPr>
            <a:xfrm>
              <a:off x="8367" y="4304"/>
              <a:ext cx="3545" cy="1576"/>
            </a:xfrm>
            <a:prstGeom prst="rect">
              <a:avLst/>
            </a:prstGeom>
            <a:solidFill>
              <a:schemeClr val="accent1">
                <a:lumMod val="20000"/>
                <a:lumOff val="80000"/>
              </a:schemeClr>
            </a:solidFill>
          </p:spPr>
          <p:txBody>
            <a:bodyPr wrap="square" rtlCol="0">
              <a:spAutoFit/>
            </a:bodyPr>
            <a:lstStyle/>
            <a:p>
              <a:pPr algn="just">
                <a:lnSpc>
                  <a:spcPct val="150000"/>
                </a:lnSpc>
              </a:pPr>
              <a:r>
                <a:rPr lang="zh-CN" altLang="en-US" b="1" dirty="0">
                  <a:solidFill>
                    <a:schemeClr val="tx1"/>
                  </a:solidFill>
                  <a:sym typeface="+mn-ea"/>
                </a:rPr>
                <a:t>季度表号</a:t>
              </a:r>
              <a:r>
                <a:rPr lang="en-US" altLang="zh-CN" b="1" dirty="0">
                  <a:solidFill>
                    <a:schemeClr val="tx1"/>
                  </a:solidFill>
                  <a:sym typeface="+mn-ea"/>
                </a:rPr>
                <a:t>:E203</a:t>
              </a:r>
              <a:endParaRPr lang="en-US" altLang="zh-CN" b="1" dirty="0">
                <a:solidFill>
                  <a:schemeClr val="tx1"/>
                </a:solidFill>
                <a:sym typeface="+mn-ea"/>
              </a:endParaRPr>
            </a:p>
            <a:p>
              <a:pPr algn="just">
                <a:lnSpc>
                  <a:spcPct val="150000"/>
                </a:lnSpc>
              </a:pPr>
              <a:r>
                <a:rPr lang="zh-CN" altLang="en-US" b="1" dirty="0">
                  <a:solidFill>
                    <a:schemeClr val="tx1"/>
                  </a:solidFill>
                  <a:sym typeface="+mn-ea"/>
                </a:rPr>
                <a:t>月度表号：</a:t>
              </a:r>
              <a:r>
                <a:rPr lang="en-US" altLang="zh-CN" b="1" dirty="0">
                  <a:solidFill>
                    <a:schemeClr val="tx1"/>
                  </a:solidFill>
                  <a:sym typeface="+mn-ea"/>
                </a:rPr>
                <a:t>BJE203-1</a:t>
              </a:r>
              <a:endParaRPr lang="en-US" altLang="zh-CN" b="1" dirty="0">
                <a:solidFill>
                  <a:schemeClr val="tx1"/>
                </a:solidFill>
                <a:sym typeface="+mn-ea"/>
              </a:endParaRPr>
            </a:p>
          </p:txBody>
        </p:sp>
        <p:cxnSp>
          <p:nvCxnSpPr>
            <p:cNvPr id="27" name="直接箭头连接符 26"/>
            <p:cNvCxnSpPr>
              <a:stCxn id="16" idx="1"/>
              <a:endCxn id="26" idx="3"/>
            </p:cNvCxnSpPr>
            <p:nvPr/>
          </p:nvCxnSpPr>
          <p:spPr>
            <a:xfrm flipH="true">
              <a:off x="11911" y="4182"/>
              <a:ext cx="823" cy="911"/>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6" presetClass="emph" presetSubtype="0" fill="hold" nodeType="clickEffect">
                                  <p:stCondLst>
                                    <p:cond delay="0"/>
                                  </p:stCondLst>
                                  <p:childTnLst>
                                    <p:animScale>
                                      <p:cBhvr>
                                        <p:cTn id="26"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true"/>
      <p:bldP spid="24" grpId="0" bldLvl="0" animBg="tru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true"/>
          <p:nvPr/>
        </p:nvSpPr>
        <p:spPr>
          <a:xfrm>
            <a:off x="13970" y="-1270"/>
            <a:ext cx="9116060" cy="1198880"/>
          </a:xfrm>
          <a:prstGeom prst="rect">
            <a:avLst/>
          </a:prstGeom>
          <a:solidFill>
            <a:schemeClr val="bg1"/>
          </a:solidFill>
        </p:spPr>
        <p:txBody>
          <a:bodyPr wrap="square" rtlCol="0">
            <a:spAutoFit/>
          </a:bodyPr>
          <a:lstStyle/>
          <a:p>
            <a:endParaRPr lang="zh-CN" altLang="en-US"/>
          </a:p>
          <a:p>
            <a:endParaRPr lang="zh-CN" altLang="en-US"/>
          </a:p>
          <a:p>
            <a:endParaRPr lang="zh-CN" altLang="en-US"/>
          </a:p>
          <a:p>
            <a:endParaRPr lang="zh-CN" altLang="en-US"/>
          </a:p>
        </p:txBody>
      </p:sp>
      <p:pic>
        <p:nvPicPr>
          <p:cNvPr id="28" name="图片 27" descr="/home/uos/Desktop/报表截图/E203.pngE203"/>
          <p:cNvPicPr>
            <a:picLocks noChangeAspect="true"/>
          </p:cNvPicPr>
          <p:nvPr/>
        </p:nvPicPr>
        <p:blipFill>
          <a:blip r:embed="rId1"/>
          <a:srcRect/>
          <a:stretch>
            <a:fillRect/>
          </a:stretch>
        </p:blipFill>
        <p:spPr>
          <a:xfrm>
            <a:off x="1560830" y="71120"/>
            <a:ext cx="7077710" cy="6715125"/>
          </a:xfrm>
          <a:prstGeom prst="rect">
            <a:avLst/>
          </a:prstGeom>
        </p:spPr>
      </p:pic>
      <p:sp>
        <p:nvSpPr>
          <p:cNvPr id="15" name="矩形"/>
          <p:cNvSpPr/>
          <p:nvPr/>
        </p:nvSpPr>
        <p:spPr>
          <a:xfrm>
            <a:off x="-39370" y="71755"/>
            <a:ext cx="7026910" cy="460375"/>
          </a:xfrm>
          <a:prstGeom prst="rect">
            <a:avLst/>
          </a:prstGeom>
          <a:noFill/>
          <a:ln w="9525" cap="flat" cmpd="sng">
            <a:noFill/>
            <a:prstDash val="solid"/>
            <a:miter/>
          </a:ln>
        </p:spPr>
        <p:txBody>
          <a:bodyPr vert="horz" wrap="square" lIns="91440" tIns="45720" rIns="91440" bIns="45720" anchor="t" anchorCtr="false">
            <a:spAutoFit/>
          </a:bodyPr>
          <a:lstStyle/>
          <a:p>
            <a:pPr marL="457200" indent="-457200" algn="l">
              <a:lnSpc>
                <a:spcPct val="100000"/>
              </a:lnSpc>
              <a:spcBef>
                <a:spcPts val="0"/>
              </a:spcBef>
              <a:spcAft>
                <a:spcPts val="0"/>
              </a:spcAft>
              <a:buFont typeface="Wingdings" panose="05000000000000000000" charset="0"/>
              <a:buChar char="u"/>
            </a:pPr>
            <a:r>
              <a:rPr lang="zh-CN" altLang="en-US" sz="24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定报</a:t>
            </a:r>
            <a:r>
              <a:rPr lang="en-US" altLang="zh-CN" sz="24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BJE203-1</a:t>
            </a:r>
            <a:r>
              <a:rPr lang="zh-CN" altLang="en-US" sz="24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a:t>
            </a:r>
            <a:r>
              <a:rPr lang="en-US" altLang="zh-CN" sz="2400" b="1" i="0" u="none" strike="noStrike" kern="1200" cap="none" spc="0" baseline="0" dirty="0" smtClean="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E203</a:t>
            </a:r>
            <a:r>
              <a:rPr lang="zh-CN" altLang="en-US" sz="24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rPr>
              <a:t>表样</a:t>
            </a:r>
            <a:endParaRPr lang="zh-CN" altLang="en-US" sz="2400" b="1" i="0" u="none" strike="noStrike" kern="1200" cap="none" spc="0" baseline="0" dirty="0">
              <a:solidFill>
                <a:schemeClr val="tx1"/>
              </a:solidFill>
              <a:effectLst>
                <a:outerShdw blurRad="38100" dist="19050" dir="2700000" algn="tl" rotWithShape="0">
                  <a:schemeClr val="dk1">
                    <a:alpha val="40000"/>
                  </a:schemeClr>
                </a:outerShdw>
              </a:effectLst>
              <a:latin typeface="微软雅黑" panose="020B0604030504040204" pitchFamily="34" charset="-122"/>
              <a:ea typeface="微软雅黑" panose="020B0604030504040204" pitchFamily="34" charset="-122"/>
              <a:cs typeface="Times New Roman" panose="02020603050405020304" pitchFamily="18" charset="0"/>
            </a:endParaRPr>
          </a:p>
        </p:txBody>
      </p:sp>
      <p:grpSp>
        <p:nvGrpSpPr>
          <p:cNvPr id="17" name="组合 16"/>
          <p:cNvGrpSpPr/>
          <p:nvPr/>
        </p:nvGrpSpPr>
        <p:grpSpPr>
          <a:xfrm>
            <a:off x="4785995" y="464185"/>
            <a:ext cx="1677670" cy="1058545"/>
            <a:chOff x="11185" y="280"/>
            <a:chExt cx="2762" cy="1667"/>
          </a:xfrm>
        </p:grpSpPr>
        <p:sp>
          <p:nvSpPr>
            <p:cNvPr id="19" name="六角星 18"/>
            <p:cNvSpPr/>
            <p:nvPr/>
          </p:nvSpPr>
          <p:spPr>
            <a:xfrm>
              <a:off x="11185" y="280"/>
              <a:ext cx="2762" cy="1667"/>
            </a:xfrm>
            <a:prstGeom prst="star6">
              <a:avLst/>
            </a:prstGeom>
            <a:solidFill>
              <a:schemeClr val="accent6"/>
            </a:solidFill>
            <a:ln w="9525" cap="flat" cmpd="sng" algn="ctr">
              <a:solidFill>
                <a:schemeClr val="tx1"/>
              </a:solidFill>
              <a:prstDash val="solid"/>
              <a:round/>
              <a:headEnd type="none" w="med" len="med"/>
              <a:tailEnd type="none" w="med" len="med"/>
            </a:ln>
          </p:spPr>
          <p:txBody>
            <a:bodyPr vert="horz" wrap="none" lIns="91440" tIns="45720" rIns="91440" bIns="45720" numCol="1" anchor="ctr" anchorCtr="false" compatLnSpc="true"/>
            <a:lstStyle/>
            <a:p>
              <a:pPr marL="0" marR="0" indent="0" algn="ctr" defTabSz="91313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1"/>
                </a:solidFill>
                <a:effectLst/>
                <a:latin typeface="Tahoma" panose="020B0604030504040204" pitchFamily="34" charset="0"/>
                <a:ea typeface="黑体" panose="02010609060101010101" pitchFamily="49" charset="-122"/>
              </a:endParaRPr>
            </a:p>
          </p:txBody>
        </p:sp>
        <p:sp>
          <p:nvSpPr>
            <p:cNvPr id="20" name="文本框 19"/>
            <p:cNvSpPr txBox="true"/>
            <p:nvPr/>
          </p:nvSpPr>
          <p:spPr>
            <a:xfrm>
              <a:off x="11457" y="823"/>
              <a:ext cx="2264" cy="580"/>
            </a:xfrm>
            <a:prstGeom prst="rect">
              <a:avLst/>
            </a:prstGeom>
            <a:noFill/>
          </p:spPr>
          <p:txBody>
            <a:bodyPr wrap="square" rtlCol="0">
              <a:spAutoFit/>
            </a:bodyPr>
            <a:lstStyle/>
            <a:p>
              <a:r>
                <a:rPr lang="zh-CN" altLang="en-US" b="1">
                  <a:solidFill>
                    <a:srgbClr val="FF0000"/>
                  </a:solidFill>
                  <a:latin typeface="微软雅黑" panose="020B0604030504040204" pitchFamily="34" charset="-122"/>
                  <a:ea typeface="微软雅黑" panose="020B0604030504040204" pitchFamily="34" charset="-122"/>
                </a:rPr>
                <a:t>单位：千元</a:t>
              </a:r>
              <a:endParaRPr lang="zh-CN" altLang="en-US" b="1">
                <a:solidFill>
                  <a:srgbClr val="FF0000"/>
                </a:solidFill>
                <a:latin typeface="微软雅黑" panose="020B0604030504040204" pitchFamily="34" charset="-122"/>
                <a:ea typeface="微软雅黑" panose="020B0604030504040204" pitchFamily="34" charset="-122"/>
              </a:endParaRPr>
            </a:p>
          </p:txBody>
        </p:sp>
      </p:grpSp>
      <p:grpSp>
        <p:nvGrpSpPr>
          <p:cNvPr id="9" name="组合 8"/>
          <p:cNvGrpSpPr/>
          <p:nvPr/>
        </p:nvGrpSpPr>
        <p:grpSpPr>
          <a:xfrm>
            <a:off x="7120255" y="1197610"/>
            <a:ext cx="1397000" cy="5530215"/>
            <a:chOff x="9647" y="2724"/>
            <a:chExt cx="1775" cy="7842"/>
          </a:xfrm>
        </p:grpSpPr>
        <p:sp>
          <p:nvSpPr>
            <p:cNvPr id="18" name="矩形 17"/>
            <p:cNvSpPr/>
            <p:nvPr/>
          </p:nvSpPr>
          <p:spPr>
            <a:xfrm>
              <a:off x="9647" y="2724"/>
              <a:ext cx="1775" cy="7562"/>
            </a:xfrm>
            <a:prstGeom prst="rect">
              <a:avLst/>
            </a:prstGeom>
            <a:noFill/>
            <a:ln w="44450">
              <a:solidFill>
                <a:schemeClr val="accent1"/>
              </a:solidFill>
            </a:ln>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mn-lt"/>
                <a:ea typeface="+mn-ea"/>
                <a:cs typeface="+mn-cs"/>
              </a:endParaRPr>
            </a:p>
          </p:txBody>
        </p:sp>
        <p:sp>
          <p:nvSpPr>
            <p:cNvPr id="8" name="文本框 7"/>
            <p:cNvSpPr txBox="true"/>
            <p:nvPr/>
          </p:nvSpPr>
          <p:spPr>
            <a:xfrm>
              <a:off x="9945" y="3882"/>
              <a:ext cx="1014" cy="6684"/>
            </a:xfrm>
            <a:prstGeom prst="rect">
              <a:avLst/>
            </a:prstGeom>
            <a:noFill/>
            <a:ln>
              <a:noFill/>
            </a:ln>
          </p:spPr>
          <p:txBody>
            <a:bodyPr vert="eaVert" wrap="square" rtlCol="0">
              <a:spAutoFit/>
            </a:bodyPr>
            <a:lstStyle/>
            <a:p>
              <a:r>
                <a:rPr lang="zh-CN" altLang="en-US" sz="2000" b="1">
                  <a:solidFill>
                    <a:srgbClr val="FF0000"/>
                  </a:solidFill>
                  <a:sym typeface="+mn-ea"/>
                </a:rPr>
                <a:t>本年新报表单位手动填写上年同期数据</a:t>
              </a:r>
              <a:endParaRPr lang="zh-CN" altLang="en-US" sz="2000" b="1">
                <a:solidFill>
                  <a:srgbClr val="FF0000"/>
                </a:solidFill>
                <a:sym typeface="+mn-ea"/>
              </a:endParaRPr>
            </a:p>
            <a:p>
              <a:endParaRPr lang="zh-CN" altLang="en-US" sz="2000" b="1">
                <a:solidFill>
                  <a:srgbClr val="FF0000"/>
                </a:solidFill>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UNIT_TABLE_BEAUTIFY" val="smartTable{61e03045-2d76-4646-be36-47703f63cba7}"/>
</p:tagLst>
</file>

<file path=ppt/tags/tag4.xml><?xml version="1.0" encoding="utf-8"?>
<p:tagLst xmlns:p="http://schemas.openxmlformats.org/presentationml/2006/main">
  <p:tag name="TIMING" val="|12.4"/>
</p:tagLst>
</file>

<file path=ppt/tags/tag5.xml><?xml version="1.0" encoding="utf-8"?>
<p:tagLst xmlns:p="http://schemas.openxmlformats.org/presentationml/2006/main">
  <p:tag name="TABLE_ENDDRAG_ORIGIN_RECT" val="502*134"/>
  <p:tag name="TABLE_ENDDRAG_RECT" val="99*118*502*134"/>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TABLE_ENDDRAG_ORIGIN_RECT" val="709*353"/>
  <p:tag name="TABLE_ENDDRAG_RECT" val="2*60*709*353"/>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主题1">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false" compatLnSpc="true"/>
      <a:lstStyle>
        <a:defPPr marL="0" marR="0" indent="0" algn="ctr" defTabSz="913130" rtl="0" eaLnBrk="1" fontAlgn="base" latinLnBrk="0" hangingPunct="1">
          <a:lnSpc>
            <a:spcPct val="100000"/>
          </a:lnSpc>
          <a:spcBef>
            <a:spcPct val="0"/>
          </a:spcBef>
          <a:spcAft>
            <a:spcPct val="0"/>
          </a:spcAft>
          <a:buClrTx/>
          <a:buSzTx/>
          <a:buFontTx/>
          <a:buNone/>
          <a:defRPr kumimoji="0" lang="zh-CN" sz="3200" b="0" i="0" u="none" strike="noStrike" cap="none" normalizeH="0" baseline="0" smtClean="0">
            <a:ln>
              <a:noFill/>
            </a:ln>
            <a:solidFill>
              <a:schemeClr val="tx1"/>
            </a:solidFill>
            <a:effectLst/>
            <a:latin typeface="Tahoma" panose="020B060403050404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false" compatLnSpc="true"/>
      <a:lstStyle>
        <a:defPPr marL="0" marR="0" indent="0" algn="ctr" defTabSz="913130" rtl="0" eaLnBrk="1" fontAlgn="base" latinLnBrk="0" hangingPunct="1">
          <a:lnSpc>
            <a:spcPct val="100000"/>
          </a:lnSpc>
          <a:spcBef>
            <a:spcPct val="0"/>
          </a:spcBef>
          <a:spcAft>
            <a:spcPct val="0"/>
          </a:spcAft>
          <a:buClrTx/>
          <a:buSzTx/>
          <a:buFontTx/>
          <a:buNone/>
          <a:defRPr kumimoji="0" lang="zh-CN" sz="3200" b="0" i="0" u="none" strike="noStrike" cap="none" normalizeH="0" baseline="0" smtClean="0">
            <a:ln>
              <a:noFill/>
            </a:ln>
            <a:solidFill>
              <a:schemeClr val="tx1"/>
            </a:solidFill>
            <a:effectLst/>
            <a:latin typeface="Tahoma" panose="020B0604030504040204" pitchFamily="34" charset="0"/>
            <a:ea typeface="黑体" panose="02010609060101010101" pitchFamily="49"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主题1">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false" compatLnSpc="true"/>
      <a:lstStyle>
        <a:defPPr marL="0" marR="0" indent="0" algn="ctr" defTabSz="913130" rtl="0" eaLnBrk="1" fontAlgn="base" latinLnBrk="0" hangingPunct="1">
          <a:lnSpc>
            <a:spcPct val="100000"/>
          </a:lnSpc>
          <a:spcBef>
            <a:spcPct val="0"/>
          </a:spcBef>
          <a:spcAft>
            <a:spcPct val="0"/>
          </a:spcAft>
          <a:buClrTx/>
          <a:buSzTx/>
          <a:buFontTx/>
          <a:buNone/>
          <a:defRPr kumimoji="0" lang="zh-CN" sz="3200" b="0" i="0" u="none" strike="noStrike" cap="none" normalizeH="0" baseline="0" smtClean="0">
            <a:ln>
              <a:noFill/>
            </a:ln>
            <a:solidFill>
              <a:schemeClr val="tx1"/>
            </a:solidFill>
            <a:effectLst/>
            <a:latin typeface="Tahoma" panose="020B060403050404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false" compatLnSpc="true"/>
      <a:lstStyle>
        <a:defPPr marL="0" marR="0" indent="0" algn="ctr" defTabSz="913130" rtl="0" eaLnBrk="1" fontAlgn="base" latinLnBrk="0" hangingPunct="1">
          <a:lnSpc>
            <a:spcPct val="100000"/>
          </a:lnSpc>
          <a:spcBef>
            <a:spcPct val="0"/>
          </a:spcBef>
          <a:spcAft>
            <a:spcPct val="0"/>
          </a:spcAft>
          <a:buClrTx/>
          <a:buSzTx/>
          <a:buFontTx/>
          <a:buNone/>
          <a:defRPr kumimoji="0" lang="zh-CN" sz="3200" b="0" i="0" u="none" strike="noStrike" cap="none" normalizeH="0" baseline="0" smtClean="0">
            <a:ln>
              <a:noFill/>
            </a:ln>
            <a:solidFill>
              <a:schemeClr val="tx1"/>
            </a:solidFill>
            <a:effectLst/>
            <a:latin typeface="Tahoma" panose="020B0604030504040204" pitchFamily="34" charset="0"/>
            <a:ea typeface="黑体" panose="02010609060101010101" pitchFamily="49"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0</TotalTime>
  <Words>8953</Words>
  <Application>WPS 演示</Application>
  <PresentationFormat>全屏显示(4:3)</PresentationFormat>
  <Paragraphs>975</Paragraphs>
  <Slides>70</Slides>
  <Notes>0</Notes>
  <HiddenSlides>0</HiddenSlides>
  <MMClips>0</MMClips>
  <ScaleCrop>false</ScaleCrop>
  <HeadingPairs>
    <vt:vector size="8" baseType="variant">
      <vt:variant>
        <vt:lpstr>已用的字体</vt:lpstr>
      </vt:variant>
      <vt:variant>
        <vt:i4>27</vt:i4>
      </vt:variant>
      <vt:variant>
        <vt:lpstr>主题</vt:lpstr>
      </vt:variant>
      <vt:variant>
        <vt:i4>3</vt:i4>
      </vt:variant>
      <vt:variant>
        <vt:lpstr>嵌入 OLE 服务器</vt:lpstr>
      </vt:variant>
      <vt:variant>
        <vt:i4>3</vt:i4>
      </vt:variant>
      <vt:variant>
        <vt:lpstr>幻灯片标题</vt:lpstr>
      </vt:variant>
      <vt:variant>
        <vt:i4>70</vt:i4>
      </vt:variant>
    </vt:vector>
  </HeadingPairs>
  <TitlesOfParts>
    <vt:vector size="103" baseType="lpstr">
      <vt:lpstr>Arial</vt:lpstr>
      <vt:lpstr>宋体</vt:lpstr>
      <vt:lpstr>Wingdings</vt:lpstr>
      <vt:lpstr>方正书宋_GBK</vt:lpstr>
      <vt:lpstr>Tahoma</vt:lpstr>
      <vt:lpstr>DejaVu Sans</vt:lpstr>
      <vt:lpstr>黑体</vt:lpstr>
      <vt:lpstr>Times New Roman</vt:lpstr>
      <vt:lpstr>华文中宋</vt:lpstr>
      <vt:lpstr>Calibri</vt:lpstr>
      <vt:lpstr>方正小标宋简体</vt:lpstr>
      <vt:lpstr>微软雅黑</vt:lpstr>
      <vt:lpstr>Wingdings</vt:lpstr>
      <vt:lpstr>隶书</vt:lpstr>
      <vt:lpstr>Arial Unicode MS</vt:lpstr>
      <vt:lpstr>微软雅黑 Light</vt:lpstr>
      <vt:lpstr>方正黑体_GBK</vt:lpstr>
      <vt:lpstr>华文楷体</vt:lpstr>
      <vt:lpstr>方正楷体_GBK</vt:lpstr>
      <vt:lpstr>华文彩云</vt:lpstr>
      <vt:lpstr>幼圆</vt:lpstr>
      <vt:lpstr>方正综艺_GBK</vt:lpstr>
      <vt:lpstr>仿宋_GB2312</vt:lpstr>
      <vt:lpstr>楷体</vt:lpstr>
      <vt:lpstr>Calibri</vt:lpstr>
      <vt:lpstr>Lato</vt:lpstr>
      <vt:lpstr>宋体</vt:lpstr>
      <vt:lpstr>主题1</vt:lpstr>
      <vt:lpstr>1_主题1</vt:lpstr>
      <vt:lpstr>Office 主题</vt:lpstr>
      <vt:lpstr>Paint.Picture</vt:lpstr>
      <vt:lpstr>Paint.Picture</vt:lpstr>
      <vt:lpstr>Paint.Picture</vt:lpstr>
      <vt:lpstr>PowerPoint 演示文稿</vt:lpstr>
      <vt:lpstr>PowerPoint 演示文稿</vt:lpstr>
      <vt:lpstr>PowerPoint 演示文稿</vt:lpstr>
      <vt:lpstr>报表关网时间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与102-1表(从业人员及工资总额表)易混淆的点：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李涵</dc:creator>
  <cp:lastModifiedBy>uos</cp:lastModifiedBy>
  <cp:revision>935</cp:revision>
  <dcterms:created xsi:type="dcterms:W3CDTF">2024-12-27T09:11:01Z</dcterms:created>
  <dcterms:modified xsi:type="dcterms:W3CDTF">2024-12-27T09:11:01Z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2052-11.8.2.10183</vt:lpwstr>
  </property>
  <property fmtid="{D5CDD505-2E9C-101B-9397-08002B2CF9AE}" pid="3" name="ICV">
    <vt:lpwstr>59F68DDBEB0148FA8AD08E87124B5621</vt:lpwstr>
  </property>
</Properties>
</file>