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bmp" ContentType="image/bmp"/>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4" r:id="rId3"/>
    <p:sldMasterId id="2147483679" r:id="rId4"/>
    <p:sldMasterId id="2147483694" r:id="rId5"/>
  </p:sldMasterIdLst>
  <p:notesMasterIdLst>
    <p:notesMasterId r:id="rId9"/>
  </p:notesMasterIdLst>
  <p:handoutMasterIdLst>
    <p:handoutMasterId r:id="rId141"/>
  </p:handoutMasterIdLst>
  <p:sldIdLst>
    <p:sldId id="1418" r:id="rId6"/>
    <p:sldId id="405" r:id="rId7"/>
    <p:sldId id="1003" r:id="rId8"/>
    <p:sldId id="1004" r:id="rId10"/>
    <p:sldId id="1155" r:id="rId11"/>
    <p:sldId id="1154" r:id="rId12"/>
    <p:sldId id="1005" r:id="rId13"/>
    <p:sldId id="1006" r:id="rId14"/>
    <p:sldId id="1007" r:id="rId15"/>
    <p:sldId id="1008" r:id="rId16"/>
    <p:sldId id="1086" r:id="rId17"/>
    <p:sldId id="1071" r:id="rId18"/>
    <p:sldId id="1073" r:id="rId19"/>
    <p:sldId id="1074" r:id="rId20"/>
    <p:sldId id="1075" r:id="rId21"/>
    <p:sldId id="1076" r:id="rId22"/>
    <p:sldId id="1077" r:id="rId23"/>
    <p:sldId id="1087" r:id="rId24"/>
    <p:sldId id="1078" r:id="rId25"/>
    <p:sldId id="1079" r:id="rId26"/>
    <p:sldId id="1080" r:id="rId27"/>
    <p:sldId id="1081" r:id="rId28"/>
    <p:sldId id="1082" r:id="rId29"/>
    <p:sldId id="1301" r:id="rId30"/>
    <p:sldId id="1302" r:id="rId31"/>
    <p:sldId id="1303" r:id="rId32"/>
    <p:sldId id="1304" r:id="rId33"/>
    <p:sldId id="1083" r:id="rId34"/>
    <p:sldId id="1084" r:id="rId35"/>
    <p:sldId id="1085" r:id="rId36"/>
    <p:sldId id="1156" r:id="rId37"/>
    <p:sldId id="1032" r:id="rId38"/>
    <p:sldId id="1088" r:id="rId39"/>
    <p:sldId id="1160" r:id="rId40"/>
    <p:sldId id="1161" r:id="rId41"/>
    <p:sldId id="1162" r:id="rId42"/>
    <p:sldId id="1163" r:id="rId43"/>
    <p:sldId id="1164" r:id="rId44"/>
    <p:sldId id="1165" r:id="rId45"/>
    <p:sldId id="1166" r:id="rId46"/>
    <p:sldId id="1168" r:id="rId47"/>
    <p:sldId id="1036" r:id="rId48"/>
    <p:sldId id="965" r:id="rId49"/>
    <p:sldId id="1089" r:id="rId50"/>
    <p:sldId id="1257" r:id="rId51"/>
    <p:sldId id="1090" r:id="rId52"/>
    <p:sldId id="1115" r:id="rId53"/>
    <p:sldId id="1116" r:id="rId54"/>
    <p:sldId id="1117" r:id="rId55"/>
    <p:sldId id="1118" r:id="rId56"/>
    <p:sldId id="1091" r:id="rId57"/>
    <p:sldId id="1092" r:id="rId58"/>
    <p:sldId id="1234" r:id="rId59"/>
    <p:sldId id="1093" r:id="rId60"/>
    <p:sldId id="1235" r:id="rId61"/>
    <p:sldId id="1094" r:id="rId62"/>
    <p:sldId id="1095" r:id="rId63"/>
    <p:sldId id="1096" r:id="rId64"/>
    <p:sldId id="1097" r:id="rId65"/>
    <p:sldId id="1098" r:id="rId66"/>
    <p:sldId id="1099" r:id="rId67"/>
    <p:sldId id="1100" r:id="rId68"/>
    <p:sldId id="1101" r:id="rId69"/>
    <p:sldId id="1243" r:id="rId70"/>
    <p:sldId id="1102" r:id="rId71"/>
    <p:sldId id="1244" r:id="rId72"/>
    <p:sldId id="1103" r:id="rId73"/>
    <p:sldId id="984" r:id="rId74"/>
    <p:sldId id="1245" r:id="rId75"/>
    <p:sldId id="1246" r:id="rId76"/>
    <p:sldId id="985" r:id="rId77"/>
    <p:sldId id="1256" r:id="rId78"/>
    <p:sldId id="1247" r:id="rId79"/>
    <p:sldId id="1248" r:id="rId80"/>
    <p:sldId id="1249" r:id="rId81"/>
    <p:sldId id="1250" r:id="rId82"/>
    <p:sldId id="1251" r:id="rId83"/>
    <p:sldId id="1252" r:id="rId84"/>
    <p:sldId id="1253" r:id="rId85"/>
    <p:sldId id="1254" r:id="rId86"/>
    <p:sldId id="1255" r:id="rId87"/>
    <p:sldId id="1305" r:id="rId88"/>
    <p:sldId id="1306" r:id="rId89"/>
    <p:sldId id="987" r:id="rId90"/>
    <p:sldId id="991" r:id="rId91"/>
    <p:sldId id="992" r:id="rId92"/>
    <p:sldId id="993" r:id="rId93"/>
    <p:sldId id="1258" r:id="rId94"/>
    <p:sldId id="1109" r:id="rId95"/>
    <p:sldId id="1283" r:id="rId96"/>
    <p:sldId id="1110" r:id="rId97"/>
    <p:sldId id="1259" r:id="rId98"/>
    <p:sldId id="1260" r:id="rId99"/>
    <p:sldId id="1261" r:id="rId100"/>
    <p:sldId id="1262" r:id="rId101"/>
    <p:sldId id="1263" r:id="rId102"/>
    <p:sldId id="1264" r:id="rId103"/>
    <p:sldId id="1265" r:id="rId104"/>
    <p:sldId id="1266" r:id="rId105"/>
    <p:sldId id="1267" r:id="rId106"/>
    <p:sldId id="1268" r:id="rId107"/>
    <p:sldId id="1269" r:id="rId108"/>
    <p:sldId id="1270" r:id="rId109"/>
    <p:sldId id="1271" r:id="rId110"/>
    <p:sldId id="1272" r:id="rId111"/>
    <p:sldId id="1273" r:id="rId112"/>
    <p:sldId id="1274" r:id="rId113"/>
    <p:sldId id="1275" r:id="rId114"/>
    <p:sldId id="1276" r:id="rId115"/>
    <p:sldId id="1277" r:id="rId116"/>
    <p:sldId id="1278" r:id="rId117"/>
    <p:sldId id="1279" r:id="rId118"/>
    <p:sldId id="1280" r:id="rId119"/>
    <p:sldId id="1281" r:id="rId120"/>
    <p:sldId id="1282" r:id="rId121"/>
    <p:sldId id="1037" r:id="rId122"/>
    <p:sldId id="1105" r:id="rId123"/>
    <p:sldId id="1106" r:id="rId124"/>
    <p:sldId id="1107" r:id="rId125"/>
    <p:sldId id="1108" r:id="rId126"/>
    <p:sldId id="1284" r:id="rId127"/>
    <p:sldId id="1285" r:id="rId128"/>
    <p:sldId id="1286" r:id="rId129"/>
    <p:sldId id="1289" r:id="rId130"/>
    <p:sldId id="1290" r:id="rId131"/>
    <p:sldId id="1298" r:id="rId132"/>
    <p:sldId id="1300" r:id="rId133"/>
    <p:sldId id="1291" r:id="rId134"/>
    <p:sldId id="1293" r:id="rId135"/>
    <p:sldId id="1294" r:id="rId136"/>
    <p:sldId id="1295" r:id="rId137"/>
    <p:sldId id="1296" r:id="rId138"/>
    <p:sldId id="1297" r:id="rId139"/>
    <p:sldId id="259" r:id="rId140"/>
  </p:sldIdLst>
  <p:sldSz cx="12192000" cy="6858000"/>
  <p:notesSz cx="9926955" cy="6797675"/>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zhouyz" initials="zyz"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2735"/>
    <p:restoredTop sz="94634"/>
  </p:normalViewPr>
  <p:slideViewPr>
    <p:cSldViewPr showGuides="1">
      <p:cViewPr>
        <p:scale>
          <a:sx n="82" d="100"/>
          <a:sy n="82" d="100"/>
        </p:scale>
        <p:origin x="-120" y="300"/>
      </p:cViewPr>
      <p:guideLst>
        <p:guide orient="horz" pos="2205"/>
        <p:guide pos="386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3.xml"/><Relationship Id="rId98" Type="http://schemas.openxmlformats.org/officeDocument/2006/relationships/slide" Target="slides/slide92.xml"/><Relationship Id="rId97" Type="http://schemas.openxmlformats.org/officeDocument/2006/relationships/slide" Target="slides/slide91.xml"/><Relationship Id="rId96" Type="http://schemas.openxmlformats.org/officeDocument/2006/relationships/slide" Target="slides/slide90.xml"/><Relationship Id="rId95" Type="http://schemas.openxmlformats.org/officeDocument/2006/relationships/slide" Target="slides/slide89.xml"/><Relationship Id="rId94" Type="http://schemas.openxmlformats.org/officeDocument/2006/relationships/slide" Target="slides/slide88.xml"/><Relationship Id="rId93" Type="http://schemas.openxmlformats.org/officeDocument/2006/relationships/slide" Target="slides/slide87.xml"/><Relationship Id="rId92" Type="http://schemas.openxmlformats.org/officeDocument/2006/relationships/slide" Target="slides/slide86.xml"/><Relationship Id="rId91" Type="http://schemas.openxmlformats.org/officeDocument/2006/relationships/slide" Target="slides/slide85.xml"/><Relationship Id="rId90" Type="http://schemas.openxmlformats.org/officeDocument/2006/relationships/slide" Target="slides/slide84.xml"/><Relationship Id="rId9" Type="http://schemas.openxmlformats.org/officeDocument/2006/relationships/notesMaster" Target="notesMasters/notesMaster1.xml"/><Relationship Id="rId89" Type="http://schemas.openxmlformats.org/officeDocument/2006/relationships/slide" Target="slides/slide83.xml"/><Relationship Id="rId88" Type="http://schemas.openxmlformats.org/officeDocument/2006/relationships/slide" Target="slides/slide82.xml"/><Relationship Id="rId87" Type="http://schemas.openxmlformats.org/officeDocument/2006/relationships/slide" Target="slides/slide81.xml"/><Relationship Id="rId86" Type="http://schemas.openxmlformats.org/officeDocument/2006/relationships/slide" Target="slides/slide80.xml"/><Relationship Id="rId85" Type="http://schemas.openxmlformats.org/officeDocument/2006/relationships/slide" Target="slides/slide79.xml"/><Relationship Id="rId84" Type="http://schemas.openxmlformats.org/officeDocument/2006/relationships/slide" Target="slides/slide78.xml"/><Relationship Id="rId83" Type="http://schemas.openxmlformats.org/officeDocument/2006/relationships/slide" Target="slides/slide77.xml"/><Relationship Id="rId82" Type="http://schemas.openxmlformats.org/officeDocument/2006/relationships/slide" Target="slides/slide76.xml"/><Relationship Id="rId81" Type="http://schemas.openxmlformats.org/officeDocument/2006/relationships/slide" Target="slides/slide75.xml"/><Relationship Id="rId80" Type="http://schemas.openxmlformats.org/officeDocument/2006/relationships/slide" Target="slides/slide74.xml"/><Relationship Id="rId8" Type="http://schemas.openxmlformats.org/officeDocument/2006/relationships/slide" Target="slides/slide3.xml"/><Relationship Id="rId79" Type="http://schemas.openxmlformats.org/officeDocument/2006/relationships/slide" Target="slides/slide73.xml"/><Relationship Id="rId78" Type="http://schemas.openxmlformats.org/officeDocument/2006/relationships/slide" Target="slides/slide72.xml"/><Relationship Id="rId77" Type="http://schemas.openxmlformats.org/officeDocument/2006/relationships/slide" Target="slides/slide71.xml"/><Relationship Id="rId76" Type="http://schemas.openxmlformats.org/officeDocument/2006/relationships/slide" Target="slides/slide70.xml"/><Relationship Id="rId75" Type="http://schemas.openxmlformats.org/officeDocument/2006/relationships/slide" Target="slides/slide69.xml"/><Relationship Id="rId74" Type="http://schemas.openxmlformats.org/officeDocument/2006/relationships/slide" Target="slides/slide68.xml"/><Relationship Id="rId73" Type="http://schemas.openxmlformats.org/officeDocument/2006/relationships/slide" Target="slides/slide67.xml"/><Relationship Id="rId72" Type="http://schemas.openxmlformats.org/officeDocument/2006/relationships/slide" Target="slides/slide66.xml"/><Relationship Id="rId71" Type="http://schemas.openxmlformats.org/officeDocument/2006/relationships/slide" Target="slides/slide65.xml"/><Relationship Id="rId70" Type="http://schemas.openxmlformats.org/officeDocument/2006/relationships/slide" Target="slides/slide64.xml"/><Relationship Id="rId7" Type="http://schemas.openxmlformats.org/officeDocument/2006/relationships/slide" Target="slides/slide2.xml"/><Relationship Id="rId69" Type="http://schemas.openxmlformats.org/officeDocument/2006/relationships/slide" Target="slides/slide63.xml"/><Relationship Id="rId68" Type="http://schemas.openxmlformats.org/officeDocument/2006/relationships/slide" Target="slides/slide62.xml"/><Relationship Id="rId67" Type="http://schemas.openxmlformats.org/officeDocument/2006/relationships/slide" Target="slides/slide61.xml"/><Relationship Id="rId66" Type="http://schemas.openxmlformats.org/officeDocument/2006/relationships/slide" Target="slides/slide60.xml"/><Relationship Id="rId65" Type="http://schemas.openxmlformats.org/officeDocument/2006/relationships/slide" Target="slides/slide59.xml"/><Relationship Id="rId64" Type="http://schemas.openxmlformats.org/officeDocument/2006/relationships/slide" Target="slides/slide58.xml"/><Relationship Id="rId63" Type="http://schemas.openxmlformats.org/officeDocument/2006/relationships/slide" Target="slides/slide57.xml"/><Relationship Id="rId62" Type="http://schemas.openxmlformats.org/officeDocument/2006/relationships/slide" Target="slides/slide56.xml"/><Relationship Id="rId61" Type="http://schemas.openxmlformats.org/officeDocument/2006/relationships/slide" Target="slides/slide55.xml"/><Relationship Id="rId60" Type="http://schemas.openxmlformats.org/officeDocument/2006/relationships/slide" Target="slides/slide54.xml"/><Relationship Id="rId6" Type="http://schemas.openxmlformats.org/officeDocument/2006/relationships/slide" Target="slides/slide1.xml"/><Relationship Id="rId59" Type="http://schemas.openxmlformats.org/officeDocument/2006/relationships/slide" Target="slides/slide53.xml"/><Relationship Id="rId58" Type="http://schemas.openxmlformats.org/officeDocument/2006/relationships/slide" Target="slides/slide52.xml"/><Relationship Id="rId57" Type="http://schemas.openxmlformats.org/officeDocument/2006/relationships/slide" Target="slides/slide51.xml"/><Relationship Id="rId56" Type="http://schemas.openxmlformats.org/officeDocument/2006/relationships/slide" Target="slides/slide50.xml"/><Relationship Id="rId55" Type="http://schemas.openxmlformats.org/officeDocument/2006/relationships/slide" Target="slides/slide49.xml"/><Relationship Id="rId54" Type="http://schemas.openxmlformats.org/officeDocument/2006/relationships/slide" Target="slides/slide48.xml"/><Relationship Id="rId53" Type="http://schemas.openxmlformats.org/officeDocument/2006/relationships/slide" Target="slides/slide47.xml"/><Relationship Id="rId52" Type="http://schemas.openxmlformats.org/officeDocument/2006/relationships/slide" Target="slides/slide46.xml"/><Relationship Id="rId51" Type="http://schemas.openxmlformats.org/officeDocument/2006/relationships/slide" Target="slides/slide45.xml"/><Relationship Id="rId50" Type="http://schemas.openxmlformats.org/officeDocument/2006/relationships/slide" Target="slides/slide44.xml"/><Relationship Id="rId5" Type="http://schemas.openxmlformats.org/officeDocument/2006/relationships/slideMaster" Target="slideMasters/slideMaster4.xml"/><Relationship Id="rId49" Type="http://schemas.openxmlformats.org/officeDocument/2006/relationships/slide" Target="slides/slide43.xml"/><Relationship Id="rId48" Type="http://schemas.openxmlformats.org/officeDocument/2006/relationships/slide" Target="slides/slide42.xml"/><Relationship Id="rId47" Type="http://schemas.openxmlformats.org/officeDocument/2006/relationships/slide" Target="slides/slide41.xml"/><Relationship Id="rId46" Type="http://schemas.openxmlformats.org/officeDocument/2006/relationships/slide" Target="slides/slide40.xml"/><Relationship Id="rId45" Type="http://schemas.openxmlformats.org/officeDocument/2006/relationships/slide" Target="slides/slide39.xml"/><Relationship Id="rId44" Type="http://schemas.openxmlformats.org/officeDocument/2006/relationships/slide" Target="slides/slide38.xml"/><Relationship Id="rId43" Type="http://schemas.openxmlformats.org/officeDocument/2006/relationships/slide" Target="slides/slide37.xml"/><Relationship Id="rId42" Type="http://schemas.openxmlformats.org/officeDocument/2006/relationships/slide" Target="slides/slide36.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5" Type="http://schemas.openxmlformats.org/officeDocument/2006/relationships/commentAuthors" Target="commentAuthors.xml"/><Relationship Id="rId144" Type="http://schemas.openxmlformats.org/officeDocument/2006/relationships/tableStyles" Target="tableStyles.xml"/><Relationship Id="rId143" Type="http://schemas.openxmlformats.org/officeDocument/2006/relationships/viewProps" Target="viewProps.xml"/><Relationship Id="rId142" Type="http://schemas.openxmlformats.org/officeDocument/2006/relationships/presProps" Target="presProps.xml"/><Relationship Id="rId141" Type="http://schemas.openxmlformats.org/officeDocument/2006/relationships/handoutMaster" Target="handoutMasters/handoutMaster1.xml"/><Relationship Id="rId140" Type="http://schemas.openxmlformats.org/officeDocument/2006/relationships/slide" Target="slides/slide134.xml"/><Relationship Id="rId14" Type="http://schemas.openxmlformats.org/officeDocument/2006/relationships/slide" Target="slides/slide8.xml"/><Relationship Id="rId139" Type="http://schemas.openxmlformats.org/officeDocument/2006/relationships/slide" Target="slides/slide133.xml"/><Relationship Id="rId138" Type="http://schemas.openxmlformats.org/officeDocument/2006/relationships/slide" Target="slides/slide132.xml"/><Relationship Id="rId137" Type="http://schemas.openxmlformats.org/officeDocument/2006/relationships/slide" Target="slides/slide131.xml"/><Relationship Id="rId136" Type="http://schemas.openxmlformats.org/officeDocument/2006/relationships/slide" Target="slides/slide130.xml"/><Relationship Id="rId135" Type="http://schemas.openxmlformats.org/officeDocument/2006/relationships/slide" Target="slides/slide129.xml"/><Relationship Id="rId134" Type="http://schemas.openxmlformats.org/officeDocument/2006/relationships/slide" Target="slides/slide128.xml"/><Relationship Id="rId133" Type="http://schemas.openxmlformats.org/officeDocument/2006/relationships/slide" Target="slides/slide127.xml"/><Relationship Id="rId132" Type="http://schemas.openxmlformats.org/officeDocument/2006/relationships/slide" Target="slides/slide126.xml"/><Relationship Id="rId131" Type="http://schemas.openxmlformats.org/officeDocument/2006/relationships/slide" Target="slides/slide125.xml"/><Relationship Id="rId130" Type="http://schemas.openxmlformats.org/officeDocument/2006/relationships/slide" Target="slides/slide124.xml"/><Relationship Id="rId13" Type="http://schemas.openxmlformats.org/officeDocument/2006/relationships/slide" Target="slides/slide7.xml"/><Relationship Id="rId129" Type="http://schemas.openxmlformats.org/officeDocument/2006/relationships/slide" Target="slides/slide123.xml"/><Relationship Id="rId128" Type="http://schemas.openxmlformats.org/officeDocument/2006/relationships/slide" Target="slides/slide122.xml"/><Relationship Id="rId127" Type="http://schemas.openxmlformats.org/officeDocument/2006/relationships/slide" Target="slides/slide121.xml"/><Relationship Id="rId126" Type="http://schemas.openxmlformats.org/officeDocument/2006/relationships/slide" Target="slides/slide120.xml"/><Relationship Id="rId125" Type="http://schemas.openxmlformats.org/officeDocument/2006/relationships/slide" Target="slides/slide119.xml"/><Relationship Id="rId124" Type="http://schemas.openxmlformats.org/officeDocument/2006/relationships/slide" Target="slides/slide118.xml"/><Relationship Id="rId123" Type="http://schemas.openxmlformats.org/officeDocument/2006/relationships/slide" Target="slides/slide117.xml"/><Relationship Id="rId122" Type="http://schemas.openxmlformats.org/officeDocument/2006/relationships/slide" Target="slides/slide116.xml"/><Relationship Id="rId121" Type="http://schemas.openxmlformats.org/officeDocument/2006/relationships/slide" Target="slides/slide115.xml"/><Relationship Id="rId120" Type="http://schemas.openxmlformats.org/officeDocument/2006/relationships/slide" Target="slides/slide114.xml"/><Relationship Id="rId12" Type="http://schemas.openxmlformats.org/officeDocument/2006/relationships/slide" Target="slides/slide6.xml"/><Relationship Id="rId119" Type="http://schemas.openxmlformats.org/officeDocument/2006/relationships/slide" Target="slides/slide113.xml"/><Relationship Id="rId118" Type="http://schemas.openxmlformats.org/officeDocument/2006/relationships/slide" Target="slides/slide112.xml"/><Relationship Id="rId117" Type="http://schemas.openxmlformats.org/officeDocument/2006/relationships/slide" Target="slides/slide111.xml"/><Relationship Id="rId116" Type="http://schemas.openxmlformats.org/officeDocument/2006/relationships/slide" Target="slides/slide110.xml"/><Relationship Id="rId115" Type="http://schemas.openxmlformats.org/officeDocument/2006/relationships/slide" Target="slides/slide109.xml"/><Relationship Id="rId114" Type="http://schemas.openxmlformats.org/officeDocument/2006/relationships/slide" Target="slides/slide108.xml"/><Relationship Id="rId113" Type="http://schemas.openxmlformats.org/officeDocument/2006/relationships/slide" Target="slides/slide107.xml"/><Relationship Id="rId112" Type="http://schemas.openxmlformats.org/officeDocument/2006/relationships/slide" Target="slides/slide106.xml"/><Relationship Id="rId111" Type="http://schemas.openxmlformats.org/officeDocument/2006/relationships/slide" Target="slides/slide105.xml"/><Relationship Id="rId110" Type="http://schemas.openxmlformats.org/officeDocument/2006/relationships/slide" Target="slides/slide104.xml"/><Relationship Id="rId11" Type="http://schemas.openxmlformats.org/officeDocument/2006/relationships/slide" Target="slides/slide5.xml"/><Relationship Id="rId109" Type="http://schemas.openxmlformats.org/officeDocument/2006/relationships/slide" Target="slides/slide103.xml"/><Relationship Id="rId108" Type="http://schemas.openxmlformats.org/officeDocument/2006/relationships/slide" Target="slides/slide102.xml"/><Relationship Id="rId107" Type="http://schemas.openxmlformats.org/officeDocument/2006/relationships/slide" Target="slides/slide101.xml"/><Relationship Id="rId106" Type="http://schemas.openxmlformats.org/officeDocument/2006/relationships/slide" Target="slides/slide100.xml"/><Relationship Id="rId105" Type="http://schemas.openxmlformats.org/officeDocument/2006/relationships/slide" Target="slides/slide99.xml"/><Relationship Id="rId104" Type="http://schemas.openxmlformats.org/officeDocument/2006/relationships/slide" Target="slides/slide98.xml"/><Relationship Id="rId103" Type="http://schemas.openxmlformats.org/officeDocument/2006/relationships/slide" Target="slides/slide97.xml"/><Relationship Id="rId102" Type="http://schemas.openxmlformats.org/officeDocument/2006/relationships/slide" Target="slides/slide96.xml"/><Relationship Id="rId101" Type="http://schemas.openxmlformats.org/officeDocument/2006/relationships/slide" Target="slides/slide95.xml"/><Relationship Id="rId100" Type="http://schemas.openxmlformats.org/officeDocument/2006/relationships/slide" Target="slides/slide94.xml"/><Relationship Id="rId10" Type="http://schemas.openxmlformats.org/officeDocument/2006/relationships/slide" Target="slides/slide4.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C86F408D-D0B4-46C0-B93E-3D3439394C7C}" type="doc">
      <dgm:prSet loTypeId="hierarchy" loCatId="hierarchy" qsTypeId="urn:microsoft.com/office/officeart/2005/8/quickstyle/3d1" qsCatId="3D" csTypeId="urn:microsoft.com/office/officeart/2005/8/colors/colorful5" csCatId="colorful" phldr="1"/>
      <dgm:spPr/>
      <dgm:t>
        <a:bodyPr/>
        <a:lstStyle/>
        <a:p>
          <a:endParaRPr lang="zh-CN" altLang="en-US"/>
        </a:p>
      </dgm:t>
    </dgm:pt>
    <dgm:pt modelId="{BCDB67DA-DC0F-4428-9EAD-161ED79F602F}">
      <dgm:prSet phldrT="[文本]" phldr="0" custT="1"/>
      <dgm:spPr/>
      <dgm:t>
        <a:bodyPr vert="horz" wrap="square"/>
        <a:p>
          <a:pPr>
            <a:lnSpc>
              <a:spcPct val="100000"/>
            </a:lnSpc>
            <a:spcBef>
              <a:spcPct val="0"/>
            </a:spcBef>
            <a:spcAft>
              <a:spcPct val="35000"/>
            </a:spcAft>
          </a:pPr>
          <a:r>
            <a:rPr lang="zh-CN" altLang="en-US" sz="2400" b="1" dirty="0" smtClean="0">
              <a:solidFill>
                <a:schemeClr val="bg1"/>
              </a:solidFill>
              <a:latin typeface="华文中宋" panose="02010600040101010101" pitchFamily="2" charset="-122"/>
              <a:ea typeface="华文中宋" panose="02010600040101010101" pitchFamily="2" charset="-122"/>
            </a:rPr>
            <a:t>项目材料</a:t>
          </a:r>
          <a:r>
            <a:rPr lang="zh-CN" altLang="en-US" sz="2400" b="1" dirty="0" smtClean="0">
              <a:solidFill>
                <a:schemeClr val="bg1"/>
              </a:solidFill>
              <a:latin typeface="华文中宋" panose="02010600040101010101" pitchFamily="2" charset="-122"/>
              <a:ea typeface="华文中宋" panose="02010600040101010101" pitchFamily="2" charset="-122"/>
            </a:rPr>
            <a:t/>
          </a:r>
          <a:endParaRPr lang="zh-CN" altLang="en-US" sz="2400" b="1" dirty="0" smtClean="0">
            <a:solidFill>
              <a:schemeClr val="bg1"/>
            </a:solidFill>
            <a:latin typeface="华文中宋" panose="02010600040101010101" pitchFamily="2" charset="-122"/>
            <a:ea typeface="华文中宋" panose="02010600040101010101" pitchFamily="2" charset="-122"/>
          </a:endParaRPr>
        </a:p>
      </dgm:t>
    </dgm:pt>
    <dgm:pt modelId="{96AFF091-F9F0-424A-8452-9B421B4FAE07}" cxnId="{D13BC102-29FE-4C1F-A4EC-E2FEF4F7BC0B}" type="parTrans">
      <dgm:prSet/>
      <dgm:spPr/>
      <dgm:t>
        <a:bodyPr/>
        <a:lstStyle/>
        <a:p>
          <a:endParaRPr lang="zh-CN" altLang="en-US" sz="2000" b="1">
            <a:solidFill>
              <a:schemeClr val="bg1"/>
            </a:solidFill>
            <a:latin typeface="仿宋_GB2312" panose="02010609030101010101" pitchFamily="49" charset="-122"/>
            <a:ea typeface="仿宋_GB2312" panose="02010609030101010101" pitchFamily="49" charset="-122"/>
          </a:endParaRPr>
        </a:p>
      </dgm:t>
    </dgm:pt>
    <dgm:pt modelId="{2DBC98D4-1819-4A0B-AB79-84817693655A}" cxnId="{D13BC102-29FE-4C1F-A4EC-E2FEF4F7BC0B}" type="sibTrans">
      <dgm:prSet/>
      <dgm:spPr/>
      <dgm:t>
        <a:bodyPr/>
        <a:lstStyle/>
        <a:p>
          <a:endParaRPr lang="zh-CN" altLang="en-US" sz="2000" b="1">
            <a:solidFill>
              <a:schemeClr val="bg1"/>
            </a:solidFill>
            <a:latin typeface="仿宋_GB2312" panose="02010609030101010101" pitchFamily="49" charset="-122"/>
            <a:ea typeface="仿宋_GB2312" panose="02010609030101010101" pitchFamily="49" charset="-122"/>
          </a:endParaRPr>
        </a:p>
      </dgm:t>
    </dgm:pt>
    <dgm:pt modelId="{FB80587E-8046-4E34-B8F8-158CA8E8F47E}">
      <dgm:prSet phldrT="[文本]" phldr="0" custT="1"/>
      <dgm:spPr/>
      <dgm:t>
        <a:bodyPr vert="horz" wrap="square"/>
        <a:p>
          <a:pPr>
            <a:lnSpc>
              <a:spcPct val="100000"/>
            </a:lnSpc>
            <a:spcBef>
              <a:spcPct val="0"/>
            </a:spcBef>
            <a:spcAft>
              <a:spcPct val="35000"/>
            </a:spcAft>
          </a:pPr>
          <a:r>
            <a:rPr lang="zh-CN" altLang="en-US" sz="2400" b="1" dirty="0" smtClean="0">
              <a:solidFill>
                <a:schemeClr val="bg1"/>
              </a:solidFill>
              <a:latin typeface="华文中宋" panose="02010600040101010101" pitchFamily="2" charset="-122"/>
              <a:ea typeface="华文中宋" panose="02010600040101010101" pitchFamily="2" charset="-122"/>
            </a:rPr>
            <a:t>建设类</a:t>
          </a:r>
          <a:r>
            <a:rPr lang="zh-CN" altLang="en-US" sz="2400" b="1" dirty="0" smtClean="0">
              <a:solidFill>
                <a:schemeClr val="bg1"/>
              </a:solidFill>
              <a:latin typeface="华文中宋" panose="02010600040101010101" pitchFamily="2" charset="-122"/>
              <a:ea typeface="华文中宋" panose="02010600040101010101" pitchFamily="2" charset="-122"/>
            </a:rPr>
            <a:t>项目</a:t>
          </a:r>
          <a:r>
            <a:rPr lang="zh-CN" altLang="en-US" sz="2400" b="1" dirty="0" smtClean="0">
              <a:solidFill>
                <a:schemeClr val="bg1"/>
              </a:solidFill>
              <a:latin typeface="仿宋_GB2312" panose="02010609030101010101" pitchFamily="49" charset="-122"/>
              <a:ea typeface="仿宋_GB2312" panose="02010609030101010101" pitchFamily="49" charset="-122"/>
            </a:rPr>
            <a:t> </a:t>
          </a:r>
          <a:r>
            <a:rPr lang="zh-CN" altLang="en-US" sz="2400" b="1" dirty="0">
              <a:solidFill>
                <a:schemeClr val="bg1"/>
              </a:solidFill>
              <a:latin typeface="仿宋_GB2312" panose="02010609030101010101" pitchFamily="49" charset="-122"/>
              <a:ea typeface="仿宋_GB2312" panose="02010609030101010101" pitchFamily="49" charset="-122"/>
            </a:rPr>
            <a:t/>
          </a:r>
          <a:endParaRPr lang="zh-CN" altLang="en-US" sz="2400" b="1" dirty="0">
            <a:solidFill>
              <a:schemeClr val="bg1"/>
            </a:solidFill>
            <a:latin typeface="仿宋_GB2312" panose="02010609030101010101" pitchFamily="49" charset="-122"/>
            <a:ea typeface="仿宋_GB2312" panose="02010609030101010101" pitchFamily="49" charset="-122"/>
          </a:endParaRPr>
        </a:p>
      </dgm:t>
    </dgm:pt>
    <dgm:pt modelId="{01304D08-925E-4249-835C-F94B439C977C}" cxnId="{F3C8095D-033D-4722-9F92-D898B5B22C95}" type="parTrans">
      <dgm:prSet custT="1"/>
      <dgm:spPr/>
      <dgm:t>
        <a:bodyPr/>
        <a:lstStyle/>
        <a:p>
          <a:endParaRPr lang="zh-CN" altLang="en-US" sz="2000" b="1">
            <a:solidFill>
              <a:schemeClr val="bg1"/>
            </a:solidFill>
            <a:latin typeface="仿宋_GB2312" panose="02010609030101010101" pitchFamily="49" charset="-122"/>
            <a:ea typeface="仿宋_GB2312" panose="02010609030101010101" pitchFamily="49" charset="-122"/>
          </a:endParaRPr>
        </a:p>
      </dgm:t>
    </dgm:pt>
    <dgm:pt modelId="{AD2921D1-3AB8-4822-BE3B-3CBD4E3566A4}" cxnId="{F3C8095D-033D-4722-9F92-D898B5B22C95}" type="sibTrans">
      <dgm:prSet/>
      <dgm:spPr/>
      <dgm:t>
        <a:bodyPr/>
        <a:lstStyle/>
        <a:p>
          <a:endParaRPr lang="zh-CN" altLang="en-US" sz="2000" b="1">
            <a:solidFill>
              <a:schemeClr val="bg1"/>
            </a:solidFill>
            <a:latin typeface="仿宋_GB2312" panose="02010609030101010101" pitchFamily="49" charset="-122"/>
            <a:ea typeface="仿宋_GB2312" panose="02010609030101010101" pitchFamily="49" charset="-122"/>
          </a:endParaRPr>
        </a:p>
      </dgm:t>
    </dgm:pt>
    <dgm:pt modelId="{1EE586AD-F216-4112-B53A-129C445DDC88}">
      <dgm:prSet phldrT="[文本]" phldr="0" custT="1"/>
      <dgm:spPr/>
      <dgm:t>
        <a:bodyPr vert="horz" wrap="square"/>
        <a:p>
          <a:pPr algn="l">
            <a:lnSpc>
              <a:spcPct val="100000"/>
            </a:lnSpc>
            <a:spcBef>
              <a:spcPct val="0"/>
            </a:spcBef>
            <a:spcAft>
              <a:spcPct val="35000"/>
            </a:spcAft>
          </a:pPr>
          <a:r>
            <a:rPr lang="en-US" altLang="zh-CN"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1.</a:t>
          </a:r>
          <a:r>
            <a:rPr lang="zh-CN" altLang="en-US"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备案文件</a:t>
          </a:r>
          <a:r>
            <a:rPr lang="zh-CN" altLang="en-US"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（审批核准备案文件、可研报告等</a:t>
          </a:r>
          <a:r>
            <a:rPr lang="zh-CN" altLang="en-US"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a:t>
          </a:r>
          <a:r>
            <a:rPr lang="en-US" altLang="zh-CN"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
          </a:r>
          <a:endParaRPr lang="en-US" altLang="zh-CN"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endParaRPr>
        </a:p>
      </dgm:t>
    </dgm:pt>
    <dgm:pt modelId="{5EB8A7CE-1964-4785-969C-01DA9B8B5168}" cxnId="{399D6A6A-A675-4D19-91DC-96334B0CAD51}" type="parTrans">
      <dgm:prSet custT="1"/>
      <dgm:spPr/>
      <dgm:t>
        <a:bodyPr/>
        <a:lstStyle/>
        <a:p>
          <a:endParaRPr lang="zh-CN" altLang="en-US" sz="2000" b="1">
            <a:solidFill>
              <a:schemeClr val="bg1"/>
            </a:solidFill>
            <a:latin typeface="仿宋_GB2312" panose="02010609030101010101" pitchFamily="49" charset="-122"/>
            <a:ea typeface="仿宋_GB2312" panose="02010609030101010101" pitchFamily="49" charset="-122"/>
          </a:endParaRPr>
        </a:p>
      </dgm:t>
    </dgm:pt>
    <dgm:pt modelId="{77A27B65-D72F-41BD-B912-A19DD36C2748}" cxnId="{399D6A6A-A675-4D19-91DC-96334B0CAD51}" type="sibTrans">
      <dgm:prSet/>
      <dgm:spPr/>
      <dgm:t>
        <a:bodyPr/>
        <a:lstStyle/>
        <a:p>
          <a:endParaRPr lang="zh-CN" altLang="en-US" sz="2000" b="1">
            <a:solidFill>
              <a:schemeClr val="bg1"/>
            </a:solidFill>
            <a:latin typeface="仿宋_GB2312" panose="02010609030101010101" pitchFamily="49" charset="-122"/>
            <a:ea typeface="仿宋_GB2312" panose="02010609030101010101" pitchFamily="49" charset="-122"/>
          </a:endParaRPr>
        </a:p>
      </dgm:t>
    </dgm:pt>
    <dgm:pt modelId="{A1E691F7-6C92-427A-8C12-33623FB63251}">
      <dgm:prSet phldrT="[文本]" phldr="0" custT="1"/>
      <dgm:spPr/>
      <dgm:t>
        <a:bodyPr vert="horz" wrap="square"/>
        <a:p>
          <a:pPr algn="l">
            <a:lnSpc>
              <a:spcPct val="100000"/>
            </a:lnSpc>
            <a:spcBef>
              <a:spcPct val="0"/>
            </a:spcBef>
            <a:spcAft>
              <a:spcPct val="35000"/>
            </a:spcAft>
          </a:pPr>
          <a:r>
            <a:rPr lang="en-US" altLang="zh-CN"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2.</a:t>
          </a:r>
          <a:r>
            <a:rPr lang="zh-CN" altLang="en-US"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施工合同和照片，</a:t>
          </a:r>
          <a:r>
            <a:rPr lang="zh-CN" altLang="en-US"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照片为最新月份，应有项目名称、自动生成的经纬度、单位鲜章、拍摄日期并注明施工地点和开工时间</a:t>
          </a:r>
          <a:r>
            <a:rPr lang="zh-CN" altLang="en-US"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
          </a:r>
          <a:endParaRPr lang="zh-CN" altLang="en-US"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endParaRPr>
        </a:p>
      </dgm:t>
    </dgm:pt>
    <dgm:pt modelId="{F34EAA0B-884F-48D2-9C33-4556730848A1}" cxnId="{15B3DD17-3DF4-4C46-B567-D43704057C38}" type="parTrans">
      <dgm:prSet custT="1"/>
      <dgm:spPr/>
      <dgm:t>
        <a:bodyPr/>
        <a:lstStyle/>
        <a:p>
          <a:endParaRPr lang="zh-CN" altLang="en-US" sz="2000" b="1">
            <a:solidFill>
              <a:schemeClr val="bg1"/>
            </a:solidFill>
            <a:latin typeface="仿宋_GB2312" panose="02010609030101010101" pitchFamily="49" charset="-122"/>
            <a:ea typeface="仿宋_GB2312" panose="02010609030101010101" pitchFamily="49" charset="-122"/>
          </a:endParaRPr>
        </a:p>
      </dgm:t>
    </dgm:pt>
    <dgm:pt modelId="{AB4251DB-505A-49B2-810A-B1CC7A72C123}" cxnId="{15B3DD17-3DF4-4C46-B567-D43704057C38}" type="sibTrans">
      <dgm:prSet/>
      <dgm:spPr/>
      <dgm:t>
        <a:bodyPr/>
        <a:lstStyle/>
        <a:p>
          <a:endParaRPr lang="zh-CN" altLang="en-US" sz="2000" b="1">
            <a:solidFill>
              <a:schemeClr val="bg1"/>
            </a:solidFill>
            <a:latin typeface="仿宋_GB2312" panose="02010609030101010101" pitchFamily="49" charset="-122"/>
            <a:ea typeface="仿宋_GB2312" panose="02010609030101010101" pitchFamily="49" charset="-122"/>
          </a:endParaRPr>
        </a:p>
      </dgm:t>
    </dgm:pt>
    <dgm:pt modelId="{CA373F94-842C-4142-AD69-6A2D00F1118F}">
      <dgm:prSet phldrT="[文本]" phldr="0" custT="1"/>
      <dgm:spPr/>
      <dgm:t>
        <a:bodyPr vert="horz" wrap="square"/>
        <a:p>
          <a:pPr>
            <a:lnSpc>
              <a:spcPct val="100000"/>
            </a:lnSpc>
            <a:spcBef>
              <a:spcPct val="0"/>
            </a:spcBef>
            <a:spcAft>
              <a:spcPct val="35000"/>
            </a:spcAft>
          </a:pPr>
          <a:r>
            <a:rPr lang="zh-CN" altLang="en-US" sz="2400" b="1" dirty="0" smtClean="0">
              <a:solidFill>
                <a:schemeClr val="bg1"/>
              </a:solidFill>
              <a:latin typeface="华文中宋" panose="02010600040101010101" pitchFamily="2" charset="-122"/>
              <a:ea typeface="华文中宋" panose="02010600040101010101" pitchFamily="2" charset="-122"/>
            </a:rPr>
            <a:t>单纯购置类项目</a:t>
          </a:r>
          <a:r>
            <a:rPr lang="zh-CN" altLang="en-US" sz="2400" b="1" dirty="0">
              <a:solidFill>
                <a:schemeClr val="bg1"/>
              </a:solidFill>
              <a:latin typeface="华文中宋" panose="02010600040101010101" pitchFamily="2" charset="-122"/>
              <a:ea typeface="华文中宋" panose="02010600040101010101" pitchFamily="2" charset="-122"/>
            </a:rPr>
            <a:t/>
          </a:r>
          <a:endParaRPr lang="zh-CN" altLang="en-US" sz="2400" b="1" dirty="0">
            <a:solidFill>
              <a:schemeClr val="bg1"/>
            </a:solidFill>
            <a:latin typeface="华文中宋" panose="02010600040101010101" pitchFamily="2" charset="-122"/>
            <a:ea typeface="华文中宋" panose="02010600040101010101" pitchFamily="2" charset="-122"/>
          </a:endParaRPr>
        </a:p>
      </dgm:t>
    </dgm:pt>
    <dgm:pt modelId="{294FC0E6-84E0-40A8-826B-A439D1CFF6AF}" cxnId="{A8F88BAB-5040-4A51-9F4F-229E1DC90DCA}" type="parTrans">
      <dgm:prSet custT="1"/>
      <dgm:spPr/>
      <dgm:t>
        <a:bodyPr/>
        <a:lstStyle/>
        <a:p>
          <a:endParaRPr lang="zh-CN" altLang="en-US" sz="2000" b="1">
            <a:solidFill>
              <a:schemeClr val="bg1"/>
            </a:solidFill>
            <a:latin typeface="仿宋_GB2312" panose="02010609030101010101" pitchFamily="49" charset="-122"/>
            <a:ea typeface="仿宋_GB2312" panose="02010609030101010101" pitchFamily="49" charset="-122"/>
          </a:endParaRPr>
        </a:p>
      </dgm:t>
    </dgm:pt>
    <dgm:pt modelId="{8D4AC889-192E-4095-AB2A-CCD2F77E4C2C}" cxnId="{A8F88BAB-5040-4A51-9F4F-229E1DC90DCA}" type="sibTrans">
      <dgm:prSet/>
      <dgm:spPr/>
      <dgm:t>
        <a:bodyPr/>
        <a:lstStyle/>
        <a:p>
          <a:endParaRPr lang="zh-CN" altLang="en-US" sz="2000" b="1">
            <a:solidFill>
              <a:schemeClr val="bg1"/>
            </a:solidFill>
            <a:latin typeface="仿宋_GB2312" panose="02010609030101010101" pitchFamily="49" charset="-122"/>
            <a:ea typeface="仿宋_GB2312" panose="02010609030101010101" pitchFamily="49" charset="-122"/>
          </a:endParaRPr>
        </a:p>
      </dgm:t>
    </dgm:pt>
    <dgm:pt modelId="{CE4CF8E2-BA84-412F-A1B4-6DE39B522CE1}">
      <dgm:prSet phldr="0" custT="1"/>
      <dgm:spPr/>
      <dgm:t>
        <a:bodyPr vert="horz" wrap="square"/>
        <a:p>
          <a:pPr algn="l">
            <a:lnSpc>
              <a:spcPct val="100000"/>
            </a:lnSpc>
            <a:spcBef>
              <a:spcPct val="0"/>
            </a:spcBef>
            <a:spcAft>
              <a:spcPct val="35000"/>
            </a:spcAft>
          </a:pPr>
          <a:r>
            <a:rPr lang="en-US" altLang="zh-CN"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1.</a:t>
          </a:r>
          <a:r>
            <a:rPr lang="zh-CN" altLang="en-US"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设备购置计划、清单或合同</a:t>
          </a:r>
          <a:r>
            <a:rPr lang="zh-CN" altLang="en-US" sz="2400" b="1" dirty="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
          </a:r>
          <a:endParaRPr lang="zh-CN" altLang="en-US" sz="2400" b="1" dirty="0">
            <a:solidFill>
              <a:schemeClr val="bg1"/>
            </a:solidFill>
            <a:latin typeface="华文中宋" panose="02010600040101010101" pitchFamily="2" charset="-122"/>
            <a:ea typeface="华文中宋" panose="02010600040101010101" pitchFamily="2" charset="-122"/>
            <a:cs typeface="华文中宋" panose="02010600040101010101" pitchFamily="2" charset="-122"/>
          </a:endParaRPr>
        </a:p>
      </dgm:t>
    </dgm:pt>
    <dgm:pt modelId="{AA544513-C71D-405E-B38E-F1C88730DCA3}" cxnId="{17ED8F01-EAB6-444B-9901-72BD2DB51EA4}" type="parTrans">
      <dgm:prSet custT="1"/>
      <dgm:spPr/>
      <dgm:t>
        <a:bodyPr/>
        <a:lstStyle/>
        <a:p>
          <a:endParaRPr lang="zh-CN" altLang="en-US" sz="2000" b="1">
            <a:solidFill>
              <a:schemeClr val="bg1"/>
            </a:solidFill>
          </a:endParaRPr>
        </a:p>
      </dgm:t>
    </dgm:pt>
    <dgm:pt modelId="{AB594995-661B-477B-8540-12CA678FAEDF}" cxnId="{17ED8F01-EAB6-444B-9901-72BD2DB51EA4}" type="sibTrans">
      <dgm:prSet/>
      <dgm:spPr/>
      <dgm:t>
        <a:bodyPr/>
        <a:lstStyle/>
        <a:p>
          <a:endParaRPr lang="zh-CN" altLang="en-US" sz="2000" b="1">
            <a:solidFill>
              <a:schemeClr val="bg1"/>
            </a:solidFill>
          </a:endParaRPr>
        </a:p>
      </dgm:t>
    </dgm:pt>
    <dgm:pt modelId="{5CDBAD6B-7873-4F8B-B33F-84EECE5BA4E3}">
      <dgm:prSet phldr="0" custT="1"/>
      <dgm:spPr/>
      <dgm:t>
        <a:bodyPr vert="horz" wrap="square"/>
        <a:p>
          <a:pPr algn="l">
            <a:lnSpc>
              <a:spcPct val="100000"/>
            </a:lnSpc>
            <a:spcBef>
              <a:spcPct val="0"/>
            </a:spcBef>
            <a:spcAft>
              <a:spcPct val="35000"/>
            </a:spcAft>
          </a:pPr>
          <a:r>
            <a:rPr lang="en-US" altLang="zh-CN"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2</a:t>
          </a:r>
          <a:r>
            <a:rPr lang="en-US" altLang="zh-CN"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a:t>
          </a:r>
          <a:r>
            <a:rPr lang="zh-CN" altLang="en-US"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支付凭证和到位设备照片</a:t>
          </a:r>
          <a:r>
            <a:rPr lang="zh-CN" altLang="en-US"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a:t>
          </a:r>
          <a:r>
            <a:rPr lang="zh-CN" altLang="en-US"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照片应有自动生成经纬度、设备内容、单位鲜章、拍摄日期并注明地点</a:t>
          </a:r>
          <a:r>
            <a:rPr lang="zh-CN" altLang="en-US"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
          </a:r>
          <a:endParaRPr lang="zh-CN" altLang="en-US"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endParaRPr>
        </a:p>
      </dgm:t>
    </dgm:pt>
    <dgm:pt modelId="{F4FCCF84-2A2A-488B-853D-26E51A75849C}" cxnId="{50821C7B-C53A-4F10-A7E4-E18948FA2BC2}" type="parTrans">
      <dgm:prSet custT="1"/>
      <dgm:spPr/>
      <dgm:t>
        <a:bodyPr/>
        <a:lstStyle/>
        <a:p>
          <a:endParaRPr lang="zh-CN" altLang="en-US" sz="2000" b="1">
            <a:solidFill>
              <a:schemeClr val="bg1"/>
            </a:solidFill>
          </a:endParaRPr>
        </a:p>
      </dgm:t>
    </dgm:pt>
    <dgm:pt modelId="{73C96ADD-A527-4EFD-997D-C4A5332230C6}" cxnId="{50821C7B-C53A-4F10-A7E4-E18948FA2BC2}" type="sibTrans">
      <dgm:prSet/>
      <dgm:spPr/>
      <dgm:t>
        <a:bodyPr/>
        <a:lstStyle/>
        <a:p>
          <a:endParaRPr lang="zh-CN" altLang="en-US" sz="2000" b="1">
            <a:solidFill>
              <a:schemeClr val="bg1"/>
            </a:solidFill>
          </a:endParaRPr>
        </a:p>
      </dgm:t>
    </dgm:pt>
    <dgm:pt modelId="{1A2BB576-ACE5-4538-B3CC-8FFAC06FF1E2}" type="pres">
      <dgm:prSet presAssocID="{C86F408D-D0B4-46C0-B93E-3D3439394C7C}" presName="diagram" presStyleCnt="0">
        <dgm:presLayoutVars>
          <dgm:chPref val="1"/>
          <dgm:dir/>
          <dgm:animOne val="branch"/>
          <dgm:animLvl val="lvl"/>
          <dgm:resizeHandles val="exact"/>
        </dgm:presLayoutVars>
      </dgm:prSet>
      <dgm:spPr/>
      <dgm:t>
        <a:bodyPr/>
        <a:lstStyle/>
        <a:p>
          <a:endParaRPr lang="zh-CN" altLang="en-US"/>
        </a:p>
      </dgm:t>
    </dgm:pt>
    <dgm:pt modelId="{5123D00F-4A3B-4B04-BE67-721550529736}" type="pres">
      <dgm:prSet presAssocID="{BCDB67DA-DC0F-4428-9EAD-161ED79F602F}" presName="root1" presStyleCnt="0"/>
      <dgm:spPr/>
    </dgm:pt>
    <dgm:pt modelId="{61F651CD-F5B8-4C0C-A05A-9B1EBC349CCD}" type="pres">
      <dgm:prSet presAssocID="{BCDB67DA-DC0F-4428-9EAD-161ED79F602F}" presName="LevelOneTextNode" presStyleLbl="node0" presStyleIdx="0" presStyleCnt="1" custScaleX="25356" custScaleY="139952" custLinFactNeighborX="6937" custLinFactNeighborY="-3425">
        <dgm:presLayoutVars>
          <dgm:chPref val="3"/>
        </dgm:presLayoutVars>
      </dgm:prSet>
      <dgm:spPr/>
      <dgm:t>
        <a:bodyPr/>
        <a:lstStyle/>
        <a:p>
          <a:endParaRPr lang="zh-CN" altLang="en-US"/>
        </a:p>
      </dgm:t>
    </dgm:pt>
    <dgm:pt modelId="{F3F8E9DB-F653-4E95-A91D-973CB2A88C2D}" type="pres">
      <dgm:prSet presAssocID="{BCDB67DA-DC0F-4428-9EAD-161ED79F602F}" presName="level2hierChild" presStyleCnt="0"/>
      <dgm:spPr/>
    </dgm:pt>
    <dgm:pt modelId="{A0AF5B54-3C38-4A2D-B401-916F3081E0C4}" type="pres">
      <dgm:prSet presAssocID="{01304D08-925E-4249-835C-F94B439C977C}" presName="conn2-1" presStyleLbl="parChTrans1D2" presStyleIdx="0" presStyleCnt="2"/>
      <dgm:spPr/>
      <dgm:t>
        <a:bodyPr/>
        <a:lstStyle/>
        <a:p>
          <a:endParaRPr lang="zh-CN" altLang="en-US"/>
        </a:p>
      </dgm:t>
    </dgm:pt>
    <dgm:pt modelId="{A08966E8-FB66-4C37-9FB5-588250EED579}" type="pres">
      <dgm:prSet presAssocID="{01304D08-925E-4249-835C-F94B439C977C}" presName="connTx" presStyleCnt="0"/>
      <dgm:spPr/>
      <dgm:t>
        <a:bodyPr/>
        <a:lstStyle/>
        <a:p>
          <a:endParaRPr lang="zh-CN" altLang="en-US"/>
        </a:p>
      </dgm:t>
    </dgm:pt>
    <dgm:pt modelId="{0895DAB0-4A78-484E-9537-E771D5DF060C}" type="pres">
      <dgm:prSet presAssocID="{FB80587E-8046-4E34-B8F8-158CA8E8F47E}" presName="root2" presStyleCnt="0"/>
      <dgm:spPr/>
    </dgm:pt>
    <dgm:pt modelId="{90C5DD28-FF61-4303-A2E9-FF8EAC4F80B5}" type="pres">
      <dgm:prSet presAssocID="{FB80587E-8046-4E34-B8F8-158CA8E8F47E}" presName="LevelTwoTextNode" presStyleLbl="node2" presStyleIdx="0" presStyleCnt="2" custScaleX="46540" custScaleY="58933" custLinFactNeighborX="-6854" custLinFactNeighborY="-10084">
        <dgm:presLayoutVars>
          <dgm:chPref val="3"/>
        </dgm:presLayoutVars>
      </dgm:prSet>
      <dgm:spPr/>
      <dgm:t>
        <a:bodyPr/>
        <a:lstStyle/>
        <a:p>
          <a:endParaRPr lang="zh-CN" altLang="en-US"/>
        </a:p>
      </dgm:t>
    </dgm:pt>
    <dgm:pt modelId="{9F936F1E-8A50-4604-BA6E-B04803EAA905}" type="pres">
      <dgm:prSet presAssocID="{FB80587E-8046-4E34-B8F8-158CA8E8F47E}" presName="level3hierChild" presStyleCnt="0"/>
      <dgm:spPr/>
    </dgm:pt>
    <dgm:pt modelId="{8735793B-DBD0-49D4-8D5A-BBA82511A2BB}" type="pres">
      <dgm:prSet presAssocID="{5EB8A7CE-1964-4785-969C-01DA9B8B5168}" presName="conn2-1" presStyleLbl="parChTrans1D3" presStyleIdx="0" presStyleCnt="4"/>
      <dgm:spPr/>
      <dgm:t>
        <a:bodyPr/>
        <a:lstStyle/>
        <a:p>
          <a:endParaRPr lang="zh-CN" altLang="en-US"/>
        </a:p>
      </dgm:t>
    </dgm:pt>
    <dgm:pt modelId="{BE8EAB6B-0B48-408F-9360-63621F398467}" type="pres">
      <dgm:prSet presAssocID="{5EB8A7CE-1964-4785-969C-01DA9B8B5168}" presName="connTx" presStyleCnt="0"/>
      <dgm:spPr/>
      <dgm:t>
        <a:bodyPr/>
        <a:lstStyle/>
        <a:p>
          <a:endParaRPr lang="zh-CN" altLang="en-US"/>
        </a:p>
      </dgm:t>
    </dgm:pt>
    <dgm:pt modelId="{A2EE1664-8FE4-4F8F-A457-7A4842C61FB8}" type="pres">
      <dgm:prSet presAssocID="{1EE586AD-F216-4112-B53A-129C445DDC88}" presName="root2" presStyleCnt="0"/>
      <dgm:spPr/>
    </dgm:pt>
    <dgm:pt modelId="{FD8C441F-C082-4AA3-BAD6-8C1B2273ADF2}" type="pres">
      <dgm:prSet presAssocID="{1EE586AD-F216-4112-B53A-129C445DDC88}" presName="LevelTwoTextNode" presStyleLbl="node3" presStyleIdx="0" presStyleCnt="4" custScaleX="141994" custScaleY="56277" custLinFactNeighborX="-11787" custLinFactNeighborY="-13651">
        <dgm:presLayoutVars>
          <dgm:chPref val="3"/>
        </dgm:presLayoutVars>
      </dgm:prSet>
      <dgm:spPr/>
      <dgm:t>
        <a:bodyPr/>
        <a:lstStyle/>
        <a:p>
          <a:endParaRPr lang="zh-CN" altLang="en-US"/>
        </a:p>
      </dgm:t>
    </dgm:pt>
    <dgm:pt modelId="{B8FC9B84-F207-4E9F-AED3-7E17BE5EC541}" type="pres">
      <dgm:prSet presAssocID="{1EE586AD-F216-4112-B53A-129C445DDC88}" presName="level3hierChild" presStyleCnt="0"/>
      <dgm:spPr/>
    </dgm:pt>
    <dgm:pt modelId="{E6D53E12-8B34-4E03-8A4F-672FE0F271E0}" type="pres">
      <dgm:prSet presAssocID="{F34EAA0B-884F-48D2-9C33-4556730848A1}" presName="conn2-1" presStyleLbl="parChTrans1D3" presStyleIdx="1" presStyleCnt="4"/>
      <dgm:spPr/>
      <dgm:t>
        <a:bodyPr/>
        <a:lstStyle/>
        <a:p>
          <a:endParaRPr lang="zh-CN" altLang="en-US"/>
        </a:p>
      </dgm:t>
    </dgm:pt>
    <dgm:pt modelId="{D685171F-A74E-44D9-9F87-13DE55EBF7C2}" type="pres">
      <dgm:prSet presAssocID="{F34EAA0B-884F-48D2-9C33-4556730848A1}" presName="connTx" presStyleCnt="0"/>
      <dgm:spPr/>
      <dgm:t>
        <a:bodyPr/>
        <a:lstStyle/>
        <a:p>
          <a:endParaRPr lang="zh-CN" altLang="en-US"/>
        </a:p>
      </dgm:t>
    </dgm:pt>
    <dgm:pt modelId="{D7029C64-F321-4F6E-8E52-5C77F88A3CE7}" type="pres">
      <dgm:prSet presAssocID="{A1E691F7-6C92-427A-8C12-33623FB63251}" presName="root2" presStyleCnt="0"/>
      <dgm:spPr/>
    </dgm:pt>
    <dgm:pt modelId="{A84141A1-670A-4A06-A7B4-603F474CCFAF}" type="pres">
      <dgm:prSet presAssocID="{A1E691F7-6C92-427A-8C12-33623FB63251}" presName="LevelTwoTextNode" presStyleLbl="node3" presStyleIdx="1" presStyleCnt="4" custScaleX="146267" custScaleY="82408" custLinFactNeighborX="-11784" custLinFactNeighborY="-11871">
        <dgm:presLayoutVars>
          <dgm:chPref val="3"/>
        </dgm:presLayoutVars>
      </dgm:prSet>
      <dgm:spPr/>
      <dgm:t>
        <a:bodyPr/>
        <a:lstStyle/>
        <a:p>
          <a:endParaRPr lang="zh-CN" altLang="en-US"/>
        </a:p>
      </dgm:t>
    </dgm:pt>
    <dgm:pt modelId="{266221EC-35B0-45C0-946E-CF988E2F0CE5}" type="pres">
      <dgm:prSet presAssocID="{A1E691F7-6C92-427A-8C12-33623FB63251}" presName="level3hierChild" presStyleCnt="0"/>
      <dgm:spPr/>
    </dgm:pt>
    <dgm:pt modelId="{01760B3A-E425-4B2E-B6D3-D7C83CDA69C7}" type="pres">
      <dgm:prSet presAssocID="{294FC0E6-84E0-40A8-826B-A439D1CFF6AF}" presName="conn2-1" presStyleLbl="parChTrans1D2" presStyleIdx="1" presStyleCnt="2"/>
      <dgm:spPr/>
      <dgm:t>
        <a:bodyPr/>
        <a:lstStyle/>
        <a:p>
          <a:endParaRPr lang="zh-CN" altLang="en-US"/>
        </a:p>
      </dgm:t>
    </dgm:pt>
    <dgm:pt modelId="{1A4E2FC2-7827-4450-822B-725025D7EE18}" type="pres">
      <dgm:prSet presAssocID="{294FC0E6-84E0-40A8-826B-A439D1CFF6AF}" presName="connTx" presStyleCnt="0"/>
      <dgm:spPr/>
      <dgm:t>
        <a:bodyPr/>
        <a:lstStyle/>
        <a:p>
          <a:endParaRPr lang="zh-CN" altLang="en-US"/>
        </a:p>
      </dgm:t>
    </dgm:pt>
    <dgm:pt modelId="{032BD9B6-3C69-48AF-B9FD-4E1F405EA108}" type="pres">
      <dgm:prSet presAssocID="{CA373F94-842C-4142-AD69-6A2D00F1118F}" presName="root2" presStyleCnt="0"/>
      <dgm:spPr/>
    </dgm:pt>
    <dgm:pt modelId="{9FF9DC29-53AA-461D-8802-DC76CD62FC3D}" type="pres">
      <dgm:prSet presAssocID="{CA373F94-842C-4142-AD69-6A2D00F1118F}" presName="LevelTwoTextNode" presStyleLbl="node2" presStyleIdx="1" presStyleCnt="2" custScaleX="45042" custScaleY="67321" custLinFactNeighborX="-5202" custLinFactNeighborY="-25940">
        <dgm:presLayoutVars>
          <dgm:chPref val="3"/>
        </dgm:presLayoutVars>
      </dgm:prSet>
      <dgm:spPr/>
      <dgm:t>
        <a:bodyPr/>
        <a:lstStyle/>
        <a:p>
          <a:endParaRPr lang="zh-CN" altLang="en-US"/>
        </a:p>
      </dgm:t>
    </dgm:pt>
    <dgm:pt modelId="{7D874D80-4173-4EC7-8774-B347D711558A}" type="pres">
      <dgm:prSet presAssocID="{CA373F94-842C-4142-AD69-6A2D00F1118F}" presName="level3hierChild" presStyleCnt="0"/>
      <dgm:spPr/>
    </dgm:pt>
    <dgm:pt modelId="{E0D6C1A6-94C6-491E-B9D3-B8EA4EADA97E}" type="pres">
      <dgm:prSet presAssocID="{AA544513-C71D-405E-B38E-F1C88730DCA3}" presName="conn2-1" presStyleLbl="parChTrans1D3" presStyleIdx="2" presStyleCnt="4"/>
      <dgm:spPr/>
      <dgm:t>
        <a:bodyPr/>
        <a:lstStyle/>
        <a:p>
          <a:endParaRPr lang="zh-CN" altLang="en-US"/>
        </a:p>
      </dgm:t>
    </dgm:pt>
    <dgm:pt modelId="{41779837-461F-4C53-BBD8-20CCF3F6A27C}" type="pres">
      <dgm:prSet presAssocID="{AA544513-C71D-405E-B38E-F1C88730DCA3}" presName="connTx" presStyleCnt="0"/>
      <dgm:spPr/>
      <dgm:t>
        <a:bodyPr/>
        <a:lstStyle/>
        <a:p>
          <a:endParaRPr lang="zh-CN" altLang="en-US"/>
        </a:p>
      </dgm:t>
    </dgm:pt>
    <dgm:pt modelId="{01A4AB47-DE6E-417C-9DD3-0EFA6D3F0A8F}" type="pres">
      <dgm:prSet presAssocID="{CE4CF8E2-BA84-412F-A1B4-6DE39B522CE1}" presName="root2" presStyleCnt="0"/>
      <dgm:spPr/>
    </dgm:pt>
    <dgm:pt modelId="{5AE3427A-E25B-461D-AA06-B1F783827DEB}" type="pres">
      <dgm:prSet presAssocID="{CE4CF8E2-BA84-412F-A1B4-6DE39B522CE1}" presName="LevelTwoTextNode" presStyleLbl="node3" presStyleIdx="2" presStyleCnt="4" custScaleX="141530" custScaleY="35209" custLinFactNeighborX="-9137" custLinFactNeighborY="-12653">
        <dgm:presLayoutVars>
          <dgm:chPref val="3"/>
        </dgm:presLayoutVars>
      </dgm:prSet>
      <dgm:spPr/>
      <dgm:t>
        <a:bodyPr/>
        <a:lstStyle/>
        <a:p>
          <a:endParaRPr lang="zh-CN" altLang="en-US"/>
        </a:p>
      </dgm:t>
    </dgm:pt>
    <dgm:pt modelId="{02A79206-7B93-448E-9DCE-3465E34A5F01}" type="pres">
      <dgm:prSet presAssocID="{CE4CF8E2-BA84-412F-A1B4-6DE39B522CE1}" presName="level3hierChild" presStyleCnt="0"/>
      <dgm:spPr/>
    </dgm:pt>
    <dgm:pt modelId="{9C56E333-FDA2-4632-83E5-1F125204325B}" type="pres">
      <dgm:prSet presAssocID="{F4FCCF84-2A2A-488B-853D-26E51A75849C}" presName="conn2-1" presStyleLbl="parChTrans1D3" presStyleIdx="3" presStyleCnt="4"/>
      <dgm:spPr/>
      <dgm:t>
        <a:bodyPr/>
        <a:lstStyle/>
        <a:p>
          <a:endParaRPr lang="zh-CN" altLang="en-US"/>
        </a:p>
      </dgm:t>
    </dgm:pt>
    <dgm:pt modelId="{A614B7F4-B4F4-4551-A13A-6C2BA3E78C29}" type="pres">
      <dgm:prSet presAssocID="{F4FCCF84-2A2A-488B-853D-26E51A75849C}" presName="connTx" presStyleCnt="0"/>
      <dgm:spPr/>
      <dgm:t>
        <a:bodyPr/>
        <a:lstStyle/>
        <a:p>
          <a:endParaRPr lang="zh-CN" altLang="en-US"/>
        </a:p>
      </dgm:t>
    </dgm:pt>
    <dgm:pt modelId="{1598D067-7078-4E44-899D-D127287E50B7}" type="pres">
      <dgm:prSet presAssocID="{5CDBAD6B-7873-4F8B-B33F-84EECE5BA4E3}" presName="root2" presStyleCnt="0"/>
      <dgm:spPr/>
    </dgm:pt>
    <dgm:pt modelId="{965C8DCE-4320-4E30-A6A1-5BF549BE31DF}" type="pres">
      <dgm:prSet presAssocID="{5CDBAD6B-7873-4F8B-B33F-84EECE5BA4E3}" presName="LevelTwoTextNode" presStyleLbl="node3" presStyleIdx="3" presStyleCnt="4" custScaleX="140394" custScaleY="66414" custLinFactNeighborX="-10286" custLinFactNeighborY="-13306">
        <dgm:presLayoutVars>
          <dgm:chPref val="3"/>
        </dgm:presLayoutVars>
      </dgm:prSet>
      <dgm:spPr/>
      <dgm:t>
        <a:bodyPr/>
        <a:lstStyle/>
        <a:p>
          <a:endParaRPr lang="zh-CN" altLang="en-US"/>
        </a:p>
      </dgm:t>
    </dgm:pt>
    <dgm:pt modelId="{EF2C883B-63CD-4E8A-A0FB-E4087CE589C4}" type="pres">
      <dgm:prSet presAssocID="{5CDBAD6B-7873-4F8B-B33F-84EECE5BA4E3}" presName="level3hierChild" presStyleCnt="0"/>
      <dgm:spPr/>
    </dgm:pt>
  </dgm:ptLst>
  <dgm:cxnLst>
    <dgm:cxn modelId="{D13BC102-29FE-4C1F-A4EC-E2FEF4F7BC0B}" srcId="{C86F408D-D0B4-46C0-B93E-3D3439394C7C}" destId="{BCDB67DA-DC0F-4428-9EAD-161ED79F602F}" srcOrd="0" destOrd="0" parTransId="{96AFF091-F9F0-424A-8452-9B421B4FAE07}" sibTransId="{2DBC98D4-1819-4A0B-AB79-84817693655A}"/>
    <dgm:cxn modelId="{F3C8095D-033D-4722-9F92-D898B5B22C95}" srcId="{BCDB67DA-DC0F-4428-9EAD-161ED79F602F}" destId="{FB80587E-8046-4E34-B8F8-158CA8E8F47E}" srcOrd="0" destOrd="0" parTransId="{01304D08-925E-4249-835C-F94B439C977C}" sibTransId="{AD2921D1-3AB8-4822-BE3B-3CBD4E3566A4}"/>
    <dgm:cxn modelId="{399D6A6A-A675-4D19-91DC-96334B0CAD51}" srcId="{FB80587E-8046-4E34-B8F8-158CA8E8F47E}" destId="{1EE586AD-F216-4112-B53A-129C445DDC88}" srcOrd="0" destOrd="0" parTransId="{5EB8A7CE-1964-4785-969C-01DA9B8B5168}" sibTransId="{77A27B65-D72F-41BD-B912-A19DD36C2748}"/>
    <dgm:cxn modelId="{15B3DD17-3DF4-4C46-B567-D43704057C38}" srcId="{FB80587E-8046-4E34-B8F8-158CA8E8F47E}" destId="{A1E691F7-6C92-427A-8C12-33623FB63251}" srcOrd="1" destOrd="0" parTransId="{F34EAA0B-884F-48D2-9C33-4556730848A1}" sibTransId="{AB4251DB-505A-49B2-810A-B1CC7A72C123}"/>
    <dgm:cxn modelId="{A8F88BAB-5040-4A51-9F4F-229E1DC90DCA}" srcId="{BCDB67DA-DC0F-4428-9EAD-161ED79F602F}" destId="{CA373F94-842C-4142-AD69-6A2D00F1118F}" srcOrd="1" destOrd="0" parTransId="{294FC0E6-84E0-40A8-826B-A439D1CFF6AF}" sibTransId="{8D4AC889-192E-4095-AB2A-CCD2F77E4C2C}"/>
    <dgm:cxn modelId="{17ED8F01-EAB6-444B-9901-72BD2DB51EA4}" srcId="{CA373F94-842C-4142-AD69-6A2D00F1118F}" destId="{CE4CF8E2-BA84-412F-A1B4-6DE39B522CE1}" srcOrd="0" destOrd="1" parTransId="{AA544513-C71D-405E-B38E-F1C88730DCA3}" sibTransId="{AB594995-661B-477B-8540-12CA678FAEDF}"/>
    <dgm:cxn modelId="{50821C7B-C53A-4F10-A7E4-E18948FA2BC2}" srcId="{CA373F94-842C-4142-AD69-6A2D00F1118F}" destId="{5CDBAD6B-7873-4F8B-B33F-84EECE5BA4E3}" srcOrd="1" destOrd="1" parTransId="{F4FCCF84-2A2A-488B-853D-26E51A75849C}" sibTransId="{73C96ADD-A527-4EFD-997D-C4A5332230C6}"/>
    <dgm:cxn modelId="{D40F39FE-19A2-4364-926A-56A3715159EB}" type="presOf" srcId="{C86F408D-D0B4-46C0-B93E-3D3439394C7C}" destId="{1A2BB576-ACE5-4538-B3CC-8FFAC06FF1E2}" srcOrd="0" destOrd="0" presId="urn:microsoft.com/office/officeart/2005/8/layout/hierarchy2"/>
    <dgm:cxn modelId="{DDD8F9A0-2C5C-4B2D-9A6A-099DE15CF302}" type="presParOf" srcId="{1A2BB576-ACE5-4538-B3CC-8FFAC06FF1E2}" destId="{5123D00F-4A3B-4B04-BE67-721550529736}" srcOrd="0" destOrd="0" presId="urn:microsoft.com/office/officeart/2005/8/layout/hierarchy2"/>
    <dgm:cxn modelId="{0E36A654-F80F-4B85-9BFE-D9837FA4C472}" type="presParOf" srcId="{5123D00F-4A3B-4B04-BE67-721550529736}" destId="{61F651CD-F5B8-4C0C-A05A-9B1EBC349CCD}" srcOrd="0" destOrd="0" presId="urn:microsoft.com/office/officeart/2005/8/layout/hierarchy2"/>
    <dgm:cxn modelId="{E8AF1F89-E839-42D5-9904-CDB74FB8B84A}" type="presOf" srcId="{BCDB67DA-DC0F-4428-9EAD-161ED79F602F}" destId="{61F651CD-F5B8-4C0C-A05A-9B1EBC349CCD}" srcOrd="0" destOrd="0" presId="urn:microsoft.com/office/officeart/2005/8/layout/hierarchy2"/>
    <dgm:cxn modelId="{F91DAABA-77A5-4650-97DB-6151AD64EC9B}" type="presParOf" srcId="{5123D00F-4A3B-4B04-BE67-721550529736}" destId="{F3F8E9DB-F653-4E95-A91D-973CB2A88C2D}" srcOrd="1" destOrd="0" presId="urn:microsoft.com/office/officeart/2005/8/layout/hierarchy2"/>
    <dgm:cxn modelId="{6CBCD032-5B2E-4377-8F7B-C83D4DDAA549}" type="presParOf" srcId="{F3F8E9DB-F653-4E95-A91D-973CB2A88C2D}" destId="{A0AF5B54-3C38-4A2D-B401-916F3081E0C4}" srcOrd="0" destOrd="1" presId="urn:microsoft.com/office/officeart/2005/8/layout/hierarchy2"/>
    <dgm:cxn modelId="{5494F6F1-76A8-483C-B14D-7282068FDBE3}" type="presOf" srcId="{01304D08-925E-4249-835C-F94B439C977C}" destId="{A0AF5B54-3C38-4A2D-B401-916F3081E0C4}" srcOrd="0" destOrd="0" presId="urn:microsoft.com/office/officeart/2005/8/layout/hierarchy2"/>
    <dgm:cxn modelId="{FE37A0F5-5C70-4BB3-8D0C-C358FD749AFE}" type="presParOf" srcId="{A0AF5B54-3C38-4A2D-B401-916F3081E0C4}" destId="{A08966E8-FB66-4C37-9FB5-588250EED579}" srcOrd="0" destOrd="0" presId="urn:microsoft.com/office/officeart/2005/8/layout/hierarchy2"/>
    <dgm:cxn modelId="{6A5B153F-29C6-4941-B9AD-B296FA76949D}" type="presOf" srcId="{01304D08-925E-4249-835C-F94B439C977C}" destId="{A08966E8-FB66-4C37-9FB5-588250EED579}" srcOrd="1" destOrd="0" presId="urn:microsoft.com/office/officeart/2005/8/layout/hierarchy2"/>
    <dgm:cxn modelId="{60A960ED-25DA-4305-B782-78179409A55B}" type="presParOf" srcId="{F3F8E9DB-F653-4E95-A91D-973CB2A88C2D}" destId="{0895DAB0-4A78-484E-9537-E771D5DF060C}" srcOrd="1" destOrd="1" presId="urn:microsoft.com/office/officeart/2005/8/layout/hierarchy2"/>
    <dgm:cxn modelId="{EA058282-2683-43F5-9888-B421E78DFFE6}" type="presParOf" srcId="{0895DAB0-4A78-484E-9537-E771D5DF060C}" destId="{90C5DD28-FF61-4303-A2E9-FF8EAC4F80B5}" srcOrd="0" destOrd="1" presId="urn:microsoft.com/office/officeart/2005/8/layout/hierarchy2"/>
    <dgm:cxn modelId="{BD3EB2BB-2F89-46AA-9F93-92D4A5FFEF34}" type="presOf" srcId="{FB80587E-8046-4E34-B8F8-158CA8E8F47E}" destId="{90C5DD28-FF61-4303-A2E9-FF8EAC4F80B5}" srcOrd="0" destOrd="0" presId="urn:microsoft.com/office/officeart/2005/8/layout/hierarchy2"/>
    <dgm:cxn modelId="{28555066-F6EE-4870-9D20-3DE7DDADA667}" type="presParOf" srcId="{0895DAB0-4A78-484E-9537-E771D5DF060C}" destId="{9F936F1E-8A50-4604-BA6E-B04803EAA905}" srcOrd="1" destOrd="1" presId="urn:microsoft.com/office/officeart/2005/8/layout/hierarchy2"/>
    <dgm:cxn modelId="{D040B667-0EDA-4419-9212-E66B9EBC42E1}" type="presParOf" srcId="{9F936F1E-8A50-4604-BA6E-B04803EAA905}" destId="{8735793B-DBD0-49D4-8D5A-BBA82511A2BB}" srcOrd="0" destOrd="1" presId="urn:microsoft.com/office/officeart/2005/8/layout/hierarchy2"/>
    <dgm:cxn modelId="{BD680C24-6B5E-4BCD-A74F-8A72BBF23AF6}" type="presOf" srcId="{5EB8A7CE-1964-4785-969C-01DA9B8B5168}" destId="{8735793B-DBD0-49D4-8D5A-BBA82511A2BB}" srcOrd="0" destOrd="0" presId="urn:microsoft.com/office/officeart/2005/8/layout/hierarchy2"/>
    <dgm:cxn modelId="{E03A191B-B912-461A-888A-4A732FA8F272}" type="presParOf" srcId="{8735793B-DBD0-49D4-8D5A-BBA82511A2BB}" destId="{BE8EAB6B-0B48-408F-9360-63621F398467}" srcOrd="0" destOrd="0" presId="urn:microsoft.com/office/officeart/2005/8/layout/hierarchy2"/>
    <dgm:cxn modelId="{6493B6BC-EA5A-431A-B169-2A59FEA87A24}" type="presOf" srcId="{5EB8A7CE-1964-4785-969C-01DA9B8B5168}" destId="{BE8EAB6B-0B48-408F-9360-63621F398467}" srcOrd="1" destOrd="0" presId="urn:microsoft.com/office/officeart/2005/8/layout/hierarchy2"/>
    <dgm:cxn modelId="{1AC70DFD-B163-4BBF-8B32-33248F211619}" type="presParOf" srcId="{9F936F1E-8A50-4604-BA6E-B04803EAA905}" destId="{A2EE1664-8FE4-4F8F-A457-7A4842C61FB8}" srcOrd="1" destOrd="1" presId="urn:microsoft.com/office/officeart/2005/8/layout/hierarchy2"/>
    <dgm:cxn modelId="{55BF7966-A929-44B3-B8CD-3BA603500716}" type="presParOf" srcId="{A2EE1664-8FE4-4F8F-A457-7A4842C61FB8}" destId="{FD8C441F-C082-4AA3-BAD6-8C1B2273ADF2}" srcOrd="0" destOrd="1" presId="urn:microsoft.com/office/officeart/2005/8/layout/hierarchy2"/>
    <dgm:cxn modelId="{0B308720-5807-4954-A910-D30AA3BDD397}" type="presOf" srcId="{1EE586AD-F216-4112-B53A-129C445DDC88}" destId="{FD8C441F-C082-4AA3-BAD6-8C1B2273ADF2}" srcOrd="0" destOrd="0" presId="urn:microsoft.com/office/officeart/2005/8/layout/hierarchy2"/>
    <dgm:cxn modelId="{10B85E03-B091-4840-99F3-B44A6544CAEB}" type="presParOf" srcId="{A2EE1664-8FE4-4F8F-A457-7A4842C61FB8}" destId="{B8FC9B84-F207-4E9F-AED3-7E17BE5EC541}" srcOrd="1" destOrd="1" presId="urn:microsoft.com/office/officeart/2005/8/layout/hierarchy2"/>
    <dgm:cxn modelId="{A774BCAC-40FE-4DAB-AB7D-E33291D9DEC9}" type="presParOf" srcId="{9F936F1E-8A50-4604-BA6E-B04803EAA905}" destId="{E6D53E12-8B34-4E03-8A4F-672FE0F271E0}" srcOrd="2" destOrd="1" presId="urn:microsoft.com/office/officeart/2005/8/layout/hierarchy2"/>
    <dgm:cxn modelId="{A86CE71E-3111-4FCC-8F70-5672D9E6FBB2}" type="presOf" srcId="{F34EAA0B-884F-48D2-9C33-4556730848A1}" destId="{E6D53E12-8B34-4E03-8A4F-672FE0F271E0}" srcOrd="0" destOrd="0" presId="urn:microsoft.com/office/officeart/2005/8/layout/hierarchy2"/>
    <dgm:cxn modelId="{170F06B2-6C73-460D-ACA4-A03C246C6CCF}" type="presParOf" srcId="{E6D53E12-8B34-4E03-8A4F-672FE0F271E0}" destId="{D685171F-A74E-44D9-9F87-13DE55EBF7C2}" srcOrd="0" destOrd="2" presId="urn:microsoft.com/office/officeart/2005/8/layout/hierarchy2"/>
    <dgm:cxn modelId="{6458D115-BEA5-441E-B27B-52EA380C7787}" type="presOf" srcId="{F34EAA0B-884F-48D2-9C33-4556730848A1}" destId="{D685171F-A74E-44D9-9F87-13DE55EBF7C2}" srcOrd="1" destOrd="0" presId="urn:microsoft.com/office/officeart/2005/8/layout/hierarchy2"/>
    <dgm:cxn modelId="{4524116D-A851-4DE1-8745-BD9D7D74B4BA}" type="presParOf" srcId="{9F936F1E-8A50-4604-BA6E-B04803EAA905}" destId="{D7029C64-F321-4F6E-8E52-5C77F88A3CE7}" srcOrd="3" destOrd="1" presId="urn:microsoft.com/office/officeart/2005/8/layout/hierarchy2"/>
    <dgm:cxn modelId="{880B540C-6F2C-4AF3-8B36-F96B4009FBF0}" type="presParOf" srcId="{D7029C64-F321-4F6E-8E52-5C77F88A3CE7}" destId="{A84141A1-670A-4A06-A7B4-603F474CCFAF}" srcOrd="0" destOrd="3" presId="urn:microsoft.com/office/officeart/2005/8/layout/hierarchy2"/>
    <dgm:cxn modelId="{38345506-6AF3-40F5-A1B8-C1254880A8FE}" type="presOf" srcId="{A1E691F7-6C92-427A-8C12-33623FB63251}" destId="{A84141A1-670A-4A06-A7B4-603F474CCFAF}" srcOrd="0" destOrd="0" presId="urn:microsoft.com/office/officeart/2005/8/layout/hierarchy2"/>
    <dgm:cxn modelId="{DE10C100-F210-450B-BA39-132A40548118}" type="presParOf" srcId="{D7029C64-F321-4F6E-8E52-5C77F88A3CE7}" destId="{266221EC-35B0-45C0-946E-CF988E2F0CE5}" srcOrd="1" destOrd="3" presId="urn:microsoft.com/office/officeart/2005/8/layout/hierarchy2"/>
    <dgm:cxn modelId="{4A6EDE35-9E1E-42CC-8282-08D49ED7EA68}" type="presParOf" srcId="{F3F8E9DB-F653-4E95-A91D-973CB2A88C2D}" destId="{01760B3A-E425-4B2E-B6D3-D7C83CDA69C7}" srcOrd="2" destOrd="1" presId="urn:microsoft.com/office/officeart/2005/8/layout/hierarchy2"/>
    <dgm:cxn modelId="{CFFD9FFE-6965-42B7-8EC2-D05BD002D6F2}" type="presOf" srcId="{294FC0E6-84E0-40A8-826B-A439D1CFF6AF}" destId="{01760B3A-E425-4B2E-B6D3-D7C83CDA69C7}" srcOrd="0" destOrd="0" presId="urn:microsoft.com/office/officeart/2005/8/layout/hierarchy2"/>
    <dgm:cxn modelId="{7A1E504D-7AD4-432B-941F-9A2FA1057ED1}" type="presParOf" srcId="{01760B3A-E425-4B2E-B6D3-D7C83CDA69C7}" destId="{1A4E2FC2-7827-4450-822B-725025D7EE18}" srcOrd="0" destOrd="2" presId="urn:microsoft.com/office/officeart/2005/8/layout/hierarchy2"/>
    <dgm:cxn modelId="{04CC88EC-2B3D-4FA6-9763-E2398ED5EF3A}" type="presOf" srcId="{294FC0E6-84E0-40A8-826B-A439D1CFF6AF}" destId="{1A4E2FC2-7827-4450-822B-725025D7EE18}" srcOrd="1" destOrd="0" presId="urn:microsoft.com/office/officeart/2005/8/layout/hierarchy2"/>
    <dgm:cxn modelId="{8340B39B-8774-47E2-99DA-1D735001D369}" type="presParOf" srcId="{F3F8E9DB-F653-4E95-A91D-973CB2A88C2D}" destId="{032BD9B6-3C69-48AF-B9FD-4E1F405EA108}" srcOrd="3" destOrd="1" presId="urn:microsoft.com/office/officeart/2005/8/layout/hierarchy2"/>
    <dgm:cxn modelId="{2E54C5F6-ADD0-4DEC-A1AF-292AA742DDC2}" type="presParOf" srcId="{032BD9B6-3C69-48AF-B9FD-4E1F405EA108}" destId="{9FF9DC29-53AA-461D-8802-DC76CD62FC3D}" srcOrd="0" destOrd="3" presId="urn:microsoft.com/office/officeart/2005/8/layout/hierarchy2"/>
    <dgm:cxn modelId="{C7061AA3-322D-4563-9DD6-326A84F727C3}" type="presOf" srcId="{CA373F94-842C-4142-AD69-6A2D00F1118F}" destId="{9FF9DC29-53AA-461D-8802-DC76CD62FC3D}" srcOrd="0" destOrd="0" presId="urn:microsoft.com/office/officeart/2005/8/layout/hierarchy2"/>
    <dgm:cxn modelId="{3F6CFF4E-3E5B-4CF7-A830-8B6214E4B634}" type="presParOf" srcId="{032BD9B6-3C69-48AF-B9FD-4E1F405EA108}" destId="{7D874D80-4173-4EC7-8774-B347D711558A}" srcOrd="1" destOrd="3" presId="urn:microsoft.com/office/officeart/2005/8/layout/hierarchy2"/>
    <dgm:cxn modelId="{3888A2B8-3287-4165-93EA-9CE314DB5308}" type="presParOf" srcId="{7D874D80-4173-4EC7-8774-B347D711558A}" destId="{E0D6C1A6-94C6-491E-B9D3-B8EA4EADA97E}" srcOrd="0" destOrd="1" presId="urn:microsoft.com/office/officeart/2005/8/layout/hierarchy2"/>
    <dgm:cxn modelId="{F739443F-9DF8-4446-B6E3-C03DFC44AFB0}" type="presOf" srcId="{AA544513-C71D-405E-B38E-F1C88730DCA3}" destId="{E0D6C1A6-94C6-491E-B9D3-B8EA4EADA97E}" srcOrd="0" destOrd="0" presId="urn:microsoft.com/office/officeart/2005/8/layout/hierarchy2"/>
    <dgm:cxn modelId="{BADFDA19-30B9-4A9A-8016-94029E9D686A}" type="presParOf" srcId="{E0D6C1A6-94C6-491E-B9D3-B8EA4EADA97E}" destId="{41779837-461F-4C53-BBD8-20CCF3F6A27C}" srcOrd="0" destOrd="0" presId="urn:microsoft.com/office/officeart/2005/8/layout/hierarchy2"/>
    <dgm:cxn modelId="{01797D1C-A4E4-4021-B5BD-012614549686}" type="presOf" srcId="{AA544513-C71D-405E-B38E-F1C88730DCA3}" destId="{41779837-461F-4C53-BBD8-20CCF3F6A27C}" srcOrd="1" destOrd="0" presId="urn:microsoft.com/office/officeart/2005/8/layout/hierarchy2"/>
    <dgm:cxn modelId="{462E79BE-B6F9-4B15-9DF2-26656203A7BD}" type="presParOf" srcId="{7D874D80-4173-4EC7-8774-B347D711558A}" destId="{01A4AB47-DE6E-417C-9DD3-0EFA6D3F0A8F}" srcOrd="1" destOrd="1" presId="urn:microsoft.com/office/officeart/2005/8/layout/hierarchy2"/>
    <dgm:cxn modelId="{4840FD9A-AD48-4BC1-851F-59FEF7A6D828}" type="presParOf" srcId="{01A4AB47-DE6E-417C-9DD3-0EFA6D3F0A8F}" destId="{5AE3427A-E25B-461D-AA06-B1F783827DEB}" srcOrd="0" destOrd="1" presId="urn:microsoft.com/office/officeart/2005/8/layout/hierarchy2"/>
    <dgm:cxn modelId="{BEDA0A95-866D-4353-A1E2-3DF072E7387B}" type="presOf" srcId="{CE4CF8E2-BA84-412F-A1B4-6DE39B522CE1}" destId="{5AE3427A-E25B-461D-AA06-B1F783827DEB}" srcOrd="0" destOrd="0" presId="urn:microsoft.com/office/officeart/2005/8/layout/hierarchy2"/>
    <dgm:cxn modelId="{276A7C22-B9BA-49E8-B1B3-CB3AAED68006}" type="presParOf" srcId="{01A4AB47-DE6E-417C-9DD3-0EFA6D3F0A8F}" destId="{02A79206-7B93-448E-9DCE-3465E34A5F01}" srcOrd="1" destOrd="1" presId="urn:microsoft.com/office/officeart/2005/8/layout/hierarchy2"/>
    <dgm:cxn modelId="{056CC29A-6A5E-4C6A-BC45-1D780F5ED03B}" type="presParOf" srcId="{7D874D80-4173-4EC7-8774-B347D711558A}" destId="{9C56E333-FDA2-4632-83E5-1F125204325B}" srcOrd="2" destOrd="1" presId="urn:microsoft.com/office/officeart/2005/8/layout/hierarchy2"/>
    <dgm:cxn modelId="{D3864073-30B3-4F49-B400-56471D592030}" type="presOf" srcId="{F4FCCF84-2A2A-488B-853D-26E51A75849C}" destId="{9C56E333-FDA2-4632-83E5-1F125204325B}" srcOrd="0" destOrd="0" presId="urn:microsoft.com/office/officeart/2005/8/layout/hierarchy2"/>
    <dgm:cxn modelId="{4212FB18-A47D-4958-AE44-10795CC3384B}" type="presParOf" srcId="{9C56E333-FDA2-4632-83E5-1F125204325B}" destId="{A614B7F4-B4F4-4551-A13A-6C2BA3E78C29}" srcOrd="0" destOrd="2" presId="urn:microsoft.com/office/officeart/2005/8/layout/hierarchy2"/>
    <dgm:cxn modelId="{CB627819-28A6-4B56-AD9B-6AABBD09AA8F}" type="presOf" srcId="{F4FCCF84-2A2A-488B-853D-26E51A75849C}" destId="{A614B7F4-B4F4-4551-A13A-6C2BA3E78C29}" srcOrd="1" destOrd="0" presId="urn:microsoft.com/office/officeart/2005/8/layout/hierarchy2"/>
    <dgm:cxn modelId="{AA58A3E1-4463-4F13-B517-348D42981921}" type="presParOf" srcId="{7D874D80-4173-4EC7-8774-B347D711558A}" destId="{1598D067-7078-4E44-899D-D127287E50B7}" srcOrd="3" destOrd="1" presId="urn:microsoft.com/office/officeart/2005/8/layout/hierarchy2"/>
    <dgm:cxn modelId="{F4A24D72-D62D-45A2-9FC4-7A28CE112DAA}" type="presParOf" srcId="{1598D067-7078-4E44-899D-D127287E50B7}" destId="{965C8DCE-4320-4E30-A6A1-5BF549BE31DF}" srcOrd="0" destOrd="3" presId="urn:microsoft.com/office/officeart/2005/8/layout/hierarchy2"/>
    <dgm:cxn modelId="{B8F2680C-B49F-4887-A54B-331C9FA4020B}" type="presOf" srcId="{5CDBAD6B-7873-4F8B-B33F-84EECE5BA4E3}" destId="{965C8DCE-4320-4E30-A6A1-5BF549BE31DF}" srcOrd="0" destOrd="0" presId="urn:microsoft.com/office/officeart/2005/8/layout/hierarchy2"/>
    <dgm:cxn modelId="{9DAD6E9A-1534-492A-B821-60FC484F7C0C}" type="presParOf" srcId="{1598D067-7078-4E44-899D-D127287E50B7}" destId="{EF2C883B-63CD-4E8A-A0FB-E4087CE589C4}" srcOrd="1" destOrd="3" presId="urn:microsoft.com/office/officeart/2005/8/layout/hierarchy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507331F-E1A2-4446-88EC-2EECF6EBF5DB}" type="doc">
      <dgm:prSet loTypeId="urn:microsoft.com/office/officeart/2005/8/layout/radial5" loCatId="relationship" qsTypeId="urn:microsoft.com/office/officeart/2005/8/quickstyle/3d4#3" qsCatId="3D" csTypeId="urn:microsoft.com/office/officeart/2005/8/colors/colorful1#1" csCatId="colorful" phldr="1"/>
      <dgm:spPr/>
      <dgm:t>
        <a:bodyPr/>
        <a:lstStyle/>
        <a:p>
          <a:endParaRPr lang="zh-CN" altLang="en-US"/>
        </a:p>
      </dgm:t>
    </dgm:pt>
    <dgm:pt modelId="{915CAC55-4937-415F-830B-1C9E5FE603E0}">
      <dgm:prSet phldrT="[文本]"/>
      <dgm:spPr/>
      <dgm:t>
        <a:bodyPr/>
        <a:lstStyle/>
        <a:p>
          <a:r>
            <a:rPr lang="zh-CN" altLang="en-US" b="1">
              <a:solidFill>
                <a:schemeClr val="tx1"/>
              </a:solidFill>
            </a:rPr>
            <a:t>项目类别</a:t>
          </a:r>
          <a:endParaRPr lang="zh-CN" altLang="en-US" b="1" dirty="0">
            <a:solidFill>
              <a:schemeClr val="tx1"/>
            </a:solidFill>
          </a:endParaRPr>
        </a:p>
      </dgm:t>
    </dgm:pt>
    <dgm:pt modelId="{B1C95598-1688-424E-BF15-17B94C73AAAE}" cxnId="{8EDE25A9-AC28-41B0-9265-8EB5245408CF}" type="parTrans">
      <dgm:prSet/>
      <dgm:spPr/>
      <dgm:t>
        <a:bodyPr/>
        <a:lstStyle/>
        <a:p>
          <a:endParaRPr lang="zh-CN" altLang="en-US" b="1">
            <a:solidFill>
              <a:schemeClr val="tx1"/>
            </a:solidFill>
          </a:endParaRPr>
        </a:p>
      </dgm:t>
    </dgm:pt>
    <dgm:pt modelId="{D0617A0A-A012-4A08-85F1-BD6595939B54}" cxnId="{8EDE25A9-AC28-41B0-9265-8EB5245408CF}" type="sibTrans">
      <dgm:prSet/>
      <dgm:spPr/>
      <dgm:t>
        <a:bodyPr/>
        <a:lstStyle/>
        <a:p>
          <a:endParaRPr lang="zh-CN" altLang="en-US" b="1">
            <a:solidFill>
              <a:schemeClr val="tx1"/>
            </a:solidFill>
          </a:endParaRPr>
        </a:p>
      </dgm:t>
    </dgm:pt>
    <dgm:pt modelId="{FE5206A1-44CE-48D2-84D5-14B707BE362A}">
      <dgm:prSet phldrT="[文本]"/>
      <dgm:spPr/>
      <dgm:t>
        <a:bodyPr/>
        <a:lstStyle/>
        <a:p>
          <a:r>
            <a:rPr lang="en-US" altLang="zh-CN" b="1" dirty="0">
              <a:solidFill>
                <a:schemeClr val="tx1"/>
              </a:solidFill>
            </a:rPr>
            <a:t>1</a:t>
          </a:r>
          <a:r>
            <a:rPr lang="zh-CN" altLang="en-US" b="1" dirty="0">
              <a:solidFill>
                <a:schemeClr val="tx1"/>
              </a:solidFill>
            </a:rPr>
            <a:t>工业企业技术改造</a:t>
          </a:r>
        </a:p>
      </dgm:t>
    </dgm:pt>
    <dgm:pt modelId="{BD0B6B8C-9064-4309-AC54-A8A29ECEDE6A}" cxnId="{7FB29F6F-279F-401D-8A12-215D0A7EB364}" type="parTrans">
      <dgm:prSet/>
      <dgm:spPr/>
      <dgm:t>
        <a:bodyPr/>
        <a:lstStyle/>
        <a:p>
          <a:endParaRPr lang="zh-CN" altLang="en-US" b="1">
            <a:solidFill>
              <a:schemeClr val="tx1"/>
            </a:solidFill>
          </a:endParaRPr>
        </a:p>
      </dgm:t>
    </dgm:pt>
    <dgm:pt modelId="{2779007B-B1A9-43A6-AFCC-F31187589056}" cxnId="{7FB29F6F-279F-401D-8A12-215D0A7EB364}" type="sibTrans">
      <dgm:prSet/>
      <dgm:spPr/>
      <dgm:t>
        <a:bodyPr/>
        <a:lstStyle/>
        <a:p>
          <a:endParaRPr lang="zh-CN" altLang="en-US" b="1">
            <a:solidFill>
              <a:schemeClr val="tx1"/>
            </a:solidFill>
          </a:endParaRPr>
        </a:p>
      </dgm:t>
    </dgm:pt>
    <dgm:pt modelId="{7501444E-9A91-46D7-93CC-57811A57BB71}">
      <dgm:prSet phldrT="[文本]"/>
      <dgm:spPr/>
      <dgm:t>
        <a:bodyPr/>
        <a:lstStyle/>
        <a:p>
          <a:r>
            <a:rPr lang="en-US" altLang="zh-CN" b="1">
              <a:solidFill>
                <a:schemeClr val="tx1"/>
              </a:solidFill>
            </a:rPr>
            <a:t>3</a:t>
          </a:r>
          <a:r>
            <a:rPr lang="zh-CN" b="1">
              <a:solidFill>
                <a:schemeClr val="tx1"/>
              </a:solidFill>
            </a:rPr>
            <a:t>涉农项目</a:t>
          </a:r>
          <a:endParaRPr lang="zh-CN" altLang="en-US" b="1" dirty="0">
            <a:solidFill>
              <a:schemeClr val="tx1"/>
            </a:solidFill>
          </a:endParaRPr>
        </a:p>
      </dgm:t>
    </dgm:pt>
    <dgm:pt modelId="{E95DB529-D5E4-400C-B4F6-0AE507659F0C}" cxnId="{79444182-0215-4915-AF9C-DA859B419FF8}" type="parTrans">
      <dgm:prSet/>
      <dgm:spPr/>
      <dgm:t>
        <a:bodyPr/>
        <a:lstStyle/>
        <a:p>
          <a:endParaRPr lang="zh-CN" altLang="en-US" b="1">
            <a:solidFill>
              <a:schemeClr val="tx1"/>
            </a:solidFill>
          </a:endParaRPr>
        </a:p>
      </dgm:t>
    </dgm:pt>
    <dgm:pt modelId="{B3E5DF4E-3414-4E30-8387-BD59229DE2B4}" cxnId="{79444182-0215-4915-AF9C-DA859B419FF8}" type="sibTrans">
      <dgm:prSet/>
      <dgm:spPr/>
      <dgm:t>
        <a:bodyPr/>
        <a:lstStyle/>
        <a:p>
          <a:endParaRPr lang="zh-CN" altLang="en-US" b="1">
            <a:solidFill>
              <a:schemeClr val="tx1"/>
            </a:solidFill>
          </a:endParaRPr>
        </a:p>
      </dgm:t>
    </dgm:pt>
    <dgm:pt modelId="{1D285817-03ED-45C5-B9BE-E7D6F000C478}">
      <dgm:prSet phldrT="[文本]"/>
      <dgm:spPr/>
      <dgm:t>
        <a:bodyPr/>
        <a:lstStyle/>
        <a:p>
          <a:r>
            <a:rPr lang="en-US" b="1">
              <a:solidFill>
                <a:schemeClr val="tx1"/>
              </a:solidFill>
              <a:latin typeface="+mn-lt"/>
              <a:ea typeface="+mn-ea"/>
              <a:cs typeface="+mn-cs"/>
            </a:rPr>
            <a:t>4</a:t>
          </a:r>
          <a:r>
            <a:rPr lang="zh-CN" altLang="en-US" b="1">
              <a:solidFill>
                <a:schemeClr val="tx1"/>
              </a:solidFill>
              <a:latin typeface="+mn-lt"/>
              <a:ea typeface="+mn-ea"/>
              <a:cs typeface="+mn-cs"/>
            </a:rPr>
            <a:t>老旧小区改造项目</a:t>
          </a:r>
          <a:endParaRPr lang="zh-CN" altLang="en-US" b="1" dirty="0">
            <a:solidFill>
              <a:schemeClr val="tx1"/>
            </a:solidFill>
          </a:endParaRPr>
        </a:p>
      </dgm:t>
    </dgm:pt>
    <dgm:pt modelId="{D8A41B44-CDED-4586-9C42-72670E0FB612}" cxnId="{1E8BB2E4-6B34-4057-9A5B-763554500C1E}" type="parTrans">
      <dgm:prSet/>
      <dgm:spPr/>
      <dgm:t>
        <a:bodyPr/>
        <a:lstStyle/>
        <a:p>
          <a:endParaRPr lang="zh-CN" altLang="en-US" b="1">
            <a:solidFill>
              <a:schemeClr val="tx1"/>
            </a:solidFill>
          </a:endParaRPr>
        </a:p>
      </dgm:t>
    </dgm:pt>
    <dgm:pt modelId="{9AC774D4-D0DD-4E90-A71D-D6E559FDF08F}" cxnId="{1E8BB2E4-6B34-4057-9A5B-763554500C1E}" type="sibTrans">
      <dgm:prSet/>
      <dgm:spPr/>
      <dgm:t>
        <a:bodyPr/>
        <a:lstStyle/>
        <a:p>
          <a:endParaRPr lang="zh-CN" altLang="en-US" b="1">
            <a:solidFill>
              <a:schemeClr val="tx1"/>
            </a:solidFill>
          </a:endParaRPr>
        </a:p>
      </dgm:t>
    </dgm:pt>
    <dgm:pt modelId="{14703FFD-C9B6-41C9-B5CE-7CE169BC3152}">
      <dgm:prSet/>
      <dgm:spPr/>
      <dgm:t>
        <a:bodyPr/>
        <a:lstStyle/>
        <a:p>
          <a:r>
            <a:rPr lang="en-US" b="1">
              <a:solidFill>
                <a:schemeClr val="tx1"/>
              </a:solidFill>
              <a:latin typeface="+mn-lt"/>
              <a:ea typeface="+mn-ea"/>
              <a:cs typeface="+mn-cs"/>
            </a:rPr>
            <a:t>5</a:t>
          </a:r>
          <a:r>
            <a:rPr lang="zh-CN" altLang="en-US" b="1">
              <a:solidFill>
                <a:schemeClr val="tx1"/>
              </a:solidFill>
              <a:latin typeface="+mn-lt"/>
              <a:ea typeface="+mn-ea"/>
              <a:cs typeface="+mn-cs"/>
            </a:rPr>
            <a:t>信息类新型基础设施项目</a:t>
          </a:r>
          <a:endParaRPr lang="zh-CN" altLang="en-US" b="1" dirty="0">
            <a:solidFill>
              <a:schemeClr val="tx1"/>
            </a:solidFill>
            <a:latin typeface="+mn-lt"/>
            <a:ea typeface="+mn-ea"/>
            <a:cs typeface="+mn-cs"/>
          </a:endParaRPr>
        </a:p>
      </dgm:t>
    </dgm:pt>
    <dgm:pt modelId="{F3D45A74-B874-4F0D-ACCB-E5843A9050E2}" cxnId="{2DD77C12-8CB7-4639-8113-53910EDC49E3}" type="parTrans">
      <dgm:prSet/>
      <dgm:spPr/>
      <dgm:t>
        <a:bodyPr/>
        <a:lstStyle/>
        <a:p>
          <a:endParaRPr lang="zh-CN" altLang="en-US" b="1">
            <a:solidFill>
              <a:schemeClr val="tx1"/>
            </a:solidFill>
          </a:endParaRPr>
        </a:p>
      </dgm:t>
    </dgm:pt>
    <dgm:pt modelId="{B9F323A3-2E47-4624-B12C-07D8A154C8C9}" cxnId="{2DD77C12-8CB7-4639-8113-53910EDC49E3}" type="sibTrans">
      <dgm:prSet/>
      <dgm:spPr/>
      <dgm:t>
        <a:bodyPr/>
        <a:lstStyle/>
        <a:p>
          <a:endParaRPr lang="zh-CN" altLang="en-US" b="1">
            <a:solidFill>
              <a:schemeClr val="tx1"/>
            </a:solidFill>
          </a:endParaRPr>
        </a:p>
      </dgm:t>
    </dgm:pt>
    <dgm:pt modelId="{9ED05E9F-4B6B-494B-BB59-48ACC978316F}">
      <dgm:prSet/>
      <dgm:spPr/>
      <dgm:t>
        <a:bodyPr/>
        <a:lstStyle/>
        <a:p>
          <a:r>
            <a:rPr lang="en-US" altLang="zh-CN" b="1">
              <a:solidFill>
                <a:schemeClr val="tx1"/>
              </a:solidFill>
              <a:latin typeface="+mn-lt"/>
              <a:ea typeface="+mn-ea"/>
              <a:cs typeface="+mn-cs"/>
            </a:rPr>
            <a:t>6</a:t>
          </a:r>
          <a:r>
            <a:rPr lang="zh-CN" altLang="en-US" b="1">
              <a:solidFill>
                <a:schemeClr val="tx1"/>
              </a:solidFill>
              <a:latin typeface="+mn-lt"/>
              <a:ea typeface="+mn-ea"/>
              <a:cs typeface="+mn-cs"/>
            </a:rPr>
            <a:t>融合类新型基础设施项目</a:t>
          </a:r>
          <a:endParaRPr lang="zh-CN" altLang="en-US" b="1" dirty="0">
            <a:solidFill>
              <a:schemeClr val="tx1"/>
            </a:solidFill>
            <a:latin typeface="+mn-lt"/>
            <a:ea typeface="+mn-ea"/>
            <a:cs typeface="+mn-cs"/>
          </a:endParaRPr>
        </a:p>
      </dgm:t>
    </dgm:pt>
    <dgm:pt modelId="{41BFB566-2ED9-4217-B8EE-432ECA2DDB12}" cxnId="{7BFD2464-018F-44B6-B347-D19A52EA345B}" type="parTrans">
      <dgm:prSet/>
      <dgm:spPr/>
      <dgm:t>
        <a:bodyPr/>
        <a:lstStyle/>
        <a:p>
          <a:endParaRPr lang="zh-CN" altLang="en-US" b="1">
            <a:solidFill>
              <a:schemeClr val="tx1"/>
            </a:solidFill>
          </a:endParaRPr>
        </a:p>
      </dgm:t>
    </dgm:pt>
    <dgm:pt modelId="{90CBF3E3-4AF6-456F-A3ED-FC39D01B15A4}" cxnId="{7BFD2464-018F-44B6-B347-D19A52EA345B}" type="sibTrans">
      <dgm:prSet/>
      <dgm:spPr/>
      <dgm:t>
        <a:bodyPr/>
        <a:lstStyle/>
        <a:p>
          <a:endParaRPr lang="zh-CN" altLang="en-US" b="1">
            <a:solidFill>
              <a:schemeClr val="tx1"/>
            </a:solidFill>
          </a:endParaRPr>
        </a:p>
      </dgm:t>
    </dgm:pt>
    <dgm:pt modelId="{43C384C2-8C4A-4D8F-BF02-3359145BF522}">
      <dgm:prSet/>
      <dgm:spPr/>
      <dgm:t>
        <a:bodyPr/>
        <a:lstStyle/>
        <a:p>
          <a:r>
            <a:rPr lang="en-US" b="1">
              <a:solidFill>
                <a:schemeClr val="tx1"/>
              </a:solidFill>
              <a:latin typeface="+mn-lt"/>
              <a:ea typeface="+mn-ea"/>
              <a:cs typeface="+mn-cs"/>
            </a:rPr>
            <a:t>7</a:t>
          </a:r>
          <a:r>
            <a:rPr lang="zh-CN" altLang="en-US" b="1">
              <a:solidFill>
                <a:schemeClr val="tx1"/>
              </a:solidFill>
              <a:latin typeface="+mn-lt"/>
              <a:ea typeface="+mn-ea"/>
              <a:cs typeface="+mn-cs"/>
            </a:rPr>
            <a:t>创新类新型基础设施项目</a:t>
          </a:r>
          <a:endParaRPr lang="zh-CN" altLang="en-US" b="1" dirty="0">
            <a:solidFill>
              <a:schemeClr val="tx1"/>
            </a:solidFill>
            <a:latin typeface="+mn-lt"/>
            <a:ea typeface="+mn-ea"/>
            <a:cs typeface="+mn-cs"/>
          </a:endParaRPr>
        </a:p>
      </dgm:t>
    </dgm:pt>
    <dgm:pt modelId="{881D7577-B84A-4691-BEAA-7761828F54C0}" cxnId="{CC9B701B-ADE9-4ECE-8A1A-CC57D98D0832}" type="parTrans">
      <dgm:prSet/>
      <dgm:spPr/>
      <dgm:t>
        <a:bodyPr/>
        <a:lstStyle/>
        <a:p>
          <a:endParaRPr lang="zh-CN" altLang="en-US" b="1">
            <a:solidFill>
              <a:schemeClr val="tx1"/>
            </a:solidFill>
          </a:endParaRPr>
        </a:p>
      </dgm:t>
    </dgm:pt>
    <dgm:pt modelId="{B44E3C38-EF9E-40EB-A63A-1833BCF33CF9}" cxnId="{CC9B701B-ADE9-4ECE-8A1A-CC57D98D0832}" type="sibTrans">
      <dgm:prSet/>
      <dgm:spPr/>
      <dgm:t>
        <a:bodyPr/>
        <a:lstStyle/>
        <a:p>
          <a:endParaRPr lang="zh-CN" altLang="en-US" b="1">
            <a:solidFill>
              <a:schemeClr val="tx1"/>
            </a:solidFill>
          </a:endParaRPr>
        </a:p>
      </dgm:t>
    </dgm:pt>
    <dgm:pt modelId="{E7155081-9B7B-4068-896E-F65D1ADDD808}">
      <dgm:prSet/>
      <dgm:spPr/>
      <dgm:t>
        <a:bodyPr/>
        <a:lstStyle/>
        <a:p>
          <a:r>
            <a:rPr lang="en-US" b="1">
              <a:solidFill>
                <a:schemeClr val="tx1"/>
              </a:solidFill>
              <a:latin typeface="+mn-lt"/>
              <a:ea typeface="+mn-ea"/>
              <a:cs typeface="+mn-cs"/>
            </a:rPr>
            <a:t>9</a:t>
          </a:r>
          <a:r>
            <a:rPr lang="zh-CN" altLang="en-US" b="1">
              <a:solidFill>
                <a:schemeClr val="tx1"/>
              </a:solidFill>
              <a:latin typeface="+mn-lt"/>
              <a:ea typeface="+mn-ea"/>
              <a:cs typeface="+mn-cs"/>
            </a:rPr>
            <a:t>其他项目</a:t>
          </a:r>
          <a:endParaRPr lang="zh-CN" b="1" dirty="0">
            <a:solidFill>
              <a:schemeClr val="tx1"/>
            </a:solidFill>
            <a:latin typeface="Times New Roman" panose="02020603050405020304"/>
            <a:ea typeface="宋体" panose="02010600030101010101" pitchFamily="2" charset="-122"/>
            <a:cs typeface="Times New Roman" panose="02020603050405020304"/>
          </a:endParaRPr>
        </a:p>
      </dgm:t>
    </dgm:pt>
    <dgm:pt modelId="{0CC749BB-46FE-4671-85D3-C4E3452A3C64}" cxnId="{5BD2BF39-ACCC-4081-851D-CC485353B157}" type="parTrans">
      <dgm:prSet/>
      <dgm:spPr/>
      <dgm:t>
        <a:bodyPr/>
        <a:lstStyle/>
        <a:p>
          <a:endParaRPr lang="zh-CN" altLang="en-US" b="1">
            <a:solidFill>
              <a:schemeClr val="tx1"/>
            </a:solidFill>
          </a:endParaRPr>
        </a:p>
      </dgm:t>
    </dgm:pt>
    <dgm:pt modelId="{9780DC40-47CE-4ED6-9B74-AA0F4157E1A0}" cxnId="{5BD2BF39-ACCC-4081-851D-CC485353B157}" type="sibTrans">
      <dgm:prSet/>
      <dgm:spPr/>
      <dgm:t>
        <a:bodyPr/>
        <a:lstStyle/>
        <a:p>
          <a:endParaRPr lang="zh-CN" altLang="en-US" b="1">
            <a:solidFill>
              <a:schemeClr val="tx1"/>
            </a:solidFill>
          </a:endParaRPr>
        </a:p>
      </dgm:t>
    </dgm:pt>
    <dgm:pt modelId="{E8C6FC84-7866-424B-9040-36F2E00F3918}">
      <dgm:prSet phldrT="[文本]"/>
      <dgm:spPr/>
      <dgm:t>
        <a:bodyPr/>
        <a:lstStyle/>
        <a:p>
          <a:r>
            <a:rPr lang="en-US" altLang="zh-CN" b="1" dirty="0">
              <a:solidFill>
                <a:schemeClr val="tx1"/>
              </a:solidFill>
            </a:rPr>
            <a:t>2</a:t>
          </a:r>
          <a:r>
            <a:rPr lang="zh-CN" altLang="en-US" b="1" dirty="0">
              <a:solidFill>
                <a:schemeClr val="tx1"/>
              </a:solidFill>
            </a:rPr>
            <a:t>保障性住房项目</a:t>
          </a:r>
        </a:p>
      </dgm:t>
    </dgm:pt>
    <dgm:pt modelId="{23F5CC46-5E9F-43C9-963B-A64AED61B2AF}" cxnId="{CDE60782-0EC8-4637-8FFC-C863D2C321A4}" type="sibTrans">
      <dgm:prSet/>
      <dgm:spPr/>
      <dgm:t>
        <a:bodyPr/>
        <a:lstStyle/>
        <a:p>
          <a:endParaRPr lang="zh-CN" altLang="en-US"/>
        </a:p>
      </dgm:t>
    </dgm:pt>
    <dgm:pt modelId="{56FBE8D8-E903-4176-BB51-914C3A19C2EE}" cxnId="{CDE60782-0EC8-4637-8FFC-C863D2C321A4}" type="parTrans">
      <dgm:prSet/>
      <dgm:spPr/>
      <dgm:t>
        <a:bodyPr/>
        <a:lstStyle/>
        <a:p>
          <a:endParaRPr lang="zh-CN" altLang="en-US"/>
        </a:p>
      </dgm:t>
    </dgm:pt>
    <dgm:pt modelId="{E811B114-9145-49CB-98A2-3D7152196C54}" type="pres">
      <dgm:prSet presAssocID="{9507331F-E1A2-4446-88EC-2EECF6EBF5DB}" presName="Name0" presStyleCnt="0">
        <dgm:presLayoutVars>
          <dgm:chMax val="1"/>
          <dgm:dir/>
          <dgm:animLvl val="ctr"/>
          <dgm:resizeHandles val="exact"/>
        </dgm:presLayoutVars>
      </dgm:prSet>
      <dgm:spPr/>
    </dgm:pt>
    <dgm:pt modelId="{F399A332-CE5F-471E-AB13-5E593550CD61}" type="pres">
      <dgm:prSet presAssocID="{915CAC55-4937-415F-830B-1C9E5FE603E0}" presName="centerShape" presStyleLbl="node0" presStyleIdx="0" presStyleCnt="1"/>
      <dgm:spPr/>
    </dgm:pt>
    <dgm:pt modelId="{EE8388A9-FF86-4971-922E-D10938D49A6D}" type="pres">
      <dgm:prSet presAssocID="{BD0B6B8C-9064-4309-AC54-A8A29ECEDE6A}" presName="parTrans" presStyleLbl="sibTrans2D1" presStyleIdx="0" presStyleCnt="8"/>
      <dgm:spPr/>
    </dgm:pt>
    <dgm:pt modelId="{A7AC66AB-4EE8-46C5-BFAA-8D508AA029E5}" type="pres">
      <dgm:prSet presAssocID="{BD0B6B8C-9064-4309-AC54-A8A29ECEDE6A}" presName="connectorText" presStyleLbl="sibTrans2D1" presStyleIdx="0" presStyleCnt="8"/>
      <dgm:spPr/>
    </dgm:pt>
    <dgm:pt modelId="{1A4F81A6-C177-4718-9D63-F822E42FAA93}" type="pres">
      <dgm:prSet presAssocID="{FE5206A1-44CE-48D2-84D5-14B707BE362A}" presName="node" presStyleLbl="node1" presStyleIdx="0" presStyleCnt="8">
        <dgm:presLayoutVars>
          <dgm:bulletEnabled val="1"/>
        </dgm:presLayoutVars>
      </dgm:prSet>
      <dgm:spPr/>
    </dgm:pt>
    <dgm:pt modelId="{ABA8B9F4-7AE1-4726-9881-24D5B620B7CB}" type="pres">
      <dgm:prSet presAssocID="{56FBE8D8-E903-4176-BB51-914C3A19C2EE}" presName="parTrans" presStyleLbl="sibTrans2D1" presStyleIdx="1" presStyleCnt="8"/>
      <dgm:spPr/>
    </dgm:pt>
    <dgm:pt modelId="{527792E4-0CFD-41EE-94DF-8A519847C4F2}" type="pres">
      <dgm:prSet presAssocID="{56FBE8D8-E903-4176-BB51-914C3A19C2EE}" presName="connectorText" presStyleLbl="sibTrans2D1" presStyleIdx="1" presStyleCnt="8"/>
      <dgm:spPr/>
    </dgm:pt>
    <dgm:pt modelId="{162FFEA4-A540-4C79-BB32-11DE199B47EA}" type="pres">
      <dgm:prSet presAssocID="{E8C6FC84-7866-424B-9040-36F2E00F3918}" presName="node" presStyleLbl="node1" presStyleIdx="1" presStyleCnt="8">
        <dgm:presLayoutVars>
          <dgm:bulletEnabled val="1"/>
        </dgm:presLayoutVars>
      </dgm:prSet>
      <dgm:spPr/>
    </dgm:pt>
    <dgm:pt modelId="{2779FA48-78EB-418D-AB40-ADC5D489DB3D}" type="pres">
      <dgm:prSet presAssocID="{E95DB529-D5E4-400C-B4F6-0AE507659F0C}" presName="parTrans" presStyleLbl="sibTrans2D1" presStyleIdx="2" presStyleCnt="8"/>
      <dgm:spPr/>
    </dgm:pt>
    <dgm:pt modelId="{BDFF03F3-355D-40C4-A926-BF65E67D444F}" type="pres">
      <dgm:prSet presAssocID="{E95DB529-D5E4-400C-B4F6-0AE507659F0C}" presName="connectorText" presStyleLbl="sibTrans2D1" presStyleIdx="2" presStyleCnt="8"/>
      <dgm:spPr/>
    </dgm:pt>
    <dgm:pt modelId="{03B749BD-9D73-41B3-B2AA-3A77B0AE55A4}" type="pres">
      <dgm:prSet presAssocID="{7501444E-9A91-46D7-93CC-57811A57BB71}" presName="node" presStyleLbl="node1" presStyleIdx="2" presStyleCnt="8">
        <dgm:presLayoutVars>
          <dgm:bulletEnabled val="1"/>
        </dgm:presLayoutVars>
      </dgm:prSet>
      <dgm:spPr/>
    </dgm:pt>
    <dgm:pt modelId="{EB36AD68-22A7-45C4-8315-75F266077116}" type="pres">
      <dgm:prSet presAssocID="{D8A41B44-CDED-4586-9C42-72670E0FB612}" presName="parTrans" presStyleLbl="sibTrans2D1" presStyleIdx="3" presStyleCnt="8"/>
      <dgm:spPr/>
    </dgm:pt>
    <dgm:pt modelId="{6AB20D58-9E52-4A02-9AEF-7DEC489A1466}" type="pres">
      <dgm:prSet presAssocID="{D8A41B44-CDED-4586-9C42-72670E0FB612}" presName="connectorText" presStyleLbl="sibTrans2D1" presStyleIdx="3" presStyleCnt="8"/>
      <dgm:spPr/>
    </dgm:pt>
    <dgm:pt modelId="{1BCC346F-3801-42F4-A47A-C3CB91C5786F}" type="pres">
      <dgm:prSet presAssocID="{1D285817-03ED-45C5-B9BE-E7D6F000C478}" presName="node" presStyleLbl="node1" presStyleIdx="3" presStyleCnt="8">
        <dgm:presLayoutVars>
          <dgm:bulletEnabled val="1"/>
        </dgm:presLayoutVars>
      </dgm:prSet>
      <dgm:spPr/>
    </dgm:pt>
    <dgm:pt modelId="{C9127024-62E3-4190-8AA5-865F9693DC1B}" type="pres">
      <dgm:prSet presAssocID="{F3D45A74-B874-4F0D-ACCB-E5843A9050E2}" presName="parTrans" presStyleLbl="sibTrans2D1" presStyleIdx="4" presStyleCnt="8"/>
      <dgm:spPr/>
    </dgm:pt>
    <dgm:pt modelId="{7A942E4F-C4AB-43FB-90A1-4218D65C6FD2}" type="pres">
      <dgm:prSet presAssocID="{F3D45A74-B874-4F0D-ACCB-E5843A9050E2}" presName="connectorText" presStyleLbl="sibTrans2D1" presStyleIdx="4" presStyleCnt="8"/>
      <dgm:spPr/>
    </dgm:pt>
    <dgm:pt modelId="{481B9877-2FC6-44AB-B931-453AD2B000E4}" type="pres">
      <dgm:prSet presAssocID="{14703FFD-C9B6-41C9-B5CE-7CE169BC3152}" presName="node" presStyleLbl="node1" presStyleIdx="4" presStyleCnt="8">
        <dgm:presLayoutVars>
          <dgm:bulletEnabled val="1"/>
        </dgm:presLayoutVars>
      </dgm:prSet>
      <dgm:spPr/>
    </dgm:pt>
    <dgm:pt modelId="{DD2772B5-4CB4-4A0A-BD81-4774BB2D133D}" type="pres">
      <dgm:prSet presAssocID="{41BFB566-2ED9-4217-B8EE-432ECA2DDB12}" presName="parTrans" presStyleLbl="sibTrans2D1" presStyleIdx="5" presStyleCnt="8"/>
      <dgm:spPr/>
    </dgm:pt>
    <dgm:pt modelId="{01A887B3-2548-4BCC-B464-7503DB7AC930}" type="pres">
      <dgm:prSet presAssocID="{41BFB566-2ED9-4217-B8EE-432ECA2DDB12}" presName="connectorText" presStyleLbl="sibTrans2D1" presStyleIdx="5" presStyleCnt="8"/>
      <dgm:spPr/>
    </dgm:pt>
    <dgm:pt modelId="{0CFD69C4-070B-49B3-B375-8A6546085AC5}" type="pres">
      <dgm:prSet presAssocID="{9ED05E9F-4B6B-494B-BB59-48ACC978316F}" presName="node" presStyleLbl="node1" presStyleIdx="5" presStyleCnt="8">
        <dgm:presLayoutVars>
          <dgm:bulletEnabled val="1"/>
        </dgm:presLayoutVars>
      </dgm:prSet>
      <dgm:spPr/>
    </dgm:pt>
    <dgm:pt modelId="{50E0F716-B4FD-454F-963C-4F17F1211C2C}" type="pres">
      <dgm:prSet presAssocID="{881D7577-B84A-4691-BEAA-7761828F54C0}" presName="parTrans" presStyleLbl="sibTrans2D1" presStyleIdx="6" presStyleCnt="8"/>
      <dgm:spPr/>
    </dgm:pt>
    <dgm:pt modelId="{E6B4D370-1C83-4F30-9936-2EC8F386125D}" type="pres">
      <dgm:prSet presAssocID="{881D7577-B84A-4691-BEAA-7761828F54C0}" presName="connectorText" presStyleLbl="sibTrans2D1" presStyleIdx="6" presStyleCnt="8"/>
      <dgm:spPr/>
    </dgm:pt>
    <dgm:pt modelId="{0F5317B0-CCA6-4BED-86D7-28ECEBCF7ADD}" type="pres">
      <dgm:prSet presAssocID="{43C384C2-8C4A-4D8F-BF02-3359145BF522}" presName="node" presStyleLbl="node1" presStyleIdx="6" presStyleCnt="8">
        <dgm:presLayoutVars>
          <dgm:bulletEnabled val="1"/>
        </dgm:presLayoutVars>
      </dgm:prSet>
      <dgm:spPr/>
    </dgm:pt>
    <dgm:pt modelId="{41A57376-4131-41EA-83B1-16A1852BB7BA}" type="pres">
      <dgm:prSet presAssocID="{0CC749BB-46FE-4671-85D3-C4E3452A3C64}" presName="parTrans" presStyleLbl="sibTrans2D1" presStyleIdx="7" presStyleCnt="8"/>
      <dgm:spPr/>
    </dgm:pt>
    <dgm:pt modelId="{5FC8B16B-F9BF-471F-8960-225EB2DFC569}" type="pres">
      <dgm:prSet presAssocID="{0CC749BB-46FE-4671-85D3-C4E3452A3C64}" presName="connectorText" presStyleLbl="sibTrans2D1" presStyleIdx="7" presStyleCnt="8"/>
      <dgm:spPr/>
    </dgm:pt>
    <dgm:pt modelId="{0293ACF9-075A-4F4B-AD18-E1417D414504}" type="pres">
      <dgm:prSet presAssocID="{E7155081-9B7B-4068-896E-F65D1ADDD808}" presName="node" presStyleLbl="node1" presStyleIdx="7" presStyleCnt="8">
        <dgm:presLayoutVars>
          <dgm:bulletEnabled val="1"/>
        </dgm:presLayoutVars>
      </dgm:prSet>
      <dgm:spPr/>
    </dgm:pt>
  </dgm:ptLst>
  <dgm:cxnLst>
    <dgm:cxn modelId="{DF52470A-4AAF-44E2-A1F8-EEB222867CB7}" type="presOf" srcId="{1D285817-03ED-45C5-B9BE-E7D6F000C478}" destId="{1BCC346F-3801-42F4-A47A-C3CB91C5786F}" srcOrd="0" destOrd="0" presId="urn:microsoft.com/office/officeart/2005/8/layout/radial5"/>
    <dgm:cxn modelId="{E6109B0A-760A-4895-834F-8D4B20625DF8}" type="presOf" srcId="{0CC749BB-46FE-4671-85D3-C4E3452A3C64}" destId="{41A57376-4131-41EA-83B1-16A1852BB7BA}" srcOrd="0" destOrd="0" presId="urn:microsoft.com/office/officeart/2005/8/layout/radial5"/>
    <dgm:cxn modelId="{F71B7810-B41A-4BB6-A64A-08144B31D7BF}" type="presOf" srcId="{881D7577-B84A-4691-BEAA-7761828F54C0}" destId="{50E0F716-B4FD-454F-963C-4F17F1211C2C}" srcOrd="0" destOrd="0" presId="urn:microsoft.com/office/officeart/2005/8/layout/radial5"/>
    <dgm:cxn modelId="{2DD77C12-8CB7-4639-8113-53910EDC49E3}" srcId="{915CAC55-4937-415F-830B-1C9E5FE603E0}" destId="{14703FFD-C9B6-41C9-B5CE-7CE169BC3152}" srcOrd="4" destOrd="0" parTransId="{F3D45A74-B874-4F0D-ACCB-E5843A9050E2}" sibTransId="{B9F323A3-2E47-4624-B12C-07D8A154C8C9}"/>
    <dgm:cxn modelId="{17012316-AEC3-4D1C-BEEC-D26CD1D4954F}" type="presOf" srcId="{56FBE8D8-E903-4176-BB51-914C3A19C2EE}" destId="{ABA8B9F4-7AE1-4726-9881-24D5B620B7CB}" srcOrd="0" destOrd="0" presId="urn:microsoft.com/office/officeart/2005/8/layout/radial5"/>
    <dgm:cxn modelId="{B7665318-DAB1-472C-9CE5-7F88FAB7ABDF}" type="presOf" srcId="{F3D45A74-B874-4F0D-ACCB-E5843A9050E2}" destId="{7A942E4F-C4AB-43FB-90A1-4218D65C6FD2}" srcOrd="1" destOrd="0" presId="urn:microsoft.com/office/officeart/2005/8/layout/radial5"/>
    <dgm:cxn modelId="{CC9B701B-ADE9-4ECE-8A1A-CC57D98D0832}" srcId="{915CAC55-4937-415F-830B-1C9E5FE603E0}" destId="{43C384C2-8C4A-4D8F-BF02-3359145BF522}" srcOrd="6" destOrd="0" parTransId="{881D7577-B84A-4691-BEAA-7761828F54C0}" sibTransId="{B44E3C38-EF9E-40EB-A63A-1833BCF33CF9}"/>
    <dgm:cxn modelId="{CB3CF01B-AE08-48BD-8736-AD18ED0F4E8F}" type="presOf" srcId="{7501444E-9A91-46D7-93CC-57811A57BB71}" destId="{03B749BD-9D73-41B3-B2AA-3A77B0AE55A4}" srcOrd="0" destOrd="0" presId="urn:microsoft.com/office/officeart/2005/8/layout/radial5"/>
    <dgm:cxn modelId="{2790F223-BACD-46C8-94D8-C1C686F4D8CF}" type="presOf" srcId="{E95DB529-D5E4-400C-B4F6-0AE507659F0C}" destId="{BDFF03F3-355D-40C4-A926-BF65E67D444F}" srcOrd="1" destOrd="0" presId="urn:microsoft.com/office/officeart/2005/8/layout/radial5"/>
    <dgm:cxn modelId="{8AEEC825-F85E-4B82-81D5-780FC4C82DE0}" type="presOf" srcId="{E7155081-9B7B-4068-896E-F65D1ADDD808}" destId="{0293ACF9-075A-4F4B-AD18-E1417D414504}" srcOrd="0" destOrd="0" presId="urn:microsoft.com/office/officeart/2005/8/layout/radial5"/>
    <dgm:cxn modelId="{76A5772A-5CC1-41D9-A84B-59839B9A9DB7}" type="presOf" srcId="{0CC749BB-46FE-4671-85D3-C4E3452A3C64}" destId="{5FC8B16B-F9BF-471F-8960-225EB2DFC569}" srcOrd="1" destOrd="0" presId="urn:microsoft.com/office/officeart/2005/8/layout/radial5"/>
    <dgm:cxn modelId="{0E558E37-0B41-4F6B-B618-8960F4AAF43A}" type="presOf" srcId="{41BFB566-2ED9-4217-B8EE-432ECA2DDB12}" destId="{DD2772B5-4CB4-4A0A-BD81-4774BB2D133D}" srcOrd="0" destOrd="0" presId="urn:microsoft.com/office/officeart/2005/8/layout/radial5"/>
    <dgm:cxn modelId="{5BD2BF39-ACCC-4081-851D-CC485353B157}" srcId="{915CAC55-4937-415F-830B-1C9E5FE603E0}" destId="{E7155081-9B7B-4068-896E-F65D1ADDD808}" srcOrd="7" destOrd="0" parTransId="{0CC749BB-46FE-4671-85D3-C4E3452A3C64}" sibTransId="{9780DC40-47CE-4ED6-9B74-AA0F4157E1A0}"/>
    <dgm:cxn modelId="{7BFD2464-018F-44B6-B347-D19A52EA345B}" srcId="{915CAC55-4937-415F-830B-1C9E5FE603E0}" destId="{9ED05E9F-4B6B-494B-BB59-48ACC978316F}" srcOrd="5" destOrd="0" parTransId="{41BFB566-2ED9-4217-B8EE-432ECA2DDB12}" sibTransId="{90CBF3E3-4AF6-456F-A3ED-FC39D01B15A4}"/>
    <dgm:cxn modelId="{7FB29F6F-279F-401D-8A12-215D0A7EB364}" srcId="{915CAC55-4937-415F-830B-1C9E5FE603E0}" destId="{FE5206A1-44CE-48D2-84D5-14B707BE362A}" srcOrd="0" destOrd="0" parTransId="{BD0B6B8C-9064-4309-AC54-A8A29ECEDE6A}" sibTransId="{2779007B-B1A9-43A6-AFCC-F31187589056}"/>
    <dgm:cxn modelId="{9F0B7A72-C4F3-4A5B-B32B-71B119D1DDB7}" type="presOf" srcId="{FE5206A1-44CE-48D2-84D5-14B707BE362A}" destId="{1A4F81A6-C177-4718-9D63-F822E42FAA93}" srcOrd="0" destOrd="0" presId="urn:microsoft.com/office/officeart/2005/8/layout/radial5"/>
    <dgm:cxn modelId="{640DED74-8B6B-4CE1-8DCE-C7498878F2CC}" type="presOf" srcId="{E8C6FC84-7866-424B-9040-36F2E00F3918}" destId="{162FFEA4-A540-4C79-BB32-11DE199B47EA}" srcOrd="0" destOrd="0" presId="urn:microsoft.com/office/officeart/2005/8/layout/radial5"/>
    <dgm:cxn modelId="{D983A659-1D85-488E-9011-CADA83A4A630}" type="presOf" srcId="{BD0B6B8C-9064-4309-AC54-A8A29ECEDE6A}" destId="{EE8388A9-FF86-4971-922E-D10938D49A6D}" srcOrd="0" destOrd="0" presId="urn:microsoft.com/office/officeart/2005/8/layout/radial5"/>
    <dgm:cxn modelId="{0A15AA5A-7B68-49EB-A6A6-0AAC5EF6DA47}" type="presOf" srcId="{BD0B6B8C-9064-4309-AC54-A8A29ECEDE6A}" destId="{A7AC66AB-4EE8-46C5-BFAA-8D508AA029E5}" srcOrd="1" destOrd="0" presId="urn:microsoft.com/office/officeart/2005/8/layout/radial5"/>
    <dgm:cxn modelId="{12E7217B-696C-4838-844E-9798D64E1139}" type="presOf" srcId="{56FBE8D8-E903-4176-BB51-914C3A19C2EE}" destId="{527792E4-0CFD-41EE-94DF-8A519847C4F2}" srcOrd="1" destOrd="0" presId="urn:microsoft.com/office/officeart/2005/8/layout/radial5"/>
    <dgm:cxn modelId="{8BC6347D-BAB7-4D44-BCB9-C35B058B3A15}" type="presOf" srcId="{14703FFD-C9B6-41C9-B5CE-7CE169BC3152}" destId="{481B9877-2FC6-44AB-B931-453AD2B000E4}" srcOrd="0" destOrd="0" presId="urn:microsoft.com/office/officeart/2005/8/layout/radial5"/>
    <dgm:cxn modelId="{CDE60782-0EC8-4637-8FFC-C863D2C321A4}" srcId="{915CAC55-4937-415F-830B-1C9E5FE603E0}" destId="{E8C6FC84-7866-424B-9040-36F2E00F3918}" srcOrd="1" destOrd="0" parTransId="{56FBE8D8-E903-4176-BB51-914C3A19C2EE}" sibTransId="{23F5CC46-5E9F-43C9-963B-A64AED61B2AF}"/>
    <dgm:cxn modelId="{79444182-0215-4915-AF9C-DA859B419FF8}" srcId="{915CAC55-4937-415F-830B-1C9E5FE603E0}" destId="{7501444E-9A91-46D7-93CC-57811A57BB71}" srcOrd="2" destOrd="0" parTransId="{E95DB529-D5E4-400C-B4F6-0AE507659F0C}" sibTransId="{B3E5DF4E-3414-4E30-8387-BD59229DE2B4}"/>
    <dgm:cxn modelId="{91296E87-BA6B-4772-B8C5-BF3F6A222CEF}" type="presOf" srcId="{43C384C2-8C4A-4D8F-BF02-3359145BF522}" destId="{0F5317B0-CCA6-4BED-86D7-28ECEBCF7ADD}" srcOrd="0" destOrd="0" presId="urn:microsoft.com/office/officeart/2005/8/layout/radial5"/>
    <dgm:cxn modelId="{454F2A8B-9068-4D3A-95FC-16CE0AB66D31}" type="presOf" srcId="{D8A41B44-CDED-4586-9C42-72670E0FB612}" destId="{EB36AD68-22A7-45C4-8315-75F266077116}" srcOrd="0" destOrd="0" presId="urn:microsoft.com/office/officeart/2005/8/layout/radial5"/>
    <dgm:cxn modelId="{476CB48B-519D-46EB-A6BE-593DD5B8DB80}" type="presOf" srcId="{915CAC55-4937-415F-830B-1C9E5FE603E0}" destId="{F399A332-CE5F-471E-AB13-5E593550CD61}" srcOrd="0" destOrd="0" presId="urn:microsoft.com/office/officeart/2005/8/layout/radial5"/>
    <dgm:cxn modelId="{004C88A3-AE1A-484F-BF43-49A4B963596C}" type="presOf" srcId="{41BFB566-2ED9-4217-B8EE-432ECA2DDB12}" destId="{01A887B3-2548-4BCC-B464-7503DB7AC930}" srcOrd="1" destOrd="0" presId="urn:microsoft.com/office/officeart/2005/8/layout/radial5"/>
    <dgm:cxn modelId="{8EDE25A9-AC28-41B0-9265-8EB5245408CF}" srcId="{9507331F-E1A2-4446-88EC-2EECF6EBF5DB}" destId="{915CAC55-4937-415F-830B-1C9E5FE603E0}" srcOrd="0" destOrd="0" parTransId="{B1C95598-1688-424E-BF15-17B94C73AAAE}" sibTransId="{D0617A0A-A012-4A08-85F1-BD6595939B54}"/>
    <dgm:cxn modelId="{19C0C3B0-DC36-4C29-AB5D-C31F72593652}" type="presOf" srcId="{D8A41B44-CDED-4586-9C42-72670E0FB612}" destId="{6AB20D58-9E52-4A02-9AEF-7DEC489A1466}" srcOrd="1" destOrd="0" presId="urn:microsoft.com/office/officeart/2005/8/layout/radial5"/>
    <dgm:cxn modelId="{31039FBA-FD57-4C62-88E0-8A57D1E6A560}" type="presOf" srcId="{F3D45A74-B874-4F0D-ACCB-E5843A9050E2}" destId="{C9127024-62E3-4190-8AA5-865F9693DC1B}" srcOrd="0" destOrd="0" presId="urn:microsoft.com/office/officeart/2005/8/layout/radial5"/>
    <dgm:cxn modelId="{1E8BB2E4-6B34-4057-9A5B-763554500C1E}" srcId="{915CAC55-4937-415F-830B-1C9E5FE603E0}" destId="{1D285817-03ED-45C5-B9BE-E7D6F000C478}" srcOrd="3" destOrd="0" parTransId="{D8A41B44-CDED-4586-9C42-72670E0FB612}" sibTransId="{9AC774D4-D0DD-4E90-A71D-D6E559FDF08F}"/>
    <dgm:cxn modelId="{AFBF99EE-E254-4754-996E-E18654E5B7A6}" type="presOf" srcId="{E95DB529-D5E4-400C-B4F6-0AE507659F0C}" destId="{2779FA48-78EB-418D-AB40-ADC5D489DB3D}" srcOrd="0" destOrd="0" presId="urn:microsoft.com/office/officeart/2005/8/layout/radial5"/>
    <dgm:cxn modelId="{B58918EF-A4A1-4C37-ADD3-3A28AD8BD8A2}" type="presOf" srcId="{9507331F-E1A2-4446-88EC-2EECF6EBF5DB}" destId="{E811B114-9145-49CB-98A2-3D7152196C54}" srcOrd="0" destOrd="0" presId="urn:microsoft.com/office/officeart/2005/8/layout/radial5"/>
    <dgm:cxn modelId="{894CBCF1-CC47-414F-9CA8-9FBF95169531}" type="presOf" srcId="{9ED05E9F-4B6B-494B-BB59-48ACC978316F}" destId="{0CFD69C4-070B-49B3-B375-8A6546085AC5}" srcOrd="0" destOrd="0" presId="urn:microsoft.com/office/officeart/2005/8/layout/radial5"/>
    <dgm:cxn modelId="{D88DE7F3-7897-49DF-8773-78ACAB15E4A1}" type="presOf" srcId="{881D7577-B84A-4691-BEAA-7761828F54C0}" destId="{E6B4D370-1C83-4F30-9936-2EC8F386125D}" srcOrd="1" destOrd="0" presId="urn:microsoft.com/office/officeart/2005/8/layout/radial5"/>
    <dgm:cxn modelId="{4777A65D-C4A5-4BB2-A5C0-7124C40825C2}" type="presParOf" srcId="{E811B114-9145-49CB-98A2-3D7152196C54}" destId="{F399A332-CE5F-471E-AB13-5E593550CD61}" srcOrd="0" destOrd="0" presId="urn:microsoft.com/office/officeart/2005/8/layout/radial5"/>
    <dgm:cxn modelId="{87B10783-EB6F-4CBF-A44B-318AA512B954}" type="presParOf" srcId="{E811B114-9145-49CB-98A2-3D7152196C54}" destId="{EE8388A9-FF86-4971-922E-D10938D49A6D}" srcOrd="1" destOrd="0" presId="urn:microsoft.com/office/officeart/2005/8/layout/radial5"/>
    <dgm:cxn modelId="{73CA2739-0172-4A48-A05D-F1817965DAC3}" type="presParOf" srcId="{EE8388A9-FF86-4971-922E-D10938D49A6D}" destId="{A7AC66AB-4EE8-46C5-BFAA-8D508AA029E5}" srcOrd="0" destOrd="0" presId="urn:microsoft.com/office/officeart/2005/8/layout/radial5"/>
    <dgm:cxn modelId="{6F86691F-9011-41B0-BBA4-48A7422072C1}" type="presParOf" srcId="{E811B114-9145-49CB-98A2-3D7152196C54}" destId="{1A4F81A6-C177-4718-9D63-F822E42FAA93}" srcOrd="2" destOrd="0" presId="urn:microsoft.com/office/officeart/2005/8/layout/radial5"/>
    <dgm:cxn modelId="{B2B7B93D-C1B1-404D-9EA8-7DACFFA1BFBF}" type="presParOf" srcId="{E811B114-9145-49CB-98A2-3D7152196C54}" destId="{ABA8B9F4-7AE1-4726-9881-24D5B620B7CB}" srcOrd="3" destOrd="0" presId="urn:microsoft.com/office/officeart/2005/8/layout/radial5"/>
    <dgm:cxn modelId="{3C334D60-2623-47B8-9830-84A7D31F3E4D}" type="presParOf" srcId="{ABA8B9F4-7AE1-4726-9881-24D5B620B7CB}" destId="{527792E4-0CFD-41EE-94DF-8A519847C4F2}" srcOrd="0" destOrd="0" presId="urn:microsoft.com/office/officeart/2005/8/layout/radial5"/>
    <dgm:cxn modelId="{915E57AB-C655-4B77-A41D-0D95EF3850EA}" type="presParOf" srcId="{E811B114-9145-49CB-98A2-3D7152196C54}" destId="{162FFEA4-A540-4C79-BB32-11DE199B47EA}" srcOrd="4" destOrd="0" presId="urn:microsoft.com/office/officeart/2005/8/layout/radial5"/>
    <dgm:cxn modelId="{8838C948-91C8-4DBB-8156-15A4BF2CBCF1}" type="presParOf" srcId="{E811B114-9145-49CB-98A2-3D7152196C54}" destId="{2779FA48-78EB-418D-AB40-ADC5D489DB3D}" srcOrd="5" destOrd="0" presId="urn:microsoft.com/office/officeart/2005/8/layout/radial5"/>
    <dgm:cxn modelId="{D674AC72-7F37-4F57-9B14-9487B7D4B950}" type="presParOf" srcId="{2779FA48-78EB-418D-AB40-ADC5D489DB3D}" destId="{BDFF03F3-355D-40C4-A926-BF65E67D444F}" srcOrd="0" destOrd="0" presId="urn:microsoft.com/office/officeart/2005/8/layout/radial5"/>
    <dgm:cxn modelId="{BC006D69-6ABD-4159-A944-774C1F7DD7DC}" type="presParOf" srcId="{E811B114-9145-49CB-98A2-3D7152196C54}" destId="{03B749BD-9D73-41B3-B2AA-3A77B0AE55A4}" srcOrd="6" destOrd="0" presId="urn:microsoft.com/office/officeart/2005/8/layout/radial5"/>
    <dgm:cxn modelId="{F85E22C8-AA3E-4C84-B5E7-6ED7D97FD49F}" type="presParOf" srcId="{E811B114-9145-49CB-98A2-3D7152196C54}" destId="{EB36AD68-22A7-45C4-8315-75F266077116}" srcOrd="7" destOrd="0" presId="urn:microsoft.com/office/officeart/2005/8/layout/radial5"/>
    <dgm:cxn modelId="{B6D034C1-DFDC-434F-9EBD-D7A42595E784}" type="presParOf" srcId="{EB36AD68-22A7-45C4-8315-75F266077116}" destId="{6AB20D58-9E52-4A02-9AEF-7DEC489A1466}" srcOrd="0" destOrd="0" presId="urn:microsoft.com/office/officeart/2005/8/layout/radial5"/>
    <dgm:cxn modelId="{749AE038-46C1-41FF-A53C-9C2AE7630B9C}" type="presParOf" srcId="{E811B114-9145-49CB-98A2-3D7152196C54}" destId="{1BCC346F-3801-42F4-A47A-C3CB91C5786F}" srcOrd="8" destOrd="0" presId="urn:microsoft.com/office/officeart/2005/8/layout/radial5"/>
    <dgm:cxn modelId="{A0612DA2-4473-44D9-9627-A015DD693BDD}" type="presParOf" srcId="{E811B114-9145-49CB-98A2-3D7152196C54}" destId="{C9127024-62E3-4190-8AA5-865F9693DC1B}" srcOrd="9" destOrd="0" presId="urn:microsoft.com/office/officeart/2005/8/layout/radial5"/>
    <dgm:cxn modelId="{1E1B8BE2-199B-4520-9F8B-4C5FAEC31214}" type="presParOf" srcId="{C9127024-62E3-4190-8AA5-865F9693DC1B}" destId="{7A942E4F-C4AB-43FB-90A1-4218D65C6FD2}" srcOrd="0" destOrd="0" presId="urn:microsoft.com/office/officeart/2005/8/layout/radial5"/>
    <dgm:cxn modelId="{468BF5C6-2D97-4E86-8E83-0DF3B44D7208}" type="presParOf" srcId="{E811B114-9145-49CB-98A2-3D7152196C54}" destId="{481B9877-2FC6-44AB-B931-453AD2B000E4}" srcOrd="10" destOrd="0" presId="urn:microsoft.com/office/officeart/2005/8/layout/radial5"/>
    <dgm:cxn modelId="{55D8F444-2A3B-4F9A-A8AC-7BFEDEA717F5}" type="presParOf" srcId="{E811B114-9145-49CB-98A2-3D7152196C54}" destId="{DD2772B5-4CB4-4A0A-BD81-4774BB2D133D}" srcOrd="11" destOrd="0" presId="urn:microsoft.com/office/officeart/2005/8/layout/radial5"/>
    <dgm:cxn modelId="{DD39D067-0E4E-464A-A090-48073A9FC74C}" type="presParOf" srcId="{DD2772B5-4CB4-4A0A-BD81-4774BB2D133D}" destId="{01A887B3-2548-4BCC-B464-7503DB7AC930}" srcOrd="0" destOrd="0" presId="urn:microsoft.com/office/officeart/2005/8/layout/radial5"/>
    <dgm:cxn modelId="{85CA3836-90F9-40C5-BF47-571C01645562}" type="presParOf" srcId="{E811B114-9145-49CB-98A2-3D7152196C54}" destId="{0CFD69C4-070B-49B3-B375-8A6546085AC5}" srcOrd="12" destOrd="0" presId="urn:microsoft.com/office/officeart/2005/8/layout/radial5"/>
    <dgm:cxn modelId="{368F35DB-EE1A-4145-99DD-362E18D678D1}" type="presParOf" srcId="{E811B114-9145-49CB-98A2-3D7152196C54}" destId="{50E0F716-B4FD-454F-963C-4F17F1211C2C}" srcOrd="13" destOrd="0" presId="urn:microsoft.com/office/officeart/2005/8/layout/radial5"/>
    <dgm:cxn modelId="{2C073F3E-1387-40C0-8DE7-9940EE3A1F8E}" type="presParOf" srcId="{50E0F716-B4FD-454F-963C-4F17F1211C2C}" destId="{E6B4D370-1C83-4F30-9936-2EC8F386125D}" srcOrd="0" destOrd="0" presId="urn:microsoft.com/office/officeart/2005/8/layout/radial5"/>
    <dgm:cxn modelId="{23ABA46E-0319-4047-94B3-EB651728B7EA}" type="presParOf" srcId="{E811B114-9145-49CB-98A2-3D7152196C54}" destId="{0F5317B0-CCA6-4BED-86D7-28ECEBCF7ADD}" srcOrd="14" destOrd="0" presId="urn:microsoft.com/office/officeart/2005/8/layout/radial5"/>
    <dgm:cxn modelId="{FEF6DDE0-D6FD-4AF1-9CBC-498588CCE44B}" type="presParOf" srcId="{E811B114-9145-49CB-98A2-3D7152196C54}" destId="{41A57376-4131-41EA-83B1-16A1852BB7BA}" srcOrd="15" destOrd="0" presId="urn:microsoft.com/office/officeart/2005/8/layout/radial5"/>
    <dgm:cxn modelId="{A753FBCE-68F2-495D-8D95-63F86C536293}" type="presParOf" srcId="{41A57376-4131-41EA-83B1-16A1852BB7BA}" destId="{5FC8B16B-F9BF-471F-8960-225EB2DFC569}" srcOrd="0" destOrd="0" presId="urn:microsoft.com/office/officeart/2005/8/layout/radial5"/>
    <dgm:cxn modelId="{C9214591-1D5D-46BB-BEBF-6DEB928D24E7}" type="presParOf" srcId="{E811B114-9145-49CB-98A2-3D7152196C54}" destId="{0293ACF9-075A-4F4B-AD18-E1417D414504}" srcOrd="16" destOrd="0" presId="urn:microsoft.com/office/officeart/2005/8/layout/radial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EB02C99-263F-491F-8B3B-040F401A3A44}" type="doc">
      <dgm:prSet loTypeId="urn:microsoft.com/office/officeart/2005/8/layout/chart3#1" loCatId="relationship" qsTypeId="urn:microsoft.com/office/officeart/2005/8/quickstyle/simple3#1" qsCatId="simple" csTypeId="urn:microsoft.com/office/officeart/2005/8/colors/accent1_2#1" csCatId="accent1" phldr="1"/>
      <dgm:spPr/>
    </dgm:pt>
    <dgm:pt modelId="{3ACD61F3-A755-47DF-AA64-D67A32358F9C}">
      <dgm:prSet phldrT="[文本]"/>
      <dgm:spPr/>
      <dgm:t>
        <a:bodyPr/>
        <a:lstStyle/>
        <a:p>
          <a:r>
            <a:rPr lang="zh-CN" altLang="en-US" dirty="0"/>
            <a:t>建筑工程</a:t>
          </a:r>
        </a:p>
      </dgm:t>
    </dgm:pt>
    <dgm:pt modelId="{2AD4DD13-98D8-4FE5-87EE-A6A5F7E59077}" cxnId="{69AB259F-5C95-4CA5-858F-F3F1EDF7B79C}" type="parTrans">
      <dgm:prSet/>
      <dgm:spPr/>
      <dgm:t>
        <a:bodyPr/>
        <a:lstStyle/>
        <a:p>
          <a:endParaRPr lang="zh-CN" altLang="en-US"/>
        </a:p>
      </dgm:t>
    </dgm:pt>
    <dgm:pt modelId="{352FAD69-4DAE-4AFC-AD01-42538AA92DCD}" cxnId="{69AB259F-5C95-4CA5-858F-F3F1EDF7B79C}" type="sibTrans">
      <dgm:prSet/>
      <dgm:spPr/>
      <dgm:t>
        <a:bodyPr/>
        <a:lstStyle/>
        <a:p>
          <a:endParaRPr lang="zh-CN" altLang="en-US"/>
        </a:p>
      </dgm:t>
    </dgm:pt>
    <dgm:pt modelId="{AD8CD2E5-FEA9-4878-9270-5A6D1F4A7F37}">
      <dgm:prSet phldrT="[文本]"/>
      <dgm:spPr/>
      <dgm:t>
        <a:bodyPr/>
        <a:lstStyle/>
        <a:p>
          <a:r>
            <a:rPr lang="zh-CN" altLang="en-US" dirty="0"/>
            <a:t>安装工程</a:t>
          </a:r>
        </a:p>
      </dgm:t>
    </dgm:pt>
    <dgm:pt modelId="{240443E8-B67F-4009-ACB6-12F2BB0B2182}" cxnId="{3482698F-40E9-4939-9586-4018349DF687}" type="parTrans">
      <dgm:prSet/>
      <dgm:spPr/>
      <dgm:t>
        <a:bodyPr/>
        <a:lstStyle/>
        <a:p>
          <a:endParaRPr lang="zh-CN" altLang="en-US"/>
        </a:p>
      </dgm:t>
    </dgm:pt>
    <dgm:pt modelId="{CA62D271-1B38-4EC6-8928-09AD4EDAACC4}" cxnId="{3482698F-40E9-4939-9586-4018349DF687}" type="sibTrans">
      <dgm:prSet/>
      <dgm:spPr/>
      <dgm:t>
        <a:bodyPr/>
        <a:lstStyle/>
        <a:p>
          <a:endParaRPr lang="zh-CN" altLang="en-US"/>
        </a:p>
      </dgm:t>
    </dgm:pt>
    <dgm:pt modelId="{84FC43B8-FC8C-48F2-BA7A-DE0D922C38BD}">
      <dgm:prSet phldrT="[文本]"/>
      <dgm:spPr/>
      <dgm:t>
        <a:bodyPr/>
        <a:lstStyle/>
        <a:p>
          <a:r>
            <a:rPr lang="zh-CN" altLang="en-US" dirty="0"/>
            <a:t>设备、工具、器具购置</a:t>
          </a:r>
        </a:p>
      </dgm:t>
    </dgm:pt>
    <dgm:pt modelId="{D5CD4E80-BF47-4A2B-81EB-814D431DFCA9}" cxnId="{ADA4F7F7-AFA2-4BA7-81B5-251B3AA7A445}" type="parTrans">
      <dgm:prSet/>
      <dgm:spPr/>
      <dgm:t>
        <a:bodyPr/>
        <a:lstStyle/>
        <a:p>
          <a:endParaRPr lang="zh-CN" altLang="en-US"/>
        </a:p>
      </dgm:t>
    </dgm:pt>
    <dgm:pt modelId="{30D5C7F5-AD04-46EF-B152-FD32120792C5}" cxnId="{ADA4F7F7-AFA2-4BA7-81B5-251B3AA7A445}" type="sibTrans">
      <dgm:prSet/>
      <dgm:spPr/>
      <dgm:t>
        <a:bodyPr/>
        <a:lstStyle/>
        <a:p>
          <a:endParaRPr lang="zh-CN" altLang="en-US"/>
        </a:p>
      </dgm:t>
    </dgm:pt>
    <dgm:pt modelId="{B85547FB-47F6-4E0A-8496-C41FD70F88DC}">
      <dgm:prSet phldrT="[文本]"/>
      <dgm:spPr/>
      <dgm:t>
        <a:bodyPr/>
        <a:lstStyle/>
        <a:p>
          <a:r>
            <a:rPr lang="zh-CN" altLang="en-US" dirty="0"/>
            <a:t>其他费用</a:t>
          </a:r>
        </a:p>
      </dgm:t>
    </dgm:pt>
    <dgm:pt modelId="{658C41E5-D3B9-4DF0-855F-1CB25F22C06B}" cxnId="{E236C393-88DF-4633-8560-E144B568F076}" type="parTrans">
      <dgm:prSet/>
      <dgm:spPr/>
      <dgm:t>
        <a:bodyPr/>
        <a:lstStyle/>
        <a:p>
          <a:endParaRPr lang="zh-CN" altLang="en-US"/>
        </a:p>
      </dgm:t>
    </dgm:pt>
    <dgm:pt modelId="{68EBEBC9-C3E4-4FD3-B7AF-810A5BA88938}" cxnId="{E236C393-88DF-4633-8560-E144B568F076}" type="sibTrans">
      <dgm:prSet/>
      <dgm:spPr/>
      <dgm:t>
        <a:bodyPr/>
        <a:lstStyle/>
        <a:p>
          <a:endParaRPr lang="zh-CN" altLang="en-US"/>
        </a:p>
      </dgm:t>
    </dgm:pt>
    <dgm:pt modelId="{17FE8088-932E-410B-A1FD-35F90CC7EC51}" type="pres">
      <dgm:prSet presAssocID="{7EB02C99-263F-491F-8B3B-040F401A3A44}" presName="compositeShape" presStyleCnt="0">
        <dgm:presLayoutVars>
          <dgm:chMax val="7"/>
          <dgm:dir/>
          <dgm:resizeHandles val="exact"/>
        </dgm:presLayoutVars>
      </dgm:prSet>
      <dgm:spPr/>
    </dgm:pt>
    <dgm:pt modelId="{DEAE21DB-8472-40BA-8A84-59732BB4CD74}" type="pres">
      <dgm:prSet presAssocID="{7EB02C99-263F-491F-8B3B-040F401A3A44}" presName="wedge1" presStyleLbl="node1" presStyleIdx="0" presStyleCnt="4"/>
      <dgm:spPr/>
    </dgm:pt>
    <dgm:pt modelId="{07B49066-7E75-49FA-9907-C49E87C10A7E}" type="pres">
      <dgm:prSet presAssocID="{7EB02C99-263F-491F-8B3B-040F401A3A44}" presName="wedge1Tx" presStyleLbl="node1" presStyleIdx="0" presStyleCnt="4">
        <dgm:presLayoutVars>
          <dgm:chMax val="0"/>
          <dgm:chPref val="0"/>
          <dgm:bulletEnabled val="1"/>
        </dgm:presLayoutVars>
      </dgm:prSet>
      <dgm:spPr/>
    </dgm:pt>
    <dgm:pt modelId="{3AE23F94-33E3-41D9-9479-E9166C784F65}" type="pres">
      <dgm:prSet presAssocID="{7EB02C99-263F-491F-8B3B-040F401A3A44}" presName="wedge2" presStyleLbl="node1" presStyleIdx="1" presStyleCnt="4"/>
      <dgm:spPr/>
    </dgm:pt>
    <dgm:pt modelId="{FA93207A-10B4-4597-8A60-D6F608F6EE5F}" type="pres">
      <dgm:prSet presAssocID="{7EB02C99-263F-491F-8B3B-040F401A3A44}" presName="wedge2Tx" presStyleLbl="node1" presStyleIdx="1" presStyleCnt="4">
        <dgm:presLayoutVars>
          <dgm:chMax val="0"/>
          <dgm:chPref val="0"/>
          <dgm:bulletEnabled val="1"/>
        </dgm:presLayoutVars>
      </dgm:prSet>
      <dgm:spPr/>
    </dgm:pt>
    <dgm:pt modelId="{D011983A-96E7-45D8-A3C4-FC234A49CDE6}" type="pres">
      <dgm:prSet presAssocID="{7EB02C99-263F-491F-8B3B-040F401A3A44}" presName="wedge3" presStyleLbl="node1" presStyleIdx="2" presStyleCnt="4"/>
      <dgm:spPr/>
    </dgm:pt>
    <dgm:pt modelId="{E56457C3-6BF2-4727-B0BE-5D10F35584CC}" type="pres">
      <dgm:prSet presAssocID="{7EB02C99-263F-491F-8B3B-040F401A3A44}" presName="wedge3Tx" presStyleLbl="node1" presStyleIdx="2" presStyleCnt="4">
        <dgm:presLayoutVars>
          <dgm:chMax val="0"/>
          <dgm:chPref val="0"/>
          <dgm:bulletEnabled val="1"/>
        </dgm:presLayoutVars>
      </dgm:prSet>
      <dgm:spPr/>
    </dgm:pt>
    <dgm:pt modelId="{EFEA8111-A11E-4DE1-A8F2-2690DF7A5A12}" type="pres">
      <dgm:prSet presAssocID="{7EB02C99-263F-491F-8B3B-040F401A3A44}" presName="wedge4" presStyleLbl="node1" presStyleIdx="3" presStyleCnt="4"/>
      <dgm:spPr/>
    </dgm:pt>
    <dgm:pt modelId="{96D9FDAE-8DDB-42B1-998D-65FC9438FE06}" type="pres">
      <dgm:prSet presAssocID="{7EB02C99-263F-491F-8B3B-040F401A3A44}" presName="wedge4Tx" presStyleLbl="node1" presStyleIdx="3" presStyleCnt="4">
        <dgm:presLayoutVars>
          <dgm:chMax val="0"/>
          <dgm:chPref val="0"/>
          <dgm:bulletEnabled val="1"/>
        </dgm:presLayoutVars>
      </dgm:prSet>
      <dgm:spPr/>
    </dgm:pt>
  </dgm:ptLst>
  <dgm:cxnLst>
    <dgm:cxn modelId="{2D96D70A-CF85-4B2A-9641-2AF6F5C3F4B5}" type="presOf" srcId="{AD8CD2E5-FEA9-4878-9270-5A6D1F4A7F37}" destId="{DEAE21DB-8472-40BA-8A84-59732BB4CD74}" srcOrd="0" destOrd="0" presId="urn:microsoft.com/office/officeart/2005/8/layout/chart3#1"/>
    <dgm:cxn modelId="{28B82D0F-0BEF-48DF-89E7-05E770E25BAD}" type="presOf" srcId="{B85547FB-47F6-4E0A-8496-C41FD70F88DC}" destId="{D011983A-96E7-45D8-A3C4-FC234A49CDE6}" srcOrd="0" destOrd="0" presId="urn:microsoft.com/office/officeart/2005/8/layout/chart3#1"/>
    <dgm:cxn modelId="{DD29586A-4843-4CEC-A678-14C139C8669A}" type="presOf" srcId="{3ACD61F3-A755-47DF-AA64-D67A32358F9C}" destId="{EFEA8111-A11E-4DE1-A8F2-2690DF7A5A12}" srcOrd="0" destOrd="0" presId="urn:microsoft.com/office/officeart/2005/8/layout/chart3#1"/>
    <dgm:cxn modelId="{508DFD7C-15A3-4D77-A2A7-5C1933670B28}" type="presOf" srcId="{AD8CD2E5-FEA9-4878-9270-5A6D1F4A7F37}" destId="{07B49066-7E75-49FA-9907-C49E87C10A7E}" srcOrd="1" destOrd="0" presId="urn:microsoft.com/office/officeart/2005/8/layout/chart3#1"/>
    <dgm:cxn modelId="{80FBD37D-A6FF-4C13-BEBE-D43CAB884606}" type="presOf" srcId="{B85547FB-47F6-4E0A-8496-C41FD70F88DC}" destId="{E56457C3-6BF2-4727-B0BE-5D10F35584CC}" srcOrd="1" destOrd="0" presId="urn:microsoft.com/office/officeart/2005/8/layout/chart3#1"/>
    <dgm:cxn modelId="{01DAEE88-3FB6-4B45-9BA5-F4ECDC624830}" type="presOf" srcId="{7EB02C99-263F-491F-8B3B-040F401A3A44}" destId="{17FE8088-932E-410B-A1FD-35F90CC7EC51}" srcOrd="0" destOrd="0" presId="urn:microsoft.com/office/officeart/2005/8/layout/chart3#1"/>
    <dgm:cxn modelId="{1D32A08A-66A2-4A52-9F33-0E32E2DF2987}" type="presOf" srcId="{84FC43B8-FC8C-48F2-BA7A-DE0D922C38BD}" destId="{3AE23F94-33E3-41D9-9479-E9166C784F65}" srcOrd="0" destOrd="0" presId="urn:microsoft.com/office/officeart/2005/8/layout/chart3#1"/>
    <dgm:cxn modelId="{3482698F-40E9-4939-9586-4018349DF687}" srcId="{7EB02C99-263F-491F-8B3B-040F401A3A44}" destId="{AD8CD2E5-FEA9-4878-9270-5A6D1F4A7F37}" srcOrd="0" destOrd="0" parTransId="{240443E8-B67F-4009-ACB6-12F2BB0B2182}" sibTransId="{CA62D271-1B38-4EC6-8928-09AD4EDAACC4}"/>
    <dgm:cxn modelId="{E236C393-88DF-4633-8560-E144B568F076}" srcId="{7EB02C99-263F-491F-8B3B-040F401A3A44}" destId="{B85547FB-47F6-4E0A-8496-C41FD70F88DC}" srcOrd="2" destOrd="0" parTransId="{658C41E5-D3B9-4DF0-855F-1CB25F22C06B}" sibTransId="{68EBEBC9-C3E4-4FD3-B7AF-810A5BA88938}"/>
    <dgm:cxn modelId="{69AB259F-5C95-4CA5-858F-F3F1EDF7B79C}" srcId="{7EB02C99-263F-491F-8B3B-040F401A3A44}" destId="{3ACD61F3-A755-47DF-AA64-D67A32358F9C}" srcOrd="3" destOrd="0" parTransId="{2AD4DD13-98D8-4FE5-87EE-A6A5F7E59077}" sibTransId="{352FAD69-4DAE-4AFC-AD01-42538AA92DCD}"/>
    <dgm:cxn modelId="{E0EF00BF-1BB0-46A9-8CB2-F989FE2A5C07}" type="presOf" srcId="{3ACD61F3-A755-47DF-AA64-D67A32358F9C}" destId="{96D9FDAE-8DDB-42B1-998D-65FC9438FE06}" srcOrd="1" destOrd="0" presId="urn:microsoft.com/office/officeart/2005/8/layout/chart3#1"/>
    <dgm:cxn modelId="{3B4702F1-1F88-4157-8768-0CBDA8A3BB8B}" type="presOf" srcId="{84FC43B8-FC8C-48F2-BA7A-DE0D922C38BD}" destId="{FA93207A-10B4-4597-8A60-D6F608F6EE5F}" srcOrd="1" destOrd="0" presId="urn:microsoft.com/office/officeart/2005/8/layout/chart3#1"/>
    <dgm:cxn modelId="{ADA4F7F7-AFA2-4BA7-81B5-251B3AA7A445}" srcId="{7EB02C99-263F-491F-8B3B-040F401A3A44}" destId="{84FC43B8-FC8C-48F2-BA7A-DE0D922C38BD}" srcOrd="1" destOrd="0" parTransId="{D5CD4E80-BF47-4A2B-81EB-814D431DFCA9}" sibTransId="{30D5C7F5-AD04-46EF-B152-FD32120792C5}"/>
    <dgm:cxn modelId="{6CA10FC9-90BE-4516-8C99-A1D674FB2A0B}" type="presParOf" srcId="{17FE8088-932E-410B-A1FD-35F90CC7EC51}" destId="{DEAE21DB-8472-40BA-8A84-59732BB4CD74}" srcOrd="0" destOrd="0" presId="urn:microsoft.com/office/officeart/2005/8/layout/chart3#1"/>
    <dgm:cxn modelId="{A58D8399-0159-400C-878F-AD60972A6DD3}" type="presParOf" srcId="{17FE8088-932E-410B-A1FD-35F90CC7EC51}" destId="{07B49066-7E75-49FA-9907-C49E87C10A7E}" srcOrd="1" destOrd="0" presId="urn:microsoft.com/office/officeart/2005/8/layout/chart3#1"/>
    <dgm:cxn modelId="{0578814A-1F03-465E-B2CD-39305C4803E5}" type="presParOf" srcId="{17FE8088-932E-410B-A1FD-35F90CC7EC51}" destId="{3AE23F94-33E3-41D9-9479-E9166C784F65}" srcOrd="2" destOrd="0" presId="urn:microsoft.com/office/officeart/2005/8/layout/chart3#1"/>
    <dgm:cxn modelId="{1137A5A4-B8B7-4DBF-9AA5-A64F1209F42A}" type="presParOf" srcId="{17FE8088-932E-410B-A1FD-35F90CC7EC51}" destId="{FA93207A-10B4-4597-8A60-D6F608F6EE5F}" srcOrd="3" destOrd="0" presId="urn:microsoft.com/office/officeart/2005/8/layout/chart3#1"/>
    <dgm:cxn modelId="{511561CA-3211-4970-A6A8-AF813FEFF429}" type="presParOf" srcId="{17FE8088-932E-410B-A1FD-35F90CC7EC51}" destId="{D011983A-96E7-45D8-A3C4-FC234A49CDE6}" srcOrd="4" destOrd="0" presId="urn:microsoft.com/office/officeart/2005/8/layout/chart3#1"/>
    <dgm:cxn modelId="{AB5B7A41-02F7-46EE-A4E1-776C56397646}" type="presParOf" srcId="{17FE8088-932E-410B-A1FD-35F90CC7EC51}" destId="{E56457C3-6BF2-4727-B0BE-5D10F35584CC}" srcOrd="5" destOrd="0" presId="urn:microsoft.com/office/officeart/2005/8/layout/chart3#1"/>
    <dgm:cxn modelId="{C7A59B06-B452-4002-86BE-081B61915109}" type="presParOf" srcId="{17FE8088-932E-410B-A1FD-35F90CC7EC51}" destId="{EFEA8111-A11E-4DE1-A8F2-2690DF7A5A12}" srcOrd="6" destOrd="0" presId="urn:microsoft.com/office/officeart/2005/8/layout/chart3#1"/>
    <dgm:cxn modelId="{95AF4DEC-B245-43E6-9AFA-355CB1BFD828}" type="presParOf" srcId="{17FE8088-932E-410B-A1FD-35F90CC7EC51}" destId="{96D9FDAE-8DDB-42B1-998D-65FC9438FE06}" srcOrd="7" destOrd="0" presId="urn:microsoft.com/office/officeart/2005/8/layout/chart3#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461558" cy="5644884"/>
        <a:chOff x="0" y="0"/>
        <a:chExt cx="10461558" cy="5644884"/>
      </a:xfrm>
    </dsp:grpSpPr>
    <dsp:sp modelId="{61F651CD-F5B8-4C0C-A05A-9B1EBC349CCD}">
      <dsp:nvSpPr>
        <dsp:cNvPr id="3" name="圆角矩形 2"/>
        <dsp:cNvSpPr/>
      </dsp:nvSpPr>
      <dsp:spPr bwMode="white">
        <a:xfrm>
          <a:off x="243396" y="1734079"/>
          <a:ext cx="889659" cy="2455227"/>
        </a:xfrm>
        <a:prstGeom prst="roundRect">
          <a:avLst>
            <a:gd name="adj" fmla="val 10000"/>
          </a:avLst>
        </a:prstGeom>
        <a:sp3d prstMaterial="plastic">
          <a:bevelT w="120900" h="88900"/>
          <a:bevelB w="88900" h="31750" prst="angle"/>
        </a:sp3d>
      </dsp:spPr>
      <dsp:style>
        <a:lnRef idx="0">
          <a:schemeClr val="lt1"/>
        </a:lnRef>
        <a:fillRef idx="3">
          <a:schemeClr val="accent4"/>
        </a:fillRef>
        <a:effectRef idx="2">
          <a:scrgbClr r="0" g="0" b="0"/>
        </a:effectRef>
        <a:fontRef idx="minor">
          <a:schemeClr val="lt1"/>
        </a:fontRef>
      </dsp:style>
      <dsp:txBody>
        <a:bodyPr vert="horz" wrap="square" lIns="15240" tIns="15240" rIns="15240" bIns="152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400" b="1" dirty="0" smtClean="0">
              <a:solidFill>
                <a:schemeClr val="bg1"/>
              </a:solidFill>
              <a:latin typeface="华文中宋" panose="02010600040101010101" pitchFamily="2" charset="-122"/>
              <a:ea typeface="华文中宋" panose="02010600040101010101" pitchFamily="2" charset="-122"/>
            </a:rPr>
            <a:t>项目材料</a:t>
          </a:r>
          <a:endParaRPr lang="zh-CN" altLang="en-US" sz="2400" b="1" dirty="0" smtClean="0">
            <a:solidFill>
              <a:schemeClr val="bg1"/>
            </a:solidFill>
            <a:latin typeface="华文中宋" panose="02010600040101010101" pitchFamily="2" charset="-122"/>
            <a:ea typeface="华文中宋" panose="02010600040101010101" pitchFamily="2" charset="-122"/>
          </a:endParaRPr>
        </a:p>
      </dsp:txBody>
      <dsp:txXfrm>
        <a:off x="243396" y="1734079"/>
        <a:ext cx="889659" cy="2455227"/>
      </dsp:txXfrm>
    </dsp:sp>
    <dsp:sp modelId="{A0AF5B54-3C38-4A2D-B401-916F3081E0C4}">
      <dsp:nvSpPr>
        <dsp:cNvPr id="4" name="任意多边形 3"/>
        <dsp:cNvSpPr/>
      </dsp:nvSpPr>
      <dsp:spPr bwMode="white">
        <a:xfrm>
          <a:off x="725578" y="2198366"/>
          <a:ext cx="1734542" cy="55941"/>
        </a:xfrm>
        <a:custGeom>
          <a:avLst/>
          <a:gdLst/>
          <a:ahLst/>
          <a:cxnLst/>
          <a:pathLst>
            <a:path w="2732" h="88">
              <a:moveTo>
                <a:pt x="642" y="1202"/>
              </a:moveTo>
              <a:lnTo>
                <a:pt x="2090" y="-1114"/>
              </a:lnTo>
            </a:path>
          </a:pathLst>
        </a:custGeom>
        <a:sp3d prstMaterial="matte"/>
      </dsp:spPr>
      <dsp:style>
        <a:lnRef idx="2">
          <a:schemeClr val="accent6"/>
        </a:lnRef>
        <a:fillRef idx="0">
          <a:schemeClr val="accent6">
            <a:tint val="90000"/>
          </a:schemeClr>
        </a:fillRef>
        <a:effectRef idx="0">
          <a:scrgbClr r="0" g="0" b="0"/>
        </a:effectRef>
        <a:fontRef idx="minor"/>
      </dsp:style>
      <dsp:txBody>
        <a:bodyPr anchor="ctr"/>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zh-CN" altLang="en-US" sz="2000" b="1">
            <a:solidFill>
              <a:schemeClr val="bg1"/>
            </a:solidFill>
            <a:latin typeface="仿宋_GB2312" panose="02010609030101010101" pitchFamily="49" charset="-122"/>
            <a:ea typeface="仿宋_GB2312" panose="02010609030101010101" pitchFamily="49" charset="-122"/>
          </a:endParaRPr>
        </a:p>
      </dsp:txBody>
      <dsp:txXfrm>
        <a:off x="725578" y="2198366"/>
        <a:ext cx="1734542" cy="55941"/>
      </dsp:txXfrm>
    </dsp:sp>
    <dsp:sp modelId="{90C5DD28-FF61-4303-A2E9-FF8EAC4F80B5}">
      <dsp:nvSpPr>
        <dsp:cNvPr id="5" name="圆角矩形 4"/>
        <dsp:cNvSpPr/>
      </dsp:nvSpPr>
      <dsp:spPr bwMode="white">
        <a:xfrm>
          <a:off x="2052643" y="974039"/>
          <a:ext cx="1632935" cy="1033882"/>
        </a:xfrm>
        <a:prstGeom prst="roundRect">
          <a:avLst>
            <a:gd name="adj" fmla="val 10000"/>
          </a:avLst>
        </a:prstGeom>
        <a:sp3d prstMaterial="plastic">
          <a:bevelT w="120900" h="88900"/>
          <a:bevelB w="88900" h="31750" prst="angle"/>
        </a:sp3d>
      </dsp:spPr>
      <dsp:style>
        <a:lnRef idx="0">
          <a:schemeClr val="lt1"/>
        </a:lnRef>
        <a:fillRef idx="3">
          <a:schemeClr val="accent6">
            <a:hueOff val="0"/>
            <a:satOff val="0"/>
            <a:lumOff val="0"/>
            <a:alpha val="100000"/>
          </a:schemeClr>
        </a:fillRef>
        <a:effectRef idx="1">
          <a:scrgbClr r="0" g="0" b="0"/>
        </a:effectRef>
        <a:fontRef idx="minor">
          <a:schemeClr val="lt1"/>
        </a:fontRef>
      </dsp:style>
      <dsp:txBody>
        <a:bodyPr vert="horz" wrap="square" lIns="15240" tIns="15240" rIns="15240" bIns="152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400" b="1" dirty="0" smtClean="0">
              <a:solidFill>
                <a:schemeClr val="bg1"/>
              </a:solidFill>
              <a:latin typeface="华文中宋" panose="02010600040101010101" pitchFamily="2" charset="-122"/>
              <a:ea typeface="华文中宋" panose="02010600040101010101" pitchFamily="2" charset="-122"/>
            </a:rPr>
            <a:t>建设类</a:t>
          </a:r>
          <a:r>
            <a:rPr lang="zh-CN" altLang="en-US" sz="2400" b="1" dirty="0" smtClean="0">
              <a:solidFill>
                <a:schemeClr val="bg1"/>
              </a:solidFill>
              <a:latin typeface="华文中宋" panose="02010600040101010101" pitchFamily="2" charset="-122"/>
              <a:ea typeface="华文中宋" panose="02010600040101010101" pitchFamily="2" charset="-122"/>
            </a:rPr>
            <a:t>项目</a:t>
          </a:r>
          <a:r>
            <a:rPr lang="zh-CN" altLang="en-US" sz="2400" b="1" dirty="0" smtClean="0">
              <a:solidFill>
                <a:schemeClr val="bg1"/>
              </a:solidFill>
              <a:latin typeface="仿宋_GB2312" panose="02010609030101010101" pitchFamily="49" charset="-122"/>
              <a:ea typeface="仿宋_GB2312" panose="02010609030101010101" pitchFamily="49" charset="-122"/>
            </a:rPr>
            <a:t> </a:t>
          </a:r>
          <a:endParaRPr lang="zh-CN" altLang="en-US" sz="2400" b="1" dirty="0">
            <a:solidFill>
              <a:schemeClr val="bg1"/>
            </a:solidFill>
            <a:latin typeface="仿宋_GB2312" panose="02010609030101010101" pitchFamily="49" charset="-122"/>
            <a:ea typeface="仿宋_GB2312" panose="02010609030101010101" pitchFamily="49" charset="-122"/>
          </a:endParaRPr>
        </a:p>
      </dsp:txBody>
      <dsp:txXfrm>
        <a:off x="2052643" y="974039"/>
        <a:ext cx="1632935" cy="1033882"/>
      </dsp:txXfrm>
    </dsp:sp>
    <dsp:sp modelId="{8735793B-DBD0-49D4-8D5A-BBA82511A2BB}">
      <dsp:nvSpPr>
        <dsp:cNvPr id="6" name="任意多边形 5"/>
        <dsp:cNvSpPr/>
      </dsp:nvSpPr>
      <dsp:spPr bwMode="white">
        <a:xfrm>
          <a:off x="3533510" y="1004506"/>
          <a:ext cx="1534521" cy="55941"/>
        </a:xfrm>
        <a:custGeom>
          <a:avLst/>
          <a:gdLst/>
          <a:ahLst/>
          <a:cxnLst/>
          <a:pathLst>
            <a:path w="2417" h="88">
              <a:moveTo>
                <a:pt x="239" y="766"/>
              </a:moveTo>
              <a:lnTo>
                <a:pt x="2177" y="-678"/>
              </a:lnTo>
            </a:path>
          </a:pathLst>
        </a:custGeom>
        <a:sp3d prstMaterial="matte"/>
      </dsp:spPr>
      <dsp:style>
        <a:lnRef idx="2">
          <a:schemeClr val="accent1"/>
        </a:lnRef>
        <a:fillRef idx="0">
          <a:schemeClr val="accent6">
            <a:tint val="70000"/>
          </a:schemeClr>
        </a:fillRef>
        <a:effectRef idx="0">
          <a:scrgbClr r="0" g="0" b="0"/>
        </a:effectRef>
        <a:fontRef idx="minor"/>
      </dsp:style>
      <dsp:txBody>
        <a:bodyPr anchor="ctr"/>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zh-CN" altLang="en-US" sz="2000" b="1">
            <a:solidFill>
              <a:schemeClr val="bg1"/>
            </a:solidFill>
            <a:latin typeface="仿宋_GB2312" panose="02010609030101010101" pitchFamily="49" charset="-122"/>
            <a:ea typeface="仿宋_GB2312" panose="02010609030101010101" pitchFamily="49" charset="-122"/>
          </a:endParaRPr>
        </a:p>
      </dsp:txBody>
      <dsp:txXfrm>
        <a:off x="3533510" y="1004506"/>
        <a:ext cx="1534521" cy="55941"/>
      </dsp:txXfrm>
    </dsp:sp>
    <dsp:sp modelId="{FD8C441F-C082-4AA3-BAD6-8C1B2273ADF2}">
      <dsp:nvSpPr>
        <dsp:cNvPr id="7" name="圆角矩形 6"/>
        <dsp:cNvSpPr/>
      </dsp:nvSpPr>
      <dsp:spPr bwMode="white">
        <a:xfrm>
          <a:off x="4915964" y="80328"/>
          <a:ext cx="4982102" cy="987287"/>
        </a:xfrm>
        <a:prstGeom prst="roundRect">
          <a:avLst>
            <a:gd name="adj" fmla="val 10000"/>
          </a:avLst>
        </a:prstGeom>
        <a:sp3d prstMaterial="plastic">
          <a:bevelT w="120900" h="88900"/>
          <a:bevelB w="88900" h="31750" prst="angle"/>
        </a:sp3d>
      </dsp:spPr>
      <dsp:style>
        <a:lnRef idx="0">
          <a:schemeClr val="lt1"/>
        </a:lnRef>
        <a:fillRef idx="3">
          <a:schemeClr val="accent1">
            <a:hueOff val="0"/>
            <a:satOff val="0"/>
            <a:lumOff val="0"/>
            <a:alpha val="100000"/>
          </a:schemeClr>
        </a:fillRef>
        <a:effectRef idx="1">
          <a:scrgbClr r="0" g="0" b="0"/>
        </a:effectRef>
        <a:fontRef idx="minor">
          <a:schemeClr val="lt1"/>
        </a:fontRef>
      </dsp:style>
      <dsp:txBody>
        <a:bodyPr vert="horz" wrap="square" lIns="15240" tIns="15240" rIns="15240" bIns="152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zh-CN"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1.</a:t>
          </a:r>
          <a:r>
            <a:rPr lang="zh-CN" altLang="en-US"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备案文件</a:t>
          </a:r>
          <a:r>
            <a:rPr lang="zh-CN" altLang="en-US"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（审批核准备案文件、可研报告等</a:t>
          </a:r>
          <a:r>
            <a:rPr lang="zh-CN" altLang="en-US"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a:t>
          </a:r>
          <a:endParaRPr lang="en-US" altLang="zh-CN"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endParaRPr>
        </a:p>
      </dsp:txBody>
      <dsp:txXfrm>
        <a:off x="4915964" y="80328"/>
        <a:ext cx="4982102" cy="987287"/>
      </dsp:txXfrm>
    </dsp:sp>
    <dsp:sp modelId="{E6D53E12-8B34-4E03-8A4F-672FE0F271E0}">
      <dsp:nvSpPr>
        <dsp:cNvPr id="8" name="任意多边形 7"/>
        <dsp:cNvSpPr/>
      </dsp:nvSpPr>
      <dsp:spPr bwMode="white">
        <a:xfrm>
          <a:off x="3617671" y="1759944"/>
          <a:ext cx="1366304" cy="55941"/>
        </a:xfrm>
        <a:custGeom>
          <a:avLst/>
          <a:gdLst/>
          <a:ahLst/>
          <a:cxnLst/>
          <a:pathLst>
            <a:path w="2152" h="88">
              <a:moveTo>
                <a:pt x="107" y="-424"/>
              </a:moveTo>
              <a:lnTo>
                <a:pt x="2045" y="512"/>
              </a:lnTo>
            </a:path>
          </a:pathLst>
        </a:custGeom>
        <a:sp3d prstMaterial="matte"/>
      </dsp:spPr>
      <dsp:style>
        <a:lnRef idx="2">
          <a:schemeClr val="accent1"/>
        </a:lnRef>
        <a:fillRef idx="0">
          <a:schemeClr val="accent6">
            <a:tint val="70000"/>
          </a:schemeClr>
        </a:fillRef>
        <a:effectRef idx="0">
          <a:scrgbClr r="0" g="0" b="0"/>
        </a:effectRef>
        <a:fontRef idx="minor"/>
      </dsp:style>
      <dsp:txBody>
        <a:bodyPr anchor="ctr"/>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zh-CN" altLang="en-US" sz="2000" b="1">
            <a:solidFill>
              <a:schemeClr val="bg1"/>
            </a:solidFill>
            <a:latin typeface="仿宋_GB2312" panose="02010609030101010101" pitchFamily="49" charset="-122"/>
            <a:ea typeface="仿宋_GB2312" panose="02010609030101010101" pitchFamily="49" charset="-122"/>
          </a:endParaRPr>
        </a:p>
      </dsp:txBody>
      <dsp:txXfrm>
        <a:off x="3617671" y="1759944"/>
        <a:ext cx="1366304" cy="55941"/>
      </dsp:txXfrm>
    </dsp:sp>
    <dsp:sp modelId="{A84141A1-670A-4A06-A7B4-603F474CCFAF}">
      <dsp:nvSpPr>
        <dsp:cNvPr id="9" name="圆角矩形 8"/>
        <dsp:cNvSpPr/>
      </dsp:nvSpPr>
      <dsp:spPr bwMode="white">
        <a:xfrm>
          <a:off x="4916069" y="1361993"/>
          <a:ext cx="5132027" cy="1445713"/>
        </a:xfrm>
        <a:prstGeom prst="roundRect">
          <a:avLst>
            <a:gd name="adj" fmla="val 10000"/>
          </a:avLst>
        </a:prstGeom>
        <a:sp3d prstMaterial="plastic">
          <a:bevelT w="120900" h="88900"/>
          <a:bevelB w="88900" h="31750" prst="angle"/>
        </a:sp3d>
      </dsp:spPr>
      <dsp:style>
        <a:lnRef idx="0">
          <a:schemeClr val="lt1"/>
        </a:lnRef>
        <a:fillRef idx="3">
          <a:schemeClr val="accent1">
            <a:hueOff val="0"/>
            <a:satOff val="0"/>
            <a:lumOff val="0"/>
            <a:alpha val="100000"/>
          </a:schemeClr>
        </a:fillRef>
        <a:effectRef idx="1">
          <a:scrgbClr r="0" g="0" b="0"/>
        </a:effectRef>
        <a:fontRef idx="minor">
          <a:schemeClr val="lt1"/>
        </a:fontRef>
      </dsp:style>
      <dsp:txBody>
        <a:bodyPr vert="horz" wrap="square" lIns="15240" tIns="15240" rIns="15240" bIns="152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zh-CN"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2.</a:t>
          </a:r>
          <a:r>
            <a:rPr lang="zh-CN" altLang="en-US"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施工合同和照片，</a:t>
          </a:r>
          <a:r>
            <a:rPr lang="zh-CN" altLang="en-US"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照片为最新月份，应有项目名称、自动生成的经纬度、单位鲜章、拍摄日期并注明施工地点和开工时间</a:t>
          </a:r>
          <a:endParaRPr lang="zh-CN" altLang="en-US"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endParaRPr>
        </a:p>
      </dsp:txBody>
      <dsp:txXfrm>
        <a:off x="4916069" y="1361993"/>
        <a:ext cx="5132027" cy="1445713"/>
      </dsp:txXfrm>
    </dsp:sp>
    <dsp:sp modelId="{01760B3A-E425-4B2E-B6D3-D7C83CDA69C7}">
      <dsp:nvSpPr>
        <dsp:cNvPr id="10" name="任意多边形 9"/>
        <dsp:cNvSpPr/>
      </dsp:nvSpPr>
      <dsp:spPr bwMode="white">
        <a:xfrm>
          <a:off x="962398" y="3376385"/>
          <a:ext cx="1318866" cy="55941"/>
        </a:xfrm>
        <a:custGeom>
          <a:avLst/>
          <a:gdLst/>
          <a:ahLst/>
          <a:cxnLst/>
          <a:pathLst>
            <a:path w="2077" h="88">
              <a:moveTo>
                <a:pt x="269" y="-653"/>
              </a:moveTo>
              <a:lnTo>
                <a:pt x="1808" y="741"/>
              </a:lnTo>
            </a:path>
          </a:pathLst>
        </a:custGeom>
        <a:sp3d prstMaterial="matte"/>
      </dsp:spPr>
      <dsp:style>
        <a:lnRef idx="2">
          <a:schemeClr val="accent6"/>
        </a:lnRef>
        <a:fillRef idx="0">
          <a:schemeClr val="accent6">
            <a:tint val="90000"/>
          </a:schemeClr>
        </a:fillRef>
        <a:effectRef idx="0">
          <a:scrgbClr r="0" g="0" b="0"/>
        </a:effectRef>
        <a:fontRef idx="minor"/>
      </dsp:style>
      <dsp:txBody>
        <a:bodyPr anchor="ctr"/>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zh-CN" altLang="en-US" sz="2000" b="1">
            <a:solidFill>
              <a:schemeClr val="bg1"/>
            </a:solidFill>
            <a:latin typeface="仿宋_GB2312" panose="02010609030101010101" pitchFamily="49" charset="-122"/>
            <a:ea typeface="仿宋_GB2312" panose="02010609030101010101" pitchFamily="49" charset="-122"/>
          </a:endParaRPr>
        </a:p>
      </dsp:txBody>
      <dsp:txXfrm>
        <a:off x="962398" y="3376385"/>
        <a:ext cx="1318866" cy="55941"/>
      </dsp:txXfrm>
    </dsp:sp>
    <dsp:sp modelId="{9FF9DC29-53AA-461D-8802-DC76CD62FC3D}">
      <dsp:nvSpPr>
        <dsp:cNvPr id="11" name="圆角矩形 10"/>
        <dsp:cNvSpPr/>
      </dsp:nvSpPr>
      <dsp:spPr bwMode="white">
        <a:xfrm>
          <a:off x="2110606" y="3256500"/>
          <a:ext cx="1580375" cy="1181036"/>
        </a:xfrm>
        <a:prstGeom prst="roundRect">
          <a:avLst>
            <a:gd name="adj" fmla="val 10000"/>
          </a:avLst>
        </a:prstGeom>
        <a:sp3d prstMaterial="plastic">
          <a:bevelT w="120900" h="88900"/>
          <a:bevelB w="88900" h="31750" prst="angle"/>
        </a:sp3d>
      </dsp:spPr>
      <dsp:style>
        <a:lnRef idx="0">
          <a:schemeClr val="lt1"/>
        </a:lnRef>
        <a:fillRef idx="3">
          <a:schemeClr val="accent6">
            <a:hueOff val="0"/>
            <a:satOff val="0"/>
            <a:lumOff val="0"/>
            <a:alpha val="100000"/>
          </a:schemeClr>
        </a:fillRef>
        <a:effectRef idx="1">
          <a:scrgbClr r="0" g="0" b="0"/>
        </a:effectRef>
        <a:fontRef idx="minor">
          <a:schemeClr val="lt1"/>
        </a:fontRef>
      </dsp:style>
      <dsp:txBody>
        <a:bodyPr vert="horz" wrap="square" lIns="15240" tIns="15240" rIns="15240" bIns="152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400" b="1" dirty="0" smtClean="0">
              <a:solidFill>
                <a:schemeClr val="bg1"/>
              </a:solidFill>
              <a:latin typeface="华文中宋" panose="02010600040101010101" pitchFamily="2" charset="-122"/>
              <a:ea typeface="华文中宋" panose="02010600040101010101" pitchFamily="2" charset="-122"/>
            </a:rPr>
            <a:t>单纯购置类项目</a:t>
          </a:r>
          <a:endParaRPr lang="zh-CN" altLang="en-US" sz="2400" b="1" dirty="0">
            <a:solidFill>
              <a:schemeClr val="bg1"/>
            </a:solidFill>
            <a:latin typeface="华文中宋" panose="02010600040101010101" pitchFamily="2" charset="-122"/>
            <a:ea typeface="华文中宋" panose="02010600040101010101" pitchFamily="2" charset="-122"/>
          </a:endParaRPr>
        </a:p>
      </dsp:txBody>
      <dsp:txXfrm>
        <a:off x="2110606" y="3256500"/>
        <a:ext cx="1580375" cy="1181036"/>
      </dsp:txXfrm>
    </dsp:sp>
    <dsp:sp modelId="{E0D6C1A6-94C6-491E-B9D3-B8EA4EADA97E}">
      <dsp:nvSpPr>
        <dsp:cNvPr id="12" name="任意多边形 11"/>
        <dsp:cNvSpPr/>
      </dsp:nvSpPr>
      <dsp:spPr bwMode="white">
        <a:xfrm>
          <a:off x="3646807" y="3578528"/>
          <a:ext cx="1353751" cy="55941"/>
        </a:xfrm>
        <a:custGeom>
          <a:avLst/>
          <a:gdLst/>
          <a:ahLst/>
          <a:cxnLst/>
          <a:pathLst>
            <a:path w="2132" h="88">
              <a:moveTo>
                <a:pt x="70" y="423"/>
              </a:moveTo>
              <a:lnTo>
                <a:pt x="2062" y="-335"/>
              </a:lnTo>
            </a:path>
          </a:pathLst>
        </a:custGeom>
        <a:sp3d prstMaterial="matte"/>
      </dsp:spPr>
      <dsp:style>
        <a:lnRef idx="2">
          <a:schemeClr val="accent1"/>
        </a:lnRef>
        <a:fillRef idx="0">
          <a:schemeClr val="accent6">
            <a:tint val="70000"/>
          </a:schemeClr>
        </a:fillRef>
        <a:effectRef idx="0">
          <a:scrgbClr r="0" g="0" b="0"/>
        </a:effectRef>
        <a:fontRef idx="minor"/>
      </dsp:style>
      <dsp:txBody>
        <a:bodyPr anchor="ctr"/>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zh-CN" altLang="en-US" sz="2000" b="1">
            <a:solidFill>
              <a:schemeClr val="bg1"/>
            </a:solidFill>
          </a:endParaRPr>
        </a:p>
      </dsp:txBody>
      <dsp:txXfrm>
        <a:off x="3646807" y="3578528"/>
        <a:ext cx="1353751" cy="55941"/>
      </dsp:txXfrm>
    </dsp:sp>
    <dsp:sp modelId="{5AE3427A-E25B-461D-AA06-B1F783827DEB}">
      <dsp:nvSpPr>
        <dsp:cNvPr id="13" name="圆角矩形 12"/>
        <dsp:cNvSpPr/>
      </dsp:nvSpPr>
      <dsp:spPr bwMode="white">
        <a:xfrm>
          <a:off x="4956383" y="3057137"/>
          <a:ext cx="4965822" cy="617684"/>
        </a:xfrm>
        <a:prstGeom prst="roundRect">
          <a:avLst>
            <a:gd name="adj" fmla="val 10000"/>
          </a:avLst>
        </a:prstGeom>
        <a:sp3d prstMaterial="plastic">
          <a:bevelT w="120900" h="88900"/>
          <a:bevelB w="88900" h="31750" prst="angle"/>
        </a:sp3d>
      </dsp:spPr>
      <dsp:style>
        <a:lnRef idx="0">
          <a:schemeClr val="lt1"/>
        </a:lnRef>
        <a:fillRef idx="3">
          <a:schemeClr val="accent1">
            <a:hueOff val="0"/>
            <a:satOff val="0"/>
            <a:lumOff val="0"/>
            <a:alpha val="100000"/>
          </a:schemeClr>
        </a:fillRef>
        <a:effectRef idx="1">
          <a:scrgbClr r="0" g="0" b="0"/>
        </a:effectRef>
        <a:fontRef idx="minor">
          <a:schemeClr val="lt1"/>
        </a:fontRef>
      </dsp:style>
      <dsp:txBody>
        <a:bodyPr vert="horz" wrap="square" lIns="15240" tIns="15240" rIns="15240" bIns="152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zh-CN"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1.</a:t>
          </a:r>
          <a:r>
            <a:rPr lang="zh-CN" altLang="en-US"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设备购置计划、清单或合同</a:t>
          </a:r>
          <a:endParaRPr lang="zh-CN" altLang="en-US" sz="2400" b="1" dirty="0">
            <a:solidFill>
              <a:schemeClr val="bg1"/>
            </a:solidFill>
            <a:latin typeface="华文中宋" panose="02010600040101010101" pitchFamily="2" charset="-122"/>
            <a:ea typeface="华文中宋" panose="02010600040101010101" pitchFamily="2" charset="-122"/>
            <a:cs typeface="华文中宋" panose="02010600040101010101" pitchFamily="2" charset="-122"/>
          </a:endParaRPr>
        </a:p>
      </dsp:txBody>
      <dsp:txXfrm>
        <a:off x="4956383" y="3057137"/>
        <a:ext cx="4965822" cy="617684"/>
      </dsp:txXfrm>
    </dsp:sp>
    <dsp:sp modelId="{9C56E333-FDA2-4632-83E5-1F125204325B}">
      <dsp:nvSpPr>
        <dsp:cNvPr id="14" name="任意多边形 13"/>
        <dsp:cNvSpPr/>
      </dsp:nvSpPr>
      <dsp:spPr bwMode="white">
        <a:xfrm>
          <a:off x="3607256" y="4150077"/>
          <a:ext cx="1392538" cy="55941"/>
        </a:xfrm>
        <a:custGeom>
          <a:avLst/>
          <a:gdLst/>
          <a:ahLst/>
          <a:cxnLst/>
          <a:pathLst>
            <a:path w="2193" h="88">
              <a:moveTo>
                <a:pt x="132" y="-477"/>
              </a:moveTo>
              <a:lnTo>
                <a:pt x="2061" y="565"/>
              </a:lnTo>
            </a:path>
          </a:pathLst>
        </a:custGeom>
        <a:sp3d prstMaterial="matte"/>
      </dsp:spPr>
      <dsp:style>
        <a:lnRef idx="2">
          <a:schemeClr val="accent1"/>
        </a:lnRef>
        <a:fillRef idx="0">
          <a:schemeClr val="accent6">
            <a:tint val="70000"/>
          </a:schemeClr>
        </a:fillRef>
        <a:effectRef idx="0">
          <a:scrgbClr r="0" g="0" b="0"/>
        </a:effectRef>
        <a:fontRef idx="minor"/>
      </dsp:style>
      <dsp:txBody>
        <a:bodyPr anchor="ctr"/>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zh-CN" altLang="en-US" sz="2000" b="1">
            <a:solidFill>
              <a:schemeClr val="bg1"/>
            </a:solidFill>
          </a:endParaRPr>
        </a:p>
      </dsp:txBody>
      <dsp:txXfrm>
        <a:off x="3607256" y="4150077"/>
        <a:ext cx="1392538" cy="55941"/>
      </dsp:txXfrm>
    </dsp:sp>
    <dsp:sp modelId="{965C8DCE-4320-4E30-A6A1-5BF549BE31DF}">
      <dsp:nvSpPr>
        <dsp:cNvPr id="15" name="圆角矩形 14"/>
        <dsp:cNvSpPr/>
      </dsp:nvSpPr>
      <dsp:spPr bwMode="white">
        <a:xfrm>
          <a:off x="4916069" y="3926515"/>
          <a:ext cx="4925963" cy="1165124"/>
        </a:xfrm>
        <a:prstGeom prst="roundRect">
          <a:avLst>
            <a:gd name="adj" fmla="val 10000"/>
          </a:avLst>
        </a:prstGeom>
        <a:sp3d prstMaterial="plastic">
          <a:bevelT w="120900" h="88900"/>
          <a:bevelB w="88900" h="31750" prst="angle"/>
        </a:sp3d>
      </dsp:spPr>
      <dsp:style>
        <a:lnRef idx="0">
          <a:schemeClr val="lt1"/>
        </a:lnRef>
        <a:fillRef idx="3">
          <a:schemeClr val="accent1">
            <a:hueOff val="0"/>
            <a:satOff val="0"/>
            <a:lumOff val="0"/>
            <a:alpha val="100000"/>
          </a:schemeClr>
        </a:fillRef>
        <a:effectRef idx="1">
          <a:scrgbClr r="0" g="0" b="0"/>
        </a:effectRef>
        <a:fontRef idx="minor">
          <a:schemeClr val="lt1"/>
        </a:fontRef>
      </dsp:style>
      <dsp:txBody>
        <a:bodyPr vert="horz" wrap="square" lIns="15240" tIns="15240" rIns="15240" bIns="152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zh-CN"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2</a:t>
          </a:r>
          <a:r>
            <a:rPr lang="en-US" altLang="zh-CN"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a:t>
          </a:r>
          <a:r>
            <a:rPr lang="zh-CN" altLang="en-US"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支付凭证和到位设备照片</a:t>
          </a:r>
          <a:r>
            <a:rPr lang="zh-CN" altLang="en-US"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a:t>
          </a:r>
          <a:r>
            <a:rPr lang="zh-CN" altLang="en-US"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照片应有自动生成经纬度、设备内容、单位鲜章、拍摄日期并注明地点</a:t>
          </a:r>
          <a:endParaRPr lang="zh-CN" altLang="en-US"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endParaRPr>
        </a:p>
      </dsp:txBody>
      <dsp:txXfrm>
        <a:off x="4916069" y="3926515"/>
        <a:ext cx="4925963" cy="116512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399A332-CE5F-471E-AB13-5E593550CD61}">
      <dsp:nvSpPr>
        <dsp:cNvPr id="0" name=""/>
        <dsp:cNvSpPr/>
      </dsp:nvSpPr>
      <dsp:spPr>
        <a:xfrm>
          <a:off x="3141860" y="1743127"/>
          <a:ext cx="1176603" cy="1176603"/>
        </a:xfrm>
        <a:prstGeom prst="ellipse">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31750" tIns="31750" rIns="31750" bIns="31750" numCol="1" spcCol="1270" anchor="ctr" anchorCtr="0">
          <a:noAutofit/>
        </a:bodyPr>
        <a:lstStyle/>
        <a:p>
          <a:pPr marL="0" lvl="0" indent="0" algn="ctr" defTabSz="1111250">
            <a:lnSpc>
              <a:spcPct val="90000"/>
            </a:lnSpc>
            <a:spcBef>
              <a:spcPct val="0"/>
            </a:spcBef>
            <a:spcAft>
              <a:spcPct val="35000"/>
            </a:spcAft>
            <a:buNone/>
          </a:pPr>
          <a:r>
            <a:rPr lang="zh-CN" altLang="en-US" sz="2500" b="1" kern="1200">
              <a:solidFill>
                <a:schemeClr val="tx1"/>
              </a:solidFill>
            </a:rPr>
            <a:t>项目类别</a:t>
          </a:r>
          <a:endParaRPr lang="zh-CN" altLang="en-US" sz="2500" b="1" kern="1200" dirty="0">
            <a:solidFill>
              <a:schemeClr val="tx1"/>
            </a:solidFill>
          </a:endParaRPr>
        </a:p>
      </dsp:txBody>
      <dsp:txXfrm>
        <a:off x="3314170" y="1915437"/>
        <a:ext cx="831983" cy="831983"/>
      </dsp:txXfrm>
    </dsp:sp>
    <dsp:sp modelId="{EE8388A9-FF86-4971-922E-D10938D49A6D}">
      <dsp:nvSpPr>
        <dsp:cNvPr id="0" name=""/>
        <dsp:cNvSpPr/>
      </dsp:nvSpPr>
      <dsp:spPr>
        <a:xfrm rot="16200000">
          <a:off x="3549713" y="1212848"/>
          <a:ext cx="360897" cy="400045"/>
        </a:xfrm>
        <a:prstGeom prst="rightArrow">
          <a:avLst>
            <a:gd name="adj1" fmla="val 60000"/>
            <a:gd name="adj2" fmla="val 50000"/>
          </a:avLst>
        </a:prstGeom>
        <a:solidFill>
          <a:schemeClr val="accent2">
            <a:hueOff val="0"/>
            <a:satOff val="0"/>
            <a:lumOff val="0"/>
            <a:alphaOff val="0"/>
          </a:schemeClr>
        </a:solidFill>
        <a:ln>
          <a:noFill/>
        </a:ln>
        <a:effectLst/>
        <a:scene3d>
          <a:camera prst="orthographicFront"/>
          <a:lightRig rig="chilly" dir="t"/>
        </a:scene3d>
        <a:sp3d z="-70000" extrusionH="1700" prstMaterial="translucentPowder">
          <a:bevelT w="25400" h="6350" prst="softRound"/>
          <a:bevelB w="0" h="0" prst="convex"/>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zh-CN" altLang="en-US" sz="1300" b="1" kern="1200">
            <a:solidFill>
              <a:schemeClr val="tx1"/>
            </a:solidFill>
          </a:endParaRPr>
        </a:p>
      </dsp:txBody>
      <dsp:txXfrm>
        <a:off x="3603848" y="1346992"/>
        <a:ext cx="252628" cy="240027"/>
      </dsp:txXfrm>
    </dsp:sp>
    <dsp:sp modelId="{1A4F81A6-C177-4718-9D63-F822E42FAA93}">
      <dsp:nvSpPr>
        <dsp:cNvPr id="0" name=""/>
        <dsp:cNvSpPr/>
      </dsp:nvSpPr>
      <dsp:spPr>
        <a:xfrm>
          <a:off x="3200690" y="3244"/>
          <a:ext cx="1058943" cy="1058943"/>
        </a:xfrm>
        <a:prstGeom prst="ellipse">
          <a:avLst/>
        </a:prstGeom>
        <a:solidFill>
          <a:schemeClr val="accent2">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altLang="zh-CN" sz="1300" b="1" kern="1200" dirty="0">
              <a:solidFill>
                <a:schemeClr val="tx1"/>
              </a:solidFill>
            </a:rPr>
            <a:t>1</a:t>
          </a:r>
          <a:r>
            <a:rPr lang="zh-CN" altLang="en-US" sz="1300" b="1" kern="1200" dirty="0">
              <a:solidFill>
                <a:schemeClr val="tx1"/>
              </a:solidFill>
            </a:rPr>
            <a:t>工业企业技术改造</a:t>
          </a:r>
        </a:p>
      </dsp:txBody>
      <dsp:txXfrm>
        <a:off x="3355769" y="158323"/>
        <a:ext cx="748785" cy="748785"/>
      </dsp:txXfrm>
    </dsp:sp>
    <dsp:sp modelId="{ABA8B9F4-7AE1-4726-9881-24D5B620B7CB}">
      <dsp:nvSpPr>
        <dsp:cNvPr id="0" name=""/>
        <dsp:cNvSpPr/>
      </dsp:nvSpPr>
      <dsp:spPr>
        <a:xfrm rot="18900000">
          <a:off x="4199231" y="1481888"/>
          <a:ext cx="360897" cy="400045"/>
        </a:xfrm>
        <a:prstGeom prst="rightArrow">
          <a:avLst>
            <a:gd name="adj1" fmla="val 60000"/>
            <a:gd name="adj2" fmla="val 50000"/>
          </a:avLst>
        </a:prstGeom>
        <a:solidFill>
          <a:schemeClr val="accent3">
            <a:hueOff val="0"/>
            <a:satOff val="0"/>
            <a:lumOff val="0"/>
            <a:alphaOff val="0"/>
          </a:schemeClr>
        </a:solidFill>
        <a:ln>
          <a:noFill/>
        </a:ln>
        <a:effectLst/>
        <a:scene3d>
          <a:camera prst="orthographicFront"/>
          <a:lightRig rig="chilly" dir="t"/>
        </a:scene3d>
        <a:sp3d z="-70000" extrusionH="1700" prstMaterial="translucentPowder">
          <a:bevelT w="25400" h="6350" prst="softRound"/>
          <a:bevelB w="0" h="0" prst="convex"/>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zh-CN" altLang="en-US" sz="1300" kern="1200"/>
        </a:p>
      </dsp:txBody>
      <dsp:txXfrm>
        <a:off x="4215087" y="1600176"/>
        <a:ext cx="252628" cy="240027"/>
      </dsp:txXfrm>
    </dsp:sp>
    <dsp:sp modelId="{162FFEA4-A540-4C79-BB32-11DE199B47EA}">
      <dsp:nvSpPr>
        <dsp:cNvPr id="0" name=""/>
        <dsp:cNvSpPr/>
      </dsp:nvSpPr>
      <dsp:spPr>
        <a:xfrm>
          <a:off x="4472572" y="530075"/>
          <a:ext cx="1058943" cy="1058943"/>
        </a:xfrm>
        <a:prstGeom prst="ellipse">
          <a:avLst/>
        </a:prstGeom>
        <a:solidFill>
          <a:schemeClr val="accent3">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altLang="zh-CN" sz="1300" b="1" kern="1200" dirty="0">
              <a:solidFill>
                <a:schemeClr val="tx1"/>
              </a:solidFill>
            </a:rPr>
            <a:t>2</a:t>
          </a:r>
          <a:r>
            <a:rPr lang="zh-CN" altLang="en-US" sz="1300" b="1" kern="1200" dirty="0">
              <a:solidFill>
                <a:schemeClr val="tx1"/>
              </a:solidFill>
            </a:rPr>
            <a:t>保障性住房项目</a:t>
          </a:r>
        </a:p>
      </dsp:txBody>
      <dsp:txXfrm>
        <a:off x="4627651" y="685154"/>
        <a:ext cx="748785" cy="748785"/>
      </dsp:txXfrm>
    </dsp:sp>
    <dsp:sp modelId="{2779FA48-78EB-418D-AB40-ADC5D489DB3D}">
      <dsp:nvSpPr>
        <dsp:cNvPr id="0" name=""/>
        <dsp:cNvSpPr/>
      </dsp:nvSpPr>
      <dsp:spPr>
        <a:xfrm>
          <a:off x="4468270" y="2131406"/>
          <a:ext cx="360897" cy="400045"/>
        </a:xfrm>
        <a:prstGeom prst="rightArrow">
          <a:avLst>
            <a:gd name="adj1" fmla="val 60000"/>
            <a:gd name="adj2" fmla="val 50000"/>
          </a:avLst>
        </a:prstGeom>
        <a:solidFill>
          <a:schemeClr val="accent4">
            <a:hueOff val="0"/>
            <a:satOff val="0"/>
            <a:lumOff val="0"/>
            <a:alphaOff val="0"/>
          </a:schemeClr>
        </a:solidFill>
        <a:ln>
          <a:noFill/>
        </a:ln>
        <a:effectLst/>
        <a:scene3d>
          <a:camera prst="orthographicFront"/>
          <a:lightRig rig="chilly" dir="t"/>
        </a:scene3d>
        <a:sp3d z="-70000" extrusionH="1700" prstMaterial="translucentPowder">
          <a:bevelT w="25400" h="6350" prst="softRound"/>
          <a:bevelB w="0" h="0" prst="convex"/>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zh-CN" altLang="en-US" sz="1300" b="1" kern="1200">
            <a:solidFill>
              <a:schemeClr val="tx1"/>
            </a:solidFill>
          </a:endParaRPr>
        </a:p>
      </dsp:txBody>
      <dsp:txXfrm>
        <a:off x="4468270" y="2211415"/>
        <a:ext cx="252628" cy="240027"/>
      </dsp:txXfrm>
    </dsp:sp>
    <dsp:sp modelId="{03B749BD-9D73-41B3-B2AA-3A77B0AE55A4}">
      <dsp:nvSpPr>
        <dsp:cNvPr id="0" name=""/>
        <dsp:cNvSpPr/>
      </dsp:nvSpPr>
      <dsp:spPr>
        <a:xfrm>
          <a:off x="4999403" y="1801957"/>
          <a:ext cx="1058943" cy="1058943"/>
        </a:xfrm>
        <a:prstGeom prst="ellipse">
          <a:avLst/>
        </a:prstGeom>
        <a:solidFill>
          <a:schemeClr val="accent4">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altLang="zh-CN" sz="1300" b="1" kern="1200">
              <a:solidFill>
                <a:schemeClr val="tx1"/>
              </a:solidFill>
            </a:rPr>
            <a:t>3</a:t>
          </a:r>
          <a:r>
            <a:rPr lang="zh-CN" sz="1300" b="1" kern="1200">
              <a:solidFill>
                <a:schemeClr val="tx1"/>
              </a:solidFill>
            </a:rPr>
            <a:t>涉农项目</a:t>
          </a:r>
          <a:endParaRPr lang="zh-CN" altLang="en-US" sz="1300" b="1" kern="1200" dirty="0">
            <a:solidFill>
              <a:schemeClr val="tx1"/>
            </a:solidFill>
          </a:endParaRPr>
        </a:p>
      </dsp:txBody>
      <dsp:txXfrm>
        <a:off x="5154482" y="1957036"/>
        <a:ext cx="748785" cy="748785"/>
      </dsp:txXfrm>
    </dsp:sp>
    <dsp:sp modelId="{EB36AD68-22A7-45C4-8315-75F266077116}">
      <dsp:nvSpPr>
        <dsp:cNvPr id="0" name=""/>
        <dsp:cNvSpPr/>
      </dsp:nvSpPr>
      <dsp:spPr>
        <a:xfrm rot="2700000">
          <a:off x="4199231" y="2780924"/>
          <a:ext cx="360897" cy="400045"/>
        </a:xfrm>
        <a:prstGeom prst="rightArrow">
          <a:avLst>
            <a:gd name="adj1" fmla="val 60000"/>
            <a:gd name="adj2" fmla="val 50000"/>
          </a:avLst>
        </a:prstGeom>
        <a:solidFill>
          <a:schemeClr val="accent5">
            <a:hueOff val="0"/>
            <a:satOff val="0"/>
            <a:lumOff val="0"/>
            <a:alphaOff val="0"/>
          </a:schemeClr>
        </a:solidFill>
        <a:ln>
          <a:noFill/>
        </a:ln>
        <a:effectLst/>
        <a:scene3d>
          <a:camera prst="orthographicFront"/>
          <a:lightRig rig="chilly" dir="t"/>
        </a:scene3d>
        <a:sp3d z="-70000" extrusionH="1700" prstMaterial="translucentPowder">
          <a:bevelT w="25400" h="6350" prst="softRound"/>
          <a:bevelB w="0" h="0" prst="convex"/>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zh-CN" altLang="en-US" sz="1300" b="1" kern="1200">
            <a:solidFill>
              <a:schemeClr val="tx1"/>
            </a:solidFill>
          </a:endParaRPr>
        </a:p>
      </dsp:txBody>
      <dsp:txXfrm>
        <a:off x="4215087" y="2822654"/>
        <a:ext cx="252628" cy="240027"/>
      </dsp:txXfrm>
    </dsp:sp>
    <dsp:sp modelId="{1BCC346F-3801-42F4-A47A-C3CB91C5786F}">
      <dsp:nvSpPr>
        <dsp:cNvPr id="0" name=""/>
        <dsp:cNvSpPr/>
      </dsp:nvSpPr>
      <dsp:spPr>
        <a:xfrm>
          <a:off x="4472572" y="3073839"/>
          <a:ext cx="1058943" cy="1058943"/>
        </a:xfrm>
        <a:prstGeom prst="ellipse">
          <a:avLst/>
        </a:prstGeom>
        <a:solidFill>
          <a:schemeClr val="accent5">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b="1" kern="1200">
              <a:solidFill>
                <a:schemeClr val="tx1"/>
              </a:solidFill>
              <a:latin typeface="+mn-lt"/>
              <a:ea typeface="+mn-ea"/>
              <a:cs typeface="+mn-cs"/>
            </a:rPr>
            <a:t>4</a:t>
          </a:r>
          <a:r>
            <a:rPr lang="zh-CN" altLang="en-US" sz="1300" b="1" kern="1200">
              <a:solidFill>
                <a:schemeClr val="tx1"/>
              </a:solidFill>
              <a:latin typeface="+mn-lt"/>
              <a:ea typeface="+mn-ea"/>
              <a:cs typeface="+mn-cs"/>
            </a:rPr>
            <a:t>老旧小区改造项目</a:t>
          </a:r>
          <a:endParaRPr lang="zh-CN" altLang="en-US" sz="1300" b="1" kern="1200" dirty="0">
            <a:solidFill>
              <a:schemeClr val="tx1"/>
            </a:solidFill>
          </a:endParaRPr>
        </a:p>
      </dsp:txBody>
      <dsp:txXfrm>
        <a:off x="4627651" y="3228918"/>
        <a:ext cx="748785" cy="748785"/>
      </dsp:txXfrm>
    </dsp:sp>
    <dsp:sp modelId="{C9127024-62E3-4190-8AA5-865F9693DC1B}">
      <dsp:nvSpPr>
        <dsp:cNvPr id="0" name=""/>
        <dsp:cNvSpPr/>
      </dsp:nvSpPr>
      <dsp:spPr>
        <a:xfrm rot="5400000">
          <a:off x="3549713" y="3049963"/>
          <a:ext cx="360897" cy="400045"/>
        </a:xfrm>
        <a:prstGeom prst="rightArrow">
          <a:avLst>
            <a:gd name="adj1" fmla="val 60000"/>
            <a:gd name="adj2" fmla="val 50000"/>
          </a:avLst>
        </a:prstGeom>
        <a:solidFill>
          <a:schemeClr val="accent6">
            <a:hueOff val="0"/>
            <a:satOff val="0"/>
            <a:lumOff val="0"/>
            <a:alphaOff val="0"/>
          </a:schemeClr>
        </a:solidFill>
        <a:ln>
          <a:noFill/>
        </a:ln>
        <a:effectLst/>
        <a:scene3d>
          <a:camera prst="orthographicFront"/>
          <a:lightRig rig="chilly" dir="t"/>
        </a:scene3d>
        <a:sp3d z="-70000" extrusionH="1700" prstMaterial="translucentPowder">
          <a:bevelT w="25400" h="6350" prst="softRound"/>
          <a:bevelB w="0" h="0" prst="convex"/>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zh-CN" altLang="en-US" sz="1300" b="1" kern="1200">
            <a:solidFill>
              <a:schemeClr val="tx1"/>
            </a:solidFill>
          </a:endParaRPr>
        </a:p>
      </dsp:txBody>
      <dsp:txXfrm>
        <a:off x="3603848" y="3075838"/>
        <a:ext cx="252628" cy="240027"/>
      </dsp:txXfrm>
    </dsp:sp>
    <dsp:sp modelId="{481B9877-2FC6-44AB-B931-453AD2B000E4}">
      <dsp:nvSpPr>
        <dsp:cNvPr id="0" name=""/>
        <dsp:cNvSpPr/>
      </dsp:nvSpPr>
      <dsp:spPr>
        <a:xfrm>
          <a:off x="3200690" y="3600670"/>
          <a:ext cx="1058943" cy="1058943"/>
        </a:xfrm>
        <a:prstGeom prst="ellipse">
          <a:avLst/>
        </a:prstGeom>
        <a:solidFill>
          <a:schemeClr val="accent6">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b="1" kern="1200">
              <a:solidFill>
                <a:schemeClr val="tx1"/>
              </a:solidFill>
              <a:latin typeface="+mn-lt"/>
              <a:ea typeface="+mn-ea"/>
              <a:cs typeface="+mn-cs"/>
            </a:rPr>
            <a:t>5</a:t>
          </a:r>
          <a:r>
            <a:rPr lang="zh-CN" altLang="en-US" sz="1300" b="1" kern="1200">
              <a:solidFill>
                <a:schemeClr val="tx1"/>
              </a:solidFill>
              <a:latin typeface="+mn-lt"/>
              <a:ea typeface="+mn-ea"/>
              <a:cs typeface="+mn-cs"/>
            </a:rPr>
            <a:t>信息类新型基础设施项目</a:t>
          </a:r>
          <a:endParaRPr lang="zh-CN" altLang="en-US" sz="1300" b="1" kern="1200" dirty="0">
            <a:solidFill>
              <a:schemeClr val="tx1"/>
            </a:solidFill>
            <a:latin typeface="+mn-lt"/>
            <a:ea typeface="+mn-ea"/>
            <a:cs typeface="+mn-cs"/>
          </a:endParaRPr>
        </a:p>
      </dsp:txBody>
      <dsp:txXfrm>
        <a:off x="3355769" y="3755749"/>
        <a:ext cx="748785" cy="748785"/>
      </dsp:txXfrm>
    </dsp:sp>
    <dsp:sp modelId="{DD2772B5-4CB4-4A0A-BD81-4774BB2D133D}">
      <dsp:nvSpPr>
        <dsp:cNvPr id="0" name=""/>
        <dsp:cNvSpPr/>
      </dsp:nvSpPr>
      <dsp:spPr>
        <a:xfrm rot="8100000">
          <a:off x="2900194" y="2780924"/>
          <a:ext cx="360897" cy="400045"/>
        </a:xfrm>
        <a:prstGeom prst="rightArrow">
          <a:avLst>
            <a:gd name="adj1" fmla="val 60000"/>
            <a:gd name="adj2" fmla="val 50000"/>
          </a:avLst>
        </a:prstGeom>
        <a:solidFill>
          <a:schemeClr val="accent2">
            <a:hueOff val="0"/>
            <a:satOff val="0"/>
            <a:lumOff val="0"/>
            <a:alphaOff val="0"/>
          </a:schemeClr>
        </a:solidFill>
        <a:ln>
          <a:noFill/>
        </a:ln>
        <a:effectLst/>
        <a:scene3d>
          <a:camera prst="orthographicFront"/>
          <a:lightRig rig="chilly" dir="t"/>
        </a:scene3d>
        <a:sp3d z="-70000" extrusionH="1700" prstMaterial="translucentPowder">
          <a:bevelT w="25400" h="6350" prst="softRound"/>
          <a:bevelB w="0" h="0" prst="convex"/>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zh-CN" altLang="en-US" sz="1300" b="1" kern="1200">
            <a:solidFill>
              <a:schemeClr val="tx1"/>
            </a:solidFill>
          </a:endParaRPr>
        </a:p>
      </dsp:txBody>
      <dsp:txXfrm rot="10800000">
        <a:off x="2992607" y="2822654"/>
        <a:ext cx="252628" cy="240027"/>
      </dsp:txXfrm>
    </dsp:sp>
    <dsp:sp modelId="{0CFD69C4-070B-49B3-B375-8A6546085AC5}">
      <dsp:nvSpPr>
        <dsp:cNvPr id="0" name=""/>
        <dsp:cNvSpPr/>
      </dsp:nvSpPr>
      <dsp:spPr>
        <a:xfrm>
          <a:off x="1928808" y="3073839"/>
          <a:ext cx="1058943" cy="1058943"/>
        </a:xfrm>
        <a:prstGeom prst="ellipse">
          <a:avLst/>
        </a:prstGeom>
        <a:solidFill>
          <a:schemeClr val="accent2">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altLang="zh-CN" sz="1300" b="1" kern="1200">
              <a:solidFill>
                <a:schemeClr val="tx1"/>
              </a:solidFill>
              <a:latin typeface="+mn-lt"/>
              <a:ea typeface="+mn-ea"/>
              <a:cs typeface="+mn-cs"/>
            </a:rPr>
            <a:t>6</a:t>
          </a:r>
          <a:r>
            <a:rPr lang="zh-CN" altLang="en-US" sz="1300" b="1" kern="1200">
              <a:solidFill>
                <a:schemeClr val="tx1"/>
              </a:solidFill>
              <a:latin typeface="+mn-lt"/>
              <a:ea typeface="+mn-ea"/>
              <a:cs typeface="+mn-cs"/>
            </a:rPr>
            <a:t>融合类新型基础设施项目</a:t>
          </a:r>
          <a:endParaRPr lang="zh-CN" altLang="en-US" sz="1300" b="1" kern="1200" dirty="0">
            <a:solidFill>
              <a:schemeClr val="tx1"/>
            </a:solidFill>
            <a:latin typeface="+mn-lt"/>
            <a:ea typeface="+mn-ea"/>
            <a:cs typeface="+mn-cs"/>
          </a:endParaRPr>
        </a:p>
      </dsp:txBody>
      <dsp:txXfrm>
        <a:off x="2083887" y="3228918"/>
        <a:ext cx="748785" cy="748785"/>
      </dsp:txXfrm>
    </dsp:sp>
    <dsp:sp modelId="{50E0F716-B4FD-454F-963C-4F17F1211C2C}">
      <dsp:nvSpPr>
        <dsp:cNvPr id="0" name=""/>
        <dsp:cNvSpPr/>
      </dsp:nvSpPr>
      <dsp:spPr>
        <a:xfrm rot="10800000">
          <a:off x="2631155" y="2131406"/>
          <a:ext cx="360897" cy="400045"/>
        </a:xfrm>
        <a:prstGeom prst="rightArrow">
          <a:avLst>
            <a:gd name="adj1" fmla="val 60000"/>
            <a:gd name="adj2" fmla="val 50000"/>
          </a:avLst>
        </a:prstGeom>
        <a:solidFill>
          <a:schemeClr val="accent3">
            <a:hueOff val="0"/>
            <a:satOff val="0"/>
            <a:lumOff val="0"/>
            <a:alphaOff val="0"/>
          </a:schemeClr>
        </a:solidFill>
        <a:ln>
          <a:noFill/>
        </a:ln>
        <a:effectLst/>
        <a:scene3d>
          <a:camera prst="orthographicFront"/>
          <a:lightRig rig="chilly" dir="t"/>
        </a:scene3d>
        <a:sp3d z="-70000" extrusionH="1700" prstMaterial="translucentPowder">
          <a:bevelT w="25400" h="6350" prst="softRound"/>
          <a:bevelB w="0" h="0" prst="convex"/>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zh-CN" altLang="en-US" sz="1300" b="1" kern="1200">
            <a:solidFill>
              <a:schemeClr val="tx1"/>
            </a:solidFill>
          </a:endParaRPr>
        </a:p>
      </dsp:txBody>
      <dsp:txXfrm rot="10800000">
        <a:off x="2739424" y="2211415"/>
        <a:ext cx="252628" cy="240027"/>
      </dsp:txXfrm>
    </dsp:sp>
    <dsp:sp modelId="{0F5317B0-CCA6-4BED-86D7-28ECEBCF7ADD}">
      <dsp:nvSpPr>
        <dsp:cNvPr id="0" name=""/>
        <dsp:cNvSpPr/>
      </dsp:nvSpPr>
      <dsp:spPr>
        <a:xfrm>
          <a:off x="1401977" y="1801957"/>
          <a:ext cx="1058943" cy="1058943"/>
        </a:xfrm>
        <a:prstGeom prst="ellipse">
          <a:avLst/>
        </a:prstGeom>
        <a:solidFill>
          <a:schemeClr val="accent3">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b="1" kern="1200">
              <a:solidFill>
                <a:schemeClr val="tx1"/>
              </a:solidFill>
              <a:latin typeface="+mn-lt"/>
              <a:ea typeface="+mn-ea"/>
              <a:cs typeface="+mn-cs"/>
            </a:rPr>
            <a:t>7</a:t>
          </a:r>
          <a:r>
            <a:rPr lang="zh-CN" altLang="en-US" sz="1300" b="1" kern="1200">
              <a:solidFill>
                <a:schemeClr val="tx1"/>
              </a:solidFill>
              <a:latin typeface="+mn-lt"/>
              <a:ea typeface="+mn-ea"/>
              <a:cs typeface="+mn-cs"/>
            </a:rPr>
            <a:t>创新类新型基础设施项目</a:t>
          </a:r>
          <a:endParaRPr lang="zh-CN" altLang="en-US" sz="1300" b="1" kern="1200" dirty="0">
            <a:solidFill>
              <a:schemeClr val="tx1"/>
            </a:solidFill>
            <a:latin typeface="+mn-lt"/>
            <a:ea typeface="+mn-ea"/>
            <a:cs typeface="+mn-cs"/>
          </a:endParaRPr>
        </a:p>
      </dsp:txBody>
      <dsp:txXfrm>
        <a:off x="1557056" y="1957036"/>
        <a:ext cx="748785" cy="748785"/>
      </dsp:txXfrm>
    </dsp:sp>
    <dsp:sp modelId="{41A57376-4131-41EA-83B1-16A1852BB7BA}">
      <dsp:nvSpPr>
        <dsp:cNvPr id="0" name=""/>
        <dsp:cNvSpPr/>
      </dsp:nvSpPr>
      <dsp:spPr>
        <a:xfrm rot="13500000">
          <a:off x="2900194" y="1481888"/>
          <a:ext cx="360897" cy="400045"/>
        </a:xfrm>
        <a:prstGeom prst="rightArrow">
          <a:avLst>
            <a:gd name="adj1" fmla="val 60000"/>
            <a:gd name="adj2" fmla="val 50000"/>
          </a:avLst>
        </a:prstGeom>
        <a:solidFill>
          <a:schemeClr val="accent4">
            <a:hueOff val="0"/>
            <a:satOff val="0"/>
            <a:lumOff val="0"/>
            <a:alphaOff val="0"/>
          </a:schemeClr>
        </a:solidFill>
        <a:ln>
          <a:noFill/>
        </a:ln>
        <a:effectLst/>
        <a:scene3d>
          <a:camera prst="orthographicFront"/>
          <a:lightRig rig="chilly" dir="t"/>
        </a:scene3d>
        <a:sp3d z="-70000" extrusionH="1700" prstMaterial="translucentPowder">
          <a:bevelT w="25400" h="6350" prst="softRound"/>
          <a:bevelB w="0" h="0" prst="convex"/>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zh-CN" altLang="en-US" sz="1300" b="1" kern="1200">
            <a:solidFill>
              <a:schemeClr val="tx1"/>
            </a:solidFill>
          </a:endParaRPr>
        </a:p>
      </dsp:txBody>
      <dsp:txXfrm rot="10800000">
        <a:off x="2992607" y="1600176"/>
        <a:ext cx="252628" cy="240027"/>
      </dsp:txXfrm>
    </dsp:sp>
    <dsp:sp modelId="{0293ACF9-075A-4F4B-AD18-E1417D414504}">
      <dsp:nvSpPr>
        <dsp:cNvPr id="0" name=""/>
        <dsp:cNvSpPr/>
      </dsp:nvSpPr>
      <dsp:spPr>
        <a:xfrm>
          <a:off x="1928808" y="530075"/>
          <a:ext cx="1058943" cy="1058943"/>
        </a:xfrm>
        <a:prstGeom prst="ellipse">
          <a:avLst/>
        </a:prstGeom>
        <a:solidFill>
          <a:schemeClr val="accent4">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b="1" kern="1200">
              <a:solidFill>
                <a:schemeClr val="tx1"/>
              </a:solidFill>
              <a:latin typeface="+mn-lt"/>
              <a:ea typeface="+mn-ea"/>
              <a:cs typeface="+mn-cs"/>
            </a:rPr>
            <a:t>9</a:t>
          </a:r>
          <a:r>
            <a:rPr lang="zh-CN" altLang="en-US" sz="1300" b="1" kern="1200">
              <a:solidFill>
                <a:schemeClr val="tx1"/>
              </a:solidFill>
              <a:latin typeface="+mn-lt"/>
              <a:ea typeface="+mn-ea"/>
              <a:cs typeface="+mn-cs"/>
            </a:rPr>
            <a:t>其他项目</a:t>
          </a:r>
          <a:endParaRPr lang="zh-CN" sz="1300" b="1" kern="1200" dirty="0">
            <a:solidFill>
              <a:schemeClr val="tx1"/>
            </a:solidFill>
            <a:latin typeface="Times New Roman" panose="02020603050405020304"/>
            <a:ea typeface="宋体" panose="02010600030101010101" pitchFamily="2" charset="-122"/>
            <a:cs typeface="Times New Roman" panose="02020603050405020304"/>
          </a:endParaRPr>
        </a:p>
      </dsp:txBody>
      <dsp:txXfrm>
        <a:off x="2083887" y="685154"/>
        <a:ext cx="748785" cy="74878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EAE21DB-8472-40BA-8A84-59732BB4CD74}">
      <dsp:nvSpPr>
        <dsp:cNvPr id="0" name=""/>
        <dsp:cNvSpPr/>
      </dsp:nvSpPr>
      <dsp:spPr bwMode="white">
        <a:xfrm>
          <a:off x="1569584" y="305783"/>
          <a:ext cx="4122918" cy="4122918"/>
        </a:xfrm>
        <a:prstGeom prst="pie">
          <a:avLst>
            <a:gd name="adj1" fmla="val 16200000"/>
            <a:gd name="adj2" fmla="val 0"/>
          </a:avLst>
        </a:prstGeom>
        <a:gradFill rotWithShape="0">
          <a:gsLst>
            <a:gs pos="0">
              <a:schemeClr val="accent1">
                <a:hueOff val="0"/>
                <a:satOff val="0"/>
                <a:lumOff val="0"/>
                <a:alphaOff val="0"/>
                <a:tint val="30000"/>
                <a:satMod val="250000"/>
              </a:schemeClr>
            </a:gs>
            <a:gs pos="72000">
              <a:schemeClr val="accent1">
                <a:hueOff val="0"/>
                <a:satOff val="0"/>
                <a:lumOff val="0"/>
                <a:alphaOff val="0"/>
                <a:tint val="75000"/>
                <a:satMod val="210000"/>
              </a:schemeClr>
            </a:gs>
            <a:gs pos="100000">
              <a:schemeClr val="accent1">
                <a:hueOff val="0"/>
                <a:satOff val="0"/>
                <a:lumOff val="0"/>
                <a:alphaOff val="0"/>
                <a:tint val="85000"/>
                <a:satMod val="210000"/>
              </a:schemeClr>
            </a:gs>
          </a:gsLst>
          <a:lin ang="5400000" scaled="1"/>
        </a:gradFill>
        <a:ln>
          <a:noFill/>
        </a:ln>
        <a:effectLst>
          <a:outerShdw blurRad="76200" dist="50800" dir="5400000" rotWithShape="0">
            <a:srgbClr val="4E3B30">
              <a:alpha val="6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3020" tIns="33020" rIns="33020" bIns="33020" numCol="1" spcCol="1270" anchor="ctr" anchorCtr="0">
          <a:noAutofit/>
        </a:bodyPr>
        <a:lstStyle/>
        <a:p>
          <a:pPr marL="0" lvl="0" indent="0" algn="ctr" defTabSz="1155700">
            <a:lnSpc>
              <a:spcPct val="90000"/>
            </a:lnSpc>
            <a:spcBef>
              <a:spcPct val="0"/>
            </a:spcBef>
            <a:spcAft>
              <a:spcPct val="35000"/>
            </a:spcAft>
            <a:buNone/>
          </a:pPr>
          <a:r>
            <a:rPr lang="zh-CN" altLang="en-US" sz="2600" kern="1200" dirty="0"/>
            <a:t>安装工程</a:t>
          </a:r>
        </a:p>
      </dsp:txBody>
      <dsp:txXfrm>
        <a:off x="3678162" y="1068522"/>
        <a:ext cx="1521553" cy="1227059"/>
      </dsp:txXfrm>
    </dsp:sp>
    <dsp:sp modelId="{3AE23F94-33E3-41D9-9479-E9166C784F65}">
      <dsp:nvSpPr>
        <dsp:cNvPr id="0" name=""/>
        <dsp:cNvSpPr/>
      </dsp:nvSpPr>
      <dsp:spPr bwMode="white">
        <a:xfrm>
          <a:off x="1395833" y="479534"/>
          <a:ext cx="4122918" cy="4122918"/>
        </a:xfrm>
        <a:prstGeom prst="pie">
          <a:avLst>
            <a:gd name="adj1" fmla="val 0"/>
            <a:gd name="adj2" fmla="val 5400000"/>
          </a:avLst>
        </a:prstGeom>
        <a:gradFill rotWithShape="0">
          <a:gsLst>
            <a:gs pos="0">
              <a:schemeClr val="accent1">
                <a:hueOff val="0"/>
                <a:satOff val="0"/>
                <a:lumOff val="0"/>
                <a:alphaOff val="0"/>
                <a:tint val="30000"/>
                <a:satMod val="250000"/>
              </a:schemeClr>
            </a:gs>
            <a:gs pos="72000">
              <a:schemeClr val="accent1">
                <a:hueOff val="0"/>
                <a:satOff val="0"/>
                <a:lumOff val="0"/>
                <a:alphaOff val="0"/>
                <a:tint val="75000"/>
                <a:satMod val="210000"/>
              </a:schemeClr>
            </a:gs>
            <a:gs pos="100000">
              <a:schemeClr val="accent1">
                <a:hueOff val="0"/>
                <a:satOff val="0"/>
                <a:lumOff val="0"/>
                <a:alphaOff val="0"/>
                <a:tint val="85000"/>
                <a:satMod val="210000"/>
              </a:schemeClr>
            </a:gs>
          </a:gsLst>
          <a:lin ang="5400000" scaled="1"/>
        </a:gradFill>
        <a:ln>
          <a:noFill/>
        </a:ln>
        <a:effectLst>
          <a:outerShdw blurRad="76200" dist="50800" dir="5400000" rotWithShape="0">
            <a:srgbClr val="4E3B30">
              <a:alpha val="6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3020" tIns="33020" rIns="33020" bIns="33020" numCol="1" spcCol="1270" anchor="ctr" anchorCtr="0">
          <a:noAutofit/>
        </a:bodyPr>
        <a:lstStyle/>
        <a:p>
          <a:pPr marL="0" lvl="0" indent="0" algn="ctr" defTabSz="1155700">
            <a:lnSpc>
              <a:spcPct val="90000"/>
            </a:lnSpc>
            <a:spcBef>
              <a:spcPct val="0"/>
            </a:spcBef>
            <a:spcAft>
              <a:spcPct val="35000"/>
            </a:spcAft>
            <a:buNone/>
          </a:pPr>
          <a:r>
            <a:rPr lang="zh-CN" altLang="en-US" sz="2600" kern="1200" dirty="0"/>
            <a:t>设备、工具、器具购置</a:t>
          </a:r>
        </a:p>
      </dsp:txBody>
      <dsp:txXfrm>
        <a:off x="3530915" y="2614617"/>
        <a:ext cx="1521553" cy="1227059"/>
      </dsp:txXfrm>
    </dsp:sp>
    <dsp:sp modelId="{D011983A-96E7-45D8-A3C4-FC234A49CDE6}">
      <dsp:nvSpPr>
        <dsp:cNvPr id="0" name=""/>
        <dsp:cNvSpPr/>
      </dsp:nvSpPr>
      <dsp:spPr bwMode="white">
        <a:xfrm>
          <a:off x="1395833" y="479534"/>
          <a:ext cx="4122918" cy="4122918"/>
        </a:xfrm>
        <a:prstGeom prst="pie">
          <a:avLst>
            <a:gd name="adj1" fmla="val 5400000"/>
            <a:gd name="adj2" fmla="val 10800000"/>
          </a:avLst>
        </a:prstGeom>
        <a:gradFill rotWithShape="0">
          <a:gsLst>
            <a:gs pos="0">
              <a:schemeClr val="accent1">
                <a:hueOff val="0"/>
                <a:satOff val="0"/>
                <a:lumOff val="0"/>
                <a:alphaOff val="0"/>
                <a:tint val="30000"/>
                <a:satMod val="250000"/>
              </a:schemeClr>
            </a:gs>
            <a:gs pos="72000">
              <a:schemeClr val="accent1">
                <a:hueOff val="0"/>
                <a:satOff val="0"/>
                <a:lumOff val="0"/>
                <a:alphaOff val="0"/>
                <a:tint val="75000"/>
                <a:satMod val="210000"/>
              </a:schemeClr>
            </a:gs>
            <a:gs pos="100000">
              <a:schemeClr val="accent1">
                <a:hueOff val="0"/>
                <a:satOff val="0"/>
                <a:lumOff val="0"/>
                <a:alphaOff val="0"/>
                <a:tint val="85000"/>
                <a:satMod val="210000"/>
              </a:schemeClr>
            </a:gs>
          </a:gsLst>
          <a:lin ang="5400000" scaled="1"/>
        </a:gradFill>
        <a:ln>
          <a:noFill/>
        </a:ln>
        <a:effectLst>
          <a:outerShdw blurRad="76200" dist="50800" dir="5400000" rotWithShape="0">
            <a:srgbClr val="4E3B30">
              <a:alpha val="6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3020" tIns="33020" rIns="33020" bIns="33020" numCol="1" spcCol="1270" anchor="ctr" anchorCtr="0">
          <a:noAutofit/>
        </a:bodyPr>
        <a:lstStyle/>
        <a:p>
          <a:pPr marL="0" lvl="0" indent="0" algn="ctr" defTabSz="1155700">
            <a:lnSpc>
              <a:spcPct val="90000"/>
            </a:lnSpc>
            <a:spcBef>
              <a:spcPct val="0"/>
            </a:spcBef>
            <a:spcAft>
              <a:spcPct val="35000"/>
            </a:spcAft>
            <a:buNone/>
          </a:pPr>
          <a:r>
            <a:rPr lang="zh-CN" altLang="en-US" sz="2600" kern="1200" dirty="0"/>
            <a:t>其他费用</a:t>
          </a:r>
        </a:p>
      </dsp:txBody>
      <dsp:txXfrm>
        <a:off x="1862115" y="2614617"/>
        <a:ext cx="1521553" cy="1227059"/>
      </dsp:txXfrm>
    </dsp:sp>
    <dsp:sp modelId="{EFEA8111-A11E-4DE1-A8F2-2690DF7A5A12}">
      <dsp:nvSpPr>
        <dsp:cNvPr id="0" name=""/>
        <dsp:cNvSpPr/>
      </dsp:nvSpPr>
      <dsp:spPr bwMode="white">
        <a:xfrm>
          <a:off x="1395833" y="479534"/>
          <a:ext cx="4122918" cy="4122918"/>
        </a:xfrm>
        <a:prstGeom prst="pie">
          <a:avLst>
            <a:gd name="adj1" fmla="val 10800000"/>
            <a:gd name="adj2" fmla="val 16200000"/>
          </a:avLst>
        </a:prstGeom>
        <a:gradFill rotWithShape="0">
          <a:gsLst>
            <a:gs pos="0">
              <a:schemeClr val="accent1">
                <a:hueOff val="0"/>
                <a:satOff val="0"/>
                <a:lumOff val="0"/>
                <a:alphaOff val="0"/>
                <a:tint val="30000"/>
                <a:satMod val="250000"/>
              </a:schemeClr>
            </a:gs>
            <a:gs pos="72000">
              <a:schemeClr val="accent1">
                <a:hueOff val="0"/>
                <a:satOff val="0"/>
                <a:lumOff val="0"/>
                <a:alphaOff val="0"/>
                <a:tint val="75000"/>
                <a:satMod val="210000"/>
              </a:schemeClr>
            </a:gs>
            <a:gs pos="100000">
              <a:schemeClr val="accent1">
                <a:hueOff val="0"/>
                <a:satOff val="0"/>
                <a:lumOff val="0"/>
                <a:alphaOff val="0"/>
                <a:tint val="85000"/>
                <a:satMod val="210000"/>
              </a:schemeClr>
            </a:gs>
          </a:gsLst>
          <a:lin ang="5400000" scaled="1"/>
        </a:gradFill>
        <a:ln>
          <a:noFill/>
        </a:ln>
        <a:effectLst>
          <a:outerShdw blurRad="76200" dist="50800" dir="5400000" rotWithShape="0">
            <a:srgbClr val="4E3B30">
              <a:alpha val="6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3020" tIns="33020" rIns="33020" bIns="33020" numCol="1" spcCol="1270" anchor="ctr" anchorCtr="0">
          <a:noAutofit/>
        </a:bodyPr>
        <a:lstStyle/>
        <a:p>
          <a:pPr marL="0" lvl="0" indent="0" algn="ctr" defTabSz="1155700">
            <a:lnSpc>
              <a:spcPct val="90000"/>
            </a:lnSpc>
            <a:spcBef>
              <a:spcPct val="0"/>
            </a:spcBef>
            <a:spcAft>
              <a:spcPct val="35000"/>
            </a:spcAft>
            <a:buNone/>
          </a:pPr>
          <a:r>
            <a:rPr lang="zh-CN" altLang="en-US" sz="2600" kern="1200" dirty="0"/>
            <a:t>建筑工程</a:t>
          </a:r>
        </a:p>
      </dsp:txBody>
      <dsp:txXfrm>
        <a:off x="1862115" y="1240311"/>
        <a:ext cx="1521553" cy="1227059"/>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rSet qsTypeId="urn:microsoft.com/office/officeart/2005/8/quickstyle/simple5"/>
        </dgm:pt>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endSty" val="noArr"/>
                        <dgm:param type="begPts" val="midR"/>
                        <dgm:param type="endPts" val="midL"/>
                      </dgm:alg>
                    </dgm:if>
                    <dgm:else name="Name14">
                      <dgm:alg type="conn">
                        <dgm:param type="dim" val="1D"/>
                        <dgm:param type="endSty" val="noArr"/>
                        <dgm:param type="begPts" val="midL"/>
                        <dgm:param type="endPts" val="mid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rSet qsTypeId="urn:microsoft.com/office/officeart/2005/8/quickstyle/simple5"/>
        </dgm:pt>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art3#1">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ar" val="1"/>
      <dgm:param type="vertAlign" val="mid"/>
      <dgm:param type="horzAlign" val="ctr"/>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3d4#3">
  <dgm:title val=""/>
  <dgm:desc val=""/>
  <dgm:catLst>
    <dgm:cat type="3D" pri="11400"/>
  </dgm:catLst>
  <dgm:scene3d>
    <a:camera prst="orthographicFront"/>
    <a:lightRig rig="threePt" dir="t"/>
  </dgm:scene3d>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1">
  <dgm:title val=""/>
  <dgm:desc val=""/>
  <dgm:catLst>
    <dgm:cat type="simple" pri="103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b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callout">
    <dgm:scene3d>
      <a:camera prst="orthographicFront"/>
      <a:lightRig rig="threePt" dir="t"/>
    </dgm:scene3d>
    <dgm:txPr/>
    <dgm:style>
      <a:lnRef idx="1">
        <a:scrgbClr r="0" g="0" b="0"/>
      </a:lnRef>
      <a:fillRef idx="2">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solid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1">
        <a:scrgbClr r="0" g="0" b="0"/>
      </a:lnRef>
      <a:fillRef idx="2">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Def>
</file>

<file path=ppt/drawings/_rels/vmlDrawing1.v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image" Target="../media/image3.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49.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49.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7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29.wmf"/><Relationship Id="rId1" Type="http://schemas.openxmlformats.org/officeDocument/2006/relationships/image" Target="../media/image28.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2.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4.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44.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44.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4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4302125" cy="339725"/>
          </a:xfrm>
          <a:prstGeom prst="rect">
            <a:avLst/>
          </a:prstGeom>
        </p:spPr>
        <p:txBody>
          <a:bodyPr vert="horz" lIns="91440" tIns="45720" rIns="91440" bIns="45720" rtlCol="0"/>
          <a:lstStyle>
            <a:lvl1pPr algn="l" eaLnBrk="1" hangingPunct="1">
              <a:buFontTx/>
              <a:buNone/>
              <a:defRPr sz="16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5621338" y="0"/>
            <a:ext cx="4303713" cy="339725"/>
          </a:xfrm>
          <a:prstGeom prst="rect">
            <a:avLst/>
          </a:prstGeom>
        </p:spPr>
        <p:txBody>
          <a:bodyPr vert="horz" lIns="91440" tIns="45720" rIns="91440" bIns="45720" rtlCol="0"/>
          <a:lstStyle>
            <a:lvl1pPr algn="r" eaLnBrk="1" hangingPunct="1">
              <a:buFontTx/>
              <a:buNone/>
              <a:defRPr sz="160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5311F723-C5F6-42A3-8339-B044051ABC81}"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6456363"/>
            <a:ext cx="4302125" cy="339725"/>
          </a:xfrm>
          <a:prstGeom prst="rect">
            <a:avLst/>
          </a:prstGeom>
        </p:spPr>
        <p:txBody>
          <a:bodyPr vert="horz" lIns="91440" tIns="45720" rIns="91440" bIns="45720" rtlCol="0" anchor="b"/>
          <a:lstStyle>
            <a:lvl1pPr algn="l" eaLnBrk="1" hangingPunct="1">
              <a:buFontTx/>
              <a:buNone/>
              <a:defRPr sz="16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5621338" y="6456363"/>
            <a:ext cx="4303713" cy="339725"/>
          </a:xfrm>
          <a:prstGeom prst="rect">
            <a:avLst/>
          </a:prstGeom>
        </p:spPr>
        <p:txBody>
          <a:bodyPr vert="horz" wrap="square" lIns="91440" tIns="45720" rIns="91440" bIns="45720" numCol="1" anchor="b" anchorCtr="0" compatLnSpc="1"/>
          <a:p>
            <a:pPr lvl="0" algn="r" eaLnBrk="1" fontAlgn="base" hangingPunct="1"/>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4302125" cy="339725"/>
          </a:xfrm>
          <a:prstGeom prst="rect">
            <a:avLst/>
          </a:prstGeom>
        </p:spPr>
        <p:txBody>
          <a:bodyPr vert="horz" lIns="91440" tIns="45720" rIns="91440" bIns="45720" rtlCol="0"/>
          <a:lstStyle>
            <a:lvl1pPr algn="l" eaLnBrk="1" hangingPunct="1">
              <a:buFontTx/>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5621338" y="0"/>
            <a:ext cx="4303713" cy="339725"/>
          </a:xfrm>
          <a:prstGeom prst="rect">
            <a:avLst/>
          </a:prstGeom>
        </p:spPr>
        <p:txBody>
          <a:bodyPr vert="horz" lIns="91440" tIns="45720" rIns="91440" bIns="45720" rtlCol="0"/>
          <a:lstStyle>
            <a:lvl1pPr algn="r" eaLnBrk="1" hangingPunct="1">
              <a:buFontTx/>
              <a:buNone/>
              <a:defRPr sz="120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4D0E8773-5A16-4E0F-A90D-0854D93FC428}"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2698750" y="509588"/>
            <a:ext cx="4530725" cy="2549525"/>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992188" y="3228975"/>
            <a:ext cx="7942263" cy="3059113"/>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6456363"/>
            <a:ext cx="4302125" cy="339725"/>
          </a:xfrm>
          <a:prstGeom prst="rect">
            <a:avLst/>
          </a:prstGeom>
        </p:spPr>
        <p:txBody>
          <a:bodyPr vert="horz" lIns="91440" tIns="45720" rIns="91440" bIns="45720" rtlCol="0" anchor="b"/>
          <a:lstStyle>
            <a:lvl1pPr algn="l" eaLnBrk="1" hangingPunct="1">
              <a:buFontTx/>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5621338" y="6456363"/>
            <a:ext cx="4303713" cy="339725"/>
          </a:xfrm>
          <a:prstGeom prst="rect">
            <a:avLst/>
          </a:prstGeom>
        </p:spPr>
        <p:txBody>
          <a:bodyPr vert="horz" wrap="square" lIns="91440" tIns="45720" rIns="91440" bIns="45720" numCol="1" anchor="b" anchorCtr="0" compatLnSpc="1"/>
          <a:p>
            <a:pPr lvl="0" algn="r" eaLnBrk="1" fontAlgn="base" hangingPunct="1"/>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6.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7.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8.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9.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0.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1.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3.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8.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幻灯片图像占位符 1"/>
          <p:cNvSpPr>
            <a:spLocks noGrp="1" noRot="1" noChangeAspect="1" noTextEdit="1"/>
          </p:cNvSpPr>
          <p:nvPr>
            <p:ph type="sldImg"/>
          </p:nvPr>
        </p:nvSpPr>
        <p:spPr>
          <a:ln>
            <a:solidFill>
              <a:srgbClr val="000000"/>
            </a:solidFill>
            <a:miter/>
          </a:ln>
        </p:spPr>
      </p:sp>
      <p:sp>
        <p:nvSpPr>
          <p:cNvPr id="14338" name="备注占位符 2"/>
          <p:cNvSpPr>
            <a:spLocks noGrp="1"/>
          </p:cNvSpPr>
          <p:nvPr>
            <p:ph type="body"/>
          </p:nvPr>
        </p:nvSpPr>
        <p:spPr>
          <a:xfrm>
            <a:off x="992188" y="3228975"/>
            <a:ext cx="7942262" cy="3059113"/>
          </a:xfrm>
          <a:noFill/>
          <a:ln>
            <a:noFill/>
          </a:ln>
        </p:spPr>
        <p:txBody>
          <a:bodyPr wrap="square" lIns="91440" tIns="45720" rIns="91440" bIns="45720" anchor="t" anchorCtr="0"/>
          <a:p>
            <a:pPr lvl="0"/>
            <a:endParaRPr lang="zh-CN" altLang="en-US" dirty="0"/>
          </a:p>
        </p:txBody>
      </p:sp>
      <p:sp>
        <p:nvSpPr>
          <p:cNvPr id="14339" name="灯片编号占位符 3"/>
          <p:cNvSpPr txBox="1">
            <a:spLocks noGrp="1"/>
          </p:cNvSpPr>
          <p:nvPr>
            <p:ph type="sldNum" sz="quarter"/>
          </p:nvPr>
        </p:nvSpPr>
        <p:spPr>
          <a:xfrm>
            <a:off x="5621338" y="6456363"/>
            <a:ext cx="4303712" cy="339725"/>
          </a:xfrm>
          <a:prstGeom prst="rect">
            <a:avLst/>
          </a:prstGeom>
          <a:noFill/>
          <a:ln w="9525">
            <a:noFill/>
          </a:ln>
        </p:spPr>
        <p:txBody>
          <a:bodyPr vert="horz" wrap="square" lIns="91440" tIns="45720" rIns="91440" bIns="45720" anchor="b" anchorCtr="0"/>
          <a:p>
            <a:pPr lvl="0" algn="r"/>
            <a:fld id="{9A0DB2DC-4C9A-4742-B13C-FB6460FD3503}" type="slidenum">
              <a:rPr lang="zh-CN" altLang="en-US" sz="1200" dirty="0">
                <a:latin typeface="Arial" panose="020B0604020202020204" pitchFamily="34" charset="0"/>
                <a:ea typeface="宋体" panose="02010600030101010101" pitchFamily="2" charset="-122"/>
              </a:rPr>
            </a:fld>
            <a:endParaRPr lang="zh-CN" altLang="en-US" sz="1200" dirty="0">
              <a:latin typeface="Arial" panose="020B0604020202020204" pitchFamily="34" charset="0"/>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占位符 1"/>
          <p:cNvSpPr/>
          <p:nvPr>
            <p:ph type="body" idx="3"/>
          </p:nvPr>
        </p:nvSpPr>
        <p:spPr/>
        <p:txBody>
          <a:bodyPr/>
          <a:p>
            <a:r>
              <a:rPr lang="en-US" altLang="zh-CN" dirty="0">
                <a:latin typeface="微软雅黑" panose="020B0503020204020204" charset="-122"/>
                <a:ea typeface="微软雅黑" panose="020B0503020204020204" charset="-122"/>
                <a:cs typeface="微软雅黑" panose="020B0503020204020204" charset="-122"/>
                <a:sym typeface="+mn-ea"/>
              </a:rPr>
              <a:t>8</a:t>
            </a:r>
            <a:r>
              <a:rPr lang="zh-CN" altLang="en-US" dirty="0">
                <a:latin typeface="微软雅黑" panose="020B0503020204020204" charset="-122"/>
                <a:ea typeface="微软雅黑" panose="020B0503020204020204" charset="-122"/>
                <a:cs typeface="微软雅黑" panose="020B0503020204020204" charset="-122"/>
                <a:sym typeface="+mn-ea"/>
              </a:rPr>
              <a:t>月开始统一社会信用代码全面替代原组织机构代码，务必保证统一社会信用代码信息填写正确。</a:t>
            </a:r>
            <a:endParaRPr lang="zh-CN" altLang="en-US"/>
          </a:p>
        </p:txBody>
      </p:sp>
      <p:sp>
        <p:nvSpPr>
          <p:cNvPr id="3" name="幻灯片图像占位符 2"/>
          <p:cNvSpPr/>
          <p:nvPr>
            <p:ph type="sldImg"/>
          </p:nvPr>
        </p:nvSpPr>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占位符 1"/>
          <p:cNvSpPr/>
          <p:nvPr>
            <p:ph type="body" idx="3"/>
          </p:nvPr>
        </p:nvSpPr>
        <p:spPr/>
        <p:txBody>
          <a:bodyPr/>
          <a:p>
            <a:r>
              <a:rPr lang="zh-CN" altLang="en-US"/>
              <a:t>指项目投资主体签订的与项目建设相关的各种施工、咨询、监理、设备购置安装等合同的总价款。包括本年新签订的和以前年度签订但因工程未完成转入本年度继续施工的工程合同总价款余额。</a:t>
            </a:r>
            <a:endParaRPr lang="zh-CN" altLang="en-US"/>
          </a:p>
        </p:txBody>
      </p:sp>
      <p:sp>
        <p:nvSpPr>
          <p:cNvPr id="3" name="幻灯片图像占位符 2"/>
          <p:cNvSpPr/>
          <p:nvPr>
            <p:ph type="sldImg"/>
          </p:nvPr>
        </p:nvSpPr>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占位符 1"/>
          <p:cNvSpPr/>
          <p:nvPr>
            <p:ph type="body" idx="3"/>
          </p:nvPr>
        </p:nvSpPr>
        <p:spPr/>
        <p:txBody>
          <a:bodyPr/>
          <a:p>
            <a:endParaRPr lang="zh-CN" altLang="en-US"/>
          </a:p>
        </p:txBody>
      </p:sp>
      <p:sp>
        <p:nvSpPr>
          <p:cNvPr id="3" name="幻灯片图像占位符 2"/>
          <p:cNvSpPr/>
          <p:nvPr>
            <p:ph type="sldImg"/>
          </p:nvPr>
        </p:nvSpPr>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幻灯片图像占位符 1"/>
          <p:cNvSpPr>
            <a:spLocks noGrp="1" noRot="1" noChangeAspect="1" noTextEdit="1"/>
          </p:cNvSpPr>
          <p:nvPr>
            <p:ph type="sldImg"/>
          </p:nvPr>
        </p:nvSpPr>
        <p:spPr>
          <a:ln>
            <a:solidFill>
              <a:srgbClr val="000000"/>
            </a:solidFill>
            <a:miter/>
          </a:ln>
        </p:spPr>
      </p:sp>
      <p:sp>
        <p:nvSpPr>
          <p:cNvPr id="52226" name="文本占位符 2"/>
          <p:cNvSpPr>
            <a:spLocks noGrp="1"/>
          </p:cNvSpPr>
          <p:nvPr>
            <p:ph type="body"/>
          </p:nvPr>
        </p:nvSpPr>
        <p:spPr>
          <a:xfrm>
            <a:off x="992188" y="3228975"/>
            <a:ext cx="7942262" cy="3059113"/>
          </a:xfrm>
          <a:noFill/>
          <a:ln>
            <a:noFill/>
          </a:ln>
        </p:spPr>
        <p:txBody>
          <a:bodyPr wrap="square" lIns="91440" tIns="45720" rIns="91440" bIns="45720" anchor="t" anchorCtr="0"/>
          <a:lstStyle/>
          <a:p>
            <a:pPr lvl="0"/>
            <a:r>
              <a:rPr lang="zh-CN" altLang="en-US" dirty="0"/>
              <a:t>加审核，注意填报</a:t>
            </a:r>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幻灯片图像占位符 1"/>
          <p:cNvSpPr>
            <a:spLocks noGrp="1" noRot="1" noChangeAspect="1" noTextEdit="1"/>
          </p:cNvSpPr>
          <p:nvPr>
            <p:ph type="sldImg"/>
          </p:nvPr>
        </p:nvSpPr>
        <p:spPr>
          <a:ln>
            <a:solidFill>
              <a:srgbClr val="000000"/>
            </a:solidFill>
            <a:miter/>
          </a:ln>
        </p:spPr>
      </p:sp>
      <p:sp>
        <p:nvSpPr>
          <p:cNvPr id="52226" name="文本占位符 2"/>
          <p:cNvSpPr>
            <a:spLocks noGrp="1"/>
          </p:cNvSpPr>
          <p:nvPr>
            <p:ph type="body"/>
          </p:nvPr>
        </p:nvSpPr>
        <p:spPr>
          <a:xfrm>
            <a:off x="992188" y="3228975"/>
            <a:ext cx="7942262" cy="3059113"/>
          </a:xfrm>
          <a:noFill/>
          <a:ln>
            <a:noFill/>
          </a:ln>
        </p:spPr>
        <p:txBody>
          <a:bodyPr wrap="square" lIns="91440" tIns="45720" rIns="91440" bIns="45720" anchor="t" anchorCtr="0"/>
          <a:lstStyle/>
          <a:p>
            <a:pPr lvl="0"/>
            <a:r>
              <a:rPr lang="zh-CN" altLang="en-US" dirty="0"/>
              <a:t>加审核，注意填报</a:t>
            </a:r>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幻灯片图像占位符 1"/>
          <p:cNvSpPr>
            <a:spLocks noGrp="1" noRot="1" noChangeAspect="1" noTextEdit="1"/>
          </p:cNvSpPr>
          <p:nvPr>
            <p:ph type="sldImg"/>
          </p:nvPr>
        </p:nvSpPr>
        <p:spPr>
          <a:ln>
            <a:solidFill>
              <a:srgbClr val="000000"/>
            </a:solidFill>
            <a:miter/>
          </a:ln>
        </p:spPr>
      </p:sp>
      <p:sp>
        <p:nvSpPr>
          <p:cNvPr id="52226" name="文本占位符 2"/>
          <p:cNvSpPr>
            <a:spLocks noGrp="1"/>
          </p:cNvSpPr>
          <p:nvPr>
            <p:ph type="body"/>
          </p:nvPr>
        </p:nvSpPr>
        <p:spPr>
          <a:xfrm>
            <a:off x="992188" y="3228975"/>
            <a:ext cx="7942262" cy="3059113"/>
          </a:xfrm>
          <a:noFill/>
          <a:ln>
            <a:noFill/>
          </a:ln>
        </p:spPr>
        <p:txBody>
          <a:bodyPr wrap="square" lIns="91440" tIns="45720" rIns="91440" bIns="45720" anchor="t" anchorCtr="0"/>
          <a:lstStyle/>
          <a:p>
            <a:pPr lvl="0"/>
            <a:r>
              <a:rPr lang="zh-CN" altLang="en-US" dirty="0"/>
              <a:t>加审核，注意填报</a:t>
            </a:r>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幻灯片图像占位符 1"/>
          <p:cNvSpPr>
            <a:spLocks noGrp="1" noRot="1" noChangeAspect="1" noTextEdit="1"/>
          </p:cNvSpPr>
          <p:nvPr>
            <p:ph type="sldImg"/>
          </p:nvPr>
        </p:nvSpPr>
        <p:spPr>
          <a:ln>
            <a:solidFill>
              <a:srgbClr val="000000"/>
            </a:solidFill>
            <a:miter/>
          </a:ln>
        </p:spPr>
      </p:sp>
      <p:sp>
        <p:nvSpPr>
          <p:cNvPr id="52226" name="文本占位符 2"/>
          <p:cNvSpPr>
            <a:spLocks noGrp="1"/>
          </p:cNvSpPr>
          <p:nvPr>
            <p:ph type="body"/>
          </p:nvPr>
        </p:nvSpPr>
        <p:spPr>
          <a:xfrm>
            <a:off x="992188" y="3228975"/>
            <a:ext cx="7942262" cy="3059113"/>
          </a:xfrm>
          <a:noFill/>
          <a:ln>
            <a:noFill/>
          </a:ln>
        </p:spPr>
        <p:txBody>
          <a:bodyPr wrap="square" lIns="91440" tIns="45720" rIns="91440" bIns="45720" anchor="t" anchorCtr="0"/>
          <a:lstStyle/>
          <a:p>
            <a:pPr lvl="0"/>
            <a:r>
              <a:rPr lang="zh-CN" altLang="en-US" dirty="0"/>
              <a:t>加审核，注意填报</a:t>
            </a:r>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占位符 1"/>
          <p:cNvSpPr/>
          <p:nvPr>
            <p:ph type="body" idx="3"/>
          </p:nvPr>
        </p:nvSpPr>
        <p:spPr/>
        <p:txBody>
          <a:bodyPr/>
          <a:p>
            <a:r>
              <a:rPr lang="en-US" altLang="zh-CN"/>
              <a:t> </a:t>
            </a:r>
            <a:endParaRPr lang="en-US" altLang="zh-CN"/>
          </a:p>
        </p:txBody>
      </p:sp>
      <p:sp>
        <p:nvSpPr>
          <p:cNvPr id="3" name="幻灯片图像占位符 2"/>
          <p:cNvSpPr/>
          <p:nvPr>
            <p:ph type="sldImg"/>
          </p:nvPr>
        </p:nvSpPr>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占位符 1"/>
          <p:cNvSpPr/>
          <p:nvPr>
            <p:ph type="body" idx="3"/>
          </p:nvPr>
        </p:nvSpPr>
        <p:spPr/>
        <p:txBody>
          <a:bodyPr/>
          <a:p>
            <a:pPr>
              <a:lnSpc>
                <a:spcPct val="150000"/>
              </a:lnSpc>
            </a:pPr>
            <a:r>
              <a:rPr lang="en-US" altLang="zh-CN">
                <a:latin typeface="微软雅黑" panose="020B0503020204020204" charset="-122"/>
                <a:ea typeface="微软雅黑" panose="020B0503020204020204" charset="-122"/>
                <a:cs typeface="微软雅黑" panose="020B0503020204020204" charset="-122"/>
                <a:sym typeface="+mn-ea"/>
              </a:rPr>
              <a:t> </a:t>
            </a:r>
            <a:r>
              <a:rPr lang="zh-CN" altLang="en-US">
                <a:solidFill>
                  <a:schemeClr val="accent1"/>
                </a:solidFill>
                <a:latin typeface="微软雅黑" panose="020B0503020204020204" charset="-122"/>
                <a:ea typeface="微软雅黑" panose="020B0503020204020204" charset="-122"/>
                <a:cs typeface="微软雅黑" panose="020B0503020204020204" charset="-122"/>
                <a:sym typeface="+mn-ea"/>
              </a:rPr>
              <a:t>项目调资时，限下单位项目调资从</a:t>
            </a:r>
            <a:r>
              <a:rPr lang="en-US" altLang="zh-CN">
                <a:solidFill>
                  <a:schemeClr val="accent1"/>
                </a:solidFill>
                <a:latin typeface="微软雅黑" panose="020B0503020204020204" charset="-122"/>
                <a:ea typeface="微软雅黑" panose="020B0503020204020204" charset="-122"/>
                <a:cs typeface="微软雅黑" panose="020B0503020204020204" charset="-122"/>
                <a:sym typeface="+mn-ea"/>
              </a:rPr>
              <a:t>5000</a:t>
            </a:r>
            <a:r>
              <a:rPr lang="zh-CN" altLang="en-US">
                <a:solidFill>
                  <a:schemeClr val="accent1"/>
                </a:solidFill>
                <a:latin typeface="微软雅黑" panose="020B0503020204020204" charset="-122"/>
                <a:ea typeface="微软雅黑" panose="020B0503020204020204" charset="-122"/>
                <a:cs typeface="微软雅黑" panose="020B0503020204020204" charset="-122"/>
                <a:sym typeface="+mn-ea"/>
              </a:rPr>
              <a:t>万元以下调整至</a:t>
            </a:r>
            <a:r>
              <a:rPr lang="en-US" altLang="zh-CN">
                <a:solidFill>
                  <a:schemeClr val="accent1"/>
                </a:solidFill>
                <a:latin typeface="微软雅黑" panose="020B0503020204020204" charset="-122"/>
                <a:ea typeface="微软雅黑" panose="020B0503020204020204" charset="-122"/>
                <a:cs typeface="微软雅黑" panose="020B0503020204020204" charset="-122"/>
                <a:sym typeface="+mn-ea"/>
              </a:rPr>
              <a:t>5000</a:t>
            </a:r>
            <a:r>
              <a:rPr lang="zh-CN" altLang="en-US">
                <a:solidFill>
                  <a:schemeClr val="accent1"/>
                </a:solidFill>
                <a:latin typeface="微软雅黑" panose="020B0503020204020204" charset="-122"/>
                <a:ea typeface="微软雅黑" panose="020B0503020204020204" charset="-122"/>
                <a:cs typeface="微软雅黑" panose="020B0503020204020204" charset="-122"/>
                <a:sym typeface="+mn-ea"/>
              </a:rPr>
              <a:t>万元及以上的，未从四上审批入库；</a:t>
            </a:r>
            <a:endParaRPr lang="zh-CN" altLang="en-US">
              <a:solidFill>
                <a:schemeClr val="accent1"/>
              </a:solidFill>
              <a:latin typeface="微软雅黑" panose="020B0503020204020204" charset="-122"/>
              <a:ea typeface="微软雅黑" panose="020B0503020204020204" charset="-122"/>
              <a:cs typeface="微软雅黑" panose="020B0503020204020204" charset="-122"/>
              <a:sym typeface="+mn-ea"/>
            </a:endParaRPr>
          </a:p>
          <a:p>
            <a:pPr>
              <a:lnSpc>
                <a:spcPct val="150000"/>
              </a:lnSpc>
            </a:pPr>
            <a:r>
              <a:rPr lang="zh-CN" altLang="en-US">
                <a:solidFill>
                  <a:schemeClr val="accent1"/>
                </a:solidFill>
                <a:latin typeface="微软雅黑" panose="020B0503020204020204" charset="-122"/>
                <a:ea typeface="微软雅黑" panose="020B0503020204020204" charset="-122"/>
                <a:cs typeface="微软雅黑" panose="020B0503020204020204" charset="-122"/>
                <a:sym typeface="+mn-ea"/>
              </a:rPr>
              <a:t> </a:t>
            </a:r>
            <a:r>
              <a:rPr lang="en-US" altLang="zh-CN">
                <a:solidFill>
                  <a:schemeClr val="accent1"/>
                </a:solidFill>
                <a:latin typeface="微软雅黑" panose="020B0503020204020204" charset="-122"/>
                <a:ea typeface="微软雅黑" panose="020B0503020204020204" charset="-122"/>
                <a:cs typeface="微软雅黑" panose="020B0503020204020204" charset="-122"/>
                <a:sym typeface="+mn-ea"/>
              </a:rPr>
              <a:t>     5000</a:t>
            </a:r>
            <a:r>
              <a:rPr lang="zh-CN" altLang="en-US">
                <a:solidFill>
                  <a:schemeClr val="accent1"/>
                </a:solidFill>
                <a:latin typeface="微软雅黑" panose="020B0503020204020204" charset="-122"/>
                <a:ea typeface="微软雅黑" panose="020B0503020204020204" charset="-122"/>
                <a:cs typeface="微软雅黑" panose="020B0503020204020204" charset="-122"/>
                <a:sym typeface="+mn-ea"/>
              </a:rPr>
              <a:t>万元以上项目变更单位时，变更后单位为</a:t>
            </a:r>
            <a:r>
              <a:rPr lang="zh-CN">
                <a:solidFill>
                  <a:schemeClr val="accent1"/>
                </a:solidFill>
                <a:latin typeface="微软雅黑" panose="020B0503020204020204" charset="-122"/>
                <a:ea typeface="微软雅黑" panose="020B0503020204020204" charset="-122"/>
                <a:cs typeface="微软雅黑" panose="020B0503020204020204" charset="-122"/>
                <a:sym typeface="+mn-ea"/>
              </a:rPr>
              <a:t>限下</a:t>
            </a:r>
            <a:r>
              <a:rPr lang="zh-CN" altLang="en-US">
                <a:solidFill>
                  <a:schemeClr val="accent1"/>
                </a:solidFill>
                <a:latin typeface="微软雅黑" panose="020B0503020204020204" charset="-122"/>
                <a:ea typeface="微软雅黑" panose="020B0503020204020204" charset="-122"/>
                <a:cs typeface="微软雅黑" panose="020B0503020204020204" charset="-122"/>
                <a:sym typeface="+mn-ea"/>
              </a:rPr>
              <a:t>单位时，未从四上审批入库。</a:t>
            </a:r>
            <a:endParaRPr lang="zh-CN" altLang="en-US">
              <a:solidFill>
                <a:schemeClr val="accent1"/>
              </a:solidFill>
              <a:latin typeface="微软雅黑" panose="020B0503020204020204" charset="-122"/>
              <a:ea typeface="微软雅黑" panose="020B0503020204020204" charset="-122"/>
              <a:cs typeface="微软雅黑" panose="020B0503020204020204" charset="-122"/>
              <a:sym typeface="+mn-ea"/>
            </a:endParaRPr>
          </a:p>
          <a:p>
            <a:endParaRPr lang="zh-CN" altLang="en-US"/>
          </a:p>
        </p:txBody>
      </p:sp>
      <p:sp>
        <p:nvSpPr>
          <p:cNvPr id="3" name="幻灯片图像占位符 2"/>
          <p:cNvSpPr/>
          <p:nvPr>
            <p:ph type="sldImg"/>
          </p:nvPr>
        </p:nvSpPr>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幻灯片图像占位符 1"/>
          <p:cNvSpPr/>
          <p:nvPr>
            <p:ph type="sldImg"/>
          </p:nvPr>
        </p:nvSpPr>
        <p:spPr>
          <a:ln>
            <a:solidFill>
              <a:srgbClr val="000000"/>
            </a:solidFill>
          </a:ln>
        </p:spPr>
      </p:sp>
      <p:sp>
        <p:nvSpPr>
          <p:cNvPr id="3" name="文本占位符 2"/>
          <p:cNvSpPr/>
          <p:nvPr>
            <p:ph type="body" idx="3"/>
          </p:nvPr>
        </p:nvSpPr>
        <p:spPr/>
        <p:txBody>
          <a:bodyPr lIns="91440" tIns="45720" rIns="91440" bIns="45720" rtlCol="0">
            <a:normAutofit/>
          </a:bodyPr>
          <a:p>
            <a:pPr fontAlgn="base"/>
            <a:r>
              <a:rPr lang="zh-CN" altLang="en-US" strike="noStrike" noProof="0" dirty="0">
                <a:ln>
                  <a:noFill/>
                </a:ln>
                <a:solidFill>
                  <a:srgbClr val="000000"/>
                </a:solidFill>
                <a:effectLst/>
                <a:uLnTx/>
                <a:uFillTx/>
                <a:latin typeface="+mn-ea"/>
                <a:sym typeface="+mn-ea"/>
              </a:rPr>
              <a:t>固定资产投资属于</a:t>
            </a:r>
            <a:r>
              <a:rPr lang="zh-CN" altLang="en-US" strike="noStrike" noProof="0" dirty="0">
                <a:ln>
                  <a:noFill/>
                </a:ln>
                <a:solidFill>
                  <a:srgbClr val="FF0000"/>
                </a:solidFill>
                <a:effectLst/>
                <a:uLnTx/>
                <a:uFillTx/>
                <a:latin typeface="+mn-ea"/>
                <a:sym typeface="+mn-ea"/>
              </a:rPr>
              <a:t>实物投资</a:t>
            </a:r>
            <a:r>
              <a:rPr lang="zh-CN" altLang="en-US" strike="noStrike" noProof="0" dirty="0">
                <a:ln>
                  <a:noFill/>
                </a:ln>
                <a:solidFill>
                  <a:srgbClr val="000000"/>
                </a:solidFill>
                <a:effectLst/>
                <a:uLnTx/>
                <a:uFillTx/>
                <a:latin typeface="+mn-ea"/>
                <a:sym typeface="+mn-ea"/>
              </a:rPr>
              <a:t>，承担物表现为机器、设备、建筑物等固定资产。金融投资（股票、债券等）表现为金融资产的变动。</a:t>
            </a:r>
            <a:endParaRPr kumimoji="0" lang="zh-CN" altLang="en-US" b="0" i="0" u="none" strike="noStrike" kern="1200" cap="none" spc="0" normalizeH="0" baseline="0" noProof="0" dirty="0">
              <a:ln>
                <a:noFill/>
              </a:ln>
              <a:solidFill>
                <a:srgbClr val="000000"/>
              </a:solidFill>
              <a:effectLst/>
              <a:uLnTx/>
              <a:uFillTx/>
              <a:latin typeface="+mn-ea"/>
              <a:ea typeface="+mn-ea"/>
              <a:cs typeface="+mn-cs"/>
              <a:sym typeface="+mn-ea"/>
            </a:endParaRPr>
          </a:p>
          <a:p>
            <a:pPr fontAlgn="base"/>
            <a:endParaRPr lang="zh-CN" altLang="en-US" strike="noStrike" noProof="1"/>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占位符 1"/>
          <p:cNvSpPr/>
          <p:nvPr>
            <p:ph type="body" idx="3"/>
          </p:nvPr>
        </p:nvSpPr>
        <p:spPr/>
        <p:txBody>
          <a:bodyPr/>
          <a:p>
            <a:pPr>
              <a:lnSpc>
                <a:spcPct val="150000"/>
              </a:lnSpc>
            </a:pPr>
            <a:r>
              <a:rPr lang="en-US" altLang="zh-CN">
                <a:latin typeface="微软雅黑" panose="020B0503020204020204" charset="-122"/>
                <a:ea typeface="微软雅黑" panose="020B0503020204020204" charset="-122"/>
                <a:cs typeface="微软雅黑" panose="020B0503020204020204" charset="-122"/>
                <a:sym typeface="+mn-ea"/>
              </a:rPr>
              <a:t> </a:t>
            </a:r>
            <a:r>
              <a:rPr lang="zh-CN" altLang="en-US">
                <a:solidFill>
                  <a:schemeClr val="accent1"/>
                </a:solidFill>
                <a:latin typeface="微软雅黑" panose="020B0503020204020204" charset="-122"/>
                <a:ea typeface="微软雅黑" panose="020B0503020204020204" charset="-122"/>
                <a:cs typeface="微软雅黑" panose="020B0503020204020204" charset="-122"/>
                <a:sym typeface="+mn-ea"/>
              </a:rPr>
              <a:t>项目调资时，限下单位项目调资从</a:t>
            </a:r>
            <a:r>
              <a:rPr lang="en-US" altLang="zh-CN">
                <a:solidFill>
                  <a:schemeClr val="accent1"/>
                </a:solidFill>
                <a:latin typeface="微软雅黑" panose="020B0503020204020204" charset="-122"/>
                <a:ea typeface="微软雅黑" panose="020B0503020204020204" charset="-122"/>
                <a:cs typeface="微软雅黑" panose="020B0503020204020204" charset="-122"/>
                <a:sym typeface="+mn-ea"/>
              </a:rPr>
              <a:t>5000</a:t>
            </a:r>
            <a:r>
              <a:rPr lang="zh-CN" altLang="en-US">
                <a:solidFill>
                  <a:schemeClr val="accent1"/>
                </a:solidFill>
                <a:latin typeface="微软雅黑" panose="020B0503020204020204" charset="-122"/>
                <a:ea typeface="微软雅黑" panose="020B0503020204020204" charset="-122"/>
                <a:cs typeface="微软雅黑" panose="020B0503020204020204" charset="-122"/>
                <a:sym typeface="+mn-ea"/>
              </a:rPr>
              <a:t>万元以下调整至</a:t>
            </a:r>
            <a:r>
              <a:rPr lang="en-US" altLang="zh-CN">
                <a:solidFill>
                  <a:schemeClr val="accent1"/>
                </a:solidFill>
                <a:latin typeface="微软雅黑" panose="020B0503020204020204" charset="-122"/>
                <a:ea typeface="微软雅黑" panose="020B0503020204020204" charset="-122"/>
                <a:cs typeface="微软雅黑" panose="020B0503020204020204" charset="-122"/>
                <a:sym typeface="+mn-ea"/>
              </a:rPr>
              <a:t>5000</a:t>
            </a:r>
            <a:r>
              <a:rPr lang="zh-CN" altLang="en-US">
                <a:solidFill>
                  <a:schemeClr val="accent1"/>
                </a:solidFill>
                <a:latin typeface="微软雅黑" panose="020B0503020204020204" charset="-122"/>
                <a:ea typeface="微软雅黑" panose="020B0503020204020204" charset="-122"/>
                <a:cs typeface="微软雅黑" panose="020B0503020204020204" charset="-122"/>
                <a:sym typeface="+mn-ea"/>
              </a:rPr>
              <a:t>万元及以上的，未从四上审批入库；</a:t>
            </a:r>
            <a:endParaRPr lang="zh-CN" altLang="en-US">
              <a:solidFill>
                <a:schemeClr val="accent1"/>
              </a:solidFill>
              <a:latin typeface="微软雅黑" panose="020B0503020204020204" charset="-122"/>
              <a:ea typeface="微软雅黑" panose="020B0503020204020204" charset="-122"/>
              <a:cs typeface="微软雅黑" panose="020B0503020204020204" charset="-122"/>
              <a:sym typeface="+mn-ea"/>
            </a:endParaRPr>
          </a:p>
          <a:p>
            <a:pPr>
              <a:lnSpc>
                <a:spcPct val="150000"/>
              </a:lnSpc>
            </a:pPr>
            <a:r>
              <a:rPr lang="zh-CN" altLang="en-US">
                <a:solidFill>
                  <a:schemeClr val="accent1"/>
                </a:solidFill>
                <a:latin typeface="微软雅黑" panose="020B0503020204020204" charset="-122"/>
                <a:ea typeface="微软雅黑" panose="020B0503020204020204" charset="-122"/>
                <a:cs typeface="微软雅黑" panose="020B0503020204020204" charset="-122"/>
                <a:sym typeface="+mn-ea"/>
              </a:rPr>
              <a:t> </a:t>
            </a:r>
            <a:r>
              <a:rPr lang="en-US" altLang="zh-CN">
                <a:solidFill>
                  <a:schemeClr val="accent1"/>
                </a:solidFill>
                <a:latin typeface="微软雅黑" panose="020B0503020204020204" charset="-122"/>
                <a:ea typeface="微软雅黑" panose="020B0503020204020204" charset="-122"/>
                <a:cs typeface="微软雅黑" panose="020B0503020204020204" charset="-122"/>
                <a:sym typeface="+mn-ea"/>
              </a:rPr>
              <a:t>     5000</a:t>
            </a:r>
            <a:r>
              <a:rPr lang="zh-CN" altLang="en-US">
                <a:solidFill>
                  <a:schemeClr val="accent1"/>
                </a:solidFill>
                <a:latin typeface="微软雅黑" panose="020B0503020204020204" charset="-122"/>
                <a:ea typeface="微软雅黑" panose="020B0503020204020204" charset="-122"/>
                <a:cs typeface="微软雅黑" panose="020B0503020204020204" charset="-122"/>
                <a:sym typeface="+mn-ea"/>
              </a:rPr>
              <a:t>万元以上项目变更单位时，变更后单位为</a:t>
            </a:r>
            <a:r>
              <a:rPr lang="zh-CN">
                <a:solidFill>
                  <a:schemeClr val="accent1"/>
                </a:solidFill>
                <a:latin typeface="微软雅黑" panose="020B0503020204020204" charset="-122"/>
                <a:ea typeface="微软雅黑" panose="020B0503020204020204" charset="-122"/>
                <a:cs typeface="微软雅黑" panose="020B0503020204020204" charset="-122"/>
                <a:sym typeface="+mn-ea"/>
              </a:rPr>
              <a:t>限下</a:t>
            </a:r>
            <a:r>
              <a:rPr lang="zh-CN" altLang="en-US">
                <a:solidFill>
                  <a:schemeClr val="accent1"/>
                </a:solidFill>
                <a:latin typeface="微软雅黑" panose="020B0503020204020204" charset="-122"/>
                <a:ea typeface="微软雅黑" panose="020B0503020204020204" charset="-122"/>
                <a:cs typeface="微软雅黑" panose="020B0503020204020204" charset="-122"/>
                <a:sym typeface="+mn-ea"/>
              </a:rPr>
              <a:t>单位时，未从四上审批入库。</a:t>
            </a:r>
            <a:endParaRPr lang="zh-CN" altLang="en-US">
              <a:solidFill>
                <a:schemeClr val="accent1"/>
              </a:solidFill>
              <a:latin typeface="微软雅黑" panose="020B0503020204020204" charset="-122"/>
              <a:ea typeface="微软雅黑" panose="020B0503020204020204" charset="-122"/>
              <a:cs typeface="微软雅黑" panose="020B0503020204020204" charset="-122"/>
              <a:sym typeface="+mn-ea"/>
            </a:endParaRPr>
          </a:p>
          <a:p>
            <a:endParaRPr lang="zh-CN" altLang="en-US"/>
          </a:p>
        </p:txBody>
      </p:sp>
      <p:sp>
        <p:nvSpPr>
          <p:cNvPr id="3" name="幻灯片图像占位符 2"/>
          <p:cNvSpPr/>
          <p:nvPr>
            <p:ph type="sldImg"/>
          </p:nvPr>
        </p:nvSpPr>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7" name="幻灯片图像占位符 1"/>
          <p:cNvSpPr>
            <a:spLocks noGrp="1" noRot="1" noChangeAspect="1" noTextEdit="1"/>
          </p:cNvSpPr>
          <p:nvPr>
            <p:ph type="sldImg"/>
          </p:nvPr>
        </p:nvSpPr>
        <p:spPr/>
      </p:sp>
      <p:sp>
        <p:nvSpPr>
          <p:cNvPr id="60418" name="备注占位符 2"/>
          <p:cNvSpPr>
            <a:spLocks noGrp="1"/>
          </p:cNvSpPr>
          <p:nvPr>
            <p:ph type="body"/>
          </p:nvPr>
        </p:nvSpPr>
        <p:spPr/>
        <p:txBody>
          <a:bodyPr wrap="square" lIns="91483" tIns="44938" rIns="91483" bIns="44938" anchor="t" anchorCtr="0"/>
          <a:p>
            <a:pPr lvl="0"/>
            <a:r>
              <a:rPr lang="zh-CN" altLang="en-US" dirty="0"/>
              <a:t>国家查验另说</a:t>
            </a:r>
            <a:endParaRPr lang="zh-CN" altLang="en-US" dirty="0"/>
          </a:p>
          <a:p>
            <a:pPr lvl="0"/>
            <a:r>
              <a:rPr lang="zh-CN" altLang="en-US" dirty="0"/>
              <a:t>资本化处理：根据制度，明确固定资产科目算，会计原理长期待摊是资产类科目，因此实际出发是算的，国家规定</a:t>
            </a:r>
            <a:endParaRPr lang="zh-CN" altLang="en-US" dirty="0"/>
          </a:p>
          <a:p>
            <a:pPr lvl="0"/>
            <a:r>
              <a:rPr lang="zh-CN" altLang="en-US" dirty="0"/>
              <a:t>申报单位不一致，一般会是谁申报？二甲方也可以。</a:t>
            </a:r>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7" name="幻灯片图像占位符 1"/>
          <p:cNvSpPr>
            <a:spLocks noGrp="1" noRot="1" noChangeAspect="1" noTextEdit="1"/>
          </p:cNvSpPr>
          <p:nvPr>
            <p:ph type="sldImg"/>
          </p:nvPr>
        </p:nvSpPr>
        <p:spPr/>
      </p:sp>
      <p:sp>
        <p:nvSpPr>
          <p:cNvPr id="60418" name="备注占位符 2"/>
          <p:cNvSpPr>
            <a:spLocks noGrp="1"/>
          </p:cNvSpPr>
          <p:nvPr>
            <p:ph type="body"/>
          </p:nvPr>
        </p:nvSpPr>
        <p:spPr/>
        <p:txBody>
          <a:bodyPr wrap="square" lIns="91483" tIns="44938" rIns="91483" bIns="44938" anchor="t" anchorCtr="0"/>
          <a:p>
            <a:pPr lvl="0"/>
            <a:r>
              <a:rPr lang="zh-CN" altLang="en-US" dirty="0"/>
              <a:t>新增单位基本名录库</a:t>
            </a:r>
            <a:r>
              <a:rPr lang="en-US" altLang="zh-CN" dirty="0"/>
              <a:t>?</a:t>
            </a:r>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7" name="幻灯片图像占位符 1"/>
          <p:cNvSpPr>
            <a:spLocks noGrp="1" noRot="1" noChangeAspect="1" noTextEdit="1"/>
          </p:cNvSpPr>
          <p:nvPr>
            <p:ph type="sldImg"/>
          </p:nvPr>
        </p:nvSpPr>
        <p:spPr/>
      </p:sp>
      <p:sp>
        <p:nvSpPr>
          <p:cNvPr id="60418" name="备注占位符 2"/>
          <p:cNvSpPr>
            <a:spLocks noGrp="1"/>
          </p:cNvSpPr>
          <p:nvPr>
            <p:ph type="body"/>
          </p:nvPr>
        </p:nvSpPr>
        <p:spPr/>
        <p:txBody>
          <a:bodyPr wrap="square" lIns="91483" tIns="44938" rIns="91483" bIns="44938" anchor="t" anchorCtr="0"/>
          <a:p>
            <a:pPr lvl="0"/>
            <a:r>
              <a:rPr lang="zh-CN" altLang="en-US" dirty="0"/>
              <a:t>新增单位基本名录库</a:t>
            </a:r>
            <a:r>
              <a:rPr lang="en-US" altLang="zh-CN" dirty="0"/>
              <a:t>?</a:t>
            </a:r>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7" name="幻灯片图像占位符 1"/>
          <p:cNvSpPr>
            <a:spLocks noGrp="1" noRot="1" noChangeAspect="1" noTextEdit="1"/>
          </p:cNvSpPr>
          <p:nvPr>
            <p:ph type="sldImg"/>
          </p:nvPr>
        </p:nvSpPr>
        <p:spPr/>
      </p:sp>
      <p:sp>
        <p:nvSpPr>
          <p:cNvPr id="60418" name="备注占位符 2"/>
          <p:cNvSpPr>
            <a:spLocks noGrp="1"/>
          </p:cNvSpPr>
          <p:nvPr>
            <p:ph type="body"/>
          </p:nvPr>
        </p:nvSpPr>
        <p:spPr/>
        <p:txBody>
          <a:bodyPr wrap="square" lIns="91483" tIns="44938" rIns="91483" bIns="44938" anchor="t" anchorCtr="0"/>
          <a:p>
            <a:pPr lvl="0"/>
            <a:r>
              <a:rPr lang="zh-CN" altLang="en-US" dirty="0"/>
              <a:t>新增单位基本名录库</a:t>
            </a:r>
            <a:r>
              <a:rPr lang="en-US" altLang="zh-CN" dirty="0"/>
              <a:t>?</a:t>
            </a:r>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7" name="幻灯片图像占位符 1"/>
          <p:cNvSpPr>
            <a:spLocks noGrp="1" noRot="1" noChangeAspect="1" noTextEdit="1"/>
          </p:cNvSpPr>
          <p:nvPr>
            <p:ph type="sldImg"/>
          </p:nvPr>
        </p:nvSpPr>
        <p:spPr/>
      </p:sp>
      <p:sp>
        <p:nvSpPr>
          <p:cNvPr id="60418" name="备注占位符 2"/>
          <p:cNvSpPr>
            <a:spLocks noGrp="1"/>
          </p:cNvSpPr>
          <p:nvPr>
            <p:ph type="body"/>
          </p:nvPr>
        </p:nvSpPr>
        <p:spPr/>
        <p:txBody>
          <a:bodyPr wrap="square" lIns="91483" tIns="44938" rIns="91483" bIns="44938" anchor="t" anchorCtr="0"/>
          <a:p>
            <a:pPr lvl="0"/>
            <a:r>
              <a:rPr lang="zh-CN" altLang="en-US" dirty="0"/>
              <a:t>新增单位基本名录库</a:t>
            </a:r>
            <a:r>
              <a:rPr lang="en-US" altLang="zh-CN" dirty="0"/>
              <a:t>?</a:t>
            </a:r>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幻灯片图像占位符 1"/>
          <p:cNvSpPr>
            <a:spLocks noGrp="1" noRot="1" noChangeAspect="1" noTextEdit="1"/>
          </p:cNvSpPr>
          <p:nvPr>
            <p:ph type="sldImg"/>
          </p:nvPr>
        </p:nvSpPr>
        <p:spPr/>
      </p:sp>
      <p:sp>
        <p:nvSpPr>
          <p:cNvPr id="32770" name="备注占位符 2"/>
          <p:cNvSpPr>
            <a:spLocks noGrp="1"/>
          </p:cNvSpPr>
          <p:nvPr>
            <p:ph type="body"/>
          </p:nvPr>
        </p:nvSpPr>
        <p:spPr/>
        <p:txBody>
          <a:bodyPr wrap="square" lIns="91483" tIns="44938" rIns="91483" bIns="44938" anchor="t" anchorCtr="0"/>
          <a:p>
            <a:pPr lvl="0"/>
            <a:r>
              <a:rPr lang="zh-CN" altLang="en-US" dirty="0"/>
              <a:t>新增单位基本名录库</a:t>
            </a:r>
            <a:r>
              <a:rPr lang="en-US" altLang="zh-CN" dirty="0"/>
              <a:t>?</a:t>
            </a:r>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幻灯片图像占位符 1"/>
          <p:cNvSpPr>
            <a:spLocks noGrp="1" noRot="1" noChangeAspect="1" noTextEdit="1"/>
          </p:cNvSpPr>
          <p:nvPr>
            <p:ph type="sldImg"/>
          </p:nvPr>
        </p:nvSpPr>
        <p:spPr>
          <a:ln>
            <a:solidFill>
              <a:srgbClr val="000000"/>
            </a:solidFill>
            <a:miter/>
          </a:ln>
        </p:spPr>
      </p:sp>
      <p:sp>
        <p:nvSpPr>
          <p:cNvPr id="18434" name="备注占位符 2"/>
          <p:cNvSpPr>
            <a:spLocks noGrp="1"/>
          </p:cNvSpPr>
          <p:nvPr>
            <p:ph type="body"/>
          </p:nvPr>
        </p:nvSpPr>
        <p:spPr>
          <a:xfrm>
            <a:off x="992188" y="3228975"/>
            <a:ext cx="7942262" cy="3059113"/>
          </a:xfrm>
          <a:noFill/>
          <a:ln>
            <a:noFill/>
          </a:ln>
        </p:spPr>
        <p:txBody>
          <a:bodyPr wrap="square" lIns="91440" tIns="45720" rIns="91440" bIns="45720" anchor="t" anchorCtr="0"/>
          <a:lstStyle/>
          <a:p>
            <a:pPr lvl="0"/>
            <a:endParaRPr lang="zh-CN" altLang="en-US" dirty="0"/>
          </a:p>
        </p:txBody>
      </p:sp>
      <p:sp>
        <p:nvSpPr>
          <p:cNvPr id="18435" name="灯片编号占位符 3"/>
          <p:cNvSpPr txBox="1">
            <a:spLocks noGrp="1"/>
          </p:cNvSpPr>
          <p:nvPr>
            <p:ph type="sldNum" sz="quarter"/>
          </p:nvPr>
        </p:nvSpPr>
        <p:spPr>
          <a:xfrm>
            <a:off x="5621338" y="6456363"/>
            <a:ext cx="4303712" cy="339725"/>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Arial" panose="020B0604020202020204" pitchFamily="34" charset="0"/>
                <a:ea typeface="宋体" panose="02010600030101010101" pitchFamily="2" charset="-122"/>
              </a:rPr>
            </a:fld>
            <a:endParaRPr lang="zh-CN" altLang="en-US" sz="1200" dirty="0">
              <a:latin typeface="Arial" panose="020B0604020202020204" pitchFamily="34" charset="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幻灯片图像占位符 1"/>
          <p:cNvSpPr/>
          <p:nvPr>
            <p:ph type="sldImg"/>
          </p:nvPr>
        </p:nvSpPr>
        <p:spPr>
          <a:ln>
            <a:solidFill>
              <a:srgbClr val="000000"/>
            </a:solidFill>
          </a:ln>
        </p:spPr>
      </p:sp>
      <p:sp>
        <p:nvSpPr>
          <p:cNvPr id="3" name="文本占位符 2"/>
          <p:cNvSpPr/>
          <p:nvPr>
            <p:ph type="body" idx="3"/>
          </p:nvPr>
        </p:nvSpPr>
        <p:spPr/>
        <p:txBody>
          <a:bodyPr lIns="91440" tIns="45720" rIns="91440" bIns="45720" rtlCol="0">
            <a:normAutofit/>
          </a:bodyPr>
          <a:p>
            <a:pPr fontAlgn="base"/>
            <a:r>
              <a:rPr lang="zh-CN" altLang="en-US" strike="noStrike" noProof="0" dirty="0">
                <a:ln>
                  <a:noFill/>
                </a:ln>
                <a:solidFill>
                  <a:srgbClr val="000000"/>
                </a:solidFill>
                <a:effectLst/>
                <a:uLnTx/>
                <a:uFillTx/>
                <a:latin typeface="+mn-ea"/>
                <a:sym typeface="+mn-ea"/>
              </a:rPr>
              <a:t>固定资产投资属于</a:t>
            </a:r>
            <a:r>
              <a:rPr lang="zh-CN" altLang="en-US" strike="noStrike" noProof="0" dirty="0">
                <a:ln>
                  <a:noFill/>
                </a:ln>
                <a:solidFill>
                  <a:srgbClr val="FF0000"/>
                </a:solidFill>
                <a:effectLst/>
                <a:uLnTx/>
                <a:uFillTx/>
                <a:latin typeface="+mn-ea"/>
                <a:sym typeface="+mn-ea"/>
              </a:rPr>
              <a:t>实物投资</a:t>
            </a:r>
            <a:r>
              <a:rPr lang="zh-CN" altLang="en-US" strike="noStrike" noProof="0" dirty="0">
                <a:ln>
                  <a:noFill/>
                </a:ln>
                <a:solidFill>
                  <a:srgbClr val="000000"/>
                </a:solidFill>
                <a:effectLst/>
                <a:uLnTx/>
                <a:uFillTx/>
                <a:latin typeface="+mn-ea"/>
                <a:sym typeface="+mn-ea"/>
              </a:rPr>
              <a:t>，承担物表现为机器、设备、建筑物等固定资产。金融投资（股票、债券等）表现为金融资产的变动。</a:t>
            </a:r>
            <a:endParaRPr kumimoji="0" lang="zh-CN" altLang="en-US" b="0" i="0" u="none" strike="noStrike" kern="1200" cap="none" spc="0" normalizeH="0" baseline="0" noProof="0" dirty="0">
              <a:ln>
                <a:noFill/>
              </a:ln>
              <a:solidFill>
                <a:srgbClr val="000000"/>
              </a:solidFill>
              <a:effectLst/>
              <a:uLnTx/>
              <a:uFillTx/>
              <a:latin typeface="+mn-ea"/>
              <a:ea typeface="+mn-ea"/>
              <a:cs typeface="+mn-cs"/>
              <a:sym typeface="+mn-ea"/>
            </a:endParaRPr>
          </a:p>
          <a:p>
            <a:pPr fontAlgn="base"/>
            <a:endParaRPr lang="zh-CN" altLang="en-US" strike="noStrike" noProof="1"/>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幻灯片图像占位符 1"/>
          <p:cNvSpPr>
            <a:spLocks noGrp="1" noRot="1" noChangeAspect="1" noTextEdit="1"/>
          </p:cNvSpPr>
          <p:nvPr>
            <p:ph type="sldImg"/>
          </p:nvPr>
        </p:nvSpPr>
        <p:spPr>
          <a:ln>
            <a:solidFill>
              <a:srgbClr val="000000"/>
            </a:solidFill>
            <a:miter/>
          </a:ln>
        </p:spPr>
      </p:sp>
      <p:sp>
        <p:nvSpPr>
          <p:cNvPr id="52226" name="文本占位符 2"/>
          <p:cNvSpPr>
            <a:spLocks noGrp="1"/>
          </p:cNvSpPr>
          <p:nvPr>
            <p:ph type="body"/>
          </p:nvPr>
        </p:nvSpPr>
        <p:spPr>
          <a:xfrm>
            <a:off x="992188" y="3228975"/>
            <a:ext cx="7942262" cy="3059113"/>
          </a:xfrm>
          <a:noFill/>
          <a:ln>
            <a:noFill/>
          </a:ln>
        </p:spPr>
        <p:txBody>
          <a:bodyPr wrap="square" lIns="91440" tIns="45720" rIns="91440" bIns="45720" anchor="t" anchorCtr="0"/>
          <a:lstStyle/>
          <a:p>
            <a:pPr lvl="0"/>
            <a:r>
              <a:rPr lang="zh-CN" altLang="en-US" dirty="0"/>
              <a:t>加审核，注意填报</a:t>
            </a:r>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幻灯片图像占位符 1"/>
          <p:cNvSpPr>
            <a:spLocks noGrp="1" noRot="1" noChangeAspect="1" noTextEdit="1"/>
          </p:cNvSpPr>
          <p:nvPr>
            <p:ph type="sldImg"/>
          </p:nvPr>
        </p:nvSpPr>
        <p:spPr>
          <a:ln>
            <a:solidFill>
              <a:srgbClr val="000000"/>
            </a:solidFill>
            <a:miter/>
          </a:ln>
        </p:spPr>
      </p:sp>
      <p:sp>
        <p:nvSpPr>
          <p:cNvPr id="76802" name="备注占位符 2"/>
          <p:cNvSpPr>
            <a:spLocks noGrp="1"/>
          </p:cNvSpPr>
          <p:nvPr>
            <p:ph type="body"/>
          </p:nvPr>
        </p:nvSpPr>
        <p:spPr>
          <a:xfrm>
            <a:off x="992188" y="3228975"/>
            <a:ext cx="7942262" cy="3059113"/>
          </a:xfrm>
          <a:noFill/>
          <a:ln>
            <a:noFill/>
          </a:ln>
        </p:spPr>
        <p:txBody>
          <a:bodyPr wrap="square" lIns="91440" tIns="45720" rIns="91440" bIns="45720" anchor="t" anchorCtr="0"/>
          <a:lstStyle/>
          <a:p>
            <a:pPr lvl="0"/>
            <a:r>
              <a:rPr lang="zh-CN" altLang="en-US" dirty="0"/>
              <a:t>此处，</a:t>
            </a:r>
            <a:r>
              <a:rPr lang="en-US" altLang="zh-CN" dirty="0"/>
              <a:t>18</a:t>
            </a:r>
            <a:r>
              <a:rPr lang="zh-CN" altLang="en-US" dirty="0"/>
              <a:t>年制度是有关的费用，</a:t>
            </a:r>
            <a:r>
              <a:rPr lang="en-US" altLang="zh-CN" dirty="0"/>
              <a:t>19</a:t>
            </a:r>
            <a:r>
              <a:rPr lang="zh-CN" altLang="en-US" dirty="0"/>
              <a:t>年明确为土地费用。</a:t>
            </a:r>
            <a:endParaRPr lang="zh-CN" altLang="en-US" dirty="0"/>
          </a:p>
        </p:txBody>
      </p:sp>
      <p:sp>
        <p:nvSpPr>
          <p:cNvPr id="76803" name="灯片编号占位符 3"/>
          <p:cNvSpPr txBox="1">
            <a:spLocks noGrp="1"/>
          </p:cNvSpPr>
          <p:nvPr>
            <p:ph type="sldNum" sz="quarter"/>
          </p:nvPr>
        </p:nvSpPr>
        <p:spPr>
          <a:xfrm>
            <a:off x="5621338" y="6456363"/>
            <a:ext cx="4303712" cy="339725"/>
          </a:xfrm>
          <a:prstGeom prst="rect">
            <a:avLst/>
          </a:prstGeom>
          <a:noFill/>
          <a:ln w="9525">
            <a:noFill/>
          </a:ln>
        </p:spPr>
        <p:txBody>
          <a:bodyPr vert="horz" wrap="square" lIns="91440" tIns="45720" rIns="91440" bIns="45720" anchor="b" anchorCtr="0"/>
          <a:lstStyle/>
          <a:p>
            <a:pPr lvl="0" algn="r"/>
            <a:fld id="{9A0DB2DC-4C9A-4742-B13C-FB6460FD3503}" type="slidenum">
              <a:rPr lang="en-US" altLang="en-US" sz="1200" dirty="0"/>
            </a:fld>
            <a:endParaRPr lang="en-US" altLang="en-US" sz="1200"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幻灯片图像占位符 1"/>
          <p:cNvSpPr>
            <a:spLocks noGrp="1" noRot="1" noChangeAspect="1" noTextEdit="1"/>
          </p:cNvSpPr>
          <p:nvPr>
            <p:ph type="sldImg"/>
          </p:nvPr>
        </p:nvSpPr>
        <p:spPr>
          <a:ln>
            <a:solidFill>
              <a:srgbClr val="000000"/>
            </a:solidFill>
            <a:miter/>
          </a:ln>
        </p:spPr>
      </p:sp>
      <p:sp>
        <p:nvSpPr>
          <p:cNvPr id="76802" name="备注占位符 2"/>
          <p:cNvSpPr>
            <a:spLocks noGrp="1"/>
          </p:cNvSpPr>
          <p:nvPr>
            <p:ph type="body"/>
          </p:nvPr>
        </p:nvSpPr>
        <p:spPr>
          <a:xfrm>
            <a:off x="992188" y="3228975"/>
            <a:ext cx="7942262" cy="3059113"/>
          </a:xfrm>
          <a:noFill/>
          <a:ln>
            <a:noFill/>
          </a:ln>
        </p:spPr>
        <p:txBody>
          <a:bodyPr wrap="square" lIns="91440" tIns="45720" rIns="91440" bIns="45720" anchor="t" anchorCtr="0"/>
          <a:lstStyle/>
          <a:p>
            <a:pPr lvl="0"/>
            <a:r>
              <a:rPr lang="zh-CN" altLang="en-US" dirty="0"/>
              <a:t>此处，</a:t>
            </a:r>
            <a:r>
              <a:rPr lang="en-US" altLang="zh-CN" dirty="0"/>
              <a:t>18</a:t>
            </a:r>
            <a:r>
              <a:rPr lang="zh-CN" altLang="en-US" dirty="0"/>
              <a:t>年制度是有关的费用，</a:t>
            </a:r>
            <a:r>
              <a:rPr lang="en-US" altLang="zh-CN" dirty="0"/>
              <a:t>19</a:t>
            </a:r>
            <a:r>
              <a:rPr lang="zh-CN" altLang="en-US" dirty="0"/>
              <a:t>年明确为土地费用。</a:t>
            </a:r>
            <a:endParaRPr lang="zh-CN" altLang="en-US" dirty="0"/>
          </a:p>
        </p:txBody>
      </p:sp>
      <p:sp>
        <p:nvSpPr>
          <p:cNvPr id="76803" name="灯片编号占位符 3"/>
          <p:cNvSpPr txBox="1">
            <a:spLocks noGrp="1"/>
          </p:cNvSpPr>
          <p:nvPr>
            <p:ph type="sldNum" sz="quarter"/>
          </p:nvPr>
        </p:nvSpPr>
        <p:spPr>
          <a:xfrm>
            <a:off x="5621338" y="6456363"/>
            <a:ext cx="4303712" cy="339725"/>
          </a:xfrm>
          <a:prstGeom prst="rect">
            <a:avLst/>
          </a:prstGeom>
          <a:noFill/>
          <a:ln w="9525">
            <a:noFill/>
          </a:ln>
        </p:spPr>
        <p:txBody>
          <a:bodyPr vert="horz" wrap="square" lIns="91440" tIns="45720" rIns="91440" bIns="45720" anchor="b" anchorCtr="0"/>
          <a:lstStyle/>
          <a:p>
            <a:pPr lvl="0" algn="r"/>
            <a:fld id="{9A0DB2DC-4C9A-4742-B13C-FB6460FD3503}" type="slidenum">
              <a:rPr lang="en-US" altLang="en-US" sz="1200" dirty="0"/>
            </a:fld>
            <a:endParaRPr lang="en-US" altLang="en-US" sz="1200"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幻灯片图像占位符 1"/>
          <p:cNvSpPr>
            <a:spLocks noGrp="1" noRot="1" noChangeAspect="1" noTextEdit="1"/>
          </p:cNvSpPr>
          <p:nvPr>
            <p:ph type="sldImg"/>
          </p:nvPr>
        </p:nvSpPr>
        <p:spPr>
          <a:ln>
            <a:solidFill>
              <a:srgbClr val="000000"/>
            </a:solidFill>
            <a:miter/>
          </a:ln>
        </p:spPr>
      </p:sp>
      <p:sp>
        <p:nvSpPr>
          <p:cNvPr id="76802" name="备注占位符 2"/>
          <p:cNvSpPr>
            <a:spLocks noGrp="1"/>
          </p:cNvSpPr>
          <p:nvPr>
            <p:ph type="body"/>
          </p:nvPr>
        </p:nvSpPr>
        <p:spPr>
          <a:xfrm>
            <a:off x="992188" y="3228975"/>
            <a:ext cx="7942262" cy="3059113"/>
          </a:xfrm>
          <a:noFill/>
          <a:ln>
            <a:noFill/>
          </a:ln>
        </p:spPr>
        <p:txBody>
          <a:bodyPr wrap="square" lIns="91440" tIns="45720" rIns="91440" bIns="45720" anchor="t" anchorCtr="0"/>
          <a:lstStyle/>
          <a:p>
            <a:pPr lvl="0"/>
            <a:r>
              <a:rPr lang="zh-CN" altLang="en-US" dirty="0"/>
              <a:t>此处，</a:t>
            </a:r>
            <a:r>
              <a:rPr lang="en-US" altLang="zh-CN" dirty="0"/>
              <a:t>18</a:t>
            </a:r>
            <a:r>
              <a:rPr lang="zh-CN" altLang="en-US" dirty="0"/>
              <a:t>年制度是有关的费用，</a:t>
            </a:r>
            <a:r>
              <a:rPr lang="en-US" altLang="zh-CN" dirty="0"/>
              <a:t>19</a:t>
            </a:r>
            <a:r>
              <a:rPr lang="zh-CN" altLang="en-US" dirty="0"/>
              <a:t>年明确为土地费用。</a:t>
            </a:r>
            <a:endParaRPr lang="zh-CN" altLang="en-US" dirty="0"/>
          </a:p>
        </p:txBody>
      </p:sp>
      <p:sp>
        <p:nvSpPr>
          <p:cNvPr id="76803" name="灯片编号占位符 3"/>
          <p:cNvSpPr txBox="1">
            <a:spLocks noGrp="1"/>
          </p:cNvSpPr>
          <p:nvPr>
            <p:ph type="sldNum" sz="quarter"/>
          </p:nvPr>
        </p:nvSpPr>
        <p:spPr>
          <a:xfrm>
            <a:off x="5621338" y="6456363"/>
            <a:ext cx="4303712" cy="339725"/>
          </a:xfrm>
          <a:prstGeom prst="rect">
            <a:avLst/>
          </a:prstGeom>
          <a:noFill/>
          <a:ln w="9525">
            <a:noFill/>
          </a:ln>
        </p:spPr>
        <p:txBody>
          <a:bodyPr vert="horz" wrap="square" lIns="91440" tIns="45720" rIns="91440" bIns="45720" anchor="b" anchorCtr="0"/>
          <a:lstStyle/>
          <a:p>
            <a:pPr lvl="0" algn="r"/>
            <a:fld id="{9A0DB2DC-4C9A-4742-B13C-FB6460FD3503}" type="slidenum">
              <a:rPr lang="en-US" altLang="en-US" sz="1200" dirty="0"/>
            </a:fld>
            <a:endParaRPr lang="en-US" altLang="en-US" sz="1200"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9873" name="幻灯片图像占位符 1"/>
          <p:cNvSpPr>
            <a:spLocks noGrp="1" noRot="1" noChangeAspect="1" noTextEdit="1"/>
          </p:cNvSpPr>
          <p:nvPr>
            <p:ph type="sldImg"/>
          </p:nvPr>
        </p:nvSpPr>
        <p:spPr>
          <a:ln>
            <a:solidFill>
              <a:srgbClr val="000000"/>
            </a:solidFill>
            <a:miter/>
          </a:ln>
        </p:spPr>
      </p:sp>
      <p:sp>
        <p:nvSpPr>
          <p:cNvPr id="79874" name="备注占位符 2"/>
          <p:cNvSpPr>
            <a:spLocks noGrp="1"/>
          </p:cNvSpPr>
          <p:nvPr>
            <p:ph type="body"/>
          </p:nvPr>
        </p:nvSpPr>
        <p:spPr>
          <a:xfrm>
            <a:off x="992188" y="3228975"/>
            <a:ext cx="7942262" cy="3059113"/>
          </a:xfrm>
          <a:noFill/>
          <a:ln>
            <a:noFill/>
          </a:ln>
        </p:spPr>
        <p:txBody>
          <a:bodyPr wrap="square" lIns="91440" tIns="45720" rIns="91440" bIns="45720" anchor="t" anchorCtr="0"/>
          <a:p>
            <a:pPr lvl="0" eaLnBrk="1" hangingPunct="1"/>
            <a:endParaRPr lang="zh-CN" altLang="en-US" dirty="0"/>
          </a:p>
        </p:txBody>
      </p:sp>
      <p:sp>
        <p:nvSpPr>
          <p:cNvPr id="79875" name="灯片编号占位符 3"/>
          <p:cNvSpPr txBox="1">
            <a:spLocks noGrp="1"/>
          </p:cNvSpPr>
          <p:nvPr>
            <p:ph type="sldNum" sz="quarter"/>
          </p:nvPr>
        </p:nvSpPr>
        <p:spPr>
          <a:xfrm>
            <a:off x="5621338" y="6456363"/>
            <a:ext cx="4303712" cy="339725"/>
          </a:xfrm>
          <a:prstGeom prst="rect">
            <a:avLst/>
          </a:prstGeom>
          <a:noFill/>
          <a:ln w="9525">
            <a:noFill/>
          </a:ln>
        </p:spPr>
        <p:txBody>
          <a:bodyPr vert="horz" wrap="square" lIns="91440" tIns="45720" rIns="91440" bIns="45720" anchor="b" anchorCtr="0"/>
          <a:p>
            <a:pPr lvl="0" algn="r"/>
            <a:fld id="{9A0DB2DC-4C9A-4742-B13C-FB6460FD3503}" type="slidenum">
              <a:rPr lang="en-US" altLang="en-US" sz="1200" dirty="0"/>
            </a:fld>
            <a:endParaRPr lang="en-US" altLang="en-US" sz="1200"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9873" name="幻灯片图像占位符 1"/>
          <p:cNvSpPr>
            <a:spLocks noGrp="1" noRot="1" noChangeAspect="1" noTextEdit="1"/>
          </p:cNvSpPr>
          <p:nvPr>
            <p:ph type="sldImg"/>
          </p:nvPr>
        </p:nvSpPr>
        <p:spPr>
          <a:ln>
            <a:solidFill>
              <a:srgbClr val="000000"/>
            </a:solidFill>
            <a:miter/>
          </a:ln>
        </p:spPr>
      </p:sp>
      <p:sp>
        <p:nvSpPr>
          <p:cNvPr id="79874" name="备注占位符 2"/>
          <p:cNvSpPr>
            <a:spLocks noGrp="1"/>
          </p:cNvSpPr>
          <p:nvPr>
            <p:ph type="body"/>
          </p:nvPr>
        </p:nvSpPr>
        <p:spPr>
          <a:xfrm>
            <a:off x="992188" y="3228975"/>
            <a:ext cx="7942262" cy="3059113"/>
          </a:xfrm>
          <a:noFill/>
          <a:ln>
            <a:noFill/>
          </a:ln>
        </p:spPr>
        <p:txBody>
          <a:bodyPr wrap="square" lIns="91440" tIns="45720" rIns="91440" bIns="45720" anchor="t" anchorCtr="0"/>
          <a:p>
            <a:pPr lvl="0" eaLnBrk="1" hangingPunct="1"/>
            <a:endParaRPr lang="zh-CN" altLang="en-US" dirty="0"/>
          </a:p>
        </p:txBody>
      </p:sp>
      <p:sp>
        <p:nvSpPr>
          <p:cNvPr id="79875" name="灯片编号占位符 3"/>
          <p:cNvSpPr txBox="1">
            <a:spLocks noGrp="1"/>
          </p:cNvSpPr>
          <p:nvPr>
            <p:ph type="sldNum" sz="quarter"/>
          </p:nvPr>
        </p:nvSpPr>
        <p:spPr>
          <a:xfrm>
            <a:off x="5621338" y="6456363"/>
            <a:ext cx="4303712" cy="339725"/>
          </a:xfrm>
          <a:prstGeom prst="rect">
            <a:avLst/>
          </a:prstGeom>
          <a:noFill/>
          <a:ln w="9525">
            <a:noFill/>
          </a:ln>
        </p:spPr>
        <p:txBody>
          <a:bodyPr vert="horz" wrap="square" lIns="91440" tIns="45720" rIns="91440" bIns="45720" anchor="b" anchorCtr="0"/>
          <a:p>
            <a:pPr lvl="0" algn="r"/>
            <a:fld id="{9A0DB2DC-4C9A-4742-B13C-FB6460FD3503}" type="slidenum">
              <a:rPr lang="en-US" altLang="en-US" sz="1200" dirty="0"/>
            </a:fld>
            <a:endParaRPr lang="en-US" altLang="en-US" sz="1200"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9873" name="幻灯片图像占位符 1"/>
          <p:cNvSpPr>
            <a:spLocks noGrp="1" noRot="1" noChangeAspect="1" noTextEdit="1"/>
          </p:cNvSpPr>
          <p:nvPr>
            <p:ph type="sldImg"/>
          </p:nvPr>
        </p:nvSpPr>
        <p:spPr>
          <a:ln>
            <a:solidFill>
              <a:srgbClr val="000000"/>
            </a:solidFill>
            <a:miter/>
          </a:ln>
        </p:spPr>
      </p:sp>
      <p:sp>
        <p:nvSpPr>
          <p:cNvPr id="79874" name="备注占位符 2"/>
          <p:cNvSpPr>
            <a:spLocks noGrp="1"/>
          </p:cNvSpPr>
          <p:nvPr>
            <p:ph type="body"/>
          </p:nvPr>
        </p:nvSpPr>
        <p:spPr>
          <a:xfrm>
            <a:off x="992188" y="3228975"/>
            <a:ext cx="7942262" cy="3059113"/>
          </a:xfrm>
          <a:noFill/>
          <a:ln>
            <a:noFill/>
          </a:ln>
        </p:spPr>
        <p:txBody>
          <a:bodyPr wrap="square" lIns="91440" tIns="45720" rIns="91440" bIns="45720" anchor="t" anchorCtr="0"/>
          <a:p>
            <a:pPr lvl="0" eaLnBrk="1" hangingPunct="1"/>
            <a:endParaRPr lang="zh-CN" altLang="en-US" dirty="0"/>
          </a:p>
        </p:txBody>
      </p:sp>
      <p:sp>
        <p:nvSpPr>
          <p:cNvPr id="79875" name="灯片编号占位符 3"/>
          <p:cNvSpPr txBox="1">
            <a:spLocks noGrp="1"/>
          </p:cNvSpPr>
          <p:nvPr>
            <p:ph type="sldNum" sz="quarter"/>
          </p:nvPr>
        </p:nvSpPr>
        <p:spPr>
          <a:xfrm>
            <a:off x="5621338" y="6456363"/>
            <a:ext cx="4303712" cy="339725"/>
          </a:xfrm>
          <a:prstGeom prst="rect">
            <a:avLst/>
          </a:prstGeom>
          <a:noFill/>
          <a:ln w="9525">
            <a:noFill/>
          </a:ln>
        </p:spPr>
        <p:txBody>
          <a:bodyPr vert="horz" wrap="square" lIns="91440" tIns="45720" rIns="91440" bIns="45720" anchor="b" anchorCtr="0"/>
          <a:p>
            <a:pPr lvl="0" algn="r"/>
            <a:fld id="{9A0DB2DC-4C9A-4742-B13C-FB6460FD3503}" type="slidenum">
              <a:rPr lang="en-US" altLang="en-US" sz="1200" dirty="0"/>
            </a:fld>
            <a:endParaRPr lang="en-US" altLang="en-US" sz="1200"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9089" name="幻灯片图像占位符 1"/>
          <p:cNvSpPr>
            <a:spLocks noGrp="1" noRot="1" noChangeAspect="1" noTextEdit="1"/>
          </p:cNvSpPr>
          <p:nvPr>
            <p:ph type="sldImg"/>
          </p:nvPr>
        </p:nvSpPr>
        <p:spPr>
          <a:ln>
            <a:solidFill>
              <a:srgbClr val="000000"/>
            </a:solidFill>
            <a:miter/>
          </a:ln>
        </p:spPr>
      </p:sp>
      <p:sp>
        <p:nvSpPr>
          <p:cNvPr id="89090" name="备注占位符 2"/>
          <p:cNvSpPr>
            <a:spLocks noGrp="1"/>
          </p:cNvSpPr>
          <p:nvPr>
            <p:ph type="body"/>
          </p:nvPr>
        </p:nvSpPr>
        <p:spPr>
          <a:xfrm>
            <a:off x="992188" y="3228975"/>
            <a:ext cx="7942262" cy="3059113"/>
          </a:xfrm>
          <a:noFill/>
          <a:ln>
            <a:noFill/>
          </a:ln>
        </p:spPr>
        <p:txBody>
          <a:bodyPr wrap="square" lIns="91440" tIns="45720" rIns="91440" bIns="45720" anchor="t" anchorCtr="0"/>
          <a:p>
            <a:pPr lvl="0" eaLnBrk="1" hangingPunct="1"/>
            <a:r>
              <a:rPr lang="zh-CN" altLang="en-US" dirty="0"/>
              <a:t>资金细项的各项内容，请大家仔细学习投资统计制度，在此不做一一去念了。</a:t>
            </a:r>
            <a:endParaRPr lang="en-US" altLang="zh-CN" dirty="0"/>
          </a:p>
          <a:p>
            <a:pPr lvl="0" eaLnBrk="1" hangingPunct="1"/>
            <a:endParaRPr lang="zh-CN" altLang="en-US" dirty="0"/>
          </a:p>
        </p:txBody>
      </p:sp>
      <p:sp>
        <p:nvSpPr>
          <p:cNvPr id="89091" name="灯片编号占位符 3"/>
          <p:cNvSpPr txBox="1">
            <a:spLocks noGrp="1"/>
          </p:cNvSpPr>
          <p:nvPr>
            <p:ph type="sldNum" sz="quarter"/>
          </p:nvPr>
        </p:nvSpPr>
        <p:spPr>
          <a:xfrm>
            <a:off x="5621338" y="6456363"/>
            <a:ext cx="4303712" cy="339725"/>
          </a:xfrm>
          <a:prstGeom prst="rect">
            <a:avLst/>
          </a:prstGeom>
          <a:noFill/>
          <a:ln w="9525">
            <a:noFill/>
          </a:ln>
        </p:spPr>
        <p:txBody>
          <a:bodyPr vert="horz" wrap="square" lIns="91440" tIns="45720" rIns="91440" bIns="45720" anchor="b" anchorCtr="0"/>
          <a:p>
            <a:pPr lvl="0" algn="r"/>
            <a:fld id="{9A0DB2DC-4C9A-4742-B13C-FB6460FD3503}" type="slidenum">
              <a:rPr lang="en-US" altLang="en-US" sz="1200" dirty="0"/>
            </a:fld>
            <a:endParaRPr lang="en-US" altLang="en-US" sz="1200"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幻灯片图像占位符 1"/>
          <p:cNvSpPr>
            <a:spLocks noGrp="1" noRot="1" noChangeAspect="1" noTextEdit="1"/>
          </p:cNvSpPr>
          <p:nvPr>
            <p:ph type="sldImg"/>
          </p:nvPr>
        </p:nvSpPr>
        <p:spPr>
          <a:ln>
            <a:solidFill>
              <a:srgbClr val="000000"/>
            </a:solidFill>
            <a:miter/>
          </a:ln>
        </p:spPr>
      </p:sp>
      <p:sp>
        <p:nvSpPr>
          <p:cNvPr id="91138" name="备注占位符 2"/>
          <p:cNvSpPr>
            <a:spLocks noGrp="1"/>
          </p:cNvSpPr>
          <p:nvPr>
            <p:ph type="body"/>
          </p:nvPr>
        </p:nvSpPr>
        <p:spPr>
          <a:xfrm>
            <a:off x="992188" y="3228975"/>
            <a:ext cx="7942262" cy="3059113"/>
          </a:xfrm>
          <a:noFill/>
          <a:ln>
            <a:noFill/>
          </a:ln>
        </p:spPr>
        <p:txBody>
          <a:bodyPr wrap="square" lIns="91440" tIns="45720" rIns="91440" bIns="45720" anchor="t" anchorCtr="0"/>
          <a:lstStyle/>
          <a:p>
            <a:pPr lvl="0"/>
            <a:endParaRPr lang="zh-CN" altLang="en-US" dirty="0"/>
          </a:p>
        </p:txBody>
      </p:sp>
      <p:sp>
        <p:nvSpPr>
          <p:cNvPr id="91139" name="灯片编号占位符 3"/>
          <p:cNvSpPr txBox="1">
            <a:spLocks noGrp="1"/>
          </p:cNvSpPr>
          <p:nvPr>
            <p:ph type="sldNum" sz="quarter"/>
          </p:nvPr>
        </p:nvSpPr>
        <p:spPr>
          <a:xfrm>
            <a:off x="5621338" y="6456363"/>
            <a:ext cx="4303712" cy="339725"/>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Arial" panose="020B0604020202020204" pitchFamily="34" charset="0"/>
                <a:ea typeface="宋体" panose="02010600030101010101" pitchFamily="2" charset="-122"/>
              </a:rPr>
            </a:fld>
            <a:endParaRPr lang="zh-CN" altLang="en-US" sz="1200" dirty="0">
              <a:latin typeface="Arial" panose="020B0604020202020204" pitchFamily="34" charset="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幻灯片图像占位符 1"/>
          <p:cNvSpPr/>
          <p:nvPr>
            <p:ph type="sldImg"/>
          </p:nvPr>
        </p:nvSpPr>
        <p:spPr>
          <a:ln>
            <a:solidFill>
              <a:srgbClr val="000000"/>
            </a:solidFill>
          </a:ln>
        </p:spPr>
      </p:sp>
      <p:sp>
        <p:nvSpPr>
          <p:cNvPr id="3" name="文本占位符 2"/>
          <p:cNvSpPr/>
          <p:nvPr>
            <p:ph type="body" idx="3"/>
          </p:nvPr>
        </p:nvSpPr>
        <p:spPr/>
        <p:txBody>
          <a:bodyPr lIns="91440" tIns="45720" rIns="91440" bIns="45720" rtlCol="0">
            <a:normAutofit/>
          </a:bodyPr>
          <a:p>
            <a:pPr fontAlgn="base"/>
            <a:r>
              <a:rPr lang="zh-CN" altLang="en-US" strike="noStrike" noProof="0" dirty="0">
                <a:ln>
                  <a:noFill/>
                </a:ln>
                <a:solidFill>
                  <a:srgbClr val="000000"/>
                </a:solidFill>
                <a:effectLst/>
                <a:uLnTx/>
                <a:uFillTx/>
                <a:latin typeface="+mn-ea"/>
                <a:sym typeface="+mn-ea"/>
              </a:rPr>
              <a:t>固定资产投资属于</a:t>
            </a:r>
            <a:r>
              <a:rPr lang="zh-CN" altLang="en-US" strike="noStrike" noProof="0" dirty="0">
                <a:ln>
                  <a:noFill/>
                </a:ln>
                <a:solidFill>
                  <a:srgbClr val="FF0000"/>
                </a:solidFill>
                <a:effectLst/>
                <a:uLnTx/>
                <a:uFillTx/>
                <a:latin typeface="+mn-ea"/>
                <a:sym typeface="+mn-ea"/>
              </a:rPr>
              <a:t>实物投资</a:t>
            </a:r>
            <a:r>
              <a:rPr lang="zh-CN" altLang="en-US" strike="noStrike" noProof="0" dirty="0">
                <a:ln>
                  <a:noFill/>
                </a:ln>
                <a:solidFill>
                  <a:srgbClr val="000000"/>
                </a:solidFill>
                <a:effectLst/>
                <a:uLnTx/>
                <a:uFillTx/>
                <a:latin typeface="+mn-ea"/>
                <a:sym typeface="+mn-ea"/>
              </a:rPr>
              <a:t>，承担物表现为机器、设备、建筑物等固定资产。金融投资（股票、债券等）表现为金融资产的变动。</a:t>
            </a:r>
            <a:endParaRPr kumimoji="0" lang="zh-CN" altLang="en-US" b="0" i="0" u="none" strike="noStrike" kern="1200" cap="none" spc="0" normalizeH="0" baseline="0" noProof="0" dirty="0">
              <a:ln>
                <a:noFill/>
              </a:ln>
              <a:solidFill>
                <a:srgbClr val="000000"/>
              </a:solidFill>
              <a:effectLst/>
              <a:uLnTx/>
              <a:uFillTx/>
              <a:latin typeface="+mn-ea"/>
              <a:ea typeface="+mn-ea"/>
              <a:cs typeface="+mn-cs"/>
              <a:sym typeface="+mn-ea"/>
            </a:endParaRPr>
          </a:p>
          <a:p>
            <a:pPr fontAlgn="base"/>
            <a:endParaRPr lang="zh-CN" altLang="en-US" strike="noStrike" noProof="1"/>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幻灯片图像占位符 1"/>
          <p:cNvSpPr>
            <a:spLocks noGrp="1" noRot="1" noChangeAspect="1" noTextEdit="1"/>
          </p:cNvSpPr>
          <p:nvPr>
            <p:ph type="sldImg"/>
          </p:nvPr>
        </p:nvSpPr>
        <p:spPr>
          <a:ln>
            <a:solidFill>
              <a:srgbClr val="000000"/>
            </a:solidFill>
            <a:miter/>
          </a:ln>
        </p:spPr>
      </p:sp>
      <p:sp>
        <p:nvSpPr>
          <p:cNvPr id="101378" name="备注占位符 2"/>
          <p:cNvSpPr>
            <a:spLocks noGrp="1"/>
          </p:cNvSpPr>
          <p:nvPr>
            <p:ph type="body"/>
          </p:nvPr>
        </p:nvSpPr>
        <p:spPr>
          <a:xfrm>
            <a:off x="992188" y="3228975"/>
            <a:ext cx="7942262" cy="3059113"/>
          </a:xfrm>
          <a:noFill/>
          <a:ln>
            <a:noFill/>
          </a:ln>
        </p:spPr>
        <p:txBody>
          <a:bodyPr wrap="square" lIns="91440" tIns="45720" rIns="91440" bIns="45720" anchor="t" anchorCtr="0"/>
          <a:lstStyle/>
          <a:p>
            <a:pPr lvl="0"/>
            <a:endParaRPr lang="zh-CN" altLang="en-US" dirty="0"/>
          </a:p>
        </p:txBody>
      </p:sp>
      <p:sp>
        <p:nvSpPr>
          <p:cNvPr id="101379" name="灯片编号占位符 3"/>
          <p:cNvSpPr txBox="1">
            <a:spLocks noGrp="1"/>
          </p:cNvSpPr>
          <p:nvPr>
            <p:ph type="sldNum" sz="quarter"/>
          </p:nvPr>
        </p:nvSpPr>
        <p:spPr>
          <a:xfrm>
            <a:off x="5621338" y="6456363"/>
            <a:ext cx="4303712" cy="339725"/>
          </a:xfrm>
          <a:prstGeom prst="rect">
            <a:avLst/>
          </a:prstGeom>
          <a:noFill/>
          <a:ln w="9525">
            <a:noFill/>
          </a:ln>
        </p:spPr>
        <p:txBody>
          <a:bodyPr vert="horz" wrap="square" lIns="91440" tIns="45720" rIns="91440" bIns="45720" anchor="b" anchorCtr="0"/>
          <a:lstStyle/>
          <a:p>
            <a:pPr lvl="0" algn="r"/>
            <a:fld id="{9A0DB2DC-4C9A-4742-B13C-FB6460FD3503}" type="slidenum">
              <a:rPr lang="en-US" altLang="en-US" sz="1200" dirty="0">
                <a:latin typeface="Arial" panose="020B0604020202020204" pitchFamily="34" charset="0"/>
              </a:rPr>
            </a:fld>
            <a:endParaRPr lang="en-US" altLang="en-US" sz="1200" dirty="0">
              <a:latin typeface="Arial" panose="020B0604020202020204" pitchFamily="34"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幻灯片图像占位符 1"/>
          <p:cNvSpPr>
            <a:spLocks noGrp="1" noRot="1" noChangeAspect="1" noTextEdit="1"/>
          </p:cNvSpPr>
          <p:nvPr>
            <p:ph type="sldImg"/>
          </p:nvPr>
        </p:nvSpPr>
        <p:spPr>
          <a:ln>
            <a:solidFill>
              <a:srgbClr val="000000"/>
            </a:solidFill>
            <a:miter/>
          </a:ln>
        </p:spPr>
      </p:sp>
      <p:sp>
        <p:nvSpPr>
          <p:cNvPr id="101378" name="备注占位符 2"/>
          <p:cNvSpPr>
            <a:spLocks noGrp="1"/>
          </p:cNvSpPr>
          <p:nvPr>
            <p:ph type="body"/>
          </p:nvPr>
        </p:nvSpPr>
        <p:spPr>
          <a:xfrm>
            <a:off x="992188" y="3228975"/>
            <a:ext cx="7942262" cy="3059113"/>
          </a:xfrm>
          <a:noFill/>
          <a:ln>
            <a:noFill/>
          </a:ln>
        </p:spPr>
        <p:txBody>
          <a:bodyPr wrap="square" lIns="91440" tIns="45720" rIns="91440" bIns="45720" anchor="t" anchorCtr="0"/>
          <a:lstStyle/>
          <a:p>
            <a:pPr lvl="0"/>
            <a:endParaRPr lang="zh-CN" altLang="en-US" dirty="0"/>
          </a:p>
        </p:txBody>
      </p:sp>
      <p:sp>
        <p:nvSpPr>
          <p:cNvPr id="101379" name="灯片编号占位符 3"/>
          <p:cNvSpPr txBox="1">
            <a:spLocks noGrp="1"/>
          </p:cNvSpPr>
          <p:nvPr>
            <p:ph type="sldNum" sz="quarter"/>
          </p:nvPr>
        </p:nvSpPr>
        <p:spPr>
          <a:xfrm>
            <a:off x="5621338" y="6456363"/>
            <a:ext cx="4303712" cy="339725"/>
          </a:xfrm>
          <a:prstGeom prst="rect">
            <a:avLst/>
          </a:prstGeom>
          <a:noFill/>
          <a:ln w="9525">
            <a:noFill/>
          </a:ln>
        </p:spPr>
        <p:txBody>
          <a:bodyPr vert="horz" wrap="square" lIns="91440" tIns="45720" rIns="91440" bIns="45720" anchor="b" anchorCtr="0"/>
          <a:lstStyle/>
          <a:p>
            <a:pPr lvl="0" algn="r"/>
            <a:fld id="{9A0DB2DC-4C9A-4742-B13C-FB6460FD3503}" type="slidenum">
              <a:rPr lang="en-US" altLang="en-US" sz="1200" dirty="0">
                <a:latin typeface="Arial" panose="020B0604020202020204" pitchFamily="34" charset="0"/>
              </a:rPr>
            </a:fld>
            <a:endParaRPr lang="en-US" altLang="en-US" sz="1200" dirty="0">
              <a:latin typeface="Arial" panose="020B0604020202020204" pitchFamily="34"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幻灯片图像占位符 1"/>
          <p:cNvSpPr>
            <a:spLocks noGrp="1" noRot="1" noChangeAspect="1" noTextEdit="1"/>
          </p:cNvSpPr>
          <p:nvPr>
            <p:ph type="sldImg"/>
          </p:nvPr>
        </p:nvSpPr>
        <p:spPr>
          <a:ln>
            <a:solidFill>
              <a:srgbClr val="000000"/>
            </a:solidFill>
            <a:miter/>
          </a:ln>
        </p:spPr>
      </p:sp>
      <p:sp>
        <p:nvSpPr>
          <p:cNvPr id="105474" name="备注占位符 2"/>
          <p:cNvSpPr>
            <a:spLocks noGrp="1"/>
          </p:cNvSpPr>
          <p:nvPr>
            <p:ph type="body"/>
          </p:nvPr>
        </p:nvSpPr>
        <p:spPr>
          <a:xfrm>
            <a:off x="992188" y="3228975"/>
            <a:ext cx="7942262" cy="3059113"/>
          </a:xfrm>
          <a:noFill/>
          <a:ln>
            <a:noFill/>
          </a:ln>
        </p:spPr>
        <p:txBody>
          <a:bodyPr wrap="square" lIns="91440" tIns="45720" rIns="91440" bIns="45720" anchor="t" anchorCtr="0"/>
          <a:lstStyle/>
          <a:p>
            <a:pPr lvl="0"/>
            <a:endParaRPr lang="zh-CN" altLang="en-US" dirty="0"/>
          </a:p>
        </p:txBody>
      </p:sp>
      <p:sp>
        <p:nvSpPr>
          <p:cNvPr id="105475" name="灯片编号占位符 3"/>
          <p:cNvSpPr txBox="1">
            <a:spLocks noGrp="1"/>
          </p:cNvSpPr>
          <p:nvPr>
            <p:ph type="sldNum" sz="quarter"/>
          </p:nvPr>
        </p:nvSpPr>
        <p:spPr>
          <a:xfrm>
            <a:off x="5621338" y="6456363"/>
            <a:ext cx="4303712" cy="339725"/>
          </a:xfrm>
          <a:prstGeom prst="rect">
            <a:avLst/>
          </a:prstGeom>
          <a:noFill/>
          <a:ln w="9525">
            <a:noFill/>
          </a:ln>
        </p:spPr>
        <p:txBody>
          <a:bodyPr vert="horz" wrap="square" lIns="91440" tIns="45720" rIns="91440" bIns="45720" anchor="b" anchorCtr="0"/>
          <a:lstStyle/>
          <a:p>
            <a:pPr lvl="0"/>
            <a:fld id="{9A0DB2DC-4C9A-4742-B13C-FB6460FD3503}" type="slidenum">
              <a:rPr lang="zh-CN" altLang="en-US" sz="1800" dirty="0">
                <a:latin typeface="Arial" panose="020B0604020202020204" pitchFamily="34" charset="0"/>
                <a:ea typeface="宋体" panose="02010600030101010101" pitchFamily="2" charset="-122"/>
              </a:rPr>
            </a:fld>
            <a:endParaRPr lang="zh-CN" altLang="en-US" sz="1800" dirty="0">
              <a:latin typeface="Arial" panose="020B0604020202020204" pitchFamily="34" charset="0"/>
              <a:ea typeface="宋体" panose="02010600030101010101" pitchFamily="2" charset="-122"/>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幻灯片图像占位符 1"/>
          <p:cNvSpPr>
            <a:spLocks noGrp="1" noRot="1" noChangeAspect="1" noTextEdit="1"/>
          </p:cNvSpPr>
          <p:nvPr>
            <p:ph type="sldImg"/>
          </p:nvPr>
        </p:nvSpPr>
        <p:spPr>
          <a:ln>
            <a:solidFill>
              <a:srgbClr val="000000"/>
            </a:solidFill>
            <a:miter/>
          </a:ln>
        </p:spPr>
      </p:sp>
      <p:sp>
        <p:nvSpPr>
          <p:cNvPr id="25602" name="备注占位符 2"/>
          <p:cNvSpPr>
            <a:spLocks noGrp="1"/>
          </p:cNvSpPr>
          <p:nvPr>
            <p:ph type="body"/>
          </p:nvPr>
        </p:nvSpPr>
        <p:spPr>
          <a:xfrm>
            <a:off x="992188" y="3228975"/>
            <a:ext cx="7942262" cy="3059113"/>
          </a:xfrm>
          <a:noFill/>
          <a:ln>
            <a:noFill/>
          </a:ln>
        </p:spPr>
        <p:txBody>
          <a:bodyPr wrap="square" lIns="91440" tIns="45720" rIns="91440" bIns="45720" anchor="t" anchorCtr="0"/>
          <a:lstStyle/>
          <a:p>
            <a:pPr lvl="0" eaLnBrk="1" hangingPunct="1"/>
            <a:r>
              <a:rPr lang="zh-CN" altLang="en-US" dirty="0"/>
              <a:t>定报代年报，这没有也要上报空表</a:t>
            </a:r>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noTextEdit="1"/>
          </p:cNvSpPr>
          <p:nvPr>
            <p:ph type="sldImg"/>
          </p:nvPr>
        </p:nvSpPr>
        <p:spPr>
          <a:ln>
            <a:solidFill>
              <a:srgbClr val="000000"/>
            </a:solidFill>
            <a:miter/>
          </a:ln>
        </p:spPr>
      </p:sp>
      <p:sp>
        <p:nvSpPr>
          <p:cNvPr id="27650" name="备注占位符 2"/>
          <p:cNvSpPr>
            <a:spLocks noGrp="1"/>
          </p:cNvSpPr>
          <p:nvPr>
            <p:ph type="body"/>
          </p:nvPr>
        </p:nvSpPr>
        <p:spPr>
          <a:xfrm>
            <a:off x="992188" y="3228975"/>
            <a:ext cx="7942262" cy="3059113"/>
          </a:xfrm>
          <a:noFill/>
          <a:ln>
            <a:noFill/>
          </a:ln>
        </p:spPr>
        <p:txBody>
          <a:bodyPr wrap="square" lIns="91440" tIns="45720" rIns="91440" bIns="45720" anchor="t" anchorCtr="0"/>
          <a:lstStyle/>
          <a:p>
            <a:pPr lvl="0" eaLnBrk="1" hangingPunct="1"/>
            <a:r>
              <a:rPr lang="zh-CN" altLang="en-US" dirty="0"/>
              <a:t>定报代年报，这没有也要上报空表</a:t>
            </a:r>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幻灯片图像占位符 1"/>
          <p:cNvSpPr>
            <a:spLocks noGrp="1" noRot="1" noChangeAspect="1" noTextEdit="1"/>
          </p:cNvSpPr>
          <p:nvPr>
            <p:ph type="sldImg"/>
          </p:nvPr>
        </p:nvSpPr>
        <p:spPr>
          <a:ln>
            <a:solidFill>
              <a:srgbClr val="000000"/>
            </a:solidFill>
            <a:miter/>
          </a:ln>
        </p:spPr>
      </p:sp>
      <p:sp>
        <p:nvSpPr>
          <p:cNvPr id="29698" name="备注占位符 2"/>
          <p:cNvSpPr>
            <a:spLocks noGrp="1"/>
          </p:cNvSpPr>
          <p:nvPr>
            <p:ph type="body"/>
          </p:nvPr>
        </p:nvSpPr>
        <p:spPr>
          <a:xfrm>
            <a:off x="992188" y="3228975"/>
            <a:ext cx="7942262" cy="3059113"/>
          </a:xfrm>
          <a:noFill/>
          <a:ln>
            <a:noFill/>
          </a:ln>
        </p:spPr>
        <p:txBody>
          <a:bodyPr wrap="square" lIns="91440" tIns="45720" rIns="91440" bIns="45720" anchor="t" anchorCtr="0"/>
          <a:lstStyle/>
          <a:p>
            <a:pPr lvl="0" eaLnBrk="1" hangingPunct="1"/>
            <a:r>
              <a:rPr lang="zh-CN" altLang="en-US" dirty="0"/>
              <a:t>定报代年报，这没有也要上报空表</a:t>
            </a:r>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幻灯片图像占位符 1"/>
          <p:cNvSpPr>
            <a:spLocks noGrp="1" noRot="1" noChangeAspect="1" noTextEdit="1"/>
          </p:cNvSpPr>
          <p:nvPr>
            <p:ph type="sldImg"/>
          </p:nvPr>
        </p:nvSpPr>
        <p:spPr>
          <a:ln>
            <a:solidFill>
              <a:srgbClr val="000000"/>
            </a:solidFill>
            <a:miter/>
          </a:ln>
        </p:spPr>
      </p:sp>
      <p:sp>
        <p:nvSpPr>
          <p:cNvPr id="14338" name="备注占位符 2"/>
          <p:cNvSpPr>
            <a:spLocks noGrp="1"/>
          </p:cNvSpPr>
          <p:nvPr>
            <p:ph type="body"/>
          </p:nvPr>
        </p:nvSpPr>
        <p:spPr>
          <a:xfrm>
            <a:off x="992188" y="3228975"/>
            <a:ext cx="7942262" cy="3059113"/>
          </a:xfrm>
          <a:noFill/>
          <a:ln>
            <a:noFill/>
          </a:ln>
        </p:spPr>
        <p:txBody>
          <a:bodyPr wrap="square" lIns="91440" tIns="45720" rIns="91440" bIns="45720" anchor="t" anchorCtr="0"/>
          <a:p>
            <a:pPr lvl="0"/>
            <a:endParaRPr lang="zh-CN" altLang="en-US" dirty="0"/>
          </a:p>
        </p:txBody>
      </p:sp>
      <p:sp>
        <p:nvSpPr>
          <p:cNvPr id="14339" name="灯片编号占位符 3"/>
          <p:cNvSpPr txBox="1">
            <a:spLocks noGrp="1"/>
          </p:cNvSpPr>
          <p:nvPr>
            <p:ph type="sldNum" sz="quarter"/>
          </p:nvPr>
        </p:nvSpPr>
        <p:spPr>
          <a:xfrm>
            <a:off x="5621338" y="6456363"/>
            <a:ext cx="4303712" cy="339725"/>
          </a:xfrm>
          <a:prstGeom prst="rect">
            <a:avLst/>
          </a:prstGeom>
          <a:noFill/>
          <a:ln w="9525">
            <a:noFill/>
          </a:ln>
        </p:spPr>
        <p:txBody>
          <a:bodyPr vert="horz" wrap="square" lIns="91440" tIns="45720" rIns="91440" bIns="45720" anchor="b" anchorCtr="0"/>
          <a:p>
            <a:pPr lvl="0" algn="r"/>
            <a:fld id="{9A0DB2DC-4C9A-4742-B13C-FB6460FD3503}" type="slidenum">
              <a:rPr lang="zh-CN" altLang="en-US" sz="1200" dirty="0">
                <a:latin typeface="Arial" panose="020B0604020202020204" pitchFamily="34" charset="0"/>
                <a:ea typeface="宋体" panose="02010600030101010101" pitchFamily="2" charset="-122"/>
              </a:rPr>
            </a:fld>
            <a:endParaRPr lang="zh-CN" altLang="en-US" sz="1200" dirty="0">
              <a:latin typeface="Arial" panose="020B0604020202020204" pitchFamily="34" charset="0"/>
              <a:ea typeface="宋体" panose="02010600030101010101" pitchFamily="2" charset="-122"/>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幻灯片图像占位符 1"/>
          <p:cNvSpPr>
            <a:spLocks noGrp="1" noRot="1" noChangeAspect="1" noTextEdit="1"/>
          </p:cNvSpPr>
          <p:nvPr>
            <p:ph type="sldImg"/>
          </p:nvPr>
        </p:nvSpPr>
        <p:spPr>
          <a:ln>
            <a:solidFill>
              <a:srgbClr val="000000">
                <a:alpha val="100000"/>
              </a:srgbClr>
            </a:solidFill>
            <a:miter lim="800000"/>
          </a:ln>
        </p:spPr>
      </p:sp>
      <p:sp>
        <p:nvSpPr>
          <p:cNvPr id="57347" name="备注占位符 2"/>
          <p:cNvSpPr>
            <a:spLocks noGrp="1"/>
          </p:cNvSpPr>
          <p:nvPr>
            <p:ph type="body" idx="1"/>
          </p:nvPr>
        </p:nvSpPr>
        <p:spPr>
          <a:noFill/>
          <a:ln>
            <a:noFill/>
          </a:ln>
        </p:spPr>
        <p:txBody>
          <a:bodyPr wrap="square" lIns="91440" tIns="45720" rIns="91440" bIns="45720" anchor="t" anchorCtr="0"/>
          <a:lstStyle/>
          <a:p>
            <a:pPr lvl="0" eaLnBrk="1" hangingPunct="1">
              <a:spcBef>
                <a:spcPct val="0"/>
              </a:spcBef>
            </a:pPr>
            <a:endParaRPr lang="zh-CN" altLang="en-US" dirty="0"/>
          </a:p>
        </p:txBody>
      </p:sp>
      <p:sp>
        <p:nvSpPr>
          <p:cNvPr id="57348" name="灯片编号占位符 3"/>
          <p:cNvSpPr txBox="1">
            <a:spLocks noGrp="1"/>
          </p:cNvSpPr>
          <p:nvPr>
            <p:ph type="sldNum" sz="quarter"/>
          </p:nvPr>
        </p:nvSpPr>
        <p:spPr>
          <a:xfrm>
            <a:off x="3849688" y="9429750"/>
            <a:ext cx="2946400" cy="498475"/>
          </a:xfrm>
          <a:prstGeom prst="rect">
            <a:avLst/>
          </a:prstGeom>
          <a:noFill/>
          <a:ln w="9525">
            <a:noFill/>
          </a:ln>
        </p:spPr>
        <p:txBody>
          <a:bodyPr anchor="b" anchorCtr="0"/>
          <a:lstStyle/>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幻灯片图像占位符 1"/>
          <p:cNvSpPr>
            <a:spLocks noGrp="1" noRot="1" noChangeAspect="1" noTextEdit="1"/>
          </p:cNvSpPr>
          <p:nvPr>
            <p:ph type="sldImg"/>
          </p:nvPr>
        </p:nvSpPr>
        <p:spPr>
          <a:ln>
            <a:solidFill>
              <a:srgbClr val="000000">
                <a:alpha val="100000"/>
              </a:srgbClr>
            </a:solidFill>
            <a:miter lim="800000"/>
          </a:ln>
        </p:spPr>
      </p:sp>
      <p:sp>
        <p:nvSpPr>
          <p:cNvPr id="57347" name="备注占位符 2"/>
          <p:cNvSpPr>
            <a:spLocks noGrp="1"/>
          </p:cNvSpPr>
          <p:nvPr>
            <p:ph type="body" idx="1"/>
          </p:nvPr>
        </p:nvSpPr>
        <p:spPr>
          <a:noFill/>
          <a:ln>
            <a:noFill/>
          </a:ln>
        </p:spPr>
        <p:txBody>
          <a:bodyPr wrap="square" lIns="91440" tIns="45720" rIns="91440" bIns="45720" anchor="t" anchorCtr="0"/>
          <a:lstStyle/>
          <a:p>
            <a:pPr lvl="0" eaLnBrk="1" hangingPunct="1">
              <a:spcBef>
                <a:spcPct val="0"/>
              </a:spcBef>
            </a:pPr>
            <a:endParaRPr lang="zh-CN" altLang="en-US" dirty="0"/>
          </a:p>
        </p:txBody>
      </p:sp>
      <p:sp>
        <p:nvSpPr>
          <p:cNvPr id="57348" name="灯片编号占位符 3"/>
          <p:cNvSpPr txBox="1">
            <a:spLocks noGrp="1"/>
          </p:cNvSpPr>
          <p:nvPr>
            <p:ph type="sldNum" sz="quarter"/>
          </p:nvPr>
        </p:nvSpPr>
        <p:spPr>
          <a:xfrm>
            <a:off x="3849688" y="9429750"/>
            <a:ext cx="2946400" cy="498475"/>
          </a:xfrm>
          <a:prstGeom prst="rect">
            <a:avLst/>
          </a:prstGeom>
          <a:noFill/>
          <a:ln w="9525">
            <a:noFill/>
          </a:ln>
        </p:spPr>
        <p:txBody>
          <a:bodyPr anchor="b" anchorCtr="0"/>
          <a:lstStyle/>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1377" name="幻灯片图像占位符 1"/>
          <p:cNvSpPr>
            <a:spLocks noGrp="1" noRot="1" noChangeAspect="1" noTextEdit="1"/>
          </p:cNvSpPr>
          <p:nvPr>
            <p:ph type="sldImg"/>
          </p:nvPr>
        </p:nvSpPr>
        <p:spPr>
          <a:ln>
            <a:solidFill>
              <a:srgbClr val="000000"/>
            </a:solidFill>
            <a:miter/>
          </a:ln>
        </p:spPr>
      </p:sp>
      <p:sp>
        <p:nvSpPr>
          <p:cNvPr id="101378" name="备注占位符 2"/>
          <p:cNvSpPr>
            <a:spLocks noGrp="1"/>
          </p:cNvSpPr>
          <p:nvPr>
            <p:ph type="body"/>
          </p:nvPr>
        </p:nvSpPr>
        <p:spPr>
          <a:xfrm>
            <a:off x="992188" y="3228975"/>
            <a:ext cx="7942262" cy="3059113"/>
          </a:xfrm>
          <a:noFill/>
          <a:ln>
            <a:noFill/>
          </a:ln>
        </p:spPr>
        <p:txBody>
          <a:bodyPr wrap="square" lIns="91440" tIns="45720" rIns="91440" bIns="45720" anchor="t" anchorCtr="0"/>
          <a:p>
            <a:pPr lvl="0"/>
            <a:endParaRPr lang="zh-CN" altLang="en-US" dirty="0"/>
          </a:p>
        </p:txBody>
      </p:sp>
      <p:sp>
        <p:nvSpPr>
          <p:cNvPr id="101379" name="灯片编号占位符 3"/>
          <p:cNvSpPr txBox="1">
            <a:spLocks noGrp="1"/>
          </p:cNvSpPr>
          <p:nvPr>
            <p:ph type="sldNum" sz="quarter"/>
          </p:nvPr>
        </p:nvSpPr>
        <p:spPr>
          <a:xfrm>
            <a:off x="5621338" y="6456363"/>
            <a:ext cx="4303712" cy="339725"/>
          </a:xfrm>
          <a:prstGeom prst="rect">
            <a:avLst/>
          </a:prstGeom>
          <a:noFill/>
          <a:ln w="9525">
            <a:noFill/>
          </a:ln>
        </p:spPr>
        <p:txBody>
          <a:bodyPr vert="horz" wrap="square" lIns="91440" tIns="45720" rIns="91440" bIns="45720" anchor="b" anchorCtr="0"/>
          <a:p>
            <a:pPr lvl="0" algn="r"/>
            <a:fld id="{9A0DB2DC-4C9A-4742-B13C-FB6460FD3503}" type="slidenum">
              <a:rPr lang="en-US" altLang="en-US" sz="1200" dirty="0">
                <a:latin typeface="Arial" panose="020B0604020202020204" pitchFamily="34" charset="0"/>
              </a:rPr>
            </a:fld>
            <a:endParaRPr lang="en-US" altLang="en-US" sz="1200" dirty="0">
              <a:latin typeface="Arial" panose="020B0604020202020204" pitchFamily="34" charset="0"/>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幻灯片图像占位符 1"/>
          <p:cNvSpPr>
            <a:spLocks noGrp="1" noRot="1" noChangeAspect="1" noTextEdit="1"/>
          </p:cNvSpPr>
          <p:nvPr>
            <p:ph type="sldImg"/>
          </p:nvPr>
        </p:nvSpPr>
        <p:spPr>
          <a:ln>
            <a:solidFill>
              <a:srgbClr val="000000"/>
            </a:solidFill>
            <a:miter/>
          </a:ln>
        </p:spPr>
      </p:sp>
      <p:sp>
        <p:nvSpPr>
          <p:cNvPr id="101378" name="备注占位符 2"/>
          <p:cNvSpPr>
            <a:spLocks noGrp="1"/>
          </p:cNvSpPr>
          <p:nvPr>
            <p:ph type="body"/>
          </p:nvPr>
        </p:nvSpPr>
        <p:spPr>
          <a:xfrm>
            <a:off x="992188" y="3228975"/>
            <a:ext cx="7942262" cy="3059113"/>
          </a:xfrm>
          <a:noFill/>
          <a:ln>
            <a:noFill/>
          </a:ln>
        </p:spPr>
        <p:txBody>
          <a:bodyPr wrap="square" lIns="91440" tIns="45720" rIns="91440" bIns="45720" anchor="t" anchorCtr="0"/>
          <a:lstStyle/>
          <a:p>
            <a:pPr lvl="0"/>
            <a:endParaRPr lang="zh-CN" altLang="en-US" dirty="0"/>
          </a:p>
        </p:txBody>
      </p:sp>
      <p:sp>
        <p:nvSpPr>
          <p:cNvPr id="101379" name="灯片编号占位符 3"/>
          <p:cNvSpPr txBox="1">
            <a:spLocks noGrp="1"/>
          </p:cNvSpPr>
          <p:nvPr>
            <p:ph type="sldNum" sz="quarter"/>
          </p:nvPr>
        </p:nvSpPr>
        <p:spPr>
          <a:xfrm>
            <a:off x="5621338" y="6456363"/>
            <a:ext cx="4303712" cy="339725"/>
          </a:xfrm>
          <a:prstGeom prst="rect">
            <a:avLst/>
          </a:prstGeom>
          <a:noFill/>
          <a:ln w="9525">
            <a:noFill/>
          </a:ln>
        </p:spPr>
        <p:txBody>
          <a:bodyPr vert="horz" wrap="square" lIns="91440" tIns="45720" rIns="91440" bIns="45720" anchor="b" anchorCtr="0"/>
          <a:lstStyle/>
          <a:p>
            <a:pPr lvl="0" algn="r"/>
            <a:fld id="{9A0DB2DC-4C9A-4742-B13C-FB6460FD3503}" type="slidenum">
              <a:rPr lang="en-US" altLang="en-US" sz="1200" dirty="0">
                <a:latin typeface="Arial" panose="020B0604020202020204" pitchFamily="34" charset="0"/>
              </a:rPr>
            </a:fld>
            <a:endParaRPr lang="en-US" altLang="en-US" sz="1200" dirty="0">
              <a:latin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7" name="幻灯片图像占位符 1"/>
          <p:cNvSpPr>
            <a:spLocks noGrp="1" noRot="1" noChangeAspect="1" noTextEdit="1"/>
          </p:cNvSpPr>
          <p:nvPr>
            <p:ph type="sldImg"/>
          </p:nvPr>
        </p:nvSpPr>
        <p:spPr/>
      </p:sp>
      <p:sp>
        <p:nvSpPr>
          <p:cNvPr id="70658" name="备注占位符 2"/>
          <p:cNvSpPr>
            <a:spLocks noGrp="1"/>
          </p:cNvSpPr>
          <p:nvPr>
            <p:ph type="body"/>
          </p:nvPr>
        </p:nvSpPr>
        <p:spPr/>
        <p:txBody>
          <a:bodyPr wrap="square" lIns="91483" tIns="44938" rIns="91483" bIns="44938" anchor="t" anchorCtr="0"/>
          <a:p>
            <a:pPr lvl="0"/>
            <a:r>
              <a:rPr lang="en-US" altLang="zh-CN" dirty="0"/>
              <a:t> 04</a:t>
            </a:r>
            <a:r>
              <a:rPr lang="zh-CN" altLang="en-US" dirty="0"/>
              <a:t>与</a:t>
            </a:r>
            <a:r>
              <a:rPr lang="en-US" altLang="zh-CN" dirty="0"/>
              <a:t>05</a:t>
            </a:r>
            <a:r>
              <a:rPr lang="zh-CN" altLang="en-US" dirty="0"/>
              <a:t>可以不一致，</a:t>
            </a:r>
            <a:r>
              <a:rPr lang="en-US" altLang="zh-CN" dirty="0"/>
              <a:t>05</a:t>
            </a:r>
            <a:r>
              <a:rPr lang="zh-CN" altLang="en-US" dirty="0"/>
              <a:t>与编码中间六位一致</a:t>
            </a:r>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sp>
        <p:nvSpPr>
          <p:cNvPr id="9" name="AutoShape 7"/>
          <p:cNvSpPr>
            <a:spLocks noChangeArrowheads="1"/>
          </p:cNvSpPr>
          <p:nvPr/>
        </p:nvSpPr>
        <p:spPr bwMode="auto">
          <a:xfrm>
            <a:off x="914400" y="2393950"/>
            <a:ext cx="10363200" cy="109538"/>
          </a:xfrm>
          <a:custGeom>
            <a:avLst/>
            <a:gdLst/>
            <a:ahLst/>
            <a:cxnLst>
              <a:cxn ang="0">
                <a:pos x="0" y="0"/>
              </a:cxn>
              <a:cxn ang="0">
                <a:pos x="618" y="0"/>
              </a:cxn>
              <a:cxn ang="0">
                <a:pos x="618" y="1000"/>
              </a:cxn>
              <a:cxn ang="0">
                <a:pos x="0" y="1000"/>
              </a:cxn>
              <a:cxn ang="0">
                <a:pos x="0" y="0"/>
              </a:cxn>
              <a:cxn ang="0">
                <a:pos x="0" y="0"/>
              </a:cxn>
              <a:cxn ang="0">
                <a:pos x="1000" y="0"/>
              </a:cxn>
            </a:cxnLst>
            <a:rect l="0" t="0" r="r" b="b"/>
            <a:pathLst>
              <a:path w="1000" h="1000" stroke="0">
                <a:moveTo>
                  <a:pt x="0" y="0"/>
                </a:moveTo>
                <a:lnTo>
                  <a:pt x="618" y="0"/>
                </a:lnTo>
                <a:lnTo>
                  <a:pt x="618" y="1000"/>
                </a:lnTo>
                <a:lnTo>
                  <a:pt x="0" y="1000"/>
                </a:lnTo>
                <a:lnTo>
                  <a:pt x="0" y="0"/>
                </a:lnTo>
                <a:close/>
              </a:path>
              <a:path w="1000" h="1000">
                <a:moveTo>
                  <a:pt x="0" y="0"/>
                </a:moveTo>
                <a:lnTo>
                  <a:pt x="1000" y="0"/>
                </a:lnTo>
              </a:path>
            </a:pathLst>
          </a:custGeom>
          <a:solidFill>
            <a:schemeClr val="accent2"/>
          </a:solidFill>
          <a:ln w="9525">
            <a:solidFill>
              <a:schemeClr val="accent2"/>
            </a:solid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20226" name="Rectangle 2"/>
          <p:cNvSpPr>
            <a:spLocks noGrp="1" noChangeArrowheads="1"/>
          </p:cNvSpPr>
          <p:nvPr>
            <p:ph type="ctrTitle"/>
          </p:nvPr>
        </p:nvSpPr>
        <p:spPr>
          <a:xfrm>
            <a:off x="914400" y="990600"/>
            <a:ext cx="10363200" cy="1371600"/>
          </a:xfrm>
        </p:spPr>
        <p:txBody>
          <a:bodyPr/>
          <a:lstStyle>
            <a:lvl1pPr>
              <a:defRPr sz="4000"/>
            </a:lvl1pPr>
          </a:lstStyle>
          <a:p>
            <a:pPr lvl="0" fontAlgn="base"/>
            <a:r>
              <a:rPr lang="zh-CN" altLang="en-US" strike="noStrike" noProof="0" smtClean="0"/>
              <a:t>单击此处编辑母版标题样式</a:t>
            </a:r>
            <a:endParaRPr lang="zh-CN" altLang="en-US" strike="noStrike" noProof="0" smtClean="0"/>
          </a:p>
        </p:txBody>
      </p:sp>
      <p:sp>
        <p:nvSpPr>
          <p:cNvPr id="820227" name="Rectangle 3"/>
          <p:cNvSpPr>
            <a:spLocks noGrp="1" noChangeArrowheads="1"/>
          </p:cNvSpPr>
          <p:nvPr>
            <p:ph type="subTitle" idx="1"/>
          </p:nvPr>
        </p:nvSpPr>
        <p:spPr>
          <a:xfrm>
            <a:off x="1930400" y="3429000"/>
            <a:ext cx="9347200" cy="1600200"/>
          </a:xfrm>
        </p:spPr>
        <p:txBody>
          <a:bodyPr/>
          <a:lstStyle>
            <a:lvl1pPr marL="0" indent="0">
              <a:buFont typeface="Wingdings" panose="05000000000000000000" pitchFamily="2" charset="2"/>
              <a:buNone/>
              <a:defRPr sz="2800"/>
            </a:lvl1pPr>
          </a:lstStyle>
          <a:p>
            <a:pPr lvl="0" fontAlgn="base"/>
            <a:r>
              <a:rPr lang="zh-CN" altLang="en-US" strike="noStrike" noProof="0" smtClean="0"/>
              <a:t>单击此处编辑母版副标题样式</a:t>
            </a:r>
            <a:endParaRPr lang="zh-CN" altLang="en-US" strike="noStrike" noProof="0" smtClean="0"/>
          </a:p>
        </p:txBody>
      </p:sp>
      <p:sp>
        <p:nvSpPr>
          <p:cNvPr id="10" name="Rectangle 4"/>
          <p:cNvSpPr>
            <a:spLocks noGrp="1" noChangeArrowheads="1"/>
          </p:cNvSpPr>
          <p:nvPr>
            <p:ph type="dt" sz="half" idx="2"/>
          </p:nvPr>
        </p:nvSpPr>
        <p:spPr bwMode="auto">
          <a:xfrm>
            <a:off x="914400" y="6248400"/>
            <a:ext cx="2540000" cy="457200"/>
          </a:xfrm>
          <a:prstGeom prst="rect">
            <a:avLst/>
          </a:prstGeom>
          <a:noFill/>
          <a:ln>
            <a:noFill/>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Rectangle 5"/>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Rectangle 6"/>
          <p:cNvSpPr>
            <a:spLocks noGrp="1" noChangeArrowheads="1"/>
          </p:cNvSpPr>
          <p:nvPr>
            <p:ph type="sldNum" sz="quarter" idx="4"/>
          </p:nvPr>
        </p:nvSpPr>
        <p:spPr bwMode="auto">
          <a:xfrm>
            <a:off x="8737600" y="6248400"/>
            <a:ext cx="2540000" cy="457200"/>
          </a:xfrm>
          <a:prstGeom prst="rect">
            <a:avLst/>
          </a:prstGeom>
          <a:noFill/>
          <a:ln>
            <a:noFill/>
          </a:ln>
          <a:effectLst/>
        </p:spPr>
        <p:txBody>
          <a:bodyPr vert="horz" wrap="square" lIns="91440" tIns="45720" rIns="91440" bIns="45720" numCol="1" anchor="t" anchorCtr="0" compatLnSpc="1"/>
          <a:p>
            <a:pPr algn="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49325" y="304800"/>
            <a:ext cx="2684584" cy="57150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89711" y="304800"/>
            <a:ext cx="7872045" cy="57150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89709" y="304800"/>
            <a:ext cx="10744200" cy="57150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2461847" y="304800"/>
            <a:ext cx="8972061" cy="603250"/>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89709" y="1268416"/>
            <a:ext cx="5273431" cy="475138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50708" y="1268416"/>
            <a:ext cx="5273432" cy="475138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2461847" y="304800"/>
            <a:ext cx="8972061" cy="603250"/>
          </a:xfrm>
        </p:spPr>
        <p:txBody>
          <a:bodyPr/>
          <a:lstStyle/>
          <a:p>
            <a:pPr fontAlgn="base"/>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a:xfrm>
            <a:off x="689711" y="1268416"/>
            <a:ext cx="10734431" cy="4751387"/>
          </a:xfrm>
        </p:spPr>
        <p:txBody>
          <a:bodyPr vert="horz" wrap="square" lIns="91440" tIns="45720" rIns="91440" bIns="45720" numCol="1" anchor="t" anchorCtr="0" compatLnSpc="1"/>
          <a:lstStyle/>
          <a:p>
            <a:pPr marL="469900" marR="0" lvl="0" indent="-46990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Char char="o"/>
              <a:defRPr/>
            </a:pPr>
            <a:endParaRPr kumimoji="0" lang="zh-CN" altLang="en-US" sz="30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7" name="矩形 6"/>
          <p:cNvSpPr/>
          <p:nvPr/>
        </p:nvSpPr>
        <p:spPr>
          <a:xfrm>
            <a:off x="0" y="6718300"/>
            <a:ext cx="12192000" cy="139700"/>
          </a:xfrm>
          <a:prstGeom prst="rect">
            <a:avLst/>
          </a:prstGeom>
          <a:solidFill>
            <a:srgbClr val="2E5A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 name="矩形 7"/>
          <p:cNvSpPr/>
          <p:nvPr/>
        </p:nvSpPr>
        <p:spPr>
          <a:xfrm>
            <a:off x="0" y="795338"/>
            <a:ext cx="2432050" cy="71438"/>
          </a:xfrm>
          <a:prstGeom prst="rect">
            <a:avLst/>
          </a:prstGeom>
          <a:solidFill>
            <a:srgbClr val="2E5A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9" name="矩形 8"/>
          <p:cNvSpPr/>
          <p:nvPr/>
        </p:nvSpPr>
        <p:spPr>
          <a:xfrm>
            <a:off x="2441575" y="795338"/>
            <a:ext cx="9758363" cy="71438"/>
          </a:xfrm>
          <a:prstGeom prst="rect">
            <a:avLst/>
          </a:prstGeom>
          <a:solidFill>
            <a:srgbClr val="D80D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2053" name="Picture 2" descr="https://gimg2.baidu.com/image_search/src=http%3A%2F%2Fwww.lyhhtl.cn%2Frepository%2Fimage%2FQCRLv1JZQoOkAkG7Gd9kwA.jpg&amp;refer=http%3A%2F%2Fwww.lyhhtl.cn&amp;app=2002&amp;size=f9999,10000&amp;q=a80&amp;n=0&amp;g=0n&amp;fmt=jpeg?sec=1612921430&amp;t=49160fb923fe891e56a3cd246365626b"/>
          <p:cNvPicPr>
            <a:picLocks noChangeAspect="1"/>
          </p:cNvPicPr>
          <p:nvPr userDrawn="1"/>
        </p:nvPicPr>
        <p:blipFill>
          <a:blip r:embed="rId2"/>
          <a:srcRect l="19530" t="3091" r="19231" b="4442"/>
          <a:stretch>
            <a:fillRect/>
          </a:stretch>
        </p:blipFill>
        <p:spPr>
          <a:xfrm>
            <a:off x="128588" y="0"/>
            <a:ext cx="936625" cy="795338"/>
          </a:xfrm>
          <a:prstGeom prst="rect">
            <a:avLst/>
          </a:prstGeom>
          <a:noFill/>
          <a:ln w="9525">
            <a:noFill/>
          </a:ln>
        </p:spPr>
      </p:pic>
      <p:sp>
        <p:nvSpPr>
          <p:cNvPr id="10" name="标题 1"/>
          <p:cNvSpPr>
            <a:spLocks noGrp="1"/>
          </p:cNvSpPr>
          <p:nvPr>
            <p:ph type="title"/>
          </p:nvPr>
        </p:nvSpPr>
        <p:spPr>
          <a:xfrm>
            <a:off x="1065420" y="222420"/>
            <a:ext cx="11126579" cy="515442"/>
          </a:xfrm>
        </p:spPr>
        <p:txBody>
          <a:bodyPr>
            <a:normAutofit/>
          </a:bodyPr>
          <a:lstStyle>
            <a:lvl1pPr>
              <a:defRPr sz="2800">
                <a:latin typeface="微软雅黑" panose="020B0503020204020204" charset="-122"/>
                <a:ea typeface="微软雅黑" panose="020B0503020204020204" charset="-122"/>
              </a:defRPr>
            </a:lvl1pPr>
          </a:lstStyle>
          <a:p>
            <a:r>
              <a:rPr lang="zh-CN" altLang="en-US" dirty="0" smtClean="0"/>
              <a:t>单击此处编辑母版标题样式</a:t>
            </a:r>
            <a:endParaRPr lang="zh-CN" altLang="en-US" dirty="0"/>
          </a:p>
        </p:txBody>
      </p:sp>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544CC2F4-D42C-4097-A0E2-5808671B8955}"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3FCECAB9-CC72-4D07-9D66-7F9C22A4BFAC}" type="slidenum">
              <a:rPr kumimoji="0" lang="zh-CN" altLang="en-US" sz="1200" b="0" i="0" u="none" strike="noStrike" kern="1200" cap="none" spc="0" normalizeH="0" baseline="0" noProof="0">
                <a:ln>
                  <a:noFill/>
                </a:ln>
                <a:solidFill>
                  <a:srgbClr val="898989"/>
                </a:solidFill>
                <a:effectLst/>
                <a:uLnTx/>
                <a:uFillTx/>
                <a:latin typeface="Calibri" panose="020F050202020403020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charset="0"/>
              <a:ea typeface="宋体" panose="02010600030101010101" pitchFamily="2" charset="-122"/>
              <a:cs typeface="+mn-cs"/>
            </a:endParaRPr>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sp>
        <p:nvSpPr>
          <p:cNvPr id="9" name="AutoShape 7"/>
          <p:cNvSpPr>
            <a:spLocks noChangeArrowheads="1"/>
          </p:cNvSpPr>
          <p:nvPr/>
        </p:nvSpPr>
        <p:spPr bwMode="auto">
          <a:xfrm>
            <a:off x="914400" y="2393950"/>
            <a:ext cx="10363200" cy="109538"/>
          </a:xfrm>
          <a:custGeom>
            <a:avLst/>
            <a:gdLst/>
            <a:ahLst/>
            <a:cxnLst>
              <a:cxn ang="0">
                <a:pos x="0" y="0"/>
              </a:cxn>
              <a:cxn ang="0">
                <a:pos x="618" y="0"/>
              </a:cxn>
              <a:cxn ang="0">
                <a:pos x="618" y="1000"/>
              </a:cxn>
              <a:cxn ang="0">
                <a:pos x="0" y="1000"/>
              </a:cxn>
              <a:cxn ang="0">
                <a:pos x="0" y="0"/>
              </a:cxn>
              <a:cxn ang="0">
                <a:pos x="0" y="0"/>
              </a:cxn>
              <a:cxn ang="0">
                <a:pos x="1000" y="0"/>
              </a:cxn>
            </a:cxnLst>
            <a:rect l="0" t="0" r="r" b="b"/>
            <a:pathLst>
              <a:path w="1000" h="1000" stroke="0">
                <a:moveTo>
                  <a:pt x="0" y="0"/>
                </a:moveTo>
                <a:lnTo>
                  <a:pt x="618" y="0"/>
                </a:lnTo>
                <a:lnTo>
                  <a:pt x="618" y="1000"/>
                </a:lnTo>
                <a:lnTo>
                  <a:pt x="0" y="1000"/>
                </a:lnTo>
                <a:lnTo>
                  <a:pt x="0" y="0"/>
                </a:lnTo>
                <a:close/>
              </a:path>
              <a:path w="1000" h="1000">
                <a:moveTo>
                  <a:pt x="0" y="0"/>
                </a:moveTo>
                <a:lnTo>
                  <a:pt x="1000" y="0"/>
                </a:lnTo>
              </a:path>
            </a:pathLst>
          </a:custGeom>
          <a:solidFill>
            <a:schemeClr val="accent2"/>
          </a:solidFill>
          <a:ln w="9525">
            <a:solidFill>
              <a:schemeClr val="accent2"/>
            </a:solid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20226" name="Rectangle 2"/>
          <p:cNvSpPr>
            <a:spLocks noGrp="1" noChangeArrowheads="1"/>
          </p:cNvSpPr>
          <p:nvPr>
            <p:ph type="ctrTitle"/>
          </p:nvPr>
        </p:nvSpPr>
        <p:spPr>
          <a:xfrm>
            <a:off x="914400" y="990600"/>
            <a:ext cx="10363200" cy="1371600"/>
          </a:xfrm>
        </p:spPr>
        <p:txBody>
          <a:bodyPr/>
          <a:lstStyle>
            <a:lvl1pPr>
              <a:defRPr sz="4000"/>
            </a:lvl1pPr>
          </a:lstStyle>
          <a:p>
            <a:pPr lvl="0" fontAlgn="base"/>
            <a:r>
              <a:rPr lang="zh-CN" altLang="en-US" strike="noStrike" noProof="0" smtClean="0"/>
              <a:t>单击此处编辑母版标题样式</a:t>
            </a:r>
            <a:endParaRPr lang="zh-CN" altLang="en-US" strike="noStrike" noProof="0" smtClean="0"/>
          </a:p>
        </p:txBody>
      </p:sp>
      <p:sp>
        <p:nvSpPr>
          <p:cNvPr id="820227" name="Rectangle 3"/>
          <p:cNvSpPr>
            <a:spLocks noGrp="1" noChangeArrowheads="1"/>
          </p:cNvSpPr>
          <p:nvPr>
            <p:ph type="subTitle" idx="1"/>
          </p:nvPr>
        </p:nvSpPr>
        <p:spPr>
          <a:xfrm>
            <a:off x="1930400" y="3429000"/>
            <a:ext cx="9347200" cy="1600200"/>
          </a:xfrm>
        </p:spPr>
        <p:txBody>
          <a:bodyPr/>
          <a:lstStyle>
            <a:lvl1pPr marL="0" indent="0">
              <a:buFont typeface="Wingdings" panose="05000000000000000000" pitchFamily="2" charset="2"/>
              <a:buNone/>
              <a:defRPr sz="2800"/>
            </a:lvl1pPr>
          </a:lstStyle>
          <a:p>
            <a:pPr lvl="0" fontAlgn="base"/>
            <a:r>
              <a:rPr lang="zh-CN" altLang="en-US" strike="noStrike" noProof="0" smtClean="0"/>
              <a:t>单击此处编辑母版副标题样式</a:t>
            </a:r>
            <a:endParaRPr lang="zh-CN" altLang="en-US" strike="noStrike" noProof="0" smtClean="0"/>
          </a:p>
        </p:txBody>
      </p:sp>
      <p:sp>
        <p:nvSpPr>
          <p:cNvPr id="10" name="Rectangle 4"/>
          <p:cNvSpPr>
            <a:spLocks noGrp="1" noChangeArrowheads="1"/>
          </p:cNvSpPr>
          <p:nvPr>
            <p:ph type="dt" sz="half" idx="2"/>
          </p:nvPr>
        </p:nvSpPr>
        <p:spPr bwMode="auto">
          <a:xfrm>
            <a:off x="914400" y="6248400"/>
            <a:ext cx="2540000" cy="457200"/>
          </a:xfrm>
          <a:prstGeom prst="rect">
            <a:avLst/>
          </a:prstGeom>
          <a:noFill/>
          <a:ln>
            <a:noFill/>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Rectangle 5"/>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Rectangle 6"/>
          <p:cNvSpPr>
            <a:spLocks noGrp="1" noChangeArrowheads="1"/>
          </p:cNvSpPr>
          <p:nvPr>
            <p:ph type="sldNum" sz="quarter" idx="4"/>
          </p:nvPr>
        </p:nvSpPr>
        <p:spPr bwMode="auto">
          <a:xfrm>
            <a:off x="8737600" y="6248400"/>
            <a:ext cx="2540000" cy="457200"/>
          </a:xfrm>
          <a:prstGeom prst="rect">
            <a:avLst/>
          </a:prstGeom>
          <a:noFill/>
          <a:ln>
            <a:noFill/>
          </a:ln>
          <a:effectLst/>
        </p:spPr>
        <p:txBody>
          <a:bodyPr vert="horz" wrap="square" lIns="91440" tIns="45720" rIns="91440" bIns="45720" numCol="1" anchor="t" anchorCtr="0" compatLnSpc="1"/>
          <a:p>
            <a:pPr algn="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247" y="4406903"/>
            <a:ext cx="103632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247"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89709" y="1268416"/>
            <a:ext cx="5273431" cy="47513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50708" y="1268416"/>
            <a:ext cx="5273432" cy="47513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600" y="1535113"/>
            <a:ext cx="538675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600" y="2174875"/>
            <a:ext cx="538675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3695" y="1535113"/>
            <a:ext cx="538870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3695" y="2174875"/>
            <a:ext cx="538870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247" cy="1162050"/>
          </a:xfrm>
        </p:spPr>
        <p:txBody>
          <a:bodyPr/>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7384" y="273053"/>
            <a:ext cx="6815016"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1" y="1435103"/>
            <a:ext cx="4011247"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555" y="4800600"/>
            <a:ext cx="7315200" cy="566738"/>
          </a:xfrm>
        </p:spPr>
        <p:txBody>
          <a:bodyPr/>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555"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555"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49325" y="304800"/>
            <a:ext cx="2684584" cy="57150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89711" y="304800"/>
            <a:ext cx="7872045" cy="57150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89709" y="304800"/>
            <a:ext cx="10744200" cy="57150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2461847" y="304800"/>
            <a:ext cx="8972061" cy="603250"/>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89709" y="1268416"/>
            <a:ext cx="5273431" cy="475138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50708" y="1268416"/>
            <a:ext cx="5273432" cy="475138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2461847" y="304800"/>
            <a:ext cx="8972061" cy="603250"/>
          </a:xfrm>
        </p:spPr>
        <p:txBody>
          <a:bodyPr/>
          <a:lstStyle/>
          <a:p>
            <a:pPr fontAlgn="base"/>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a:xfrm>
            <a:off x="689711" y="1268416"/>
            <a:ext cx="10734431" cy="4751387"/>
          </a:xfrm>
        </p:spPr>
        <p:txBody>
          <a:bodyPr vert="horz" wrap="square" lIns="91440" tIns="45720" rIns="91440" bIns="45720" numCol="1" anchor="t" anchorCtr="0" compatLnSpc="1"/>
          <a:lstStyle/>
          <a:p>
            <a:pPr marL="469900" marR="0" lvl="0" indent="-46990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Char char="o"/>
              <a:defRPr/>
            </a:pPr>
            <a:endParaRPr kumimoji="0" lang="zh-CN" altLang="en-US" sz="30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247" y="4406903"/>
            <a:ext cx="103632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247"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sp>
        <p:nvSpPr>
          <p:cNvPr id="9" name="AutoShape 7"/>
          <p:cNvSpPr>
            <a:spLocks noChangeArrowheads="1"/>
          </p:cNvSpPr>
          <p:nvPr/>
        </p:nvSpPr>
        <p:spPr bwMode="auto">
          <a:xfrm>
            <a:off x="914400" y="2393950"/>
            <a:ext cx="10363200" cy="109538"/>
          </a:xfrm>
          <a:custGeom>
            <a:avLst/>
            <a:gdLst/>
            <a:ahLst/>
            <a:cxnLst>
              <a:cxn ang="0">
                <a:pos x="0" y="0"/>
              </a:cxn>
              <a:cxn ang="0">
                <a:pos x="618" y="0"/>
              </a:cxn>
              <a:cxn ang="0">
                <a:pos x="618" y="1000"/>
              </a:cxn>
              <a:cxn ang="0">
                <a:pos x="0" y="1000"/>
              </a:cxn>
              <a:cxn ang="0">
                <a:pos x="0" y="0"/>
              </a:cxn>
              <a:cxn ang="0">
                <a:pos x="0" y="0"/>
              </a:cxn>
              <a:cxn ang="0">
                <a:pos x="1000" y="0"/>
              </a:cxn>
            </a:cxnLst>
            <a:rect l="0" t="0" r="r" b="b"/>
            <a:pathLst>
              <a:path w="1000" h="1000" stroke="0">
                <a:moveTo>
                  <a:pt x="0" y="0"/>
                </a:moveTo>
                <a:lnTo>
                  <a:pt x="618" y="0"/>
                </a:lnTo>
                <a:lnTo>
                  <a:pt x="618" y="1000"/>
                </a:lnTo>
                <a:lnTo>
                  <a:pt x="0" y="1000"/>
                </a:lnTo>
                <a:lnTo>
                  <a:pt x="0" y="0"/>
                </a:lnTo>
                <a:close/>
              </a:path>
              <a:path w="1000" h="1000">
                <a:moveTo>
                  <a:pt x="0" y="0"/>
                </a:moveTo>
                <a:lnTo>
                  <a:pt x="1000" y="0"/>
                </a:lnTo>
              </a:path>
            </a:pathLst>
          </a:custGeom>
          <a:solidFill>
            <a:schemeClr val="accent2"/>
          </a:solidFill>
          <a:ln w="9525">
            <a:solidFill>
              <a:schemeClr val="accent2"/>
            </a:solid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20226" name="Rectangle 2"/>
          <p:cNvSpPr>
            <a:spLocks noGrp="1" noChangeArrowheads="1"/>
          </p:cNvSpPr>
          <p:nvPr>
            <p:ph type="ctrTitle"/>
          </p:nvPr>
        </p:nvSpPr>
        <p:spPr>
          <a:xfrm>
            <a:off x="914400" y="990600"/>
            <a:ext cx="10363200" cy="1371600"/>
          </a:xfrm>
        </p:spPr>
        <p:txBody>
          <a:bodyPr/>
          <a:lstStyle>
            <a:lvl1pPr>
              <a:defRPr sz="4000"/>
            </a:lvl1pPr>
          </a:lstStyle>
          <a:p>
            <a:pPr lvl="0" fontAlgn="base"/>
            <a:r>
              <a:rPr lang="zh-CN" altLang="en-US" strike="noStrike" noProof="0" smtClean="0"/>
              <a:t>单击此处编辑母版标题样式</a:t>
            </a:r>
            <a:endParaRPr lang="zh-CN" altLang="en-US" strike="noStrike" noProof="0" smtClean="0"/>
          </a:p>
        </p:txBody>
      </p:sp>
      <p:sp>
        <p:nvSpPr>
          <p:cNvPr id="820227" name="Rectangle 3"/>
          <p:cNvSpPr>
            <a:spLocks noGrp="1" noChangeArrowheads="1"/>
          </p:cNvSpPr>
          <p:nvPr>
            <p:ph type="subTitle" idx="1"/>
          </p:nvPr>
        </p:nvSpPr>
        <p:spPr>
          <a:xfrm>
            <a:off x="1930400" y="3429000"/>
            <a:ext cx="9347200" cy="1600200"/>
          </a:xfrm>
        </p:spPr>
        <p:txBody>
          <a:bodyPr/>
          <a:lstStyle>
            <a:lvl1pPr marL="0" indent="0">
              <a:buFont typeface="Wingdings" panose="05000000000000000000" pitchFamily="2" charset="2"/>
              <a:buNone/>
              <a:defRPr sz="2800"/>
            </a:lvl1pPr>
          </a:lstStyle>
          <a:p>
            <a:pPr lvl="0" fontAlgn="base"/>
            <a:r>
              <a:rPr lang="zh-CN" altLang="en-US" strike="noStrike" noProof="0" smtClean="0"/>
              <a:t>单击此处编辑母版副标题样式</a:t>
            </a:r>
            <a:endParaRPr lang="zh-CN" altLang="en-US" strike="noStrike" noProof="0" smtClean="0"/>
          </a:p>
        </p:txBody>
      </p:sp>
      <p:sp>
        <p:nvSpPr>
          <p:cNvPr id="10" name="Rectangle 4"/>
          <p:cNvSpPr>
            <a:spLocks noGrp="1" noChangeArrowheads="1"/>
          </p:cNvSpPr>
          <p:nvPr>
            <p:ph type="dt" sz="half" idx="2"/>
          </p:nvPr>
        </p:nvSpPr>
        <p:spPr bwMode="auto">
          <a:xfrm>
            <a:off x="914400" y="6248400"/>
            <a:ext cx="2540000" cy="457200"/>
          </a:xfrm>
          <a:prstGeom prst="rect">
            <a:avLst/>
          </a:prstGeom>
          <a:noFill/>
          <a:ln>
            <a:noFill/>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Rectangle 5"/>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Rectangle 6"/>
          <p:cNvSpPr>
            <a:spLocks noGrp="1" noChangeArrowheads="1"/>
          </p:cNvSpPr>
          <p:nvPr>
            <p:ph type="sldNum" sz="quarter" idx="4"/>
          </p:nvPr>
        </p:nvSpPr>
        <p:spPr bwMode="auto">
          <a:xfrm>
            <a:off x="8737600" y="6248400"/>
            <a:ext cx="2540000" cy="457200"/>
          </a:xfrm>
          <a:prstGeom prst="rect">
            <a:avLst/>
          </a:prstGeom>
          <a:noFill/>
          <a:ln>
            <a:noFill/>
          </a:ln>
          <a:effectLst/>
        </p:spPr>
        <p:txBody>
          <a:bodyPr vert="horz" wrap="square" lIns="91440" tIns="45720" rIns="91440" bIns="45720" numCol="1" anchor="t" anchorCtr="0" compatLnSpc="1"/>
          <a:p>
            <a:pPr algn="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247" y="4406903"/>
            <a:ext cx="103632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247"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89709" y="1268416"/>
            <a:ext cx="5273431" cy="47513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50708" y="1268416"/>
            <a:ext cx="5273432" cy="47513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600" y="1535113"/>
            <a:ext cx="538675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600" y="2174875"/>
            <a:ext cx="538675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3695" y="1535113"/>
            <a:ext cx="538870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3695" y="2174875"/>
            <a:ext cx="538870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247" cy="1162050"/>
          </a:xfrm>
        </p:spPr>
        <p:txBody>
          <a:bodyPr/>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7384" y="273053"/>
            <a:ext cx="6815016"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1" y="1435103"/>
            <a:ext cx="4011247"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555" y="4800600"/>
            <a:ext cx="7315200" cy="566738"/>
          </a:xfrm>
        </p:spPr>
        <p:txBody>
          <a:bodyPr/>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555"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555"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89709" y="1268416"/>
            <a:ext cx="5273431" cy="47513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50708" y="1268416"/>
            <a:ext cx="5273432" cy="47513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49325" y="304800"/>
            <a:ext cx="2684584" cy="57150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89711" y="304800"/>
            <a:ext cx="7872045" cy="57150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89709" y="304800"/>
            <a:ext cx="10744200" cy="57150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2461847" y="304800"/>
            <a:ext cx="8972061" cy="603250"/>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89709" y="1268416"/>
            <a:ext cx="5273431" cy="475138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50708" y="1268416"/>
            <a:ext cx="5273432" cy="475138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2461847" y="304800"/>
            <a:ext cx="8972061" cy="603250"/>
          </a:xfrm>
        </p:spPr>
        <p:txBody>
          <a:bodyPr/>
          <a:lstStyle/>
          <a:p>
            <a:pPr fontAlgn="base"/>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a:xfrm>
            <a:off x="689711" y="1268416"/>
            <a:ext cx="10734431" cy="4751387"/>
          </a:xfrm>
        </p:spPr>
        <p:txBody>
          <a:bodyPr vert="horz" wrap="square" lIns="91440" tIns="45720" rIns="91440" bIns="45720" numCol="1" anchor="t" anchorCtr="0" compatLnSpc="1"/>
          <a:lstStyle/>
          <a:p>
            <a:pPr marL="469900" marR="0" lvl="0" indent="-46990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Char char="o"/>
              <a:defRPr/>
            </a:pPr>
            <a:endParaRPr kumimoji="0" lang="zh-CN" altLang="en-US" sz="30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sp>
        <p:nvSpPr>
          <p:cNvPr id="9" name="AutoShape 7"/>
          <p:cNvSpPr>
            <a:spLocks noChangeArrowheads="1"/>
          </p:cNvSpPr>
          <p:nvPr/>
        </p:nvSpPr>
        <p:spPr bwMode="auto">
          <a:xfrm>
            <a:off x="914400" y="2393950"/>
            <a:ext cx="10363200" cy="109538"/>
          </a:xfrm>
          <a:custGeom>
            <a:avLst/>
            <a:gdLst/>
            <a:ahLst/>
            <a:cxnLst>
              <a:cxn ang="0">
                <a:pos x="0" y="0"/>
              </a:cxn>
              <a:cxn ang="0">
                <a:pos x="618" y="0"/>
              </a:cxn>
              <a:cxn ang="0">
                <a:pos x="618" y="1000"/>
              </a:cxn>
              <a:cxn ang="0">
                <a:pos x="0" y="1000"/>
              </a:cxn>
              <a:cxn ang="0">
                <a:pos x="0" y="0"/>
              </a:cxn>
              <a:cxn ang="0">
                <a:pos x="0" y="0"/>
              </a:cxn>
              <a:cxn ang="0">
                <a:pos x="1000" y="0"/>
              </a:cxn>
            </a:cxnLst>
            <a:rect l="0" t="0" r="r" b="b"/>
            <a:pathLst>
              <a:path w="1000" h="1000" stroke="0">
                <a:moveTo>
                  <a:pt x="0" y="0"/>
                </a:moveTo>
                <a:lnTo>
                  <a:pt x="618" y="0"/>
                </a:lnTo>
                <a:lnTo>
                  <a:pt x="618" y="1000"/>
                </a:lnTo>
                <a:lnTo>
                  <a:pt x="0" y="1000"/>
                </a:lnTo>
                <a:lnTo>
                  <a:pt x="0" y="0"/>
                </a:lnTo>
                <a:close/>
              </a:path>
              <a:path w="1000" h="1000">
                <a:moveTo>
                  <a:pt x="0" y="0"/>
                </a:moveTo>
                <a:lnTo>
                  <a:pt x="1000" y="0"/>
                </a:lnTo>
              </a:path>
            </a:pathLst>
          </a:custGeom>
          <a:solidFill>
            <a:schemeClr val="accent2"/>
          </a:solidFill>
          <a:ln w="9525">
            <a:solidFill>
              <a:schemeClr val="accent2"/>
            </a:solid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20226" name="Rectangle 2"/>
          <p:cNvSpPr>
            <a:spLocks noGrp="1" noChangeArrowheads="1"/>
          </p:cNvSpPr>
          <p:nvPr>
            <p:ph type="ctrTitle"/>
          </p:nvPr>
        </p:nvSpPr>
        <p:spPr>
          <a:xfrm>
            <a:off x="914400" y="990600"/>
            <a:ext cx="10363200" cy="1371600"/>
          </a:xfrm>
        </p:spPr>
        <p:txBody>
          <a:bodyPr/>
          <a:lstStyle>
            <a:lvl1pPr>
              <a:defRPr sz="4000"/>
            </a:lvl1pPr>
          </a:lstStyle>
          <a:p>
            <a:pPr lvl="0" fontAlgn="base"/>
            <a:r>
              <a:rPr lang="zh-CN" altLang="en-US" strike="noStrike" noProof="0" smtClean="0"/>
              <a:t>单击此处编辑母版标题样式</a:t>
            </a:r>
            <a:endParaRPr lang="zh-CN" altLang="en-US" strike="noStrike" noProof="0" smtClean="0"/>
          </a:p>
        </p:txBody>
      </p:sp>
      <p:sp>
        <p:nvSpPr>
          <p:cNvPr id="820227" name="Rectangle 3"/>
          <p:cNvSpPr>
            <a:spLocks noGrp="1" noChangeArrowheads="1"/>
          </p:cNvSpPr>
          <p:nvPr>
            <p:ph type="subTitle" idx="1"/>
          </p:nvPr>
        </p:nvSpPr>
        <p:spPr>
          <a:xfrm>
            <a:off x="1930400" y="3429000"/>
            <a:ext cx="9347200" cy="1600200"/>
          </a:xfrm>
        </p:spPr>
        <p:txBody>
          <a:bodyPr/>
          <a:lstStyle>
            <a:lvl1pPr marL="0" indent="0">
              <a:buFont typeface="Wingdings" panose="05000000000000000000" pitchFamily="2" charset="2"/>
              <a:buNone/>
              <a:defRPr sz="2800"/>
            </a:lvl1pPr>
          </a:lstStyle>
          <a:p>
            <a:pPr lvl="0" fontAlgn="base"/>
            <a:r>
              <a:rPr lang="zh-CN" altLang="en-US" strike="noStrike" noProof="0" smtClean="0"/>
              <a:t>单击此处编辑母版副标题样式</a:t>
            </a:r>
            <a:endParaRPr lang="zh-CN" altLang="en-US" strike="noStrike" noProof="0" smtClean="0"/>
          </a:p>
        </p:txBody>
      </p:sp>
      <p:sp>
        <p:nvSpPr>
          <p:cNvPr id="10" name="Rectangle 4"/>
          <p:cNvSpPr>
            <a:spLocks noGrp="1" noChangeArrowheads="1"/>
          </p:cNvSpPr>
          <p:nvPr>
            <p:ph type="dt" sz="half" idx="2"/>
          </p:nvPr>
        </p:nvSpPr>
        <p:spPr bwMode="auto">
          <a:xfrm>
            <a:off x="914400" y="6248400"/>
            <a:ext cx="2540000" cy="457200"/>
          </a:xfrm>
          <a:prstGeom prst="rect">
            <a:avLst/>
          </a:prstGeom>
          <a:noFill/>
          <a:ln>
            <a:noFill/>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Rectangle 5"/>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Rectangle 6"/>
          <p:cNvSpPr>
            <a:spLocks noGrp="1" noChangeArrowheads="1"/>
          </p:cNvSpPr>
          <p:nvPr>
            <p:ph type="sldNum" sz="quarter" idx="4"/>
          </p:nvPr>
        </p:nvSpPr>
        <p:spPr bwMode="auto">
          <a:xfrm>
            <a:off x="8737600" y="6248400"/>
            <a:ext cx="2540000" cy="457200"/>
          </a:xfrm>
          <a:prstGeom prst="rect">
            <a:avLst/>
          </a:prstGeom>
          <a:noFill/>
          <a:ln>
            <a:noFill/>
          </a:ln>
          <a:effectLst/>
        </p:spPr>
        <p:txBody>
          <a:bodyPr vert="horz" wrap="square" lIns="91440" tIns="45720" rIns="91440" bIns="45720" numCol="1" anchor="t" anchorCtr="0" compatLnSpc="1"/>
          <a:p>
            <a:pPr algn="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247" y="4406903"/>
            <a:ext cx="103632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247"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89709" y="1268416"/>
            <a:ext cx="5273431" cy="47513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50708" y="1268416"/>
            <a:ext cx="5273432" cy="47513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600" y="1535113"/>
            <a:ext cx="538675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600" y="2174875"/>
            <a:ext cx="538675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3695" y="1535113"/>
            <a:ext cx="538870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3695" y="2174875"/>
            <a:ext cx="538870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600" y="1535113"/>
            <a:ext cx="538675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600" y="2174875"/>
            <a:ext cx="538675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3695" y="1535113"/>
            <a:ext cx="538870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3695" y="2174875"/>
            <a:ext cx="538870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247" cy="1162050"/>
          </a:xfrm>
        </p:spPr>
        <p:txBody>
          <a:bodyPr/>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7384" y="273053"/>
            <a:ext cx="6815016"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1" y="1435103"/>
            <a:ext cx="4011247"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555" y="4800600"/>
            <a:ext cx="7315200" cy="566738"/>
          </a:xfrm>
        </p:spPr>
        <p:txBody>
          <a:bodyPr/>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555"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555"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49325" y="304800"/>
            <a:ext cx="2684584" cy="57150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89711" y="304800"/>
            <a:ext cx="7872045" cy="57150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89709" y="304800"/>
            <a:ext cx="10744200" cy="57150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2461847" y="304800"/>
            <a:ext cx="8972061" cy="603250"/>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89709" y="1268416"/>
            <a:ext cx="5273431" cy="475138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50708" y="1268416"/>
            <a:ext cx="5273432" cy="475138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2461847" y="304800"/>
            <a:ext cx="8972061" cy="603250"/>
          </a:xfrm>
        </p:spPr>
        <p:txBody>
          <a:bodyPr/>
          <a:lstStyle/>
          <a:p>
            <a:pPr fontAlgn="base"/>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a:xfrm>
            <a:off x="689711" y="1268416"/>
            <a:ext cx="10734431" cy="4751387"/>
          </a:xfrm>
        </p:spPr>
        <p:txBody>
          <a:bodyPr vert="horz" wrap="square" lIns="91440" tIns="45720" rIns="91440" bIns="45720" numCol="1" anchor="t" anchorCtr="0" compatLnSpc="1"/>
          <a:lstStyle/>
          <a:p>
            <a:pPr marL="469900" marR="0" lvl="0" indent="-46990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Char char="o"/>
              <a:defRPr/>
            </a:pPr>
            <a:endParaRPr kumimoji="0" lang="zh-CN" altLang="en-US" sz="30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247" cy="1162050"/>
          </a:xfrm>
        </p:spPr>
        <p:txBody>
          <a:bodyPr/>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7384" y="273053"/>
            <a:ext cx="6815016"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1" y="1435103"/>
            <a:ext cx="4011247"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555" y="4800600"/>
            <a:ext cx="7315200" cy="566738"/>
          </a:xfrm>
        </p:spPr>
        <p:txBody>
          <a:bodyPr/>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555"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555"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image" Target="../media/image2.png"/><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4.xml"/><Relationship Id="rId8" Type="http://schemas.openxmlformats.org/officeDocument/2006/relationships/slideLayout" Target="../slideLayouts/slideLayout23.xml"/><Relationship Id="rId7" Type="http://schemas.openxmlformats.org/officeDocument/2006/relationships/slideLayout" Target="../slideLayouts/slideLayout22.xml"/><Relationship Id="rId6" Type="http://schemas.openxmlformats.org/officeDocument/2006/relationships/slideLayout" Target="../slideLayouts/slideLayout21.xml"/><Relationship Id="rId5" Type="http://schemas.openxmlformats.org/officeDocument/2006/relationships/slideLayout" Target="../slideLayouts/slideLayout20.xml"/><Relationship Id="rId4" Type="http://schemas.openxmlformats.org/officeDocument/2006/relationships/slideLayout" Target="../slideLayouts/slideLayout19.xml"/><Relationship Id="rId3" Type="http://schemas.openxmlformats.org/officeDocument/2006/relationships/slideLayout" Target="../slideLayouts/slideLayout18.xml"/><Relationship Id="rId2" Type="http://schemas.openxmlformats.org/officeDocument/2006/relationships/slideLayout" Target="../slideLayouts/slideLayout17.xml"/><Relationship Id="rId16" Type="http://schemas.openxmlformats.org/officeDocument/2006/relationships/theme" Target="../theme/theme2.xml"/><Relationship Id="rId15" Type="http://schemas.openxmlformats.org/officeDocument/2006/relationships/image" Target="../media/image2.png"/><Relationship Id="rId14" Type="http://schemas.openxmlformats.org/officeDocument/2006/relationships/slideLayout" Target="../slideLayouts/slideLayout29.xml"/><Relationship Id="rId13" Type="http://schemas.openxmlformats.org/officeDocument/2006/relationships/slideLayout" Target="../slideLayouts/slideLayout28.xml"/><Relationship Id="rId12" Type="http://schemas.openxmlformats.org/officeDocument/2006/relationships/slideLayout" Target="../slideLayouts/slideLayout27.xml"/><Relationship Id="rId11" Type="http://schemas.openxmlformats.org/officeDocument/2006/relationships/slideLayout" Target="../slideLayouts/slideLayout26.xml"/><Relationship Id="rId10" Type="http://schemas.openxmlformats.org/officeDocument/2006/relationships/slideLayout" Target="../slideLayouts/slideLayout25.xml"/><Relationship Id="rId1"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8.xml"/><Relationship Id="rId8" Type="http://schemas.openxmlformats.org/officeDocument/2006/relationships/slideLayout" Target="../slideLayouts/slideLayout37.xml"/><Relationship Id="rId7" Type="http://schemas.openxmlformats.org/officeDocument/2006/relationships/slideLayout" Target="../slideLayouts/slideLayout36.xml"/><Relationship Id="rId6" Type="http://schemas.openxmlformats.org/officeDocument/2006/relationships/slideLayout" Target="../slideLayouts/slideLayout35.xml"/><Relationship Id="rId5" Type="http://schemas.openxmlformats.org/officeDocument/2006/relationships/slideLayout" Target="../slideLayouts/slideLayout34.xml"/><Relationship Id="rId4" Type="http://schemas.openxmlformats.org/officeDocument/2006/relationships/slideLayout" Target="../slideLayouts/slideLayout33.xml"/><Relationship Id="rId3" Type="http://schemas.openxmlformats.org/officeDocument/2006/relationships/slideLayout" Target="../slideLayouts/slideLayout32.xml"/><Relationship Id="rId2" Type="http://schemas.openxmlformats.org/officeDocument/2006/relationships/slideLayout" Target="../slideLayouts/slideLayout31.xml"/><Relationship Id="rId16" Type="http://schemas.openxmlformats.org/officeDocument/2006/relationships/theme" Target="../theme/theme3.xml"/><Relationship Id="rId15" Type="http://schemas.openxmlformats.org/officeDocument/2006/relationships/image" Target="../media/image2.png"/><Relationship Id="rId14" Type="http://schemas.openxmlformats.org/officeDocument/2006/relationships/slideLayout" Target="../slideLayouts/slideLayout43.xml"/><Relationship Id="rId13" Type="http://schemas.openxmlformats.org/officeDocument/2006/relationships/slideLayout" Target="../slideLayouts/slideLayout42.xml"/><Relationship Id="rId12" Type="http://schemas.openxmlformats.org/officeDocument/2006/relationships/slideLayout" Target="../slideLayouts/slideLayout41.xml"/><Relationship Id="rId11" Type="http://schemas.openxmlformats.org/officeDocument/2006/relationships/slideLayout" Target="../slideLayouts/slideLayout40.xml"/><Relationship Id="rId10" Type="http://schemas.openxmlformats.org/officeDocument/2006/relationships/slideLayout" Target="../slideLayouts/slideLayout39.xml"/><Relationship Id="rId1" Type="http://schemas.openxmlformats.org/officeDocument/2006/relationships/slideLayout" Target="../slideLayouts/slideLayout30.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52.xml"/><Relationship Id="rId8" Type="http://schemas.openxmlformats.org/officeDocument/2006/relationships/slideLayout" Target="../slideLayouts/slideLayout51.xml"/><Relationship Id="rId7" Type="http://schemas.openxmlformats.org/officeDocument/2006/relationships/slideLayout" Target="../slideLayouts/slideLayout50.xml"/><Relationship Id="rId6" Type="http://schemas.openxmlformats.org/officeDocument/2006/relationships/slideLayout" Target="../slideLayouts/slideLayout49.xml"/><Relationship Id="rId5" Type="http://schemas.openxmlformats.org/officeDocument/2006/relationships/slideLayout" Target="../slideLayouts/slideLayout48.xml"/><Relationship Id="rId4" Type="http://schemas.openxmlformats.org/officeDocument/2006/relationships/slideLayout" Target="../slideLayouts/slideLayout47.xml"/><Relationship Id="rId3" Type="http://schemas.openxmlformats.org/officeDocument/2006/relationships/slideLayout" Target="../slideLayouts/slideLayout46.xml"/><Relationship Id="rId2" Type="http://schemas.openxmlformats.org/officeDocument/2006/relationships/slideLayout" Target="../slideLayouts/slideLayout45.xml"/><Relationship Id="rId16" Type="http://schemas.openxmlformats.org/officeDocument/2006/relationships/theme" Target="../theme/theme4.xml"/><Relationship Id="rId15" Type="http://schemas.openxmlformats.org/officeDocument/2006/relationships/image" Target="../media/image2.png"/><Relationship Id="rId14" Type="http://schemas.openxmlformats.org/officeDocument/2006/relationships/slideLayout" Target="../slideLayouts/slideLayout57.xml"/><Relationship Id="rId13" Type="http://schemas.openxmlformats.org/officeDocument/2006/relationships/slideLayout" Target="../slideLayouts/slideLayout56.xml"/><Relationship Id="rId12" Type="http://schemas.openxmlformats.org/officeDocument/2006/relationships/slideLayout" Target="../slideLayouts/slideLayout55.xml"/><Relationship Id="rId11" Type="http://schemas.openxmlformats.org/officeDocument/2006/relationships/slideLayout" Target="../slideLayouts/slideLayout54.xml"/><Relationship Id="rId10" Type="http://schemas.openxmlformats.org/officeDocument/2006/relationships/slideLayout" Target="../slideLayouts/slideLayout53.xml"/><Relationship Id="rId1"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Rectangle 2"/>
          <p:cNvSpPr>
            <a:spLocks noGrp="1"/>
          </p:cNvSpPr>
          <p:nvPr>
            <p:ph type="title"/>
          </p:nvPr>
        </p:nvSpPr>
        <p:spPr>
          <a:xfrm>
            <a:off x="952500" y="0"/>
            <a:ext cx="8972550" cy="603250"/>
          </a:xfrm>
          <a:prstGeom prst="rect">
            <a:avLst/>
          </a:prstGeom>
          <a:noFill/>
          <a:ln w="9525">
            <a:noFill/>
          </a:ln>
        </p:spPr>
        <p:txBody>
          <a:bodyPr anchor="b" anchorCtr="0"/>
          <a:p>
            <a:pPr lvl="0"/>
            <a:r>
              <a:rPr lang="zh-CN" altLang="en-US" dirty="0"/>
              <a:t>单击此处编辑母版标题样式</a:t>
            </a:r>
            <a:endParaRPr lang="zh-CN" altLang="en-US" dirty="0"/>
          </a:p>
        </p:txBody>
      </p:sp>
      <p:sp>
        <p:nvSpPr>
          <p:cNvPr id="1027" name="Rectangle 3"/>
          <p:cNvSpPr>
            <a:spLocks noGrp="1"/>
          </p:cNvSpPr>
          <p:nvPr>
            <p:ph type="body"/>
          </p:nvPr>
        </p:nvSpPr>
        <p:spPr>
          <a:xfrm>
            <a:off x="666750" y="928688"/>
            <a:ext cx="10733088" cy="4751387"/>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052" name="AutoShape 4"/>
          <p:cNvSpPr>
            <a:spLocks noChangeArrowheads="1"/>
          </p:cNvSpPr>
          <p:nvPr/>
        </p:nvSpPr>
        <p:spPr bwMode="auto">
          <a:xfrm>
            <a:off x="381000" y="642938"/>
            <a:ext cx="10953750" cy="109538"/>
          </a:xfrm>
          <a:custGeom>
            <a:avLst/>
            <a:gdLst/>
            <a:ahLst/>
            <a:cxnLst>
              <a:cxn ang="0">
                <a:pos x="0" y="0"/>
              </a:cxn>
              <a:cxn ang="0">
                <a:pos x="585" y="0"/>
              </a:cxn>
              <a:cxn ang="0">
                <a:pos x="585" y="1000"/>
              </a:cxn>
              <a:cxn ang="0">
                <a:pos x="0" y="1000"/>
              </a:cxn>
              <a:cxn ang="0">
                <a:pos x="0" y="0"/>
              </a:cxn>
              <a:cxn ang="0">
                <a:pos x="0" y="0"/>
              </a:cxn>
              <a:cxn ang="0">
                <a:pos x="1000" y="0"/>
              </a:cxn>
            </a:cxnLst>
            <a:rect l="0" t="0" r="r" b="b"/>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solidFill>
          <a:ln w="9525">
            <a:solidFill>
              <a:schemeClr val="accent2"/>
            </a:solid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19206" name="Rectangle 6"/>
          <p:cNvSpPr>
            <a:spLocks noGrp="1" noChangeArrowheads="1"/>
          </p:cNvSpPr>
          <p:nvPr>
            <p:ph type="dt" sz="half" idx="2"/>
          </p:nvPr>
        </p:nvSpPr>
        <p:spPr bwMode="auto">
          <a:xfrm>
            <a:off x="812800" y="6245225"/>
            <a:ext cx="2641600" cy="476250"/>
          </a:xfrm>
          <a:prstGeom prst="rect">
            <a:avLst/>
          </a:prstGeom>
          <a:noFill/>
          <a:ln>
            <a:noFill/>
          </a:ln>
          <a:effectLst/>
        </p:spPr>
        <p:txBody>
          <a:bodyPr vert="horz" wrap="square" lIns="91440" tIns="45720" rIns="91440" bIns="45720" numCol="1" anchor="t" anchorCtr="0" compatLnSpc="1"/>
          <a:lstStyle>
            <a:lvl1pPr eaLnBrk="1" hangingPunct="1">
              <a:buFontTx/>
              <a:buNone/>
              <a:defRPr sz="1200" b="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19207" name="Rectangle 7"/>
          <p:cNvSpPr>
            <a:spLocks noGrp="1" noChangeArrowheads="1"/>
          </p:cNvSpPr>
          <p:nvPr>
            <p:ph type="ftr" sz="quarter" idx="3"/>
          </p:nvPr>
        </p:nvSpPr>
        <p:spPr bwMode="auto">
          <a:xfrm>
            <a:off x="4165600" y="6245225"/>
            <a:ext cx="3860800" cy="476250"/>
          </a:xfrm>
          <a:prstGeom prst="rect">
            <a:avLst/>
          </a:prstGeom>
          <a:noFill/>
          <a:ln>
            <a:noFill/>
          </a:ln>
          <a:effectLst/>
        </p:spPr>
        <p:txBody>
          <a:bodyPr vert="horz" wrap="square" lIns="91440" tIns="45720" rIns="91440" bIns="45720" numCol="1" anchor="t" anchorCtr="0" compatLnSpc="1"/>
          <a:lstStyle>
            <a:lvl1pPr algn="ctr" eaLnBrk="1" hangingPunct="1">
              <a:buFontTx/>
              <a:buNone/>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19208" name="Rectangle 8"/>
          <p:cNvSpPr>
            <a:spLocks noGrp="1" noChangeArrowheads="1"/>
          </p:cNvSpPr>
          <p:nvPr>
            <p:ph type="sldNum" sz="quarter" idx="4"/>
          </p:nvPr>
        </p:nvSpPr>
        <p:spPr bwMode="auto">
          <a:xfrm>
            <a:off x="8737600" y="6245225"/>
            <a:ext cx="2641600" cy="476250"/>
          </a:xfrm>
          <a:prstGeom prst="rect">
            <a:avLst/>
          </a:prstGeom>
          <a:noFill/>
          <a:ln>
            <a:noFill/>
          </a:ln>
          <a:effectLst/>
        </p:spPr>
        <p:txBody>
          <a:bodyPr vert="horz" wrap="square" lIns="91440" tIns="45720" rIns="91440" bIns="45720" numCol="1" anchor="t" anchorCtr="0" compatLnSpc="1"/>
          <a:lstStyle>
            <a:lvl1pPr algn="r">
              <a:defRPr sz="1200"/>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pic>
        <p:nvPicPr>
          <p:cNvPr id="1032" name="Picture 2" descr="C:\Documents and Settings\Administrator\桌面\图片3.png"/>
          <p:cNvPicPr>
            <a:picLocks noChangeAspect="1"/>
          </p:cNvPicPr>
          <p:nvPr/>
        </p:nvPicPr>
        <p:blipFill>
          <a:blip r:embed="rId16"/>
          <a:stretch>
            <a:fillRect/>
          </a:stretch>
        </p:blipFill>
        <p:spPr>
          <a:xfrm>
            <a:off x="381000" y="71438"/>
            <a:ext cx="774700" cy="573087"/>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ransition/>
  <p:hf sldNum="0" hdr="0" ftr="0" dt="0"/>
  <p:txStyles>
    <p:title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2pPr>
      <a:lvl3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3pPr>
      <a:lvl4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4pPr>
      <a:lvl5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p:titleStyle>
    <p:body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2050" name="Rectangle 2"/>
          <p:cNvSpPr>
            <a:spLocks noGrp="1"/>
          </p:cNvSpPr>
          <p:nvPr>
            <p:ph type="title"/>
          </p:nvPr>
        </p:nvSpPr>
        <p:spPr>
          <a:xfrm>
            <a:off x="952500" y="0"/>
            <a:ext cx="8972550" cy="603250"/>
          </a:xfrm>
          <a:prstGeom prst="rect">
            <a:avLst/>
          </a:prstGeom>
          <a:noFill/>
          <a:ln w="9525">
            <a:noFill/>
          </a:ln>
        </p:spPr>
        <p:txBody>
          <a:bodyPr anchor="b" anchorCtr="0"/>
          <a:p>
            <a:pPr lvl="0"/>
            <a:r>
              <a:rPr lang="zh-CN" altLang="en-US" dirty="0"/>
              <a:t>单击此处编辑母版标题样式</a:t>
            </a:r>
            <a:endParaRPr lang="zh-CN" altLang="en-US" dirty="0"/>
          </a:p>
        </p:txBody>
      </p:sp>
      <p:sp>
        <p:nvSpPr>
          <p:cNvPr id="2051" name="Rectangle 3"/>
          <p:cNvSpPr>
            <a:spLocks noGrp="1"/>
          </p:cNvSpPr>
          <p:nvPr>
            <p:ph type="body"/>
          </p:nvPr>
        </p:nvSpPr>
        <p:spPr>
          <a:xfrm>
            <a:off x="666750" y="928688"/>
            <a:ext cx="10733088" cy="4751387"/>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052" name="AutoShape 4"/>
          <p:cNvSpPr>
            <a:spLocks noChangeArrowheads="1"/>
          </p:cNvSpPr>
          <p:nvPr/>
        </p:nvSpPr>
        <p:spPr bwMode="auto">
          <a:xfrm>
            <a:off x="381000" y="642938"/>
            <a:ext cx="10953750" cy="109538"/>
          </a:xfrm>
          <a:custGeom>
            <a:avLst/>
            <a:gdLst/>
            <a:ahLst/>
            <a:cxnLst>
              <a:cxn ang="0">
                <a:pos x="0" y="0"/>
              </a:cxn>
              <a:cxn ang="0">
                <a:pos x="585" y="0"/>
              </a:cxn>
              <a:cxn ang="0">
                <a:pos x="585" y="1000"/>
              </a:cxn>
              <a:cxn ang="0">
                <a:pos x="0" y="1000"/>
              </a:cxn>
              <a:cxn ang="0">
                <a:pos x="0" y="0"/>
              </a:cxn>
              <a:cxn ang="0">
                <a:pos x="0" y="0"/>
              </a:cxn>
              <a:cxn ang="0">
                <a:pos x="1000" y="0"/>
              </a:cxn>
            </a:cxnLst>
            <a:rect l="0" t="0" r="r" b="b"/>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solidFill>
          <a:ln w="9525">
            <a:solidFill>
              <a:schemeClr val="accent2"/>
            </a:solid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19206" name="Rectangle 6"/>
          <p:cNvSpPr>
            <a:spLocks noGrp="1" noChangeArrowheads="1"/>
          </p:cNvSpPr>
          <p:nvPr>
            <p:ph type="dt" sz="half" idx="2"/>
          </p:nvPr>
        </p:nvSpPr>
        <p:spPr bwMode="auto">
          <a:xfrm>
            <a:off x="812800" y="6245225"/>
            <a:ext cx="2641600" cy="476250"/>
          </a:xfrm>
          <a:prstGeom prst="rect">
            <a:avLst/>
          </a:prstGeom>
          <a:noFill/>
          <a:ln>
            <a:noFill/>
          </a:ln>
          <a:effectLst/>
        </p:spPr>
        <p:txBody>
          <a:bodyPr vert="horz" wrap="square" lIns="91440" tIns="45720" rIns="91440" bIns="45720" numCol="1" anchor="t" anchorCtr="0" compatLnSpc="1"/>
          <a:lstStyle>
            <a:lvl1pPr eaLnBrk="1" hangingPunct="1">
              <a:buFontTx/>
              <a:buNone/>
              <a:defRPr sz="1200" b="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19207" name="Rectangle 7"/>
          <p:cNvSpPr>
            <a:spLocks noGrp="1" noChangeArrowheads="1"/>
          </p:cNvSpPr>
          <p:nvPr>
            <p:ph type="ftr" sz="quarter" idx="3"/>
          </p:nvPr>
        </p:nvSpPr>
        <p:spPr bwMode="auto">
          <a:xfrm>
            <a:off x="4165600" y="6245225"/>
            <a:ext cx="3860800" cy="476250"/>
          </a:xfrm>
          <a:prstGeom prst="rect">
            <a:avLst/>
          </a:prstGeom>
          <a:noFill/>
          <a:ln>
            <a:noFill/>
          </a:ln>
          <a:effectLst/>
        </p:spPr>
        <p:txBody>
          <a:bodyPr vert="horz" wrap="square" lIns="91440" tIns="45720" rIns="91440" bIns="45720" numCol="1" anchor="t" anchorCtr="0" compatLnSpc="1"/>
          <a:lstStyle>
            <a:lvl1pPr algn="ctr" eaLnBrk="1" hangingPunct="1">
              <a:buFontTx/>
              <a:buNone/>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19208" name="Rectangle 8"/>
          <p:cNvSpPr>
            <a:spLocks noGrp="1" noChangeArrowheads="1"/>
          </p:cNvSpPr>
          <p:nvPr>
            <p:ph type="sldNum" sz="quarter" idx="4"/>
          </p:nvPr>
        </p:nvSpPr>
        <p:spPr bwMode="auto">
          <a:xfrm>
            <a:off x="8737600" y="6245225"/>
            <a:ext cx="2641600" cy="476250"/>
          </a:xfrm>
          <a:prstGeom prst="rect">
            <a:avLst/>
          </a:prstGeom>
          <a:noFill/>
          <a:ln>
            <a:noFill/>
          </a:ln>
          <a:effectLst/>
        </p:spPr>
        <p:txBody>
          <a:bodyPr vert="horz" wrap="square" lIns="91440" tIns="45720" rIns="91440" bIns="45720" numCol="1" anchor="t" anchorCtr="0" compatLnSpc="1"/>
          <a:lstStyle>
            <a:lvl1pPr algn="r">
              <a:defRPr sz="1200"/>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pic>
        <p:nvPicPr>
          <p:cNvPr id="2056" name="Picture 2" descr="C:\Documents and Settings\Administrator\桌面\图片3.png"/>
          <p:cNvPicPr>
            <a:picLocks noChangeAspect="1"/>
          </p:cNvPicPr>
          <p:nvPr/>
        </p:nvPicPr>
        <p:blipFill>
          <a:blip r:embed="rId15"/>
          <a:stretch>
            <a:fillRect/>
          </a:stretch>
        </p:blipFill>
        <p:spPr>
          <a:xfrm>
            <a:off x="381000" y="71438"/>
            <a:ext cx="774700" cy="573087"/>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 id="2147483677" r:id="rId13"/>
    <p:sldLayoutId id="2147483678" r:id="rId14"/>
  </p:sldLayoutIdLst>
  <p:transition/>
  <p:hf sldNum="0" hdr="0" ftr="0" dt="0"/>
  <p:txStyles>
    <p:title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2pPr>
      <a:lvl3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3pPr>
      <a:lvl4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4pPr>
      <a:lvl5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p:titleStyle>
    <p:body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3074" name="Rectangle 2"/>
          <p:cNvSpPr>
            <a:spLocks noGrp="1"/>
          </p:cNvSpPr>
          <p:nvPr>
            <p:ph type="title"/>
          </p:nvPr>
        </p:nvSpPr>
        <p:spPr>
          <a:xfrm>
            <a:off x="952500" y="0"/>
            <a:ext cx="8972550" cy="603250"/>
          </a:xfrm>
          <a:prstGeom prst="rect">
            <a:avLst/>
          </a:prstGeom>
          <a:noFill/>
          <a:ln w="9525">
            <a:noFill/>
          </a:ln>
        </p:spPr>
        <p:txBody>
          <a:bodyPr anchor="b" anchorCtr="0"/>
          <a:p>
            <a:pPr lvl="0"/>
            <a:r>
              <a:rPr lang="zh-CN" altLang="en-US" dirty="0"/>
              <a:t>单击此处编辑母版标题样式</a:t>
            </a:r>
            <a:endParaRPr lang="zh-CN" altLang="en-US" dirty="0"/>
          </a:p>
        </p:txBody>
      </p:sp>
      <p:sp>
        <p:nvSpPr>
          <p:cNvPr id="3075" name="Rectangle 3"/>
          <p:cNvSpPr>
            <a:spLocks noGrp="1"/>
          </p:cNvSpPr>
          <p:nvPr>
            <p:ph type="body"/>
          </p:nvPr>
        </p:nvSpPr>
        <p:spPr>
          <a:xfrm>
            <a:off x="666750" y="928688"/>
            <a:ext cx="10733088" cy="4751387"/>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052" name="AutoShape 4"/>
          <p:cNvSpPr>
            <a:spLocks noChangeArrowheads="1"/>
          </p:cNvSpPr>
          <p:nvPr/>
        </p:nvSpPr>
        <p:spPr bwMode="auto">
          <a:xfrm>
            <a:off x="381000" y="642938"/>
            <a:ext cx="10953750" cy="109538"/>
          </a:xfrm>
          <a:custGeom>
            <a:avLst/>
            <a:gdLst/>
            <a:ahLst/>
            <a:cxnLst>
              <a:cxn ang="0">
                <a:pos x="0" y="0"/>
              </a:cxn>
              <a:cxn ang="0">
                <a:pos x="585" y="0"/>
              </a:cxn>
              <a:cxn ang="0">
                <a:pos x="585" y="1000"/>
              </a:cxn>
              <a:cxn ang="0">
                <a:pos x="0" y="1000"/>
              </a:cxn>
              <a:cxn ang="0">
                <a:pos x="0" y="0"/>
              </a:cxn>
              <a:cxn ang="0">
                <a:pos x="0" y="0"/>
              </a:cxn>
              <a:cxn ang="0">
                <a:pos x="1000" y="0"/>
              </a:cxn>
            </a:cxnLst>
            <a:rect l="0" t="0" r="r" b="b"/>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solidFill>
          <a:ln w="9525">
            <a:solidFill>
              <a:schemeClr val="accent2"/>
            </a:solid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19206" name="Rectangle 6"/>
          <p:cNvSpPr>
            <a:spLocks noGrp="1" noChangeArrowheads="1"/>
          </p:cNvSpPr>
          <p:nvPr>
            <p:ph type="dt" sz="half" idx="2"/>
          </p:nvPr>
        </p:nvSpPr>
        <p:spPr bwMode="auto">
          <a:xfrm>
            <a:off x="812800" y="6245225"/>
            <a:ext cx="2641600" cy="476250"/>
          </a:xfrm>
          <a:prstGeom prst="rect">
            <a:avLst/>
          </a:prstGeom>
          <a:noFill/>
          <a:ln>
            <a:noFill/>
          </a:ln>
          <a:effectLst/>
        </p:spPr>
        <p:txBody>
          <a:bodyPr vert="horz" wrap="square" lIns="91440" tIns="45720" rIns="91440" bIns="45720" numCol="1" anchor="t" anchorCtr="0" compatLnSpc="1"/>
          <a:lstStyle>
            <a:lvl1pPr eaLnBrk="1" hangingPunct="1">
              <a:buFontTx/>
              <a:buNone/>
              <a:defRPr sz="1200" b="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19207" name="Rectangle 7"/>
          <p:cNvSpPr>
            <a:spLocks noGrp="1" noChangeArrowheads="1"/>
          </p:cNvSpPr>
          <p:nvPr>
            <p:ph type="ftr" sz="quarter" idx="3"/>
          </p:nvPr>
        </p:nvSpPr>
        <p:spPr bwMode="auto">
          <a:xfrm>
            <a:off x="4165600" y="6245225"/>
            <a:ext cx="3860800" cy="476250"/>
          </a:xfrm>
          <a:prstGeom prst="rect">
            <a:avLst/>
          </a:prstGeom>
          <a:noFill/>
          <a:ln>
            <a:noFill/>
          </a:ln>
          <a:effectLst/>
        </p:spPr>
        <p:txBody>
          <a:bodyPr vert="horz" wrap="square" lIns="91440" tIns="45720" rIns="91440" bIns="45720" numCol="1" anchor="t" anchorCtr="0" compatLnSpc="1"/>
          <a:lstStyle>
            <a:lvl1pPr algn="ctr" eaLnBrk="1" hangingPunct="1">
              <a:buFontTx/>
              <a:buNone/>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19208" name="Rectangle 8"/>
          <p:cNvSpPr>
            <a:spLocks noGrp="1" noChangeArrowheads="1"/>
          </p:cNvSpPr>
          <p:nvPr>
            <p:ph type="sldNum" sz="quarter" idx="4"/>
          </p:nvPr>
        </p:nvSpPr>
        <p:spPr bwMode="auto">
          <a:xfrm>
            <a:off x="8737600" y="6245225"/>
            <a:ext cx="2641600" cy="476250"/>
          </a:xfrm>
          <a:prstGeom prst="rect">
            <a:avLst/>
          </a:prstGeom>
          <a:noFill/>
          <a:ln>
            <a:noFill/>
          </a:ln>
          <a:effectLst/>
        </p:spPr>
        <p:txBody>
          <a:bodyPr vert="horz" wrap="square" lIns="91440" tIns="45720" rIns="91440" bIns="45720" numCol="1" anchor="t" anchorCtr="0" compatLnSpc="1"/>
          <a:lstStyle>
            <a:lvl1pPr algn="r">
              <a:defRPr sz="1200"/>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pic>
        <p:nvPicPr>
          <p:cNvPr id="3080" name="Picture 2" descr="C:\Documents and Settings\Administrator\桌面\图片3.png"/>
          <p:cNvPicPr>
            <a:picLocks noChangeAspect="1"/>
          </p:cNvPicPr>
          <p:nvPr/>
        </p:nvPicPr>
        <p:blipFill>
          <a:blip r:embed="rId15"/>
          <a:stretch>
            <a:fillRect/>
          </a:stretch>
        </p:blipFill>
        <p:spPr>
          <a:xfrm>
            <a:off x="381000" y="71438"/>
            <a:ext cx="774700" cy="573087"/>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3" r:id="rId14"/>
  </p:sldLayoutIdLst>
  <p:transition/>
  <p:hf sldNum="0" hdr="0" ftr="0" dt="0"/>
  <p:txStyles>
    <p:title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2pPr>
      <a:lvl3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3pPr>
      <a:lvl4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4pPr>
      <a:lvl5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p:titleStyle>
    <p:body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Rectangle 2"/>
          <p:cNvSpPr>
            <a:spLocks noGrp="1"/>
          </p:cNvSpPr>
          <p:nvPr>
            <p:ph type="title"/>
          </p:nvPr>
        </p:nvSpPr>
        <p:spPr>
          <a:xfrm>
            <a:off x="952500" y="0"/>
            <a:ext cx="8972550" cy="603250"/>
          </a:xfrm>
          <a:prstGeom prst="rect">
            <a:avLst/>
          </a:prstGeom>
          <a:noFill/>
          <a:ln w="9525">
            <a:noFill/>
          </a:ln>
        </p:spPr>
        <p:txBody>
          <a:bodyPr anchor="b" anchorCtr="0"/>
          <a:p>
            <a:pPr lvl="0"/>
            <a:r>
              <a:rPr lang="zh-CN" altLang="en-US" dirty="0"/>
              <a:t>单击此处编辑母版标题样式</a:t>
            </a:r>
            <a:endParaRPr lang="zh-CN" altLang="en-US" dirty="0"/>
          </a:p>
        </p:txBody>
      </p:sp>
      <p:sp>
        <p:nvSpPr>
          <p:cNvPr id="1027" name="Rectangle 3"/>
          <p:cNvSpPr>
            <a:spLocks noGrp="1"/>
          </p:cNvSpPr>
          <p:nvPr>
            <p:ph type="body"/>
          </p:nvPr>
        </p:nvSpPr>
        <p:spPr>
          <a:xfrm>
            <a:off x="666750" y="928688"/>
            <a:ext cx="10733088" cy="4751387"/>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052" name="AutoShape 4"/>
          <p:cNvSpPr>
            <a:spLocks noChangeArrowheads="1"/>
          </p:cNvSpPr>
          <p:nvPr/>
        </p:nvSpPr>
        <p:spPr bwMode="auto">
          <a:xfrm>
            <a:off x="381000" y="642938"/>
            <a:ext cx="10953750" cy="109538"/>
          </a:xfrm>
          <a:custGeom>
            <a:avLst/>
            <a:gdLst/>
            <a:ahLst/>
            <a:cxnLst>
              <a:cxn ang="0">
                <a:pos x="0" y="0"/>
              </a:cxn>
              <a:cxn ang="0">
                <a:pos x="585" y="0"/>
              </a:cxn>
              <a:cxn ang="0">
                <a:pos x="585" y="1000"/>
              </a:cxn>
              <a:cxn ang="0">
                <a:pos x="0" y="1000"/>
              </a:cxn>
              <a:cxn ang="0">
                <a:pos x="0" y="0"/>
              </a:cxn>
              <a:cxn ang="0">
                <a:pos x="0" y="0"/>
              </a:cxn>
              <a:cxn ang="0">
                <a:pos x="1000" y="0"/>
              </a:cxn>
            </a:cxnLst>
            <a:rect l="0" t="0" r="r" b="b"/>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solidFill>
          <a:ln w="9525">
            <a:solidFill>
              <a:schemeClr val="accent2"/>
            </a:solid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19206" name="Rectangle 6"/>
          <p:cNvSpPr>
            <a:spLocks noGrp="1" noChangeArrowheads="1"/>
          </p:cNvSpPr>
          <p:nvPr>
            <p:ph type="dt" sz="half" idx="2"/>
          </p:nvPr>
        </p:nvSpPr>
        <p:spPr bwMode="auto">
          <a:xfrm>
            <a:off x="812800" y="6245225"/>
            <a:ext cx="2641600" cy="476250"/>
          </a:xfrm>
          <a:prstGeom prst="rect">
            <a:avLst/>
          </a:prstGeom>
          <a:noFill/>
          <a:ln>
            <a:noFill/>
          </a:ln>
          <a:effectLst/>
        </p:spPr>
        <p:txBody>
          <a:bodyPr vert="horz" wrap="square" lIns="91440" tIns="45720" rIns="91440" bIns="45720" numCol="1" anchor="t" anchorCtr="0" compatLnSpc="1"/>
          <a:lstStyle>
            <a:lvl1pPr eaLnBrk="1" hangingPunct="1">
              <a:buFontTx/>
              <a:buNone/>
              <a:defRPr sz="1200" b="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19207" name="Rectangle 7"/>
          <p:cNvSpPr>
            <a:spLocks noGrp="1" noChangeArrowheads="1"/>
          </p:cNvSpPr>
          <p:nvPr>
            <p:ph type="ftr" sz="quarter" idx="3"/>
          </p:nvPr>
        </p:nvSpPr>
        <p:spPr bwMode="auto">
          <a:xfrm>
            <a:off x="4165600" y="6245225"/>
            <a:ext cx="3860800" cy="476250"/>
          </a:xfrm>
          <a:prstGeom prst="rect">
            <a:avLst/>
          </a:prstGeom>
          <a:noFill/>
          <a:ln>
            <a:noFill/>
          </a:ln>
          <a:effectLst/>
        </p:spPr>
        <p:txBody>
          <a:bodyPr vert="horz" wrap="square" lIns="91440" tIns="45720" rIns="91440" bIns="45720" numCol="1" anchor="t" anchorCtr="0" compatLnSpc="1"/>
          <a:lstStyle>
            <a:lvl1pPr algn="ctr" eaLnBrk="1" hangingPunct="1">
              <a:buFontTx/>
              <a:buNone/>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19208" name="Rectangle 8"/>
          <p:cNvSpPr>
            <a:spLocks noGrp="1" noChangeArrowheads="1"/>
          </p:cNvSpPr>
          <p:nvPr>
            <p:ph type="sldNum" sz="quarter" idx="4"/>
          </p:nvPr>
        </p:nvSpPr>
        <p:spPr bwMode="auto">
          <a:xfrm>
            <a:off x="8737600" y="6245225"/>
            <a:ext cx="2641600" cy="476250"/>
          </a:xfrm>
          <a:prstGeom prst="rect">
            <a:avLst/>
          </a:prstGeom>
          <a:noFill/>
          <a:ln>
            <a:noFill/>
          </a:ln>
          <a:effectLst/>
        </p:spPr>
        <p:txBody>
          <a:bodyPr vert="horz" wrap="square" lIns="91440" tIns="45720" rIns="91440" bIns="45720" numCol="1" anchor="t" anchorCtr="0" compatLnSpc="1"/>
          <a:lstStyle>
            <a:lvl1pPr algn="r">
              <a:defRPr sz="1200"/>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pic>
        <p:nvPicPr>
          <p:cNvPr id="1032" name="Picture 2" descr="C:\Documents and Settings\Administrator\桌面\图片3.png"/>
          <p:cNvPicPr>
            <a:picLocks noChangeAspect="1"/>
          </p:cNvPicPr>
          <p:nvPr/>
        </p:nvPicPr>
        <p:blipFill>
          <a:blip r:embed="rId15"/>
          <a:stretch>
            <a:fillRect/>
          </a:stretch>
        </p:blipFill>
        <p:spPr>
          <a:xfrm>
            <a:off x="381000" y="71438"/>
            <a:ext cx="774700" cy="573087"/>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 id="2147483706" r:id="rId12"/>
    <p:sldLayoutId id="2147483707" r:id="rId13"/>
    <p:sldLayoutId id="2147483708" r:id="rId14"/>
  </p:sldLayoutIdLst>
  <p:transition/>
  <p:hf sldNum="0" hdr="0" ftr="0" dt="0"/>
  <p:txStyles>
    <p:title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2pPr>
      <a:lvl3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3pPr>
      <a:lvl4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4pPr>
      <a:lvl5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p:titleStyle>
    <p:body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9.png"/></Relationships>
</file>

<file path=ppt/slides/_rels/slide10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0.png"/></Relationships>
</file>

<file path=ppt/slides/_rels/slide10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2.png"/><Relationship Id="rId1" Type="http://schemas.openxmlformats.org/officeDocument/2006/relationships/image" Target="../media/image61.png"/></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4.png"/><Relationship Id="rId1" Type="http://schemas.openxmlformats.org/officeDocument/2006/relationships/image" Target="../media/image63.pn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6.png"/><Relationship Id="rId1" Type="http://schemas.openxmlformats.org/officeDocument/2006/relationships/image" Target="../media/image65.png"/></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7.png"/></Relationships>
</file>

<file path=ppt/slides/_rels/slide10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8.png"/></Relationships>
</file>

<file path=ppt/slides/_rels/slide11.xml.rels><?xml version="1.0" encoding="UTF-8" standalone="yes"?>
<Relationships xmlns="http://schemas.openxmlformats.org/package/2006/relationships"><Relationship Id="rId6" Type="http://schemas.openxmlformats.org/officeDocument/2006/relationships/vmlDrawing" Target="../drawings/vmlDrawing1.vml"/><Relationship Id="rId5" Type="http://schemas.openxmlformats.org/officeDocument/2006/relationships/slideLayout" Target="../slideLayouts/slideLayout2.xml"/><Relationship Id="rId4" Type="http://schemas.openxmlformats.org/officeDocument/2006/relationships/image" Target="../media/image4.wmf"/><Relationship Id="rId3" Type="http://schemas.openxmlformats.org/officeDocument/2006/relationships/oleObject" Target="../embeddings/oleObject2.bin"/><Relationship Id="rId2" Type="http://schemas.openxmlformats.org/officeDocument/2006/relationships/image" Target="../media/image3.wmf"/><Relationship Id="rId1" Type="http://schemas.openxmlformats.org/officeDocument/2006/relationships/oleObject" Target="../embeddings/oleObject1.bin"/></Relationships>
</file>

<file path=ppt/slides/_rels/slide1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9.png"/></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0.png"/></Relationships>
</file>

<file path=ppt/slides/_rels/slide1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1.png"/></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5" Type="http://schemas.openxmlformats.org/officeDocument/2006/relationships/notesSlide" Target="../notesSlides/notesSlide44.xml"/><Relationship Id="rId4" Type="http://schemas.openxmlformats.org/officeDocument/2006/relationships/vmlDrawing" Target="../drawings/vmlDrawing12.vml"/><Relationship Id="rId3" Type="http://schemas.openxmlformats.org/officeDocument/2006/relationships/slideLayout" Target="../slideLayouts/slideLayout2.xml"/><Relationship Id="rId2" Type="http://schemas.openxmlformats.org/officeDocument/2006/relationships/image" Target="../media/image72.wmf"/><Relationship Id="rId1" Type="http://schemas.openxmlformats.org/officeDocument/2006/relationships/oleObject" Target="../embeddings/oleObject14.bin"/></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image" Target="../media/image73.png"/></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6.xml"/><Relationship Id="rId1" Type="http://schemas.openxmlformats.org/officeDocument/2006/relationships/tags" Target="../tags/tag11.xml"/></Relationships>
</file>

<file path=ppt/slides/_rels/slide123.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6.xml"/><Relationship Id="rId1" Type="http://schemas.openxmlformats.org/officeDocument/2006/relationships/tags" Target="../tags/tag12.xml"/></Relationships>
</file>

<file path=ppt/slides/_rels/slide1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28.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3.xml"/><Relationship Id="rId1" Type="http://schemas.openxmlformats.org/officeDocument/2006/relationships/tags" Target="../tags/tag17.xml"/></Relationships>
</file>

<file path=ppt/slides/_rels/slide129.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3.xml"/><Relationship Id="rId1" Type="http://schemas.openxmlformats.org/officeDocument/2006/relationships/tags" Target="../tags/tag18.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30.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19.xml"/><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image" Target="../media/image74.png"/></Relationships>
</file>

<file path=ppt/slides/_rels/slide131.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20.xml"/><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image" Target="../media/image74.png"/></Relationships>
</file>

<file path=ppt/slides/_rels/slide132.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21.xml"/><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image" Target="../media/image77.png"/></Relationships>
</file>

<file path=ppt/slides/_rels/slide133.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22.xml"/><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image" Target="../media/image80.png"/></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2.xml"/><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vmlDrawing" Target="../drawings/vmlDrawing2.vml"/><Relationship Id="rId3" Type="http://schemas.openxmlformats.org/officeDocument/2006/relationships/slideLayout" Target="../slideLayouts/slideLayout2.xml"/><Relationship Id="rId2" Type="http://schemas.openxmlformats.org/officeDocument/2006/relationships/image" Target="../media/image11.wmf"/><Relationship Id="rId1" Type="http://schemas.openxmlformats.org/officeDocument/2006/relationships/oleObject" Target="../embeddings/oleObject3.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xml"/><Relationship Id="rId2" Type="http://schemas.openxmlformats.org/officeDocument/2006/relationships/image" Target="../media/image15.jpeg"/><Relationship Id="rId1" Type="http://schemas.openxmlformats.org/officeDocument/2006/relationships/image" Target="../media/image14.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vmlDrawing" Target="../drawings/vmlDrawing3.vml"/><Relationship Id="rId3" Type="http://schemas.openxmlformats.org/officeDocument/2006/relationships/slideLayout" Target="../slideLayouts/slideLayout2.xml"/><Relationship Id="rId2" Type="http://schemas.openxmlformats.org/officeDocument/2006/relationships/image" Target="../media/image16.wmf"/><Relationship Id="rId1" Type="http://schemas.openxmlformats.org/officeDocument/2006/relationships/oleObject" Target="../embeddings/oleObject4.bin"/></Relationships>
</file>

<file path=ppt/slides/_rels/slide3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2.xml"/><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image" Target="../media/image17.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2.xml"/><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9.jpeg"/></Relationships>
</file>

<file path=ppt/slides/_rels/slide38.xml.rels><?xml version="1.0" encoding="UTF-8" standalone="yes"?>
<Relationships xmlns="http://schemas.openxmlformats.org/package/2006/relationships"><Relationship Id="rId7" Type="http://schemas.openxmlformats.org/officeDocument/2006/relationships/notesSlide" Target="../notesSlides/notesSlide24.xml"/><Relationship Id="rId6"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jpeg"/><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jpeg"/></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2.xml"/><Relationship Id="rId2" Type="http://schemas.openxmlformats.org/officeDocument/2006/relationships/image" Target="../media/image22.jpeg"/><Relationship Id="rId1" Type="http://schemas.openxmlformats.org/officeDocument/2006/relationships/image" Target="../media/image27.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6" Type="http://schemas.openxmlformats.org/officeDocument/2006/relationships/vmlDrawing" Target="../drawings/vmlDrawing4.vml"/><Relationship Id="rId5" Type="http://schemas.openxmlformats.org/officeDocument/2006/relationships/slideLayout" Target="../slideLayouts/slideLayout7.xml"/><Relationship Id="rId4" Type="http://schemas.openxmlformats.org/officeDocument/2006/relationships/image" Target="../media/image29.wmf"/><Relationship Id="rId3" Type="http://schemas.openxmlformats.org/officeDocument/2006/relationships/oleObject" Target="../embeddings/oleObject6.bin"/><Relationship Id="rId2" Type="http://schemas.openxmlformats.org/officeDocument/2006/relationships/image" Target="../media/image28.wmf"/><Relationship Id="rId1" Type="http://schemas.openxmlformats.org/officeDocument/2006/relationships/oleObject" Target="../embeddings/oleObject5.bin"/></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0.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3.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1.pn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2.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3.png"/></Relationships>
</file>

<file path=ppt/slides/_rels/slide55.xml.rels><?xml version="1.0" encoding="UTF-8" standalone="yes"?>
<Relationships xmlns="http://schemas.openxmlformats.org/package/2006/relationships"><Relationship Id="rId7" Type="http://schemas.openxmlformats.org/officeDocument/2006/relationships/notesSlide" Target="../notesSlides/notesSlide30.xml"/><Relationship Id="rId6" Type="http://schemas.openxmlformats.org/officeDocument/2006/relationships/slideLayout" Target="../slideLayouts/slideLayout2.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4.pn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5.pn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6.pn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7.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8.png"/></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9.png"/></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0.png"/></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1.png"/></Relationships>
</file>

<file path=ppt/slides/_rels/slide64.xml.rels><?xml version="1.0" encoding="UTF-8" standalone="yes"?>
<Relationships xmlns="http://schemas.openxmlformats.org/package/2006/relationships"><Relationship Id="rId4" Type="http://schemas.openxmlformats.org/officeDocument/2006/relationships/vmlDrawing" Target="../drawings/vmlDrawing5.vml"/><Relationship Id="rId3" Type="http://schemas.openxmlformats.org/officeDocument/2006/relationships/slideLayout" Target="../slideLayouts/slideLayout3.xml"/><Relationship Id="rId2" Type="http://schemas.openxmlformats.org/officeDocument/2006/relationships/image" Target="../media/image42.wmf"/><Relationship Id="rId1" Type="http://schemas.openxmlformats.org/officeDocument/2006/relationships/oleObject" Target="../embeddings/oleObject7.bin"/></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3.png"/></Relationships>
</file>

<file path=ppt/slides/_rels/slide66.xml.rels><?xml version="1.0" encoding="UTF-8" standalone="yes"?>
<Relationships xmlns="http://schemas.openxmlformats.org/package/2006/relationships"><Relationship Id="rId4" Type="http://schemas.openxmlformats.org/officeDocument/2006/relationships/vmlDrawing" Target="../drawings/vmlDrawing6.vml"/><Relationship Id="rId3" Type="http://schemas.openxmlformats.org/officeDocument/2006/relationships/slideLayout" Target="../slideLayouts/slideLayout2.xml"/><Relationship Id="rId2" Type="http://schemas.openxmlformats.org/officeDocument/2006/relationships/image" Target="../media/image44.wmf"/><Relationship Id="rId1" Type="http://schemas.openxmlformats.org/officeDocument/2006/relationships/oleObject" Target="../embeddings/oleObject8.bin"/></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5.png"/></Relationships>
</file>

<file path=ppt/slides/_rels/slide68.xml.rels><?xml version="1.0" encoding="UTF-8" standalone="yes"?>
<Relationships xmlns="http://schemas.openxmlformats.org/package/2006/relationships"><Relationship Id="rId4" Type="http://schemas.openxmlformats.org/officeDocument/2006/relationships/vmlDrawing" Target="../drawings/vmlDrawing7.vml"/><Relationship Id="rId3" Type="http://schemas.openxmlformats.org/officeDocument/2006/relationships/slideLayout" Target="../slideLayouts/slideLayout2.xml"/><Relationship Id="rId2" Type="http://schemas.openxmlformats.org/officeDocument/2006/relationships/image" Target="../media/image44.wmf"/><Relationship Id="rId1" Type="http://schemas.openxmlformats.org/officeDocument/2006/relationships/oleObject" Target="../embeddings/oleObject9.bin"/></Relationships>
</file>

<file path=ppt/slides/_rels/slide69.xml.rels><?xml version="1.0" encoding="UTF-8" standalone="yes"?>
<Relationships xmlns="http://schemas.openxmlformats.org/package/2006/relationships"><Relationship Id="rId4" Type="http://schemas.openxmlformats.org/officeDocument/2006/relationships/vmlDrawing" Target="../drawings/vmlDrawing8.vml"/><Relationship Id="rId3" Type="http://schemas.openxmlformats.org/officeDocument/2006/relationships/slideLayout" Target="../slideLayouts/slideLayout2.xml"/><Relationship Id="rId2" Type="http://schemas.openxmlformats.org/officeDocument/2006/relationships/image" Target="../media/image44.wmf"/><Relationship Id="rId1" Type="http://schemas.openxmlformats.org/officeDocument/2006/relationships/oleObject" Target="../embeddings/oleObject10.bin"/></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4" Type="http://schemas.openxmlformats.org/officeDocument/2006/relationships/vmlDrawing" Target="../drawings/vmlDrawing9.vml"/><Relationship Id="rId3" Type="http://schemas.openxmlformats.org/officeDocument/2006/relationships/slideLayout" Target="../slideLayouts/slideLayout2.xml"/><Relationship Id="rId2" Type="http://schemas.openxmlformats.org/officeDocument/2006/relationships/image" Target="../media/image44.wmf"/><Relationship Id="rId1" Type="http://schemas.openxmlformats.org/officeDocument/2006/relationships/oleObject" Target="../embeddings/oleObject11.bin"/></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6.bmp"/></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6.bmp"/></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3.xml"/><Relationship Id="rId4" Type="http://schemas.openxmlformats.org/officeDocument/2006/relationships/diagramColors" Target="../diagrams/colors3.xml"/><Relationship Id="rId3" Type="http://schemas.openxmlformats.org/officeDocument/2006/relationships/diagramQuickStyle" Target="../diagrams/quickStyle3.xml"/><Relationship Id="rId2" Type="http://schemas.openxmlformats.org/officeDocument/2006/relationships/diagramLayout" Target="../diagrams/layout3.xml"/><Relationship Id="rId1" Type="http://schemas.openxmlformats.org/officeDocument/2006/relationships/diagramData" Target="../diagrams/data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47.png"/><Relationship Id="rId1" Type="http://schemas.openxmlformats.org/officeDocument/2006/relationships/tags" Target="../tags/tag5.xml"/></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48.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5" Type="http://schemas.openxmlformats.org/officeDocument/2006/relationships/notesSlide" Target="../notesSlides/notesSlide33.xml"/><Relationship Id="rId4" Type="http://schemas.openxmlformats.org/officeDocument/2006/relationships/vmlDrawing" Target="../drawings/vmlDrawing10.vml"/><Relationship Id="rId3" Type="http://schemas.openxmlformats.org/officeDocument/2006/relationships/slideLayout" Target="../slideLayouts/slideLayout2.xml"/><Relationship Id="rId2" Type="http://schemas.openxmlformats.org/officeDocument/2006/relationships/image" Target="../media/image49.wmf"/><Relationship Id="rId1" Type="http://schemas.openxmlformats.org/officeDocument/2006/relationships/oleObject" Target="../embeddings/oleObject12.bin"/></Relationships>
</file>

<file path=ppt/slides/_rels/slide83.xml.rels><?xml version="1.0" encoding="UTF-8" standalone="yes"?>
<Relationships xmlns="http://schemas.openxmlformats.org/package/2006/relationships"><Relationship Id="rId5" Type="http://schemas.openxmlformats.org/officeDocument/2006/relationships/notesSlide" Target="../notesSlides/notesSlide34.xml"/><Relationship Id="rId4" Type="http://schemas.openxmlformats.org/officeDocument/2006/relationships/vmlDrawing" Target="../drawings/vmlDrawing11.vml"/><Relationship Id="rId3" Type="http://schemas.openxmlformats.org/officeDocument/2006/relationships/slideLayout" Target="../slideLayouts/slideLayout2.xml"/><Relationship Id="rId2" Type="http://schemas.openxmlformats.org/officeDocument/2006/relationships/image" Target="../media/image49.wmf"/><Relationship Id="rId1" Type="http://schemas.openxmlformats.org/officeDocument/2006/relationships/oleObject" Target="../embeddings/oleObject13.bin"/></Relationships>
</file>

<file path=ppt/slides/_rels/slide84.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2.xml"/><Relationship Id="rId2" Type="http://schemas.openxmlformats.org/officeDocument/2006/relationships/image" Target="../media/image50.png"/><Relationship Id="rId1" Type="http://schemas.openxmlformats.org/officeDocument/2006/relationships/tags" Target="../tags/tag6.xml"/></Relationships>
</file>

<file path=ppt/slides/_rels/slide85.xml.rels><?xml version="1.0" encoding="UTF-8" standalone="yes"?>
<Relationships xmlns="http://schemas.openxmlformats.org/package/2006/relationships"><Relationship Id="rId4" Type="http://schemas.openxmlformats.org/officeDocument/2006/relationships/notesSlide" Target="../notesSlides/notesSlide36.xml"/><Relationship Id="rId3" Type="http://schemas.openxmlformats.org/officeDocument/2006/relationships/slideLayout" Target="../slideLayouts/slideLayout2.xml"/><Relationship Id="rId2" Type="http://schemas.openxmlformats.org/officeDocument/2006/relationships/image" Target="../media/image50.png"/><Relationship Id="rId1" Type="http://schemas.openxmlformats.org/officeDocument/2006/relationships/tags" Target="../tags/tag7.xml"/></Relationships>
</file>

<file path=ppt/slides/_rels/slide86.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2.xml"/><Relationship Id="rId2" Type="http://schemas.openxmlformats.org/officeDocument/2006/relationships/image" Target="../media/image50.png"/><Relationship Id="rId1" Type="http://schemas.openxmlformats.org/officeDocument/2006/relationships/tags" Target="../tags/tag8.xml"/></Relationships>
</file>

<file path=ppt/slides/_rels/slide87.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2.xml"/><Relationship Id="rId2" Type="http://schemas.openxmlformats.org/officeDocument/2006/relationships/image" Target="../media/image50.png"/><Relationship Id="rId1" Type="http://schemas.openxmlformats.org/officeDocument/2006/relationships/tags" Target="../tags/tag9.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3.xml"/><Relationship Id="rId1" Type="http://schemas.openxmlformats.org/officeDocument/2006/relationships/tags" Target="../tags/tag10.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2.jpeg"/><Relationship Id="rId1" Type="http://schemas.openxmlformats.org/officeDocument/2006/relationships/image" Target="../media/image51.png"/></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3.png"/></Relationships>
</file>

<file path=ppt/slides/_rels/slide9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4.png"/></Relationships>
</file>

<file path=ppt/slides/_rels/slide9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5.png"/></Relationships>
</file>

<file path=ppt/slides/_rels/slide9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7.png"/><Relationship Id="rId1" Type="http://schemas.openxmlformats.org/officeDocument/2006/relationships/image" Target="../media/image56.png"/></Relationships>
</file>

<file path=ppt/slides/_rels/slide9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8.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1"/>
          <p:cNvSpPr>
            <a:spLocks noGrp="1"/>
          </p:cNvSpPr>
          <p:nvPr>
            <p:ph type="ctrTitle"/>
          </p:nvPr>
        </p:nvSpPr>
        <p:spPr>
          <a:xfrm>
            <a:off x="119380" y="1557020"/>
            <a:ext cx="12100560" cy="810895"/>
          </a:xfrm>
        </p:spPr>
        <p:txBody>
          <a:bodyPr vert="horz" wrap="square" lIns="91440" tIns="45720" rIns="91440" bIns="45720" anchor="b" anchorCtr="0"/>
          <a:p>
            <a:pPr algn="ctr">
              <a:buClrTx/>
              <a:buSzTx/>
              <a:buFontTx/>
            </a:pPr>
            <a:r>
              <a:rPr lang="en-US" altLang="zh-CN" sz="3600" dirty="0">
                <a:solidFill>
                  <a:schemeClr val="tx1"/>
                </a:solidFill>
                <a:latin typeface="黑体" panose="02010609060101010101" pitchFamily="49" charset="-122"/>
                <a:ea typeface="黑体" panose="02010609060101010101" pitchFamily="49" charset="-122"/>
                <a:sym typeface="+mn-ea"/>
              </a:rPr>
              <a:t>2024</a:t>
            </a:r>
            <a:r>
              <a:rPr lang="zh-CN" altLang="en-US" sz="3600" dirty="0">
                <a:solidFill>
                  <a:schemeClr val="tx1"/>
                </a:solidFill>
                <a:latin typeface="黑体" panose="02010609060101010101" pitchFamily="49" charset="-122"/>
                <a:ea typeface="黑体" panose="02010609060101010101" pitchFamily="49" charset="-122"/>
                <a:sym typeface="+mn-ea"/>
              </a:rPr>
              <a:t>年统计年报和</a:t>
            </a:r>
            <a:r>
              <a:rPr lang="en-US" altLang="zh-CN" sz="3600" dirty="0">
                <a:solidFill>
                  <a:schemeClr val="tx1"/>
                </a:solidFill>
                <a:latin typeface="黑体" panose="02010609060101010101" pitchFamily="49" charset="-122"/>
                <a:ea typeface="黑体" panose="02010609060101010101" pitchFamily="49" charset="-122"/>
                <a:sym typeface="+mn-ea"/>
              </a:rPr>
              <a:t>2025</a:t>
            </a:r>
            <a:r>
              <a:rPr lang="zh-CN" altLang="en-US" sz="3600" dirty="0">
                <a:solidFill>
                  <a:schemeClr val="tx1"/>
                </a:solidFill>
                <a:latin typeface="黑体" panose="02010609060101010101" pitchFamily="49" charset="-122"/>
                <a:ea typeface="黑体" panose="02010609060101010101" pitchFamily="49" charset="-122"/>
                <a:sym typeface="+mn-ea"/>
              </a:rPr>
              <a:t>年定期统计报表制度培训课件</a:t>
            </a:r>
            <a:endParaRPr lang="zh-CN" altLang="en-US" sz="3600" dirty="0">
              <a:solidFill>
                <a:schemeClr val="tx1"/>
              </a:solidFill>
              <a:latin typeface="+mj-lt"/>
              <a:ea typeface="+mj-ea"/>
              <a:cs typeface="+mj-cs"/>
            </a:endParaRPr>
          </a:p>
        </p:txBody>
      </p:sp>
      <p:sp>
        <p:nvSpPr>
          <p:cNvPr id="8195" name="副标题 2"/>
          <p:cNvSpPr>
            <a:spLocks noGrp="1"/>
          </p:cNvSpPr>
          <p:nvPr>
            <p:ph type="subTitle" idx="1"/>
          </p:nvPr>
        </p:nvSpPr>
        <p:spPr>
          <a:xfrm>
            <a:off x="4167188" y="2928938"/>
            <a:ext cx="3714750" cy="1600200"/>
          </a:xfrm>
        </p:spPr>
        <p:txBody>
          <a:bodyPr vert="horz" wrap="square" lIns="91440" tIns="45720" rIns="91440" bIns="45720" anchor="t" anchorCtr="0"/>
          <a:p>
            <a:pPr marL="0" marR="0"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pPr>
            <a:r>
              <a:rPr kumimoji="0" lang="en-US" altLang="en-US" sz="4000" b="0" i="0" u="none" strike="noStrike" kern="0" cap="none" spc="0" normalizeH="0" baseline="0" noProof="1" dirty="0">
                <a:solidFill>
                  <a:schemeClr val="tx1"/>
                </a:solidFill>
                <a:latin typeface="黑体" panose="02010609060101010101" pitchFamily="49" charset="-122"/>
                <a:ea typeface="黑体" panose="02010609060101010101" pitchFamily="49" charset="-122"/>
                <a:cs typeface="+mn-cs"/>
              </a:rPr>
              <a:t>固定资产投资</a:t>
            </a:r>
            <a:endParaRPr kumimoji="0" lang="en-US" altLang="zh-CN" sz="4000" b="0" i="0" u="none" strike="noStrike" kern="0" cap="none" spc="0" normalizeH="0" baseline="0" noProof="1" dirty="0">
              <a:solidFill>
                <a:schemeClr val="tx1"/>
              </a:solidFill>
              <a:latin typeface="黑体" panose="02010609060101010101" pitchFamily="49" charset="-122"/>
              <a:ea typeface="黑体" panose="02010609060101010101" pitchFamily="49" charset="-122"/>
              <a:cs typeface="+mn-cs"/>
            </a:endParaRPr>
          </a:p>
          <a:p>
            <a:pPr marL="0" marR="0"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pPr>
            <a:endParaRPr kumimoji="0" lang="en-US" altLang="en-US" sz="2800" b="0" i="0" u="none" strike="noStrike" kern="0" cap="none" spc="0" normalizeH="0" baseline="0" noProof="1" dirty="0">
              <a:solidFill>
                <a:schemeClr val="tx1"/>
              </a:solidFill>
              <a:latin typeface="+mn-lt"/>
              <a:ea typeface="+mn-ea"/>
              <a:cs typeface="+mn-cs"/>
            </a:endParaRPr>
          </a:p>
        </p:txBody>
      </p:sp>
      <p:sp>
        <p:nvSpPr>
          <p:cNvPr id="9219" name="Rectangle 4"/>
          <p:cNvSpPr/>
          <p:nvPr/>
        </p:nvSpPr>
        <p:spPr>
          <a:xfrm>
            <a:off x="2738438" y="4857750"/>
            <a:ext cx="6143625" cy="1357313"/>
          </a:xfrm>
          <a:prstGeom prst="rect">
            <a:avLst/>
          </a:prstGeom>
          <a:noFill/>
          <a:ln w="9525">
            <a:noFill/>
          </a:ln>
        </p:spPr>
        <p:txBody>
          <a:bodyPr anchor="t" anchorCtr="0"/>
          <a:p>
            <a:pPr algn="ctr">
              <a:spcBef>
                <a:spcPct val="20000"/>
              </a:spcBef>
            </a:pPr>
            <a:r>
              <a:rPr lang="zh-CN" altLang="en-US" sz="2000" b="1" dirty="0">
                <a:latin typeface="方正楷体_GB2312" panose="02000000000000000000" charset="-122"/>
                <a:ea typeface="方正楷体_GB2312" panose="02000000000000000000" charset="-122"/>
              </a:rPr>
              <a:t>丰 台 区 统 计 局</a:t>
            </a:r>
            <a:endParaRPr lang="en-US" altLang="zh-CN" sz="2000" b="1" dirty="0">
              <a:latin typeface="方正楷体_GB2312" panose="02000000000000000000" charset="-122"/>
              <a:ea typeface="方正楷体_GB2312" panose="02000000000000000000" charset="-122"/>
            </a:endParaRPr>
          </a:p>
          <a:p>
            <a:pPr algn="ctr">
              <a:spcBef>
                <a:spcPct val="20000"/>
              </a:spcBef>
            </a:pPr>
            <a:r>
              <a:rPr lang="en-US" altLang="zh-CN" sz="2000" b="1" dirty="0">
                <a:latin typeface="方正楷体_GB2312" panose="02000000000000000000" charset="-122"/>
                <a:ea typeface="方正楷体_GB2312" panose="02000000000000000000" charset="-122"/>
              </a:rPr>
              <a:t>2024</a:t>
            </a:r>
            <a:r>
              <a:rPr lang="zh-CN" altLang="en-US" sz="2000" b="1" dirty="0">
                <a:latin typeface="方正楷体_GB2312" panose="02000000000000000000" charset="-122"/>
                <a:ea typeface="方正楷体_GB2312" panose="02000000000000000000" charset="-122"/>
              </a:rPr>
              <a:t>年</a:t>
            </a:r>
            <a:r>
              <a:rPr lang="en-US" altLang="zh-CN" sz="2000" b="1" dirty="0">
                <a:latin typeface="方正楷体_GB2312" panose="02000000000000000000" charset="-122"/>
                <a:ea typeface="方正楷体_GB2312" panose="02000000000000000000" charset="-122"/>
              </a:rPr>
              <a:t>12</a:t>
            </a:r>
            <a:r>
              <a:rPr lang="zh-CN" altLang="en-US" sz="2000" b="1" dirty="0">
                <a:latin typeface="方正楷体_GB2312" panose="02000000000000000000" charset="-122"/>
                <a:ea typeface="方正楷体_GB2312" panose="02000000000000000000" charset="-122"/>
              </a:rPr>
              <a:t>月</a:t>
            </a:r>
            <a:endParaRPr lang="zh-CN" altLang="en-US" sz="2000" b="1" dirty="0">
              <a:latin typeface="方正楷体_GB2312" panose="02000000000000000000" charset="-122"/>
              <a:ea typeface="方正楷体_GB2312" panose="02000000000000000000" charset="-122"/>
            </a:endParaRPr>
          </a:p>
        </p:txBody>
      </p:sp>
      <p:sp>
        <p:nvSpPr>
          <p:cNvPr id="2" name="文本框 1"/>
          <p:cNvSpPr txBox="1"/>
          <p:nvPr/>
        </p:nvSpPr>
        <p:spPr>
          <a:xfrm>
            <a:off x="5833110" y="7117715"/>
            <a:ext cx="4064000" cy="368300"/>
          </a:xfrm>
          <a:prstGeom prst="rect">
            <a:avLst/>
          </a:prstGeom>
          <a:noFill/>
        </p:spPr>
        <p:txBody>
          <a:bodyPr wrap="square" rtlCol="0">
            <a:spAutoFit/>
          </a:bodyPr>
          <a:p>
            <a:endParaRPr lang="zh-CN" altLang="en-US"/>
          </a:p>
        </p:txBody>
      </p:sp>
      <p:sp>
        <p:nvSpPr>
          <p:cNvPr id="11" name="文本框 10"/>
          <p:cNvSpPr txBox="1"/>
          <p:nvPr/>
        </p:nvSpPr>
        <p:spPr>
          <a:xfrm>
            <a:off x="5922645" y="5886450"/>
            <a:ext cx="4064000" cy="368300"/>
          </a:xfrm>
          <a:prstGeom prst="rect">
            <a:avLst/>
          </a:prstGeom>
          <a:noFill/>
        </p:spPr>
        <p:txBody>
          <a:bodyPr wrap="square" rtlCol="0">
            <a:spAutoFit/>
          </a:bodyPr>
          <a:p>
            <a:endParaRPr lang="zh-CN" altLang="en-US"/>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矩形 2"/>
          <p:cNvSpPr/>
          <p:nvPr/>
        </p:nvSpPr>
        <p:spPr>
          <a:xfrm>
            <a:off x="911296" y="1190244"/>
            <a:ext cx="10640123" cy="4615815"/>
          </a:xfrm>
          <a:prstGeom prst="rect">
            <a:avLst/>
          </a:prstGeom>
          <a:noFill/>
          <a:ln w="9525">
            <a:noFill/>
          </a:ln>
        </p:spPr>
        <p:txBody>
          <a:bodyPr anchor="t" anchorCtr="0">
            <a:spAutoFit/>
          </a:bodyPr>
          <a:p>
            <a:r>
              <a:rPr lang="zh-CN" altLang="en-US" sz="2400" b="1" dirty="0">
                <a:latin typeface="仿宋_GB2312" panose="02010609030101010101" pitchFamily="49" charset="-122"/>
                <a:ea typeface="仿宋_GB2312" panose="02010609030101010101" pitchFamily="49" charset="-122"/>
                <a:sym typeface="Times New Roman" panose="02020603050405020304" pitchFamily="18" charset="0"/>
              </a:rPr>
              <a:t>部分领域固定资产投资填报应注意的问题</a:t>
            </a:r>
            <a:endParaRPr lang="en-US" altLang="zh-CN" sz="2400" b="1" dirty="0">
              <a:latin typeface="仿宋_GB2312" panose="02010609030101010101" pitchFamily="49" charset="-122"/>
              <a:ea typeface="仿宋_GB2312" panose="02010609030101010101" pitchFamily="49" charset="-122"/>
              <a:sym typeface="Times New Roman" panose="02020603050405020304" pitchFamily="18" charset="0"/>
            </a:endParaRPr>
          </a:p>
          <a:p>
            <a:pPr>
              <a:lnSpc>
                <a:spcPct val="130000"/>
              </a:lnSpc>
            </a:pPr>
            <a:r>
              <a:rPr lang="zh-CN" altLang="en-US" sz="2000" dirty="0">
                <a:solidFill>
                  <a:srgbClr val="000000"/>
                </a:solidFill>
                <a:latin typeface="仿宋_GB2312" panose="02010609030101010101" pitchFamily="49" charset="-122"/>
                <a:ea typeface="仿宋_GB2312" panose="02010609030101010101" pitchFamily="49" charset="-122"/>
                <a:sym typeface="Times New Roman" panose="02020603050405020304" pitchFamily="18" charset="0"/>
              </a:rPr>
              <a:t>    电信、电力、燃气、市政、通信、交通、教育、农业、卫生、水利等领域，存在一个建设项目包括多个建设内容相同、涉及多个行政区域的情况，在实际工作中，应遵循不重不漏的原则进行报送。</a:t>
            </a:r>
            <a:endParaRPr lang="zh-CN" altLang="en-US" sz="2000" dirty="0">
              <a:solidFill>
                <a:srgbClr val="000000"/>
              </a:solidFill>
              <a:latin typeface="仿宋_GB2312" panose="02010609030101010101" pitchFamily="49" charset="-122"/>
              <a:ea typeface="仿宋_GB2312" panose="02010609030101010101" pitchFamily="49" charset="-122"/>
              <a:sym typeface="Times New Roman" panose="02020603050405020304" pitchFamily="18" charset="0"/>
            </a:endParaRPr>
          </a:p>
          <a:p>
            <a:pPr>
              <a:lnSpc>
                <a:spcPct val="130000"/>
              </a:lnSpc>
            </a:pPr>
            <a:r>
              <a:rPr lang="zh-CN" altLang="en-US" sz="2000" dirty="0">
                <a:solidFill>
                  <a:srgbClr val="000000"/>
                </a:solidFill>
                <a:latin typeface="仿宋_GB2312" panose="02010609030101010101" pitchFamily="49" charset="-122"/>
                <a:ea typeface="仿宋_GB2312" panose="02010609030101010101" pitchFamily="49" charset="-122"/>
                <a:sym typeface="Times New Roman" panose="02020603050405020304" pitchFamily="18" charset="0"/>
              </a:rPr>
              <a:t>（</a:t>
            </a:r>
            <a:r>
              <a:rPr lang="en-US" altLang="zh-CN" sz="2000" dirty="0">
                <a:solidFill>
                  <a:srgbClr val="000000"/>
                </a:solidFill>
                <a:latin typeface="仿宋_GB2312" panose="02010609030101010101" pitchFamily="49" charset="-122"/>
                <a:ea typeface="仿宋_GB2312" panose="02010609030101010101" pitchFamily="49" charset="-122"/>
                <a:sym typeface="Times New Roman" panose="02020603050405020304" pitchFamily="18" charset="0"/>
              </a:rPr>
              <a:t>1</a:t>
            </a:r>
            <a:r>
              <a:rPr lang="zh-CN" altLang="en-US" sz="2000" dirty="0">
                <a:solidFill>
                  <a:srgbClr val="000000"/>
                </a:solidFill>
                <a:latin typeface="仿宋_GB2312" panose="02010609030101010101" pitchFamily="49" charset="-122"/>
                <a:ea typeface="仿宋_GB2312" panose="02010609030101010101" pitchFamily="49" charset="-122"/>
                <a:sym typeface="Times New Roman" panose="02020603050405020304" pitchFamily="18" charset="0"/>
              </a:rPr>
              <a:t>）依据发改等行业主管部门的批复、核准、备案文件（投资项目在线监管平台登记信息）或规划文</a:t>
            </a:r>
            <a:r>
              <a:rPr lang="zh-CN" altLang="en-US" sz="2000" dirty="0">
                <a:latin typeface="仿宋_GB2312" panose="02010609030101010101" pitchFamily="49" charset="-122"/>
                <a:ea typeface="仿宋_GB2312" panose="02010609030101010101" pitchFamily="49" charset="-122"/>
                <a:sym typeface="Times New Roman" panose="02020603050405020304" pitchFamily="18" charset="0"/>
              </a:rPr>
              <a:t>件填报，</a:t>
            </a:r>
            <a:r>
              <a:rPr lang="zh-CN" altLang="en-US" sz="2000" b="1" u="sng" dirty="0">
                <a:solidFill>
                  <a:srgbClr val="FF0000"/>
                </a:solidFill>
                <a:latin typeface="仿宋_GB2312" panose="02010609030101010101" pitchFamily="49" charset="-122"/>
                <a:ea typeface="仿宋_GB2312" panose="02010609030101010101" pitchFamily="49" charset="-122"/>
                <a:sym typeface="Times New Roman" panose="02020603050405020304" pitchFamily="18" charset="0"/>
              </a:rPr>
              <a:t>一个文件只能作为一个投资项目的报送依据</a:t>
            </a:r>
            <a:r>
              <a:rPr lang="zh-CN" altLang="en-US" sz="2000" dirty="0">
                <a:latin typeface="仿宋_GB2312" panose="02010609030101010101" pitchFamily="49" charset="-122"/>
                <a:ea typeface="仿宋_GB2312" panose="02010609030101010101" pitchFamily="49" charset="-122"/>
                <a:sym typeface="Times New Roman" panose="02020603050405020304" pitchFamily="18" charset="0"/>
              </a:rPr>
              <a:t>，由立项单位负责统计。</a:t>
            </a:r>
            <a:endParaRPr lang="zh-CN" altLang="en-US" sz="2000" dirty="0">
              <a:latin typeface="仿宋_GB2312" panose="02010609030101010101" pitchFamily="49" charset="-122"/>
              <a:ea typeface="仿宋_GB2312" panose="02010609030101010101" pitchFamily="49" charset="-122"/>
              <a:sym typeface="Times New Roman" panose="02020603050405020304" pitchFamily="18" charset="0"/>
            </a:endParaRPr>
          </a:p>
          <a:p>
            <a:pPr>
              <a:lnSpc>
                <a:spcPct val="130000"/>
              </a:lnSpc>
            </a:pPr>
            <a:r>
              <a:rPr lang="zh-CN" altLang="en-US" sz="2000" dirty="0">
                <a:latin typeface="仿宋_GB2312" panose="02010609030101010101" pitchFamily="49" charset="-122"/>
                <a:ea typeface="仿宋_GB2312" panose="02010609030101010101" pitchFamily="49" charset="-122"/>
                <a:sym typeface="Times New Roman" panose="02020603050405020304" pitchFamily="18" charset="0"/>
              </a:rPr>
              <a:t>（</a:t>
            </a:r>
            <a:r>
              <a:rPr lang="en-US" altLang="zh-CN" sz="2000" dirty="0">
                <a:latin typeface="仿宋_GB2312" panose="02010609030101010101" pitchFamily="49" charset="-122"/>
                <a:ea typeface="仿宋_GB2312" panose="02010609030101010101" pitchFamily="49" charset="-122"/>
                <a:sym typeface="Times New Roman" panose="02020603050405020304" pitchFamily="18" charset="0"/>
              </a:rPr>
              <a:t>2</a:t>
            </a:r>
            <a:r>
              <a:rPr lang="zh-CN" altLang="en-US" sz="2000" dirty="0">
                <a:latin typeface="仿宋_GB2312" panose="02010609030101010101" pitchFamily="49" charset="-122"/>
                <a:ea typeface="仿宋_GB2312" panose="02010609030101010101" pitchFamily="49" charset="-122"/>
                <a:sym typeface="Times New Roman" panose="02020603050405020304" pitchFamily="18" charset="0"/>
              </a:rPr>
              <a:t>）</a:t>
            </a:r>
            <a:r>
              <a:rPr lang="zh-CN" altLang="en-US" sz="2000" b="1" u="sng" dirty="0">
                <a:solidFill>
                  <a:srgbClr val="FF0000"/>
                </a:solidFill>
                <a:latin typeface="仿宋_GB2312" panose="02010609030101010101" pitchFamily="49" charset="-122"/>
                <a:ea typeface="仿宋_GB2312" panose="02010609030101010101" pitchFamily="49" charset="-122"/>
                <a:sym typeface="Times New Roman" panose="02020603050405020304" pitchFamily="18" charset="0"/>
              </a:rPr>
              <a:t>不得人为合并项目报送</a:t>
            </a:r>
            <a:r>
              <a:rPr lang="zh-CN" altLang="en-US" sz="2000" dirty="0">
                <a:latin typeface="仿宋_GB2312" panose="02010609030101010101" pitchFamily="49" charset="-122"/>
                <a:ea typeface="仿宋_GB2312" panose="02010609030101010101" pitchFamily="49" charset="-122"/>
                <a:sym typeface="Times New Roman" panose="02020603050405020304" pitchFamily="18" charset="0"/>
              </a:rPr>
              <a:t>。有单独批复、核准、备案或规划文件但未达到</a:t>
            </a:r>
            <a:r>
              <a:rPr lang="en-US" altLang="zh-CN" sz="2000" dirty="0">
                <a:latin typeface="仿宋_GB2312" panose="02010609030101010101" pitchFamily="49" charset="-122"/>
                <a:ea typeface="仿宋_GB2312" panose="02010609030101010101" pitchFamily="49" charset="-122"/>
                <a:sym typeface="Times New Roman" panose="02020603050405020304" pitchFamily="18" charset="0"/>
              </a:rPr>
              <a:t>500</a:t>
            </a:r>
            <a:r>
              <a:rPr lang="zh-CN" altLang="en-US" sz="2000" dirty="0">
                <a:latin typeface="仿宋_GB2312" panose="02010609030101010101" pitchFamily="49" charset="-122"/>
                <a:ea typeface="仿宋_GB2312" panose="02010609030101010101" pitchFamily="49" charset="-122"/>
                <a:sym typeface="Times New Roman" panose="02020603050405020304" pitchFamily="18" charset="0"/>
              </a:rPr>
              <a:t>万元标准的投资项目，不能与其它项目合并纳入</a:t>
            </a:r>
            <a:r>
              <a:rPr lang="en-US" altLang="zh-CN" sz="2000" dirty="0">
                <a:latin typeface="仿宋_GB2312" panose="02010609030101010101" pitchFamily="49" charset="-122"/>
                <a:ea typeface="仿宋_GB2312" panose="02010609030101010101" pitchFamily="49" charset="-122"/>
                <a:sym typeface="Times New Roman" panose="02020603050405020304" pitchFamily="18" charset="0"/>
              </a:rPr>
              <a:t>500</a:t>
            </a:r>
            <a:r>
              <a:rPr lang="zh-CN" altLang="en-US" sz="2000" dirty="0">
                <a:latin typeface="仿宋_GB2312" panose="02010609030101010101" pitchFamily="49" charset="-122"/>
                <a:ea typeface="仿宋_GB2312" panose="02010609030101010101" pitchFamily="49" charset="-122"/>
                <a:sym typeface="Times New Roman" panose="02020603050405020304" pitchFamily="18" charset="0"/>
              </a:rPr>
              <a:t>万元以上固定资产投资项目统计。</a:t>
            </a:r>
            <a:endParaRPr lang="zh-CN" altLang="en-US" sz="2000" dirty="0">
              <a:latin typeface="仿宋_GB2312" panose="02010609030101010101" pitchFamily="49" charset="-122"/>
              <a:ea typeface="仿宋_GB2312" panose="02010609030101010101" pitchFamily="49" charset="-122"/>
              <a:sym typeface="Times New Roman" panose="02020603050405020304" pitchFamily="18" charset="0"/>
            </a:endParaRPr>
          </a:p>
          <a:p>
            <a:endParaRPr lang="zh-CN" altLang="en-US" sz="2400" b="1" dirty="0">
              <a:solidFill>
                <a:srgbClr val="FF0000"/>
              </a:solidFill>
              <a:latin typeface="仿宋_GB2312" panose="02010609030101010101" pitchFamily="49" charset="-122"/>
              <a:ea typeface="仿宋_GB2312" panose="02010609030101010101" pitchFamily="49" charset="-122"/>
              <a:sym typeface="Times New Roman" panose="02020603050405020304" pitchFamily="18" charset="0"/>
            </a:endParaRPr>
          </a:p>
          <a:p>
            <a:r>
              <a:rPr lang="zh-CN" altLang="en-US" sz="2400" b="1" dirty="0">
                <a:solidFill>
                  <a:srgbClr val="FF0000"/>
                </a:solidFill>
                <a:latin typeface="仿宋_GB2312" panose="02010609030101010101" pitchFamily="49" charset="-122"/>
                <a:ea typeface="仿宋_GB2312" panose="02010609030101010101" pitchFamily="49" charset="-122"/>
                <a:sym typeface="Times New Roman" panose="02020603050405020304" pitchFamily="18" charset="0"/>
              </a:rPr>
              <a:t>单纯设备购置项目填报应注意的问题</a:t>
            </a:r>
            <a:endParaRPr lang="en-US" altLang="zh-CN" sz="2400" b="1" dirty="0">
              <a:solidFill>
                <a:srgbClr val="FF0000"/>
              </a:solidFill>
              <a:latin typeface="仿宋_GB2312" panose="02010609030101010101" pitchFamily="49" charset="-122"/>
              <a:ea typeface="仿宋_GB2312" panose="02010609030101010101" pitchFamily="49" charset="-122"/>
              <a:sym typeface="Times New Roman" panose="02020603050405020304" pitchFamily="18" charset="0"/>
            </a:endParaRPr>
          </a:p>
          <a:p>
            <a:r>
              <a:rPr lang="zh-CN" altLang="en-US" sz="2000" dirty="0">
                <a:solidFill>
                  <a:srgbClr val="000000"/>
                </a:solidFill>
                <a:latin typeface="仿宋_GB2312" panose="02010609030101010101" pitchFamily="49" charset="-122"/>
                <a:ea typeface="仿宋_GB2312" panose="02010609030101010101" pitchFamily="49" charset="-122"/>
                <a:sym typeface="Times New Roman" panose="02020603050405020304" pitchFamily="18" charset="0"/>
              </a:rPr>
              <a:t>    部分调查单位的单纯设备购置在年初没有统一计划，且在年内分批多次实施，如果在报告期内达到</a:t>
            </a:r>
            <a:r>
              <a:rPr lang="en-US" altLang="zh-CN" sz="2000" dirty="0">
                <a:solidFill>
                  <a:srgbClr val="000000"/>
                </a:solidFill>
                <a:latin typeface="仿宋_GB2312" panose="02010609030101010101" pitchFamily="49" charset="-122"/>
                <a:ea typeface="仿宋_GB2312" panose="02010609030101010101" pitchFamily="49" charset="-122"/>
                <a:sym typeface="Times New Roman" panose="02020603050405020304" pitchFamily="18" charset="0"/>
              </a:rPr>
              <a:t>500</a:t>
            </a:r>
            <a:r>
              <a:rPr lang="zh-CN" altLang="en-US" sz="2000" dirty="0">
                <a:solidFill>
                  <a:srgbClr val="000000"/>
                </a:solidFill>
                <a:latin typeface="仿宋_GB2312" panose="02010609030101010101" pitchFamily="49" charset="-122"/>
                <a:ea typeface="仿宋_GB2312" panose="02010609030101010101" pitchFamily="49" charset="-122"/>
                <a:sym typeface="Times New Roman" panose="02020603050405020304" pitchFamily="18" charset="0"/>
              </a:rPr>
              <a:t>万元的报送标准，可在当月纳入统计范围。</a:t>
            </a:r>
            <a:endParaRPr lang="en-US" altLang="zh-CN" sz="2400" b="1" dirty="0">
              <a:latin typeface="宋体" panose="02010600030101010101" pitchFamily="2" charset="-122"/>
              <a:ea typeface="宋体" panose="02010600030101010101" pitchFamily="2" charset="-122"/>
              <a:sym typeface="Times New Roman" panose="02020603050405020304" pitchFamily="18" charset="0"/>
            </a:endParaRPr>
          </a:p>
        </p:txBody>
      </p:sp>
    </p:spTree>
  </p:cSld>
  <p:clrMapOvr>
    <a:masterClrMapping/>
  </p:clrMapOvr>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1" name="图片 1"/>
          <p:cNvPicPr>
            <a:picLocks noChangeAspect="1"/>
          </p:cNvPicPr>
          <p:nvPr/>
        </p:nvPicPr>
        <p:blipFill>
          <a:blip r:embed="rId1"/>
          <a:stretch>
            <a:fillRect/>
          </a:stretch>
        </p:blipFill>
        <p:spPr>
          <a:xfrm>
            <a:off x="919163" y="1322388"/>
            <a:ext cx="10861675" cy="3529012"/>
          </a:xfrm>
          <a:prstGeom prst="rect">
            <a:avLst/>
          </a:prstGeom>
          <a:noFill/>
          <a:ln w="9525">
            <a:noFill/>
          </a:ln>
        </p:spPr>
      </p:pic>
      <p:sp>
        <p:nvSpPr>
          <p:cNvPr id="3" name="矩形 2"/>
          <p:cNvSpPr/>
          <p:nvPr/>
        </p:nvSpPr>
        <p:spPr>
          <a:xfrm>
            <a:off x="1335088" y="5049838"/>
            <a:ext cx="9490075" cy="6096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800" b="1" i="0" u="none" strike="noStrike" kern="1200" cap="none" spc="0" normalizeH="0" baseline="0" noProof="1">
                <a:ln>
                  <a:noFill/>
                </a:ln>
                <a:solidFill>
                  <a:srgbClr val="FF0000"/>
                </a:solidFill>
                <a:effectLst/>
                <a:uLnTx/>
                <a:uFillTx/>
                <a:latin typeface="+mn-lt"/>
                <a:ea typeface="+mn-ea"/>
                <a:cs typeface="+mn-cs"/>
              </a:rPr>
              <a:t>会计科目表是基础，原则上都应该有。</a:t>
            </a:r>
            <a:endParaRPr kumimoji="0" lang="zh-CN" altLang="en-US" sz="2800" b="1" i="0" u="none" strike="noStrike" kern="1200" cap="none" spc="0" normalizeH="0" baseline="0" noProof="1">
              <a:ln>
                <a:noFill/>
              </a:ln>
              <a:solidFill>
                <a:srgbClr val="FF0000"/>
              </a:solidFill>
              <a:effectLst/>
              <a:uLnTx/>
              <a:uFillTx/>
              <a:latin typeface="+mn-lt"/>
              <a:ea typeface="+mn-ea"/>
              <a:cs typeface="+mn-cs"/>
            </a:endParaRPr>
          </a:p>
        </p:txBody>
      </p:sp>
      <p:sp>
        <p:nvSpPr>
          <p:cNvPr id="4" name="矩形 3"/>
          <p:cNvSpPr/>
          <p:nvPr/>
        </p:nvSpPr>
        <p:spPr>
          <a:xfrm>
            <a:off x="1416050" y="115888"/>
            <a:ext cx="1765300" cy="460375"/>
          </a:xfrm>
          <a:prstGeom prst="rect">
            <a:avLst/>
          </a:prstGeom>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b="1" i="0" u="none" strike="noStrike" kern="1200" cap="none" spc="0" normalizeH="0" baseline="0" noProof="1">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会计科目表</a:t>
            </a:r>
            <a:endParaRPr kumimoji="0" lang="zh-CN" altLang="en-US" sz="2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27125" y="44450"/>
            <a:ext cx="8972550" cy="603250"/>
          </a:xfrm>
        </p:spPr>
        <p:txBody>
          <a:bodyPr vert="horz" wrap="square" lIns="91440" tIns="45720" rIns="91440" bIns="45720" numCol="1" anchor="b"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0" cap="none" spc="0" normalizeH="0" baseline="0" noProof="1">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会计科目的支撑凭证</a:t>
            </a:r>
            <a:endParaRPr kumimoji="0" lang="zh-CN" altLang="en-US" sz="2800" b="0" i="0" u="none" strike="noStrike" kern="0" cap="none" spc="0" normalizeH="0" baseline="0" noProof="1">
              <a:ln>
                <a:noFill/>
              </a:ln>
              <a:solidFill>
                <a:schemeClr val="tx2"/>
              </a:solidFill>
              <a:effectLst/>
              <a:uLnTx/>
              <a:uFillTx/>
              <a:latin typeface="+mj-lt"/>
              <a:ea typeface="+mj-ea"/>
              <a:cs typeface="+mj-cs"/>
            </a:endParaRPr>
          </a:p>
        </p:txBody>
      </p:sp>
      <p:sp>
        <p:nvSpPr>
          <p:cNvPr id="114690" name="内容占位符 2"/>
          <p:cNvSpPr>
            <a:spLocks noGrp="1"/>
          </p:cNvSpPr>
          <p:nvPr>
            <p:ph idx="1"/>
          </p:nvPr>
        </p:nvSpPr>
        <p:spPr>
          <a:xfrm>
            <a:off x="1487488" y="908050"/>
            <a:ext cx="8915400" cy="4684713"/>
          </a:xfrm>
        </p:spPr>
        <p:txBody>
          <a:bodyPr vert="horz" wrap="square" lIns="91440" tIns="45720" rIns="91440" bIns="45720" anchor="t" anchorCtr="0"/>
          <a:lstStyle/>
          <a:p>
            <a:pPr marL="0" indent="0">
              <a:buNone/>
            </a:pPr>
            <a:r>
              <a:rPr lang="en-US" altLang="zh-CN" sz="2800" b="1" dirty="0">
                <a:solidFill>
                  <a:srgbClr val="0000FF"/>
                </a:solidFill>
                <a:latin typeface="华文中宋" panose="02010600040101010101" pitchFamily="2" charset="-122"/>
                <a:ea typeface="华文中宋" panose="02010600040101010101" pitchFamily="2" charset="-122"/>
              </a:rPr>
              <a:t>1.</a:t>
            </a:r>
            <a:r>
              <a:rPr lang="zh-CN" altLang="en-US" sz="2800" b="1" dirty="0">
                <a:solidFill>
                  <a:srgbClr val="0000FF"/>
                </a:solidFill>
                <a:latin typeface="华文中宋" panose="02010600040101010101" pitchFamily="2" charset="-122"/>
                <a:ea typeface="华文中宋" panose="02010600040101010101" pitchFamily="2" charset="-122"/>
              </a:rPr>
              <a:t>工程款发票</a:t>
            </a:r>
            <a:endParaRPr lang="zh-CN" altLang="en-US" sz="2800" b="1" dirty="0">
              <a:solidFill>
                <a:srgbClr val="0000FF"/>
              </a:solidFill>
              <a:latin typeface="华文中宋" panose="02010600040101010101" pitchFamily="2" charset="-122"/>
              <a:ea typeface="华文中宋" panose="02010600040101010101" pitchFamily="2" charset="-122"/>
            </a:endParaRPr>
          </a:p>
        </p:txBody>
      </p:sp>
      <p:pic>
        <p:nvPicPr>
          <p:cNvPr id="114691" name="图片 4"/>
          <p:cNvPicPr>
            <a:picLocks noChangeAspect="1"/>
          </p:cNvPicPr>
          <p:nvPr/>
        </p:nvPicPr>
        <p:blipFill>
          <a:blip r:embed="rId1"/>
          <a:stretch>
            <a:fillRect/>
          </a:stretch>
        </p:blipFill>
        <p:spPr>
          <a:xfrm>
            <a:off x="2927350" y="1484313"/>
            <a:ext cx="7862888" cy="5043487"/>
          </a:xfrm>
          <a:prstGeom prst="rect">
            <a:avLst/>
          </a:prstGeom>
          <a:noFill/>
          <a:ln w="9525">
            <a:noFill/>
          </a:ln>
        </p:spPr>
      </p:pic>
    </p:spTree>
  </p:cSld>
  <p:clrMapOvr>
    <a:masterClrMapping/>
  </p:clrMapOvr>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wrap="square" lIns="91440" tIns="45720" rIns="91440" bIns="45720" numCol="1" anchor="b"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0" cap="none" spc="0" normalizeH="0" baseline="0" noProof="1">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会计科目的支撑凭证</a:t>
            </a:r>
            <a:endParaRPr kumimoji="0" lang="zh-CN" altLang="en-US" sz="2800" b="0" i="0" u="none" strike="noStrike" kern="0" cap="none" spc="0" normalizeH="0" baseline="0" noProof="1">
              <a:ln>
                <a:noFill/>
              </a:ln>
              <a:solidFill>
                <a:schemeClr val="tx2"/>
              </a:solidFill>
              <a:effectLst/>
              <a:uLnTx/>
              <a:uFillTx/>
              <a:latin typeface="+mj-lt"/>
              <a:ea typeface="+mj-ea"/>
              <a:cs typeface="+mj-cs"/>
            </a:endParaRPr>
          </a:p>
        </p:txBody>
      </p:sp>
      <p:sp>
        <p:nvSpPr>
          <p:cNvPr id="3" name="内容占位符 2"/>
          <p:cNvSpPr>
            <a:spLocks noGrp="1"/>
          </p:cNvSpPr>
          <p:nvPr>
            <p:ph idx="1"/>
          </p:nvPr>
        </p:nvSpPr>
        <p:spPr>
          <a:xfrm>
            <a:off x="1847850" y="836613"/>
            <a:ext cx="8915400" cy="4683125"/>
          </a:xfrm>
        </p:spPr>
        <p:txBody>
          <a:bodyPr vert="horz" wrap="square" lIns="91440" tIns="45720" rIns="91440" bIns="45720" numCol="1" anchor="t" anchorCtr="0" compatLnSpc="1">
            <a:normAutofit/>
          </a:bodyPr>
          <a:lstStyle/>
          <a:p>
            <a:pPr marL="0" marR="0" lvl="0"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r>
              <a:rPr kumimoji="0" lang="zh-CN" altLang="en-US" sz="3000" b="1" i="0" u="none" strike="noStrike" kern="0" cap="none" spc="0" normalizeH="0" baseline="0" noProof="1">
                <a:ln>
                  <a:noFill/>
                </a:ln>
                <a:solidFill>
                  <a:srgbClr val="0000FF"/>
                </a:solidFill>
                <a:effectLst/>
                <a:uLnTx/>
                <a:uFillTx/>
                <a:latin typeface="华文中宋" panose="02010600040101010101" pitchFamily="2" charset="-122"/>
                <a:ea typeface="华文中宋" panose="02010600040101010101" pitchFamily="2" charset="-122"/>
                <a:cs typeface="+mn-cs"/>
              </a:rPr>
              <a:t>常见的付款凭证</a:t>
            </a:r>
            <a:endParaRPr kumimoji="0" lang="en-US" altLang="zh-CN" sz="3000" b="1" i="0" u="none" strike="noStrike" kern="0" cap="none" spc="0" normalizeH="0" baseline="0" noProof="1">
              <a:ln>
                <a:noFill/>
              </a:ln>
              <a:solidFill>
                <a:schemeClr val="accent2"/>
              </a:solidFill>
              <a:effectLst/>
              <a:uLnTx/>
              <a:uFillTx/>
              <a:latin typeface="华文中宋" panose="02010600040101010101" pitchFamily="2" charset="-122"/>
              <a:ea typeface="华文中宋" panose="02010600040101010101" pitchFamily="2" charset="-122"/>
              <a:cs typeface="+mn-cs"/>
            </a:endParaRPr>
          </a:p>
          <a:p>
            <a:pPr marL="469900" marR="0" lvl="0" indent="-46990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Char char="o"/>
              <a:defRPr/>
            </a:pPr>
            <a:endParaRPr kumimoji="0" lang="zh-CN" altLang="en-US" sz="3000" b="1" i="0" u="none" strike="noStrike" kern="0" cap="none" spc="0" normalizeH="0" baseline="0" noProof="1">
              <a:ln>
                <a:noFill/>
              </a:ln>
              <a:solidFill>
                <a:schemeClr val="accent2"/>
              </a:solidFill>
              <a:effectLst/>
              <a:uLnTx/>
              <a:uFillTx/>
              <a:latin typeface="华文中宋" panose="02010600040101010101" pitchFamily="2" charset="-122"/>
              <a:ea typeface="华文中宋" panose="02010600040101010101" pitchFamily="2" charset="-122"/>
              <a:cs typeface="+mn-cs"/>
            </a:endParaRPr>
          </a:p>
        </p:txBody>
      </p:sp>
      <p:pic>
        <p:nvPicPr>
          <p:cNvPr id="115715" name="图片 3"/>
          <p:cNvPicPr>
            <a:picLocks noChangeAspect="1"/>
          </p:cNvPicPr>
          <p:nvPr/>
        </p:nvPicPr>
        <p:blipFill>
          <a:blip r:embed="rId1"/>
          <a:stretch>
            <a:fillRect/>
          </a:stretch>
        </p:blipFill>
        <p:spPr>
          <a:xfrm>
            <a:off x="47625" y="2136775"/>
            <a:ext cx="5732463" cy="4737100"/>
          </a:xfrm>
          <a:prstGeom prst="rect">
            <a:avLst/>
          </a:prstGeom>
          <a:noFill/>
          <a:ln w="9525">
            <a:noFill/>
          </a:ln>
        </p:spPr>
      </p:pic>
      <p:pic>
        <p:nvPicPr>
          <p:cNvPr id="115716" name="图片 6"/>
          <p:cNvPicPr>
            <a:picLocks noChangeAspect="1"/>
          </p:cNvPicPr>
          <p:nvPr/>
        </p:nvPicPr>
        <p:blipFill>
          <a:blip r:embed="rId2"/>
          <a:stretch>
            <a:fillRect/>
          </a:stretch>
        </p:blipFill>
        <p:spPr>
          <a:xfrm>
            <a:off x="5951538" y="2170113"/>
            <a:ext cx="6092825" cy="4670425"/>
          </a:xfrm>
          <a:prstGeom prst="rect">
            <a:avLst/>
          </a:prstGeom>
          <a:noFill/>
          <a:ln w="9525">
            <a:noFill/>
          </a:ln>
        </p:spPr>
      </p:pic>
    </p:spTree>
  </p:cSld>
  <p:clrMapOvr>
    <a:masterClrMapping/>
  </p:clrMapOvr>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98563" y="117475"/>
            <a:ext cx="8972550" cy="603250"/>
          </a:xfrm>
        </p:spPr>
        <p:txBody>
          <a:bodyPr vert="horz" wrap="square" lIns="91440" tIns="45720" rIns="91440" bIns="45720" numCol="1" anchor="b" anchorCtr="0" compatLnSpc="1">
            <a:norm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0" cap="none" spc="0" normalizeH="0" baseline="0" noProof="1">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不合规凭证</a:t>
            </a:r>
            <a:endParaRPr kumimoji="0" lang="zh-CN" altLang="en-US" sz="2800" b="0" i="0" u="none" strike="noStrike" kern="0" cap="none" spc="0" normalizeH="0" baseline="0" noProof="1">
              <a:ln>
                <a:noFill/>
              </a:ln>
              <a:solidFill>
                <a:schemeClr val="tx2"/>
              </a:solidFill>
              <a:effectLst/>
              <a:uLnTx/>
              <a:uFillTx/>
              <a:latin typeface="+mj-lt"/>
              <a:ea typeface="+mj-ea"/>
              <a:cs typeface="+mj-cs"/>
            </a:endParaRPr>
          </a:p>
        </p:txBody>
      </p:sp>
      <p:sp>
        <p:nvSpPr>
          <p:cNvPr id="116738" name="内容占位符 2"/>
          <p:cNvSpPr>
            <a:spLocks noGrp="1"/>
          </p:cNvSpPr>
          <p:nvPr>
            <p:ph idx="1"/>
          </p:nvPr>
        </p:nvSpPr>
        <p:spPr>
          <a:xfrm>
            <a:off x="1198563" y="1196975"/>
            <a:ext cx="9901237" cy="4551363"/>
          </a:xfrm>
        </p:spPr>
        <p:txBody>
          <a:bodyPr vert="horz" wrap="square" lIns="91440" tIns="45720" rIns="91440" bIns="45720" anchor="t" anchorCtr="0"/>
          <a:lstStyle/>
          <a:p>
            <a:pPr>
              <a:lnSpc>
                <a:spcPct val="130000"/>
              </a:lnSpc>
            </a:pPr>
            <a:r>
              <a:rPr lang="en-US" altLang="zh-CN" b="1" dirty="0">
                <a:solidFill>
                  <a:schemeClr val="accent2"/>
                </a:solidFill>
                <a:latin typeface="仿宋_GB2312" panose="02010609030101010101" pitchFamily="49" charset="-122"/>
              </a:rPr>
              <a:t>1.</a:t>
            </a:r>
            <a:r>
              <a:rPr lang="zh-CN" altLang="en-US" b="1" dirty="0">
                <a:solidFill>
                  <a:schemeClr val="accent2"/>
                </a:solidFill>
                <a:latin typeface="仿宋_GB2312" panose="02010609030101010101" pitchFamily="49" charset="-122"/>
              </a:rPr>
              <a:t>提供的支付凭证不能说明用于该项目</a:t>
            </a:r>
            <a:endParaRPr lang="en-US" altLang="zh-CN" b="1" dirty="0">
              <a:solidFill>
                <a:schemeClr val="accent2"/>
              </a:solidFill>
              <a:latin typeface="仿宋_GB2312" panose="02010609030101010101" pitchFamily="49" charset="-122"/>
            </a:endParaRPr>
          </a:p>
          <a:p>
            <a:pPr>
              <a:lnSpc>
                <a:spcPct val="130000"/>
              </a:lnSpc>
            </a:pPr>
            <a:r>
              <a:rPr lang="en-US" altLang="zh-CN" b="1" dirty="0">
                <a:solidFill>
                  <a:schemeClr val="accent2"/>
                </a:solidFill>
                <a:latin typeface="仿宋_GB2312" panose="02010609030101010101" pitchFamily="49" charset="-122"/>
              </a:rPr>
              <a:t>2.</a:t>
            </a:r>
            <a:r>
              <a:rPr lang="zh-CN" altLang="en-US" b="1" dirty="0">
                <a:solidFill>
                  <a:schemeClr val="accent2"/>
                </a:solidFill>
                <a:latin typeface="仿宋_GB2312" panose="02010609030101010101" pitchFamily="49" charset="-122"/>
              </a:rPr>
              <a:t>财务凭证未加盖单位公章</a:t>
            </a:r>
            <a:endParaRPr lang="en-US" altLang="zh-CN" b="1" dirty="0">
              <a:solidFill>
                <a:schemeClr val="accent2"/>
              </a:solidFill>
              <a:latin typeface="仿宋_GB2312" panose="02010609030101010101" pitchFamily="49" charset="-122"/>
            </a:endParaRPr>
          </a:p>
          <a:p>
            <a:pPr>
              <a:lnSpc>
                <a:spcPct val="130000"/>
              </a:lnSpc>
            </a:pPr>
            <a:r>
              <a:rPr lang="en-US" altLang="zh-CN" b="1" dirty="0">
                <a:solidFill>
                  <a:schemeClr val="accent2"/>
                </a:solidFill>
                <a:latin typeface="仿宋_GB2312" panose="02010609030101010101" pitchFamily="49" charset="-122"/>
              </a:rPr>
              <a:t>3.</a:t>
            </a:r>
            <a:r>
              <a:rPr lang="zh-CN" altLang="en-US" b="1" dirty="0">
                <a:solidFill>
                  <a:srgbClr val="FF0000"/>
                </a:solidFill>
                <a:latin typeface="仿宋_GB2312" panose="02010609030101010101" pitchFamily="49" charset="-122"/>
              </a:rPr>
              <a:t>提供的明细账混乱繁杂，未标注取数来源及汇总过程</a:t>
            </a:r>
            <a:r>
              <a:rPr lang="zh-CN" altLang="en-US" b="1" dirty="0">
                <a:solidFill>
                  <a:schemeClr val="accent2"/>
                </a:solidFill>
                <a:latin typeface="仿宋_GB2312" panose="02010609030101010101" pitchFamily="49" charset="-122"/>
              </a:rPr>
              <a:t> </a:t>
            </a:r>
            <a:endParaRPr lang="en-US" altLang="zh-CN" b="1" dirty="0">
              <a:solidFill>
                <a:schemeClr val="accent2"/>
              </a:solidFill>
              <a:latin typeface="仿宋_GB2312" panose="02010609030101010101" pitchFamily="49" charset="-122"/>
            </a:endParaRPr>
          </a:p>
          <a:p>
            <a:pPr>
              <a:lnSpc>
                <a:spcPct val="130000"/>
              </a:lnSpc>
            </a:pPr>
            <a:r>
              <a:rPr lang="en-US" altLang="zh-CN" b="1" dirty="0">
                <a:solidFill>
                  <a:schemeClr val="accent2"/>
                </a:solidFill>
                <a:latin typeface="仿宋_GB2312" panose="02010609030101010101" pitchFamily="49" charset="-122"/>
              </a:rPr>
              <a:t>4.</a:t>
            </a:r>
            <a:r>
              <a:rPr lang="en-US" altLang="zh-CN" b="1" dirty="0">
                <a:solidFill>
                  <a:schemeClr val="accent2"/>
                </a:solidFill>
                <a:latin typeface="仿宋_GB2312" panose="02010609030101010101" pitchFamily="49" charset="-122"/>
                <a:sym typeface="+mn-ea"/>
              </a:rPr>
              <a:t>取数科目非规定科目</a:t>
            </a:r>
            <a:endParaRPr lang="en-US" altLang="zh-CN" b="1" dirty="0">
              <a:solidFill>
                <a:schemeClr val="accent2"/>
              </a:solidFill>
              <a:latin typeface="仿宋_GB2312" panose="02010609030101010101" pitchFamily="49" charset="-122"/>
            </a:endParaRPr>
          </a:p>
          <a:p>
            <a:r>
              <a:rPr lang="en-US" altLang="zh-CN" b="1" dirty="0">
                <a:solidFill>
                  <a:schemeClr val="accent2"/>
                </a:solidFill>
                <a:latin typeface="仿宋_GB2312" panose="02010609030101010101" pitchFamily="49" charset="-122"/>
              </a:rPr>
              <a:t>5.只提供汇款单、电子转账等支付凭证未同时提供建筑施工合同</a:t>
            </a:r>
            <a:endParaRPr lang="en-US" altLang="zh-CN" b="1" dirty="0">
              <a:solidFill>
                <a:schemeClr val="accent2"/>
              </a:solidFill>
              <a:latin typeface="仿宋_GB2312" panose="02010609030101010101" pitchFamily="49" charset="-122"/>
            </a:endParaRPr>
          </a:p>
        </p:txBody>
      </p:sp>
    </p:spTree>
  </p:cSld>
  <p:clrMapOvr>
    <a:masterClrMapping/>
  </p:clrMapOvr>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wrap="square" lIns="91440" tIns="45720" rIns="91440" bIns="45720" numCol="1" anchor="b" anchorCtr="0" compatLnSpc="1">
            <a:norm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0" cap="none" spc="0" normalizeH="0" baseline="0" noProof="1">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不合规凭证</a:t>
            </a:r>
            <a:endParaRPr kumimoji="0" lang="zh-CN" altLang="en-US" sz="2400" b="0" i="0" u="none" strike="noStrike" kern="0" cap="none" spc="0" normalizeH="0" baseline="0" noProof="1">
              <a:ln>
                <a:noFill/>
              </a:ln>
              <a:solidFill>
                <a:schemeClr val="tx2"/>
              </a:solidFill>
              <a:effectLst/>
              <a:uLnTx/>
              <a:uFillTx/>
              <a:latin typeface="+mj-lt"/>
              <a:ea typeface="+mj-ea"/>
              <a:cs typeface="+mj-cs"/>
            </a:endParaRPr>
          </a:p>
        </p:txBody>
      </p:sp>
      <p:sp>
        <p:nvSpPr>
          <p:cNvPr id="117762" name="内容占位符 2"/>
          <p:cNvSpPr>
            <a:spLocks noGrp="1"/>
          </p:cNvSpPr>
          <p:nvPr>
            <p:ph idx="1"/>
          </p:nvPr>
        </p:nvSpPr>
        <p:spPr>
          <a:xfrm>
            <a:off x="1679575" y="908050"/>
            <a:ext cx="8915400" cy="4552950"/>
          </a:xfrm>
        </p:spPr>
        <p:txBody>
          <a:bodyPr vert="horz" wrap="square" lIns="91440" tIns="45720" rIns="91440" bIns="45720" anchor="t" anchorCtr="0"/>
          <a:lstStyle/>
          <a:p>
            <a:pPr marL="0" indent="0">
              <a:buNone/>
            </a:pPr>
            <a:r>
              <a:rPr lang="zh-CN" altLang="en-US" sz="2800" b="1" dirty="0">
                <a:solidFill>
                  <a:srgbClr val="FF0000"/>
                </a:solidFill>
                <a:latin typeface="仿宋_GB2312" panose="02010609030101010101" pitchFamily="49" charset="-122"/>
              </a:rPr>
              <a:t>提供的支付凭证不能说明用于该项目，需一并提供对应的会计账目。</a:t>
            </a:r>
            <a:endParaRPr lang="zh-CN" altLang="en-US" dirty="0">
              <a:solidFill>
                <a:srgbClr val="FF0000"/>
              </a:solidFill>
            </a:endParaRPr>
          </a:p>
          <a:p>
            <a:pPr marL="0" indent="0">
              <a:buNone/>
            </a:pPr>
            <a:endParaRPr lang="en-US" altLang="zh-CN" b="1" dirty="0">
              <a:solidFill>
                <a:schemeClr val="accent2"/>
              </a:solidFill>
              <a:latin typeface="华文中宋" panose="02010600040101010101" pitchFamily="2" charset="-122"/>
              <a:ea typeface="华文中宋" panose="02010600040101010101" pitchFamily="2" charset="-122"/>
            </a:endParaRPr>
          </a:p>
          <a:p>
            <a:pPr marL="0" indent="0"/>
            <a:endParaRPr lang="zh-CN" altLang="en-US" b="1" dirty="0">
              <a:solidFill>
                <a:schemeClr val="accent2"/>
              </a:solidFill>
              <a:latin typeface="华文中宋" panose="02010600040101010101" pitchFamily="2" charset="-122"/>
              <a:ea typeface="华文中宋" panose="02010600040101010101" pitchFamily="2" charset="-122"/>
            </a:endParaRPr>
          </a:p>
        </p:txBody>
      </p:sp>
      <p:pic>
        <p:nvPicPr>
          <p:cNvPr id="4" name="图片 3"/>
          <p:cNvPicPr>
            <a:picLocks noChangeAspect="1"/>
          </p:cNvPicPr>
          <p:nvPr/>
        </p:nvPicPr>
        <p:blipFill>
          <a:blip r:embed="rId1"/>
          <a:stretch>
            <a:fillRect/>
          </a:stretch>
        </p:blipFill>
        <p:spPr>
          <a:xfrm>
            <a:off x="2043113" y="1822450"/>
            <a:ext cx="6276975" cy="4667250"/>
          </a:xfrm>
          <a:prstGeom prst="rect">
            <a:avLst/>
          </a:prstGeom>
          <a:noFill/>
          <a:ln w="9525">
            <a:noFill/>
          </a:ln>
        </p:spPr>
      </p:pic>
      <p:sp>
        <p:nvSpPr>
          <p:cNvPr id="5" name="文本框 4"/>
          <p:cNvSpPr txBox="1"/>
          <p:nvPr/>
        </p:nvSpPr>
        <p:spPr>
          <a:xfrm>
            <a:off x="8688388" y="1052513"/>
            <a:ext cx="1350962" cy="368300"/>
          </a:xfrm>
          <a:prstGeom prst="rect">
            <a:avLst/>
          </a:prstGeom>
          <a:noFill/>
          <a:ln w="9525">
            <a:noFill/>
          </a:ln>
        </p:spPr>
        <p:txBody>
          <a:bodyPr anchor="t" anchorCtr="0">
            <a:spAutoFit/>
          </a:bodyPr>
          <a:lstStyle/>
          <a:p>
            <a:endParaRPr lang="zh-CN" altLang="en-US" dirty="0">
              <a:solidFill>
                <a:srgbClr val="FF0000"/>
              </a:solidFill>
              <a:latin typeface="Arial" panose="020B0604020202020204" pitchFamily="34" charset="0"/>
              <a:ea typeface="宋体" panose="02010600030101010101" pitchFamily="2" charset="-122"/>
            </a:endParaRPr>
          </a:p>
        </p:txBody>
      </p:sp>
      <p:pic>
        <p:nvPicPr>
          <p:cNvPr id="6" name="图片 5"/>
          <p:cNvPicPr>
            <a:picLocks noChangeAspect="1"/>
          </p:cNvPicPr>
          <p:nvPr/>
        </p:nvPicPr>
        <p:blipFill>
          <a:blip r:embed="rId2"/>
          <a:stretch>
            <a:fillRect/>
          </a:stretch>
        </p:blipFill>
        <p:spPr>
          <a:xfrm>
            <a:off x="2817813" y="2538413"/>
            <a:ext cx="6638925" cy="4319587"/>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wrap="square" lIns="91440" tIns="45720" rIns="91440" bIns="45720" numCol="1" anchor="b" anchorCtr="0" compatLnSpc="1">
            <a:norm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0" cap="none" spc="0" normalizeH="0" baseline="0" noProof="1">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（二）设备工器具购置</a:t>
            </a:r>
            <a:endParaRPr kumimoji="0" lang="zh-CN" altLang="en-US" sz="2800" b="1" i="0" u="none" strike="noStrike" kern="0" cap="none" spc="0" normalizeH="0" baseline="0" noProof="1">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endParaRPr>
          </a:p>
        </p:txBody>
      </p:sp>
      <p:sp>
        <p:nvSpPr>
          <p:cNvPr id="3" name="内容占位符 2"/>
          <p:cNvSpPr>
            <a:spLocks noGrp="1"/>
          </p:cNvSpPr>
          <p:nvPr>
            <p:ph idx="1"/>
          </p:nvPr>
        </p:nvSpPr>
        <p:spPr>
          <a:xfrm>
            <a:off x="666750" y="928688"/>
            <a:ext cx="10733088" cy="4751388"/>
          </a:xfrm>
        </p:spPr>
        <p:txBody>
          <a:bodyPr vert="horz" wrap="square" lIns="91440" tIns="45720" rIns="91440" bIns="45720" numCol="1" anchor="t" anchorCtr="0" compatLnSpc="1"/>
          <a:lstStyle/>
          <a:p>
            <a:pPr marL="469900" marR="0" lvl="0" indent="-46990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Char char="o"/>
              <a:defRPr/>
            </a:pPr>
            <a:r>
              <a:rPr kumimoji="0" lang="zh-CN" altLang="zh-CN"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依据会计科目或</a:t>
            </a:r>
            <a:r>
              <a:rPr kumimoji="0" lang="zh-CN" altLang="en-US"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设备购置发票</a:t>
            </a:r>
            <a:r>
              <a:rPr kumimoji="0" lang="zh-CN" altLang="zh-CN"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填报。</a:t>
            </a:r>
            <a:endParaRPr kumimoji="0" lang="en-US" altLang="zh-CN"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endParaRPr>
          </a:p>
          <a:p>
            <a:pPr marL="0" marR="0" lvl="0"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r>
              <a:rPr kumimoji="0" lang="zh-CN" altLang="en-US"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可提供的凭证：</a:t>
            </a:r>
            <a:endParaRPr kumimoji="0" lang="en-US" altLang="zh-CN"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endParaRPr>
          </a:p>
          <a:p>
            <a:pPr marL="908050" marR="0" lvl="1" indent="-43688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Char char="n"/>
              <a:defRPr/>
            </a:pPr>
            <a:r>
              <a:rPr kumimoji="0" lang="en-US" altLang="zh-CN"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1.</a:t>
            </a:r>
            <a:r>
              <a:rPr kumimoji="0" lang="zh-CN" altLang="zh-CN"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加盖公章的“在建工程——在安装设备”科目余额表</a:t>
            </a:r>
            <a:r>
              <a:rPr kumimoji="0" lang="zh-CN" altLang="en-US"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a:t>
            </a:r>
            <a:r>
              <a:rPr kumimoji="0" lang="zh-CN" altLang="en-US" sz="2800" b="1" i="0" u="none" strike="noStrike" kern="0" cap="none" spc="0" normalizeH="0" baseline="0" noProof="1">
                <a:ln>
                  <a:noFill/>
                </a:ln>
                <a:solidFill>
                  <a:srgbClr val="FF0000"/>
                </a:solidFill>
                <a:effectLst/>
                <a:uLnTx/>
                <a:uFillTx/>
                <a:latin typeface="仿宋_GB2312" panose="02010609030101010101" pitchFamily="49" charset="-122"/>
                <a:ea typeface="+mn-ea"/>
                <a:cs typeface="仿宋_GB2312" panose="02010609030101010101" pitchFamily="49" charset="-122"/>
              </a:rPr>
              <a:t>超过</a:t>
            </a:r>
            <a:r>
              <a:rPr kumimoji="0" lang="en-US" altLang="zh-CN" sz="2800" b="1" i="0" u="none" strike="noStrike" kern="0" cap="none" spc="0" normalizeH="0" baseline="0" noProof="1">
                <a:ln>
                  <a:noFill/>
                </a:ln>
                <a:solidFill>
                  <a:srgbClr val="FF0000"/>
                </a:solidFill>
                <a:effectLst/>
                <a:uLnTx/>
                <a:uFillTx/>
                <a:latin typeface="仿宋_GB2312" panose="02010609030101010101" pitchFamily="49" charset="-122"/>
                <a:ea typeface="+mn-ea"/>
                <a:cs typeface="仿宋_GB2312" panose="02010609030101010101" pitchFamily="49" charset="-122"/>
              </a:rPr>
              <a:t>200</a:t>
            </a:r>
            <a:r>
              <a:rPr kumimoji="0" lang="zh-CN" altLang="en-US" sz="2800" b="1" i="0" u="none" strike="noStrike" kern="0" cap="none" spc="0" normalizeH="0" baseline="0" noProof="1">
                <a:ln>
                  <a:noFill/>
                </a:ln>
                <a:solidFill>
                  <a:srgbClr val="FF0000"/>
                </a:solidFill>
                <a:effectLst/>
                <a:uLnTx/>
                <a:uFillTx/>
                <a:latin typeface="仿宋_GB2312" panose="02010609030101010101" pitchFamily="49" charset="-122"/>
                <a:ea typeface="+mn-ea"/>
                <a:cs typeface="仿宋_GB2312" panose="02010609030101010101" pitchFamily="49" charset="-122"/>
              </a:rPr>
              <a:t>万的一并提供设备购置发票。</a:t>
            </a:r>
            <a:endParaRPr kumimoji="0" lang="en-US" altLang="zh-CN" sz="2800" b="1" i="0" u="none" strike="noStrike" kern="0" cap="none" spc="0" normalizeH="0" baseline="0" noProof="1">
              <a:ln>
                <a:noFill/>
              </a:ln>
              <a:solidFill>
                <a:srgbClr val="FF0000"/>
              </a:solidFill>
              <a:effectLst/>
              <a:uLnTx/>
              <a:uFillTx/>
              <a:latin typeface="仿宋_GB2312" panose="02010609030101010101" pitchFamily="49" charset="-122"/>
              <a:ea typeface="+mn-ea"/>
              <a:cs typeface="仿宋_GB2312" panose="02010609030101010101" pitchFamily="49" charset="-122"/>
            </a:endParaRPr>
          </a:p>
          <a:p>
            <a:pPr marL="908050" marR="0" lvl="1" indent="-43688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Char char="n"/>
              <a:defRPr/>
            </a:pPr>
            <a:r>
              <a:rPr kumimoji="0" lang="en-US" altLang="zh-CN"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2.</a:t>
            </a:r>
            <a:r>
              <a:rPr kumimoji="0" lang="zh-CN" altLang="zh-CN"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固定资产下单位相关科目本年借方累计发生额或会计分录借方累计发生额。提供的</a:t>
            </a:r>
            <a:r>
              <a:rPr kumimoji="0" lang="zh-CN" altLang="zh-CN" sz="2800" b="1" i="0" u="sng" strike="noStrike" kern="0" cap="none" spc="0" normalizeH="0" baseline="0" noProof="1">
                <a:ln>
                  <a:noFill/>
                </a:ln>
                <a:solidFill>
                  <a:srgbClr val="FF0000"/>
                </a:solidFill>
                <a:effectLst/>
                <a:uLnTx/>
                <a:uFillTx/>
                <a:latin typeface="仿宋_GB2312" panose="02010609030101010101" pitchFamily="49" charset="-122"/>
                <a:ea typeface="+mn-ea"/>
                <a:cs typeface="仿宋_GB2312" panose="02010609030101010101" pitchFamily="49" charset="-122"/>
              </a:rPr>
              <a:t>明细账的应注明取数科目及数据加总过程</a:t>
            </a:r>
            <a:r>
              <a:rPr kumimoji="0" lang="zh-CN" altLang="zh-CN" sz="2800" b="1" i="0" u="none" strike="noStrike" kern="0" cap="none" spc="0" normalizeH="0" baseline="0" noProof="1">
                <a:ln>
                  <a:noFill/>
                </a:ln>
                <a:solidFill>
                  <a:srgbClr val="FF0000"/>
                </a:solidFill>
                <a:effectLst/>
                <a:uLnTx/>
                <a:uFillTx/>
                <a:latin typeface="仿宋_GB2312" panose="02010609030101010101" pitchFamily="49" charset="-122"/>
                <a:ea typeface="+mn-ea"/>
                <a:cs typeface="仿宋_GB2312" panose="02010609030101010101" pitchFamily="49" charset="-122"/>
              </a:rPr>
              <a:t>。</a:t>
            </a:r>
            <a:r>
              <a:rPr kumimoji="0" lang="zh-CN" altLang="zh-CN"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加盖单位公章。</a:t>
            </a:r>
            <a:endParaRPr kumimoji="0" lang="en-US" altLang="zh-CN"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endParaRPr>
          </a:p>
          <a:p>
            <a:pPr marL="908050" marR="0" lvl="1" indent="-43688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Char char="n"/>
              <a:defRPr/>
            </a:pPr>
            <a:r>
              <a:rPr kumimoji="0" lang="en-US" altLang="zh-CN"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3.</a:t>
            </a:r>
            <a:r>
              <a:rPr kumimoji="0" lang="zh-CN" altLang="zh-CN"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设备购置发票，提供设备购置明细清单</a:t>
            </a:r>
            <a:r>
              <a:rPr kumimoji="0" lang="zh-CN" altLang="zh-CN" sz="2800" b="1" i="0" u="none" strike="noStrike" kern="0" cap="none" spc="0" normalizeH="0" baseline="0" noProof="1">
                <a:ln>
                  <a:noFill/>
                </a:ln>
                <a:solidFill>
                  <a:srgbClr val="FF0000"/>
                </a:solidFill>
                <a:effectLst/>
                <a:uLnTx/>
                <a:uFillTx/>
                <a:latin typeface="仿宋_GB2312" panose="02010609030101010101" pitchFamily="49" charset="-122"/>
                <a:ea typeface="+mn-ea"/>
                <a:cs typeface="仿宋_GB2312" panose="02010609030101010101" pitchFamily="49" charset="-122"/>
              </a:rPr>
              <a:t>及合计</a:t>
            </a:r>
            <a:r>
              <a:rPr kumimoji="0" lang="zh-CN" altLang="zh-CN"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，并附按时间排列的设备购置发票。</a:t>
            </a:r>
            <a:endParaRPr kumimoji="0" lang="zh-CN" altLang="zh-CN"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endParaRPr>
          </a:p>
        </p:txBody>
      </p:sp>
      <p:sp>
        <p:nvSpPr>
          <p:cNvPr id="4" name="矩形 3"/>
          <p:cNvSpPr/>
          <p:nvPr/>
        </p:nvSpPr>
        <p:spPr>
          <a:xfrm>
            <a:off x="1463675" y="5372100"/>
            <a:ext cx="9015413" cy="931863"/>
          </a:xfrm>
          <a:prstGeom prst="rect">
            <a:avLst/>
          </a:prstGeom>
          <a:noFill/>
        </p:spPr>
        <p:style>
          <a:lnRef idx="2">
            <a:schemeClr val="accent4">
              <a:shade val="50000"/>
            </a:schemeClr>
          </a:lnRef>
          <a:fillRef idx="1">
            <a:schemeClr val="accent4"/>
          </a:fillRef>
          <a:effectRef idx="0">
            <a:schemeClr val="accent4"/>
          </a:effectRef>
          <a:fontRef idx="minor">
            <a:schemeClr val="lt1"/>
          </a:fontRef>
        </p:style>
        <p:txBody>
          <a:bodyPr anchor="ctr"/>
          <a:lstStyle/>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1800" b="1" i="0" u="none" strike="noStrike" kern="1200" cap="none" spc="0" normalizeH="0" baseline="0" noProof="1">
                <a:ln>
                  <a:noFill/>
                </a:ln>
                <a:solidFill>
                  <a:srgbClr val="FF0000"/>
                </a:solidFill>
                <a:effectLst/>
                <a:uLnTx/>
                <a:uFillTx/>
                <a:latin typeface="华文中宋" panose="02010600040101010101" pitchFamily="2" charset="-122"/>
                <a:ea typeface="华文中宋" panose="02010600040101010101" pitchFamily="2" charset="-122"/>
                <a:cs typeface="+mn-cs"/>
              </a:rPr>
              <a:t>需要确认项目性质是否是“单纯购置项目”，若不是“单纯购置”，需要注意在“固定资产”科目中明晰仅属于该项目的固定资产，而非整个调查单位的固定资产。</a:t>
            </a:r>
            <a:endParaRPr kumimoji="0" lang="zh-CN" altLang="zh-CN" sz="1800" b="1" i="0" u="none" strike="noStrike" kern="1200" cap="none" spc="0" normalizeH="0" baseline="0" noProof="1">
              <a:ln>
                <a:noFill/>
              </a:ln>
              <a:solidFill>
                <a:srgbClr val="FF0000"/>
              </a:solidFill>
              <a:effectLst/>
              <a:uLnTx/>
              <a:uFillTx/>
              <a:latin typeface="华文中宋" panose="02010600040101010101" pitchFamily="2" charset="-122"/>
              <a:ea typeface="华文中宋" panose="02010600040101010101" pitchFamily="2" charset="-122"/>
              <a:cs typeface="+mn-cs"/>
            </a:endParaRPr>
          </a:p>
        </p:txBody>
      </p:sp>
    </p:spTree>
  </p:cSld>
  <p:clrMapOvr>
    <a:masterClrMapping/>
  </p:clrMapOvr>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809" name="图片 1"/>
          <p:cNvPicPr>
            <a:picLocks noChangeAspect="1"/>
          </p:cNvPicPr>
          <p:nvPr/>
        </p:nvPicPr>
        <p:blipFill>
          <a:blip r:embed="rId1"/>
          <a:stretch>
            <a:fillRect/>
          </a:stretch>
        </p:blipFill>
        <p:spPr>
          <a:xfrm>
            <a:off x="5303838" y="3140075"/>
            <a:ext cx="5267325" cy="2914650"/>
          </a:xfrm>
          <a:prstGeom prst="rect">
            <a:avLst/>
          </a:prstGeom>
          <a:noFill/>
          <a:ln w="9525">
            <a:noFill/>
          </a:ln>
        </p:spPr>
      </p:pic>
      <p:pic>
        <p:nvPicPr>
          <p:cNvPr id="119810" name="图片 1"/>
          <p:cNvPicPr>
            <a:picLocks noChangeAspect="1"/>
          </p:cNvPicPr>
          <p:nvPr/>
        </p:nvPicPr>
        <p:blipFill>
          <a:blip r:embed="rId2"/>
          <a:stretch>
            <a:fillRect/>
          </a:stretch>
        </p:blipFill>
        <p:spPr>
          <a:xfrm>
            <a:off x="1703388" y="836613"/>
            <a:ext cx="5276850" cy="2209800"/>
          </a:xfrm>
          <a:prstGeom prst="rect">
            <a:avLst/>
          </a:prstGeom>
          <a:noFill/>
          <a:ln w="9525">
            <a:noFill/>
          </a:ln>
        </p:spPr>
      </p:pic>
      <p:sp>
        <p:nvSpPr>
          <p:cNvPr id="119811" name="标题 2"/>
          <p:cNvSpPr>
            <a:spLocks noGrp="1"/>
          </p:cNvSpPr>
          <p:nvPr>
            <p:ph type="title"/>
          </p:nvPr>
        </p:nvSpPr>
        <p:spPr>
          <a:xfrm>
            <a:off x="1127125" y="117475"/>
            <a:ext cx="8972550" cy="534988"/>
          </a:xfrm>
        </p:spPr>
        <p:txBody>
          <a:bodyPr vert="horz" wrap="square" lIns="91440" tIns="45720" rIns="91440" bIns="45720" anchor="b" anchorCtr="0"/>
          <a:lstStyle/>
          <a:p>
            <a:r>
              <a:rPr lang="zh-CN" altLang="en-US" sz="2600" dirty="0">
                <a:solidFill>
                  <a:srgbClr val="FF0000"/>
                </a:solidFill>
              </a:rPr>
              <a:t>明细需要有汇总数</a:t>
            </a:r>
            <a:endParaRPr lang="zh-CN" altLang="en-US" sz="2600" dirty="0">
              <a:solidFill>
                <a:srgbClr val="FF0000"/>
              </a:solidFill>
            </a:endParaRPr>
          </a:p>
        </p:txBody>
      </p:sp>
    </p:spTree>
  </p:cSld>
  <p:clrMapOvr>
    <a:masterClrMapping/>
  </p:clrMapOvr>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内容占位符 2"/>
          <p:cNvSpPr>
            <a:spLocks noGrp="1"/>
          </p:cNvSpPr>
          <p:nvPr>
            <p:ph idx="1"/>
          </p:nvPr>
        </p:nvSpPr>
        <p:spPr/>
        <p:txBody>
          <a:bodyPr vert="horz" wrap="square" lIns="91440" tIns="45720" rIns="91440" bIns="45720" anchor="t" anchorCtr="0"/>
          <a:lstStyle/>
          <a:p>
            <a:r>
              <a:rPr lang="zh-CN" altLang="en-US" sz="2800" b="1" dirty="0">
                <a:solidFill>
                  <a:schemeClr val="accent2"/>
                </a:solidFill>
                <a:latin typeface="仿宋_GB2312" panose="02010609030101010101" pitchFamily="49" charset="-122"/>
              </a:rPr>
              <a:t>预付款计入投资</a:t>
            </a:r>
            <a:endParaRPr lang="en-US" altLang="zh-CN" sz="2800" b="1" dirty="0">
              <a:solidFill>
                <a:schemeClr val="accent2"/>
              </a:solidFill>
              <a:latin typeface="仿宋_GB2312" panose="02010609030101010101" pitchFamily="49" charset="-122"/>
            </a:endParaRPr>
          </a:p>
          <a:p>
            <a:r>
              <a:rPr lang="zh-CN" altLang="en-US" sz="2800" b="1" dirty="0">
                <a:solidFill>
                  <a:schemeClr val="accent2"/>
                </a:solidFill>
                <a:latin typeface="仿宋_GB2312" panose="02010609030101010101" pitchFamily="49" charset="-122"/>
              </a:rPr>
              <a:t>提供“固定资产”下相关设备明细的，混乱繁杂，未标注取数来源及加总过程的</a:t>
            </a:r>
            <a:endParaRPr lang="en-US" altLang="zh-CN" sz="2800" b="1" dirty="0">
              <a:solidFill>
                <a:schemeClr val="accent2"/>
              </a:solidFill>
              <a:latin typeface="仿宋_GB2312" panose="02010609030101010101" pitchFamily="49" charset="-122"/>
            </a:endParaRPr>
          </a:p>
          <a:p>
            <a:r>
              <a:rPr lang="zh-CN" altLang="en-US" sz="2800" b="1" dirty="0">
                <a:solidFill>
                  <a:schemeClr val="accent2"/>
                </a:solidFill>
                <a:latin typeface="仿宋_GB2312" panose="02010609030101010101" pitchFamily="49" charset="-122"/>
              </a:rPr>
              <a:t>提供整个调查单位而非项目的“固定资产”科目 </a:t>
            </a:r>
            <a:endParaRPr lang="en-US" altLang="zh-CN" sz="2800" b="1" dirty="0">
              <a:solidFill>
                <a:schemeClr val="accent2"/>
              </a:solidFill>
              <a:latin typeface="仿宋_GB2312" panose="02010609030101010101" pitchFamily="49" charset="-122"/>
            </a:endParaRPr>
          </a:p>
          <a:p>
            <a:r>
              <a:rPr lang="zh-CN" altLang="en-US" sz="2800" b="1" dirty="0">
                <a:solidFill>
                  <a:schemeClr val="accent2"/>
                </a:solidFill>
                <a:latin typeface="仿宋_GB2312" panose="02010609030101010101" pitchFamily="49" charset="-122"/>
              </a:rPr>
              <a:t>只提供货物采购单或合同</a:t>
            </a:r>
            <a:endParaRPr lang="en-US" altLang="zh-CN" sz="2800" b="1" dirty="0">
              <a:solidFill>
                <a:schemeClr val="accent2"/>
              </a:solidFill>
              <a:latin typeface="仿宋_GB2312" panose="02010609030101010101" pitchFamily="49" charset="-122"/>
            </a:endParaRPr>
          </a:p>
          <a:p>
            <a:r>
              <a:rPr lang="zh-CN" altLang="en-US" sz="2800" b="1" dirty="0">
                <a:solidFill>
                  <a:schemeClr val="accent2"/>
                </a:solidFill>
                <a:latin typeface="仿宋_GB2312" panose="02010609030101010101" pitchFamily="49" charset="-122"/>
              </a:rPr>
              <a:t>支付汇总表、台账代替支付凭证 </a:t>
            </a:r>
            <a:endParaRPr lang="zh-CN" altLang="en-US" sz="2800" b="1" dirty="0">
              <a:solidFill>
                <a:schemeClr val="accent2"/>
              </a:solidFill>
              <a:latin typeface="仿宋_GB2312" panose="02010609030101010101" pitchFamily="49" charset="-122"/>
            </a:endParaRPr>
          </a:p>
        </p:txBody>
      </p:sp>
      <p:sp>
        <p:nvSpPr>
          <p:cNvPr id="4" name="标题 1"/>
          <p:cNvSpPr>
            <a:spLocks noGrp="1"/>
          </p:cNvSpPr>
          <p:nvPr/>
        </p:nvSpPr>
        <p:spPr>
          <a:xfrm>
            <a:off x="1127125" y="44450"/>
            <a:ext cx="8972550" cy="603250"/>
          </a:xfrm>
          <a:prstGeom prst="rect">
            <a:avLst/>
          </a:prstGeom>
          <a:noFill/>
          <a:ln w="9525">
            <a:noFill/>
          </a:ln>
        </p:spPr>
        <p:txBody>
          <a:bodyPr anchor="b">
            <a:normAutofit/>
          </a:bodyPr>
          <a:lst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2pPr>
            <a:lvl3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3pPr>
            <a:lvl4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4pPr>
            <a:lvl5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2800" b="1" i="0" u="none" strike="noStrike" kern="1200" cap="none" spc="0" normalizeH="0" baseline="0" noProof="1">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不合规凭证</a:t>
            </a:r>
            <a:endParaRPr kumimoji="0" lang="zh-CN" altLang="en-US" sz="2800" b="0" i="0" u="none" strike="noStrike" kern="1200" cap="none" spc="0" normalizeH="0" baseline="0" noProof="1">
              <a:ln>
                <a:noFill/>
              </a:ln>
              <a:solidFill>
                <a:schemeClr val="tx2"/>
              </a:solidFill>
              <a:effectLst/>
              <a:uLnTx/>
              <a:uFillTx/>
              <a:latin typeface="+mj-lt"/>
              <a:ea typeface="+mj-ea"/>
              <a:cs typeface="+mj-cs"/>
            </a:endParaRPr>
          </a:p>
        </p:txBody>
      </p:sp>
    </p:spTree>
  </p:cSld>
  <p:clrMapOvr>
    <a:masterClrMapping/>
  </p:clrMapOvr>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标题 1"/>
          <p:cNvSpPr>
            <a:spLocks noGrp="1"/>
          </p:cNvSpPr>
          <p:nvPr>
            <p:ph type="title"/>
          </p:nvPr>
        </p:nvSpPr>
        <p:spPr>
          <a:xfrm>
            <a:off x="1200150" y="765175"/>
            <a:ext cx="5384800" cy="460375"/>
          </a:xfrm>
        </p:spPr>
        <p:txBody>
          <a:bodyPr vert="horz" wrap="none" lIns="91440" tIns="45720" rIns="91440" bIns="45720" anchor="t" anchorCtr="0">
            <a:spAutoFit/>
          </a:bodyPr>
          <a:lstStyle/>
          <a:p>
            <a:pPr eaLnBrk="1" hangingPunct="1"/>
            <a:r>
              <a:rPr lang="zh-CN" altLang="en-US" sz="2400" b="1" dirty="0">
                <a:solidFill>
                  <a:srgbClr val="FF0000"/>
                </a:solidFill>
                <a:latin typeface="仿宋_GB2312" panose="02010609030101010101" pitchFamily="49" charset="-122"/>
              </a:rPr>
              <a:t>未标明所取数据，同时需扣除预付款等</a:t>
            </a:r>
            <a:endParaRPr lang="zh-CN" altLang="en-US" sz="2400" b="1" dirty="0">
              <a:solidFill>
                <a:srgbClr val="FF0000"/>
              </a:solidFill>
              <a:latin typeface="仿宋_GB2312" panose="02010609030101010101" pitchFamily="49" charset="-122"/>
            </a:endParaRPr>
          </a:p>
        </p:txBody>
      </p:sp>
      <p:pic>
        <p:nvPicPr>
          <p:cNvPr id="121858" name="图片 3"/>
          <p:cNvPicPr>
            <a:picLocks noChangeAspect="1"/>
          </p:cNvPicPr>
          <p:nvPr/>
        </p:nvPicPr>
        <p:blipFill>
          <a:blip r:embed="rId1"/>
          <a:stretch>
            <a:fillRect/>
          </a:stretch>
        </p:blipFill>
        <p:spPr>
          <a:xfrm>
            <a:off x="1200150" y="1268413"/>
            <a:ext cx="9942513" cy="5467350"/>
          </a:xfrm>
          <a:prstGeom prst="rect">
            <a:avLst/>
          </a:prstGeom>
          <a:noFill/>
          <a:ln w="9525">
            <a:noFill/>
          </a:ln>
        </p:spPr>
      </p:pic>
      <p:sp>
        <p:nvSpPr>
          <p:cNvPr id="6" name="标题 1"/>
          <p:cNvSpPr>
            <a:spLocks noGrp="1"/>
          </p:cNvSpPr>
          <p:nvPr/>
        </p:nvSpPr>
        <p:spPr>
          <a:xfrm>
            <a:off x="1198563" y="117475"/>
            <a:ext cx="8972550" cy="603250"/>
          </a:xfrm>
          <a:prstGeom prst="rect">
            <a:avLst/>
          </a:prstGeom>
          <a:noFill/>
          <a:ln w="9525">
            <a:noFill/>
          </a:ln>
        </p:spPr>
        <p:txBody>
          <a:bodyPr anchor="b">
            <a:normAutofit/>
          </a:bodyPr>
          <a:lst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2pPr>
            <a:lvl3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3pPr>
            <a:lvl4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4pPr>
            <a:lvl5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2800" b="1" i="0" u="none" strike="noStrike" kern="1200" cap="none" spc="0" normalizeH="0" baseline="0" noProof="1">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不合规凭证</a:t>
            </a:r>
            <a:endParaRPr kumimoji="0" lang="zh-CN" altLang="en-US" sz="2800" b="0" i="0" u="none" strike="noStrike" kern="1200" cap="none" spc="0" normalizeH="0" baseline="0" noProof="1">
              <a:ln>
                <a:noFill/>
              </a:ln>
              <a:solidFill>
                <a:schemeClr val="tx2"/>
              </a:solidFill>
              <a:effectLst/>
              <a:uLnTx/>
              <a:uFillTx/>
              <a:latin typeface="+mj-lt"/>
              <a:ea typeface="+mj-ea"/>
              <a:cs typeface="+mj-cs"/>
            </a:endParaRPr>
          </a:p>
        </p:txBody>
      </p:sp>
    </p:spTree>
  </p:cSld>
  <p:clrMapOvr>
    <a:masterClrMapping/>
  </p:clrMapOvr>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标题 1"/>
          <p:cNvSpPr>
            <a:spLocks noGrp="1"/>
          </p:cNvSpPr>
          <p:nvPr>
            <p:ph type="title"/>
          </p:nvPr>
        </p:nvSpPr>
        <p:spPr>
          <a:xfrm>
            <a:off x="1200150" y="981075"/>
            <a:ext cx="3243263" cy="460375"/>
          </a:xfrm>
        </p:spPr>
        <p:txBody>
          <a:bodyPr vert="horz" wrap="none" lIns="91440" tIns="45720" rIns="91440" bIns="45720" anchor="t" anchorCtr="0">
            <a:spAutoFit/>
          </a:bodyPr>
          <a:lstStyle/>
          <a:p>
            <a:pPr eaLnBrk="1" hangingPunct="1"/>
            <a:r>
              <a:rPr lang="zh-CN" altLang="en-US" sz="2400" b="1" dirty="0">
                <a:solidFill>
                  <a:srgbClr val="FF0000"/>
                </a:solidFill>
                <a:latin typeface="仿宋_GB2312" panose="02010609030101010101" pitchFamily="49" charset="-122"/>
                <a:sym typeface="仿宋_GB2312" panose="02010609030101010101" pitchFamily="49" charset="-122"/>
              </a:rPr>
              <a:t>会计科目摘要显示不全</a:t>
            </a:r>
            <a:endParaRPr lang="zh-CN" altLang="en-US" sz="2400" b="1" dirty="0">
              <a:solidFill>
                <a:srgbClr val="FF0000"/>
              </a:solidFill>
              <a:latin typeface="仿宋_GB2312" panose="02010609030101010101" pitchFamily="49" charset="-122"/>
              <a:sym typeface="仿宋_GB2312" panose="02010609030101010101" pitchFamily="49" charset="-122"/>
            </a:endParaRPr>
          </a:p>
        </p:txBody>
      </p:sp>
      <p:pic>
        <p:nvPicPr>
          <p:cNvPr id="122882" name="图片 5"/>
          <p:cNvPicPr>
            <a:picLocks noChangeAspect="1"/>
          </p:cNvPicPr>
          <p:nvPr/>
        </p:nvPicPr>
        <p:blipFill>
          <a:blip r:embed="rId1"/>
          <a:stretch>
            <a:fillRect/>
          </a:stretch>
        </p:blipFill>
        <p:spPr>
          <a:xfrm>
            <a:off x="1343025" y="1773238"/>
            <a:ext cx="9028113" cy="3074987"/>
          </a:xfrm>
          <a:prstGeom prst="rect">
            <a:avLst/>
          </a:prstGeom>
          <a:noFill/>
          <a:ln w="9525">
            <a:noFill/>
          </a:ln>
        </p:spPr>
      </p:pic>
      <p:sp>
        <p:nvSpPr>
          <p:cNvPr id="7" name="标题 1"/>
          <p:cNvSpPr>
            <a:spLocks noGrp="1"/>
          </p:cNvSpPr>
          <p:nvPr/>
        </p:nvSpPr>
        <p:spPr>
          <a:xfrm>
            <a:off x="1198563" y="117475"/>
            <a:ext cx="8972550" cy="603250"/>
          </a:xfrm>
          <a:prstGeom prst="rect">
            <a:avLst/>
          </a:prstGeom>
          <a:noFill/>
          <a:ln w="9525">
            <a:noFill/>
          </a:ln>
        </p:spPr>
        <p:txBody>
          <a:bodyPr anchor="b">
            <a:normAutofit/>
          </a:bodyPr>
          <a:lst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2pPr>
            <a:lvl3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3pPr>
            <a:lvl4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4pPr>
            <a:lvl5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2800" b="1" i="0" u="none" strike="noStrike" kern="1200" cap="none" spc="0" normalizeH="0" baseline="0" noProof="1">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不合规凭证</a:t>
            </a:r>
            <a:endParaRPr kumimoji="0" lang="zh-CN" altLang="en-US" sz="2800" b="0" i="0" u="none" strike="noStrike" kern="1200" cap="none" spc="0" normalizeH="0" baseline="0" noProof="1">
              <a:ln>
                <a:noFill/>
              </a:ln>
              <a:solidFill>
                <a:schemeClr val="tx2"/>
              </a:solidFill>
              <a:effectLst/>
              <a:uLnTx/>
              <a:uFillTx/>
              <a:latin typeface="+mj-lt"/>
              <a:ea typeface="+mj-ea"/>
              <a:cs typeface="+mj-cs"/>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556000" y="-64590290"/>
            <a:ext cx="5080000" cy="337185"/>
          </a:xfrm>
          <a:prstGeom prst="rect">
            <a:avLst/>
          </a:prstGeom>
          <a:noFill/>
          <a:ln w="9525">
            <a:noFill/>
          </a:ln>
        </p:spPr>
        <p:txBody>
          <a:bodyPr>
            <a:spAutoFit/>
          </a:bodyPr>
          <a:p>
            <a:pPr algn="ctr"/>
            <a:r>
              <a:rPr lang="zh-CN" sz="1600">
                <a:ea typeface="宋体" panose="02010600030101010101" pitchFamily="2" charset="-122"/>
              </a:rPr>
              <a:t>投资项目申请表</a:t>
            </a:r>
            <a:endParaRPr lang="zh-CN" altLang="en-US"/>
          </a:p>
        </p:txBody>
      </p:sp>
      <p:graphicFrame>
        <p:nvGraphicFramePr>
          <p:cNvPr id="2" name="表格 1"/>
          <p:cNvGraphicFramePr/>
          <p:nvPr/>
        </p:nvGraphicFramePr>
        <p:xfrm>
          <a:off x="3556000" y="-64253108"/>
          <a:ext cx="0" cy="711200"/>
        </p:xfrm>
        <a:graphic>
          <a:graphicData uri="http://schemas.openxmlformats.org/drawingml/2006/table">
            <a:tbl>
              <a:tblPr firstRow="1" bandRow="1">
                <a:tableStyleId>{5940675A-B579-460E-94D1-54222C63F5DA}</a:tableStyleId>
              </a:tblPr>
              <a:tblGrid>
                <a:gridCol w="0"/>
                <a:gridCol w="0"/>
                <a:gridCol w="0"/>
              </a:tblGrid>
              <a:tr h="177800">
                <a:tc>
                  <a:txBody>
                    <a:bodyPr/>
                    <a:p>
                      <a:pPr indent="0">
                        <a:buNone/>
                      </a:pPr>
                      <a:r>
                        <a:rPr lang="en-US" sz="900" b="0">
                          <a:latin typeface="宋体" panose="02010600030101010101" pitchFamily="2" charset="-122"/>
                          <a:ea typeface="宋体" panose="02010600030101010101" pitchFamily="2" charset="-122"/>
                          <a:cs typeface="宋体" panose="02010600030101010101" pitchFamily="2" charset="-122"/>
                        </a:rPr>
                        <a:t> </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a:noFill/>
                    </a:lnR>
                    <a:lnT cap="flat">
                      <a:noFill/>
                    </a:lnT>
                    <a:lnB cap="flat">
                      <a:noFill/>
                    </a:lnB>
                    <a:lnTlToBr>
                      <a:noFill/>
                    </a:lnTlToBr>
                    <a:lnBlToTr>
                      <a:noFill/>
                    </a:lnBlToTr>
                    <a:noFill/>
                  </a:tcPr>
                </a:tc>
                <a:tc>
                  <a:txBody>
                    <a:bodyPr/>
                    <a:p>
                      <a:pPr indent="0" algn="r">
                        <a:buNone/>
                      </a:pPr>
                      <a:r>
                        <a:rPr lang="en-US" sz="900" b="0">
                          <a:latin typeface="宋体" panose="02010600030101010101" pitchFamily="2" charset="-122"/>
                          <a:ea typeface="宋体" panose="02010600030101010101" pitchFamily="2" charset="-122"/>
                          <a:cs typeface="宋体" panose="02010600030101010101" pitchFamily="2" charset="-122"/>
                        </a:rPr>
                        <a:t>表　　号： </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a:noFill/>
                    </a:lnR>
                    <a:lnT cap="flat">
                      <a:noFill/>
                    </a:lnT>
                    <a:lnB cap="flat">
                      <a:noFill/>
                    </a:lnB>
                    <a:lnTlToBr>
                      <a:noFill/>
                    </a:lnTlToBr>
                    <a:lnBlToTr>
                      <a:noFill/>
                    </a:lnBlToTr>
                    <a:noFill/>
                  </a:tcPr>
                </a:tc>
                <a:tc>
                  <a:txBody>
                    <a:bodyPr/>
                    <a:p>
                      <a:pPr indent="0" algn="dist">
                        <a:buNone/>
                      </a:pPr>
                      <a:r>
                        <a:rPr lang="en-US" sz="900" b="0">
                          <a:latin typeface="宋体" panose="02010600030101010101" pitchFamily="2" charset="-122"/>
                          <a:ea typeface="宋体" panose="02010600030101010101" pitchFamily="2" charset="-122"/>
                          <a:cs typeface="宋体" panose="02010600030101010101" pitchFamily="2" charset="-122"/>
                        </a:rPr>
                        <a:t>H202表</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cap="flat">
                      <a:noFill/>
                    </a:lnR>
                    <a:lnT cap="flat">
                      <a:noFill/>
                    </a:lnT>
                    <a:lnB cap="flat">
                      <a:noFill/>
                    </a:lnB>
                    <a:lnTlToBr>
                      <a:noFill/>
                    </a:lnTlToBr>
                    <a:lnBlToTr>
                      <a:noFill/>
                    </a:lnBlToTr>
                    <a:noFill/>
                  </a:tcPr>
                </a:tc>
              </a:tr>
              <a:tr h="177800">
                <a:tc>
                  <a:txBody>
                    <a:bodyPr/>
                    <a:p>
                      <a:pPr indent="0">
                        <a:buNone/>
                      </a:pPr>
                      <a:r>
                        <a:rPr lang="en-US" sz="900" b="0">
                          <a:latin typeface="宋体" panose="02010600030101010101" pitchFamily="2" charset="-122"/>
                          <a:ea typeface="宋体" panose="02010600030101010101" pitchFamily="2" charset="-122"/>
                          <a:cs typeface="宋体" panose="02010600030101010101" pitchFamily="2" charset="-122"/>
                        </a:rPr>
                        <a:t> </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b" anchorCtr="0">
                    <a:lnL>
                      <a:noFill/>
                    </a:lnL>
                    <a:lnR>
                      <a:noFill/>
                    </a:lnR>
                    <a:lnT cap="flat">
                      <a:noFill/>
                    </a:lnT>
                    <a:lnB cap="flat">
                      <a:noFill/>
                    </a:lnB>
                    <a:lnTlToBr>
                      <a:noFill/>
                    </a:lnTlToBr>
                    <a:lnBlToTr>
                      <a:noFill/>
                    </a:lnBlToTr>
                    <a:noFill/>
                  </a:tcPr>
                </a:tc>
                <a:tc>
                  <a:txBody>
                    <a:bodyPr/>
                    <a:p>
                      <a:pPr indent="0" algn="r">
                        <a:buNone/>
                      </a:pPr>
                      <a:r>
                        <a:rPr lang="en-US" sz="900" b="0">
                          <a:latin typeface="宋体" panose="02010600030101010101" pitchFamily="2" charset="-122"/>
                          <a:ea typeface="宋体" panose="02010600030101010101" pitchFamily="2" charset="-122"/>
                          <a:cs typeface="宋体" panose="02010600030101010101" pitchFamily="2" charset="-122"/>
                        </a:rPr>
                        <a:t>制定机关： </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a:noFill/>
                    </a:lnR>
                    <a:lnT cap="flat">
                      <a:noFill/>
                    </a:lnT>
                    <a:lnB cap="flat">
                      <a:noFill/>
                    </a:lnB>
                    <a:lnTlToBr>
                      <a:noFill/>
                    </a:lnTlToBr>
                    <a:lnBlToTr>
                      <a:noFill/>
                    </a:lnBlToTr>
                    <a:noFill/>
                  </a:tcPr>
                </a:tc>
                <a:tc>
                  <a:txBody>
                    <a:bodyPr/>
                    <a:p>
                      <a:pPr indent="0" algn="dist">
                        <a:buNone/>
                      </a:pPr>
                      <a:r>
                        <a:rPr lang="en-US" sz="900" b="0">
                          <a:latin typeface="宋体" panose="02010600030101010101" pitchFamily="2" charset="-122"/>
                          <a:ea typeface="宋体" panose="02010600030101010101" pitchFamily="2" charset="-122"/>
                          <a:cs typeface="宋体" panose="02010600030101010101" pitchFamily="2" charset="-122"/>
                        </a:rPr>
                        <a:t>国家统计局</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cap="flat">
                      <a:noFill/>
                    </a:lnR>
                    <a:lnT cap="flat">
                      <a:noFill/>
                    </a:lnT>
                    <a:lnB cap="flat">
                      <a:noFill/>
                    </a:lnB>
                    <a:lnTlToBr>
                      <a:noFill/>
                    </a:lnTlToBr>
                    <a:lnBlToTr>
                      <a:noFill/>
                    </a:lnBlToTr>
                    <a:noFill/>
                  </a:tcPr>
                </a:tc>
              </a:tr>
              <a:tr h="177800">
                <a:tc>
                  <a:txBody>
                    <a:bodyPr/>
                    <a:p>
                      <a:pPr indent="0">
                        <a:buNone/>
                      </a:pPr>
                      <a:r>
                        <a:rPr lang="en-US" sz="900" b="0">
                          <a:latin typeface="宋体" panose="02010600030101010101" pitchFamily="2" charset="-122"/>
                          <a:ea typeface="宋体" panose="02010600030101010101" pitchFamily="2" charset="-122"/>
                          <a:cs typeface="宋体" panose="02010600030101010101" pitchFamily="2" charset="-122"/>
                        </a:rPr>
                        <a:t>统一社会信用代码□□□□□□□□□□□□□□□□□□</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a:noFill/>
                    </a:lnR>
                    <a:lnT cap="flat">
                      <a:noFill/>
                    </a:lnT>
                    <a:lnB cap="flat">
                      <a:noFill/>
                    </a:lnB>
                    <a:lnTlToBr>
                      <a:noFill/>
                    </a:lnTlToBr>
                    <a:lnBlToTr>
                      <a:noFill/>
                    </a:lnBlToTr>
                    <a:noFill/>
                  </a:tcPr>
                </a:tc>
                <a:tc>
                  <a:txBody>
                    <a:bodyPr/>
                    <a:p>
                      <a:pPr indent="0" algn="r">
                        <a:buNone/>
                      </a:pPr>
                      <a:r>
                        <a:rPr lang="en-US" sz="900" b="0">
                          <a:latin typeface="宋体" panose="02010600030101010101" pitchFamily="2" charset="-122"/>
                          <a:ea typeface="宋体" panose="02010600030101010101" pitchFamily="2" charset="-122"/>
                          <a:cs typeface="宋体" panose="02010600030101010101" pitchFamily="2" charset="-122"/>
                        </a:rPr>
                        <a:t>文　　号：</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a:noFill/>
                    </a:lnR>
                    <a:lnT cap="flat">
                      <a:noFill/>
                    </a:lnT>
                    <a:lnB cap="flat">
                      <a:noFill/>
                    </a:lnB>
                    <a:lnTlToBr>
                      <a:noFill/>
                    </a:lnTlToBr>
                    <a:lnBlToTr>
                      <a:noFill/>
                    </a:lnBlToTr>
                    <a:noFill/>
                  </a:tcPr>
                </a:tc>
                <a:tc>
                  <a:txBody>
                    <a:bodyPr/>
                    <a:p>
                      <a:pPr indent="0" algn="dist">
                        <a:buNone/>
                      </a:pPr>
                      <a:r>
                        <a:rPr lang="en-US" sz="900" b="0">
                          <a:latin typeface="宋体" panose="02010600030101010101" pitchFamily="2" charset="-122"/>
                          <a:ea typeface="宋体" panose="02010600030101010101" pitchFamily="2" charset="-122"/>
                          <a:cs typeface="宋体" panose="02010600030101010101" pitchFamily="2" charset="-122"/>
                        </a:rPr>
                        <a:t>国统字﹝2023﹞88号</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cap="flat">
                      <a:noFill/>
                    </a:lnR>
                    <a:lnT cap="flat">
                      <a:noFill/>
                    </a:lnT>
                    <a:lnB cap="flat">
                      <a:noFill/>
                    </a:lnB>
                    <a:lnTlToBr>
                      <a:noFill/>
                    </a:lnTlToBr>
                    <a:lnBlToTr>
                      <a:noFill/>
                    </a:lnBlToTr>
                    <a:noFill/>
                  </a:tcPr>
                </a:tc>
              </a:tr>
              <a:tr h="177800">
                <a:tc>
                  <a:txBody>
                    <a:bodyPr/>
                    <a:p>
                      <a:pPr indent="0">
                        <a:buNone/>
                      </a:pPr>
                      <a:r>
                        <a:rPr lang="en-US" sz="900" b="0">
                          <a:latin typeface="宋体" panose="02010600030101010101" pitchFamily="2" charset="-122"/>
                          <a:ea typeface="宋体" panose="02010600030101010101" pitchFamily="2" charset="-122"/>
                          <a:cs typeface="宋体" panose="02010600030101010101" pitchFamily="2" charset="-122"/>
                        </a:rPr>
                        <a:t>单位详细名称（签章）：                           2025年   月</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a:noFill/>
                    </a:lnR>
                    <a:lnT cap="flat">
                      <a:noFill/>
                    </a:lnT>
                    <a:lnB cap="flat">
                      <a:noFill/>
                    </a:lnB>
                    <a:lnTlToBr>
                      <a:noFill/>
                    </a:lnTlToBr>
                    <a:lnBlToTr>
                      <a:noFill/>
                    </a:lnBlToTr>
                    <a:noFill/>
                  </a:tcPr>
                </a:tc>
                <a:tc>
                  <a:txBody>
                    <a:bodyPr/>
                    <a:p>
                      <a:pPr indent="0" algn="r">
                        <a:buNone/>
                      </a:pPr>
                      <a:r>
                        <a:rPr lang="en-US" sz="900" b="0">
                          <a:latin typeface="宋体" panose="02010600030101010101" pitchFamily="2" charset="-122"/>
                          <a:ea typeface="宋体" panose="02010600030101010101" pitchFamily="2" charset="-122"/>
                          <a:cs typeface="宋体" panose="02010600030101010101" pitchFamily="2" charset="-122"/>
                        </a:rPr>
                        <a:t>    有效期至：</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a:noFill/>
                    </a:lnR>
                    <a:lnT cap="flat">
                      <a:noFill/>
                    </a:lnT>
                    <a:lnB cap="flat">
                      <a:noFill/>
                    </a:lnB>
                    <a:lnTlToBr>
                      <a:noFill/>
                    </a:lnTlToBr>
                    <a:lnBlToTr>
                      <a:noFill/>
                    </a:lnBlToTr>
                    <a:noFill/>
                  </a:tcPr>
                </a:tc>
                <a:tc>
                  <a:txBody>
                    <a:bodyPr/>
                    <a:p>
                      <a:pPr indent="0" algn="dist">
                        <a:buNone/>
                      </a:pPr>
                      <a:r>
                        <a:rPr lang="en-US" sz="900" b="0">
                          <a:latin typeface="宋体" panose="02010600030101010101" pitchFamily="2" charset="-122"/>
                          <a:ea typeface="宋体" panose="02010600030101010101" pitchFamily="2" charset="-122"/>
                          <a:cs typeface="宋体" panose="02010600030101010101" pitchFamily="2" charset="-122"/>
                        </a:rPr>
                        <a:t>2026年1月</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cap="flat">
                      <a:noFill/>
                    </a:lnR>
                    <a:lnT cap="flat">
                      <a:noFill/>
                    </a:lnT>
                    <a:lnB cap="flat">
                      <a:noFill/>
                    </a:lnB>
                    <a:lnTlToBr>
                      <a:noFill/>
                    </a:lnTlToBr>
                    <a:lnBlToTr>
                      <a:noFill/>
                    </a:lnBlToTr>
                    <a:noFill/>
                  </a:tcPr>
                </a:tc>
              </a:tr>
            </a:tbl>
          </a:graphicData>
        </a:graphic>
      </p:graphicFrame>
      <p:sp>
        <p:nvSpPr>
          <p:cNvPr id="4" name="文本框 3"/>
          <p:cNvSpPr txBox="1"/>
          <p:nvPr/>
        </p:nvSpPr>
        <p:spPr>
          <a:xfrm>
            <a:off x="3556000" y="-57120786"/>
            <a:ext cx="5080000" cy="583565"/>
          </a:xfrm>
          <a:prstGeom prst="rect">
            <a:avLst/>
          </a:prstGeom>
          <a:noFill/>
          <a:ln w="9525">
            <a:noFill/>
          </a:ln>
        </p:spPr>
        <p:txBody>
          <a:bodyPr>
            <a:spAutoFit/>
          </a:bodyPr>
          <a:p>
            <a:pPr algn="ctr"/>
            <a:r>
              <a:rPr lang="en-US" sz="1600">
                <a:latin typeface="宋体" panose="02010600030101010101" pitchFamily="2" charset="-122"/>
              </a:rPr>
              <a:t> </a:t>
            </a:r>
            <a:endParaRPr lang="zh-CN" altLang="en-US"/>
          </a:p>
        </p:txBody>
      </p:sp>
      <p:graphicFrame>
        <p:nvGraphicFramePr>
          <p:cNvPr id="15" name="对象 14"/>
          <p:cNvGraphicFramePr/>
          <p:nvPr/>
        </p:nvGraphicFramePr>
        <p:xfrm>
          <a:off x="343535" y="752475"/>
          <a:ext cx="5864860" cy="5862320"/>
        </p:xfrm>
        <a:graphic>
          <a:graphicData uri="http://schemas.openxmlformats.org/presentationml/2006/ole">
            <mc:AlternateContent xmlns:mc="http://schemas.openxmlformats.org/markup-compatibility/2006">
              <mc:Choice xmlns:v="urn:schemas-microsoft-com:vml" Requires="v">
                <p:oleObj spid="_x0000_s16" name="" r:id="rId1" imgW="6419850" imgH="5133975" progId="Paint.Picture">
                  <p:embed/>
                </p:oleObj>
              </mc:Choice>
              <mc:Fallback>
                <p:oleObj name="" r:id="rId1" imgW="6419850" imgH="5133975" progId="Paint.Picture">
                  <p:embed/>
                  <p:pic>
                    <p:nvPicPr>
                      <p:cNvPr id="0" name="图片 15"/>
                      <p:cNvPicPr/>
                      <p:nvPr/>
                    </p:nvPicPr>
                    <p:blipFill>
                      <a:blip r:embed="rId2"/>
                      <a:stretch>
                        <a:fillRect/>
                      </a:stretch>
                    </p:blipFill>
                    <p:spPr>
                      <a:xfrm>
                        <a:off x="343535" y="752475"/>
                        <a:ext cx="5864860" cy="5862320"/>
                      </a:xfrm>
                      <a:prstGeom prst="rect">
                        <a:avLst/>
                      </a:prstGeom>
                    </p:spPr>
                  </p:pic>
                </p:oleObj>
              </mc:Fallback>
            </mc:AlternateContent>
          </a:graphicData>
        </a:graphic>
      </p:graphicFrame>
      <p:graphicFrame>
        <p:nvGraphicFramePr>
          <p:cNvPr id="17" name="对象 16"/>
          <p:cNvGraphicFramePr/>
          <p:nvPr/>
        </p:nvGraphicFramePr>
        <p:xfrm>
          <a:off x="6456045" y="840740"/>
          <a:ext cx="5033010" cy="5726430"/>
        </p:xfrm>
        <a:graphic>
          <a:graphicData uri="http://schemas.openxmlformats.org/presentationml/2006/ole">
            <mc:AlternateContent xmlns:mc="http://schemas.openxmlformats.org/markup-compatibility/2006">
              <mc:Choice xmlns:v="urn:schemas-microsoft-com:vml" Requires="v">
                <p:oleObj spid="_x0000_s18" name="" r:id="rId3" imgW="6696075" imgH="4762500" progId="Paint.Picture">
                  <p:embed/>
                </p:oleObj>
              </mc:Choice>
              <mc:Fallback>
                <p:oleObj name="" r:id="rId3" imgW="6696075" imgH="4762500" progId="Paint.Picture">
                  <p:embed/>
                  <p:pic>
                    <p:nvPicPr>
                      <p:cNvPr id="0" name="图片 17"/>
                      <p:cNvPicPr/>
                      <p:nvPr/>
                    </p:nvPicPr>
                    <p:blipFill>
                      <a:blip r:embed="rId4"/>
                      <a:stretch>
                        <a:fillRect/>
                      </a:stretch>
                    </p:blipFill>
                    <p:spPr>
                      <a:xfrm>
                        <a:off x="6456045" y="840740"/>
                        <a:ext cx="5033010" cy="5726430"/>
                      </a:xfrm>
                      <a:prstGeom prst="rect">
                        <a:avLst/>
                      </a:prstGeom>
                    </p:spPr>
                  </p:pic>
                </p:oleObj>
              </mc:Fallback>
            </mc:AlternateContent>
          </a:graphicData>
        </a:graphic>
      </p:graphicFrame>
      <p:sp>
        <p:nvSpPr>
          <p:cNvPr id="19" name="标题 1"/>
          <p:cNvSpPr>
            <a:spLocks noGrp="1"/>
          </p:cNvSpPr>
          <p:nvPr>
            <p:ph type="title"/>
          </p:nvPr>
        </p:nvSpPr>
        <p:spPr>
          <a:xfrm>
            <a:off x="1294054" y="142161"/>
            <a:ext cx="6752937" cy="603082"/>
          </a:xfrm>
        </p:spPr>
        <p:txBody>
          <a:bodyPr vert="horz" wrap="square" lIns="103868" tIns="51934" rIns="103868" bIns="51934" numCol="1" anchor="b" anchorCtr="0" compatLnSpc="1"/>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44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rPr>
              <a:t>H202</a:t>
            </a:r>
            <a:r>
              <a:rPr kumimoji="0" lang="zh-CN" altLang="en-US" sz="44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rPr>
              <a:t>表 表样</a:t>
            </a:r>
            <a:endParaRPr kumimoji="0" lang="zh-CN" altLang="en-US" sz="44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endParaRPr>
          </a:p>
        </p:txBody>
      </p:sp>
    </p:spTree>
  </p:cSld>
  <p:clrMapOvr>
    <a:masterClrMapping/>
  </p:clrMapOvr>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905" name="图片 1"/>
          <p:cNvPicPr>
            <a:picLocks noChangeAspect="1"/>
          </p:cNvPicPr>
          <p:nvPr/>
        </p:nvPicPr>
        <p:blipFill>
          <a:blip r:embed="rId1"/>
          <a:stretch>
            <a:fillRect/>
          </a:stretch>
        </p:blipFill>
        <p:spPr>
          <a:xfrm>
            <a:off x="1047750" y="1370013"/>
            <a:ext cx="10096500" cy="5513387"/>
          </a:xfrm>
          <a:prstGeom prst="rect">
            <a:avLst/>
          </a:prstGeom>
          <a:noFill/>
          <a:ln w="9525">
            <a:noFill/>
          </a:ln>
        </p:spPr>
      </p:pic>
      <p:sp>
        <p:nvSpPr>
          <p:cNvPr id="123906" name="文本框 2"/>
          <p:cNvSpPr txBox="1"/>
          <p:nvPr/>
        </p:nvSpPr>
        <p:spPr>
          <a:xfrm>
            <a:off x="984250" y="765175"/>
            <a:ext cx="9364663" cy="460375"/>
          </a:xfrm>
          <a:prstGeom prst="rect">
            <a:avLst/>
          </a:prstGeom>
          <a:noFill/>
          <a:ln w="9525">
            <a:noFill/>
          </a:ln>
        </p:spPr>
        <p:txBody>
          <a:bodyPr wrap="none" anchor="t" anchorCtr="0">
            <a:spAutoFit/>
          </a:bodyPr>
          <a:lstStyle/>
          <a:p>
            <a:r>
              <a:rPr lang="zh-CN" altLang="en-US" sz="2400" b="1" dirty="0">
                <a:solidFill>
                  <a:srgbClr val="FF0000"/>
                </a:solidFill>
                <a:latin typeface="仿宋_GB2312" panose="02010609030101010101" pitchFamily="49" charset="-122"/>
                <a:ea typeface="仿宋_GB2312" panose="02010609030101010101" pitchFamily="49" charset="-122"/>
              </a:rPr>
              <a:t>用支付汇总表、台账代替支付凭证，应同时提供对应会计科目及发票</a:t>
            </a:r>
            <a:endParaRPr lang="zh-CN" altLang="en-US" sz="2400" b="1" dirty="0">
              <a:solidFill>
                <a:srgbClr val="FF0000"/>
              </a:solidFill>
              <a:latin typeface="仿宋_GB2312" panose="02010609030101010101" pitchFamily="49" charset="-122"/>
              <a:ea typeface="仿宋_GB2312" panose="02010609030101010101" pitchFamily="49" charset="-122"/>
            </a:endParaRPr>
          </a:p>
        </p:txBody>
      </p:sp>
      <p:sp>
        <p:nvSpPr>
          <p:cNvPr id="4" name="标题 1"/>
          <p:cNvSpPr>
            <a:spLocks noGrp="1"/>
          </p:cNvSpPr>
          <p:nvPr/>
        </p:nvSpPr>
        <p:spPr>
          <a:xfrm>
            <a:off x="1198563" y="117475"/>
            <a:ext cx="8972550" cy="603250"/>
          </a:xfrm>
          <a:prstGeom prst="rect">
            <a:avLst/>
          </a:prstGeom>
          <a:noFill/>
          <a:ln w="9525">
            <a:noFill/>
          </a:ln>
        </p:spPr>
        <p:txBody>
          <a:bodyPr anchor="b">
            <a:normAutofit/>
          </a:bodyPr>
          <a:lst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2pPr>
            <a:lvl3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3pPr>
            <a:lvl4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4pPr>
            <a:lvl5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2800" b="1" i="0" u="none" strike="noStrike" kern="1200" cap="none" spc="0" normalizeH="0" baseline="0" noProof="1">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不合规凭证</a:t>
            </a:r>
            <a:endParaRPr kumimoji="0" lang="zh-CN" altLang="en-US" sz="2800" b="0" i="0" u="none" strike="noStrike" kern="1200" cap="none" spc="0" normalizeH="0" baseline="0" noProof="1">
              <a:ln>
                <a:noFill/>
              </a:ln>
              <a:solidFill>
                <a:schemeClr val="tx2"/>
              </a:solidFill>
              <a:effectLst/>
              <a:uLnTx/>
              <a:uFillTx/>
              <a:latin typeface="+mj-lt"/>
              <a:ea typeface="+mj-ea"/>
              <a:cs typeface="+mj-cs"/>
            </a:endParaRPr>
          </a:p>
        </p:txBody>
      </p:sp>
    </p:spTree>
  </p:cSld>
  <p:clrMapOvr>
    <a:masterClrMapping/>
  </p:clrMapOvr>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wrap="square" lIns="91440" tIns="45720" rIns="91440" bIns="45720" numCol="1" anchor="b" anchorCtr="0" compatLnSpc="1">
            <a:norm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0" cap="none" spc="0" normalizeH="0" baseline="0" noProof="1">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（三）其他费用</a:t>
            </a:r>
            <a:endParaRPr kumimoji="0" lang="zh-CN" altLang="en-US" sz="2800" b="0" i="0" u="none" strike="noStrike" kern="0" cap="none" spc="0" normalizeH="0" baseline="0" noProof="1">
              <a:ln>
                <a:noFill/>
              </a:ln>
              <a:solidFill>
                <a:schemeClr val="tx2"/>
              </a:solidFill>
              <a:effectLst/>
              <a:uLnTx/>
              <a:uFillTx/>
              <a:latin typeface="+mj-lt"/>
              <a:ea typeface="+mj-ea"/>
              <a:cs typeface="+mj-cs"/>
            </a:endParaRPr>
          </a:p>
        </p:txBody>
      </p:sp>
      <p:sp>
        <p:nvSpPr>
          <p:cNvPr id="3" name="内容占位符 2"/>
          <p:cNvSpPr>
            <a:spLocks noGrp="1"/>
          </p:cNvSpPr>
          <p:nvPr>
            <p:ph idx="1"/>
          </p:nvPr>
        </p:nvSpPr>
        <p:spPr>
          <a:xfrm>
            <a:off x="666750" y="928688"/>
            <a:ext cx="10733088" cy="4751388"/>
          </a:xfrm>
        </p:spPr>
        <p:txBody>
          <a:bodyPr vert="horz" wrap="square" lIns="91440" tIns="45720" rIns="91440" bIns="45720" numCol="1" anchor="t" anchorCtr="0" compatLnSpc="1"/>
          <a:lstStyle/>
          <a:p>
            <a:pPr marL="0" marR="0" lvl="0" indent="0" algn="l" defTabSz="914400" rtl="0" eaLnBrk="0" fontAlgn="base" latinLnBrk="0" hangingPunct="0">
              <a:lnSpc>
                <a:spcPct val="140000"/>
              </a:lnSpc>
              <a:spcBef>
                <a:spcPct val="20000"/>
              </a:spcBef>
              <a:spcAft>
                <a:spcPct val="0"/>
              </a:spcAft>
              <a:buClr>
                <a:schemeClr val="accent2"/>
              </a:buClr>
              <a:buSzTx/>
              <a:buFont typeface="Wingdings" panose="05000000000000000000" pitchFamily="2" charset="2"/>
              <a:buNone/>
              <a:defRPr/>
            </a:pPr>
            <a:r>
              <a:rPr kumimoji="0" lang="en-US" altLang="zh-CN" sz="2800" b="1" i="0" u="none" strike="noStrike" kern="0" cap="none" spc="0" normalizeH="0" baseline="0" noProof="1">
                <a:ln>
                  <a:noFill/>
                </a:ln>
                <a:solidFill>
                  <a:schemeClr val="tx1"/>
                </a:solidFill>
                <a:effectLst/>
                <a:uLnTx/>
                <a:uFillTx/>
                <a:latin typeface="仿宋_GB2312" panose="02010609030101010101" pitchFamily="49" charset="-122"/>
                <a:ea typeface="+mn-ea"/>
                <a:cs typeface="+mn-cs"/>
              </a:rPr>
              <a:t>   </a:t>
            </a:r>
            <a:r>
              <a:rPr kumimoji="0" lang="zh-CN" altLang="zh-CN" sz="2800" b="1" i="0" u="none" strike="noStrike" kern="0" cap="none" spc="0" normalizeH="0" baseline="0" noProof="1">
                <a:ln>
                  <a:noFill/>
                </a:ln>
                <a:solidFill>
                  <a:schemeClr val="tx1"/>
                </a:solidFill>
                <a:effectLst/>
                <a:uLnTx/>
                <a:uFillTx/>
                <a:latin typeface="仿宋_GB2312" panose="02010609030101010101" pitchFamily="49" charset="-122"/>
                <a:ea typeface="+mn-ea"/>
                <a:cs typeface="+mn-cs"/>
              </a:rPr>
              <a:t>根据与项目相关的待摊支出、土地使用权（建设用地费）等会计科目或相关支付凭证填报。</a:t>
            </a:r>
            <a:endParaRPr kumimoji="0" lang="en-US" altLang="zh-CN" sz="2800" b="1" i="0" u="none" strike="noStrike" kern="0" cap="none" spc="0" normalizeH="0" baseline="0" noProof="1">
              <a:ln>
                <a:noFill/>
              </a:ln>
              <a:solidFill>
                <a:schemeClr val="tx1"/>
              </a:solidFill>
              <a:effectLst/>
              <a:uLnTx/>
              <a:uFillTx/>
              <a:latin typeface="仿宋_GB2312" panose="02010609030101010101" pitchFamily="49" charset="-122"/>
              <a:ea typeface="+mn-ea"/>
              <a:cs typeface="+mn-cs"/>
            </a:endParaRPr>
          </a:p>
          <a:p>
            <a:pPr marL="0" marR="0" lvl="0" indent="0" algn="l" defTabSz="914400" rtl="0" eaLnBrk="0" fontAlgn="base" latinLnBrk="0" hangingPunct="0">
              <a:lnSpc>
                <a:spcPct val="140000"/>
              </a:lnSpc>
              <a:spcBef>
                <a:spcPct val="20000"/>
              </a:spcBef>
              <a:spcAft>
                <a:spcPct val="0"/>
              </a:spcAft>
              <a:buClr>
                <a:schemeClr val="accent2"/>
              </a:buClr>
              <a:buSzTx/>
              <a:buFont typeface="Wingdings" panose="05000000000000000000" pitchFamily="2" charset="2"/>
              <a:buNone/>
              <a:defRPr/>
            </a:pPr>
            <a:r>
              <a:rPr kumimoji="0" lang="zh-CN" altLang="zh-CN" sz="2800" b="1" i="0" u="none" strike="noStrike" kern="0" cap="none" spc="0" normalizeH="0" baseline="0" noProof="1">
                <a:ln>
                  <a:noFill/>
                </a:ln>
                <a:solidFill>
                  <a:schemeClr val="tx1"/>
                </a:solidFill>
                <a:effectLst/>
                <a:uLnTx/>
                <a:uFillTx/>
                <a:latin typeface="仿宋_GB2312" panose="02010609030101010101" pitchFamily="49" charset="-122"/>
                <a:ea typeface="+mn-ea"/>
                <a:cs typeface="+mn-cs"/>
              </a:rPr>
              <a:t>   ①其他费用必须是用于本项目支出，而非企业全部支出，因此在提供凭证时，</a:t>
            </a:r>
            <a:r>
              <a:rPr kumimoji="0" lang="zh-CN" altLang="zh-CN" sz="2800" b="1" i="0" u="none" strike="noStrike" kern="0" cap="none" spc="0" normalizeH="0" baseline="0" noProof="1">
                <a:ln>
                  <a:noFill/>
                </a:ln>
                <a:solidFill>
                  <a:srgbClr val="FF0000"/>
                </a:solidFill>
                <a:effectLst/>
                <a:uLnTx/>
                <a:uFillTx/>
                <a:latin typeface="仿宋_GB2312" panose="02010609030101010101" pitchFamily="49" charset="-122"/>
                <a:ea typeface="+mn-ea"/>
                <a:cs typeface="+mn-cs"/>
              </a:rPr>
              <a:t>需能够说明该笔支出用于项目</a:t>
            </a:r>
            <a:r>
              <a:rPr kumimoji="0" lang="zh-CN" altLang="zh-CN" sz="2800" b="1" i="0" u="none" strike="noStrike" kern="0" cap="none" spc="0" normalizeH="0" baseline="0" noProof="1">
                <a:ln>
                  <a:noFill/>
                </a:ln>
                <a:solidFill>
                  <a:schemeClr val="tx1"/>
                </a:solidFill>
                <a:effectLst/>
                <a:uLnTx/>
                <a:uFillTx/>
                <a:latin typeface="仿宋_GB2312" panose="02010609030101010101" pitchFamily="49" charset="-122"/>
                <a:ea typeface="+mn-ea"/>
                <a:cs typeface="+mn-cs"/>
              </a:rPr>
              <a:t>。</a:t>
            </a:r>
            <a:endParaRPr kumimoji="0" lang="zh-CN" altLang="zh-CN" sz="2800" b="1" i="0" u="none" strike="noStrike" kern="0" cap="none" spc="0" normalizeH="0" baseline="0" noProof="1">
              <a:ln>
                <a:noFill/>
              </a:ln>
              <a:solidFill>
                <a:schemeClr val="tx1"/>
              </a:solidFill>
              <a:effectLst/>
              <a:uLnTx/>
              <a:uFillTx/>
              <a:latin typeface="仿宋_GB2312" panose="02010609030101010101" pitchFamily="49" charset="-122"/>
              <a:ea typeface="+mn-ea"/>
              <a:cs typeface="+mn-cs"/>
            </a:endParaRPr>
          </a:p>
          <a:p>
            <a:pPr marL="0" marR="0" lvl="0" indent="0" algn="l" defTabSz="914400" rtl="0" eaLnBrk="0" fontAlgn="base" latinLnBrk="0" hangingPunct="0">
              <a:lnSpc>
                <a:spcPct val="140000"/>
              </a:lnSpc>
              <a:spcBef>
                <a:spcPct val="20000"/>
              </a:spcBef>
              <a:spcAft>
                <a:spcPct val="0"/>
              </a:spcAft>
              <a:buClr>
                <a:schemeClr val="accent2"/>
              </a:buClr>
              <a:buSzTx/>
              <a:buFont typeface="Wingdings" panose="05000000000000000000" pitchFamily="2" charset="2"/>
              <a:buNone/>
              <a:defRPr/>
            </a:pPr>
            <a:r>
              <a:rPr kumimoji="0" lang="zh-CN" altLang="zh-CN" sz="2800" b="1" i="0" u="none" strike="noStrike" kern="0" cap="none" spc="0" normalizeH="0" baseline="0" noProof="1">
                <a:ln>
                  <a:noFill/>
                </a:ln>
                <a:solidFill>
                  <a:schemeClr val="tx1"/>
                </a:solidFill>
                <a:effectLst/>
                <a:uLnTx/>
                <a:uFillTx/>
                <a:latin typeface="仿宋_GB2312" panose="02010609030101010101" pitchFamily="49" charset="-122"/>
                <a:ea typeface="+mn-ea"/>
                <a:cs typeface="+mn-cs"/>
              </a:rPr>
              <a:t>   ②建设用地费必须实际已经支出且该土地实际已经开工建设。</a:t>
            </a:r>
            <a:endParaRPr kumimoji="0" lang="zh-CN" altLang="zh-CN" sz="3000" b="1" i="0" u="none" strike="noStrike" kern="0" cap="none" spc="0" normalizeH="0" baseline="0" noProof="1">
              <a:ln>
                <a:noFill/>
              </a:ln>
              <a:solidFill>
                <a:schemeClr val="accent2"/>
              </a:solidFill>
              <a:effectLst/>
              <a:uLnTx/>
              <a:uFillTx/>
              <a:latin typeface="华文中宋" panose="02010600040101010101" pitchFamily="2" charset="-122"/>
              <a:ea typeface="华文中宋" panose="02010600040101010101" pitchFamily="2" charset="-122"/>
              <a:cs typeface="+mn-cs"/>
            </a:endParaRPr>
          </a:p>
          <a:p>
            <a:pPr marL="469900" marR="0" lvl="0" indent="-46990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Char char="o"/>
              <a:defRPr/>
            </a:pPr>
            <a:endParaRPr kumimoji="0" lang="en-US" altLang="zh-CN" sz="3000" b="0" i="0" u="none" strike="noStrike" kern="0" cap="none" spc="0" normalizeH="0" baseline="0" noProof="1">
              <a:ln>
                <a:noFill/>
              </a:ln>
              <a:solidFill>
                <a:schemeClr val="tx1"/>
              </a:solidFill>
              <a:effectLst/>
              <a:uLnTx/>
              <a:uFillTx/>
              <a:latin typeface="+mn-lt"/>
              <a:ea typeface="+mn-ea"/>
              <a:cs typeface="+mn-cs"/>
            </a:endParaRPr>
          </a:p>
          <a:p>
            <a:pPr marL="469900" marR="0" lvl="0" indent="-46990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Char char="o"/>
              <a:defRPr/>
            </a:pPr>
            <a:endParaRPr kumimoji="0" lang="zh-CN" altLang="en-US" sz="3000" b="0" i="0" u="none" strike="noStrike" kern="0" cap="none" spc="0" normalizeH="0" baseline="0" noProof="1">
              <a:ln>
                <a:noFill/>
              </a:ln>
              <a:solidFill>
                <a:schemeClr val="tx1"/>
              </a:solidFill>
              <a:effectLst/>
              <a:uLnTx/>
              <a:uFillTx/>
              <a:latin typeface="+mn-lt"/>
              <a:ea typeface="+mn-ea"/>
              <a:cs typeface="+mn-cs"/>
            </a:endParaRPr>
          </a:p>
        </p:txBody>
      </p:sp>
    </p:spTree>
  </p:cSld>
  <p:clrMapOvr>
    <a:masterClrMapping/>
  </p:clrMapOvr>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内容占位符 2"/>
          <p:cNvSpPr>
            <a:spLocks noGrp="1"/>
          </p:cNvSpPr>
          <p:nvPr>
            <p:ph idx="1"/>
          </p:nvPr>
        </p:nvSpPr>
        <p:spPr>
          <a:xfrm>
            <a:off x="479425" y="908050"/>
            <a:ext cx="10817225" cy="5348288"/>
          </a:xfrm>
        </p:spPr>
        <p:txBody>
          <a:bodyPr vert="horz" wrap="square" lIns="91440" tIns="45720" rIns="91440" bIns="45720" anchor="t" anchorCtr="0"/>
          <a:lstStyle/>
          <a:p>
            <a:pPr marL="0" indent="0">
              <a:lnSpc>
                <a:spcPct val="130000"/>
              </a:lnSpc>
              <a:buNone/>
            </a:pPr>
            <a:r>
              <a:rPr lang="zh-CN" altLang="en-US" sz="2600" b="1" dirty="0">
                <a:latin typeface="仿宋_GB2312" panose="02010609030101010101" pitchFamily="49" charset="-122"/>
              </a:rPr>
              <a:t>（</a:t>
            </a:r>
            <a:r>
              <a:rPr lang="en-US" altLang="zh-CN" sz="2600" b="1" dirty="0">
                <a:latin typeface="仿宋_GB2312" panose="02010609030101010101" pitchFamily="49" charset="-122"/>
              </a:rPr>
              <a:t>1</a:t>
            </a:r>
            <a:r>
              <a:rPr lang="zh-CN" altLang="en-US" sz="2600" b="1" dirty="0">
                <a:latin typeface="仿宋_GB2312" panose="02010609030101010101" pitchFamily="49" charset="-122"/>
              </a:rPr>
              <a:t>）</a:t>
            </a:r>
            <a:r>
              <a:rPr lang="zh-CN" altLang="zh-CN" sz="2600" b="1" dirty="0">
                <a:latin typeface="仿宋_GB2312" panose="02010609030101010101" pitchFamily="49" charset="-122"/>
              </a:rPr>
              <a:t>企业盖章的财务科目（明细），</a:t>
            </a:r>
            <a:r>
              <a:rPr lang="zh-CN" altLang="en-US" sz="2600" b="1" dirty="0">
                <a:latin typeface="仿宋_GB2312" panose="02010609030101010101" pitchFamily="49" charset="-122"/>
              </a:rPr>
              <a:t>主要为“在建工程</a:t>
            </a:r>
            <a:r>
              <a:rPr lang="en-US" altLang="zh-CN" sz="2600" b="1" dirty="0">
                <a:latin typeface="仿宋_GB2312" panose="02010609030101010101" pitchFamily="49" charset="-122"/>
              </a:rPr>
              <a:t>—</a:t>
            </a:r>
            <a:r>
              <a:rPr lang="zh-CN" altLang="en-US" sz="2600" b="1" dirty="0">
                <a:latin typeface="仿宋_GB2312" panose="02010609030101010101" pitchFamily="49" charset="-122"/>
              </a:rPr>
              <a:t>待摊支出</a:t>
            </a:r>
            <a:r>
              <a:rPr lang="en-US" altLang="zh-CN" sz="2600" b="1" dirty="0">
                <a:latin typeface="仿宋_GB2312" panose="02010609030101010101" pitchFamily="49" charset="-122"/>
              </a:rPr>
              <a:t>”</a:t>
            </a:r>
            <a:r>
              <a:rPr lang="zh-CN" altLang="en-US" sz="2600" b="1" dirty="0">
                <a:latin typeface="仿宋_GB2312" panose="02010609030101010101" pitchFamily="49" charset="-122"/>
              </a:rPr>
              <a:t>“无形资产</a:t>
            </a:r>
            <a:r>
              <a:rPr lang="en-US" altLang="zh-CN" sz="2600" b="1" dirty="0">
                <a:latin typeface="仿宋_GB2312" panose="02010609030101010101" pitchFamily="49" charset="-122"/>
              </a:rPr>
              <a:t>——</a:t>
            </a:r>
            <a:r>
              <a:rPr lang="zh-CN" altLang="en-US" sz="2600" b="1" dirty="0">
                <a:latin typeface="仿宋_GB2312" panose="02010609030101010101" pitchFamily="49" charset="-122"/>
              </a:rPr>
              <a:t>土地使用权”科目余额表</a:t>
            </a:r>
            <a:r>
              <a:rPr lang="zh-CN" altLang="zh-CN" sz="2600" b="1" dirty="0">
                <a:latin typeface="仿宋_GB2312" panose="02010609030101010101" pitchFamily="49" charset="-122"/>
              </a:rPr>
              <a:t>。</a:t>
            </a:r>
            <a:endParaRPr lang="zh-CN" altLang="zh-CN" sz="2600" b="1" dirty="0">
              <a:latin typeface="仿宋_GB2312" panose="02010609030101010101" pitchFamily="49" charset="-122"/>
            </a:endParaRPr>
          </a:p>
          <a:p>
            <a:pPr marL="0" indent="0">
              <a:lnSpc>
                <a:spcPct val="130000"/>
              </a:lnSpc>
              <a:buNone/>
            </a:pPr>
            <a:r>
              <a:rPr lang="zh-CN" altLang="en-US" sz="2600" b="1" dirty="0">
                <a:latin typeface="仿宋_GB2312" panose="02010609030101010101" pitchFamily="49" charset="-122"/>
              </a:rPr>
              <a:t>   提供“在建工程</a:t>
            </a:r>
            <a:r>
              <a:rPr lang="en-US" altLang="zh-CN" sz="2600" b="1" dirty="0">
                <a:latin typeface="仿宋_GB2312" panose="02010609030101010101" pitchFamily="49" charset="-122"/>
              </a:rPr>
              <a:t>——</a:t>
            </a:r>
            <a:r>
              <a:rPr lang="zh-CN" altLang="en-US" sz="2600" b="1" dirty="0">
                <a:latin typeface="仿宋_GB2312" panose="02010609030101010101" pitchFamily="49" charset="-122"/>
              </a:rPr>
              <a:t>待摊支出”余额表的，应展开“在建工程”下科目，核实是否有多个在建项目，</a:t>
            </a:r>
            <a:r>
              <a:rPr lang="zh-CN" altLang="en-US" sz="2600" b="1" dirty="0">
                <a:solidFill>
                  <a:srgbClr val="FF0000"/>
                </a:solidFill>
                <a:latin typeface="仿宋_GB2312" panose="02010609030101010101" pitchFamily="49" charset="-122"/>
              </a:rPr>
              <a:t>并标注用于本项目的待摊支出</a:t>
            </a:r>
            <a:r>
              <a:rPr lang="zh-CN" altLang="en-US" sz="2600" b="1" dirty="0">
                <a:latin typeface="仿宋_GB2312" panose="02010609030101010101" pitchFamily="49" charset="-122"/>
              </a:rPr>
              <a:t>；</a:t>
            </a:r>
            <a:endParaRPr lang="zh-CN" altLang="en-US" sz="2600" b="1" dirty="0">
              <a:latin typeface="仿宋_GB2312" panose="02010609030101010101" pitchFamily="49" charset="-122"/>
            </a:endParaRPr>
          </a:p>
          <a:p>
            <a:pPr marL="0" indent="0">
              <a:lnSpc>
                <a:spcPct val="130000"/>
              </a:lnSpc>
              <a:buNone/>
            </a:pPr>
            <a:r>
              <a:rPr lang="zh-CN" altLang="en-US" sz="2600" b="1" dirty="0">
                <a:latin typeface="仿宋_GB2312" panose="02010609030101010101" pitchFamily="49" charset="-122"/>
              </a:rPr>
              <a:t>   对于一个企业有多个项目的，需明晰该“土地使用权”供几个项目使用，并按照实际使用面积进行分摊。</a:t>
            </a:r>
            <a:endParaRPr lang="en-US" altLang="zh-CN" sz="2600" b="1" dirty="0">
              <a:latin typeface="仿宋_GB2312" panose="02010609030101010101" pitchFamily="49" charset="-122"/>
            </a:endParaRPr>
          </a:p>
          <a:p>
            <a:pPr marL="0" indent="0">
              <a:lnSpc>
                <a:spcPct val="130000"/>
              </a:lnSpc>
              <a:buNone/>
            </a:pPr>
            <a:r>
              <a:rPr lang="zh-CN" altLang="en-US" sz="2600" b="1" dirty="0">
                <a:latin typeface="仿宋_GB2312" panose="02010609030101010101" pitchFamily="49" charset="-122"/>
              </a:rPr>
              <a:t>（</a:t>
            </a:r>
            <a:r>
              <a:rPr lang="en-US" altLang="zh-CN" sz="2600" b="1" dirty="0">
                <a:latin typeface="仿宋_GB2312" panose="02010609030101010101" pitchFamily="49" charset="-122"/>
              </a:rPr>
              <a:t>2</a:t>
            </a:r>
            <a:r>
              <a:rPr lang="zh-CN" altLang="en-US" sz="2600" b="1" dirty="0">
                <a:latin typeface="仿宋_GB2312" panose="02010609030101010101" pitchFamily="49" charset="-122"/>
              </a:rPr>
              <a:t>）土地费用支付凭证，可使用土地购置发票或统一财政票据。</a:t>
            </a:r>
            <a:endParaRPr lang="en-US" altLang="zh-CN" sz="2600" b="1" dirty="0">
              <a:latin typeface="仿宋_GB2312" panose="02010609030101010101" pitchFamily="49" charset="-122"/>
            </a:endParaRPr>
          </a:p>
          <a:p>
            <a:pPr marL="0" indent="0">
              <a:lnSpc>
                <a:spcPct val="130000"/>
              </a:lnSpc>
              <a:buNone/>
            </a:pPr>
            <a:r>
              <a:rPr lang="zh-CN" altLang="en-US" sz="2600" b="1" dirty="0">
                <a:latin typeface="仿宋_GB2312" panose="02010609030101010101" pitchFamily="49" charset="-122"/>
              </a:rPr>
              <a:t>（</a:t>
            </a:r>
            <a:r>
              <a:rPr lang="en-US" altLang="zh-CN" sz="2600" b="1" dirty="0">
                <a:latin typeface="仿宋_GB2312" panose="02010609030101010101" pitchFamily="49" charset="-122"/>
              </a:rPr>
              <a:t>3</a:t>
            </a:r>
            <a:r>
              <a:rPr lang="zh-CN" altLang="en-US" sz="2600" b="1" dirty="0">
                <a:latin typeface="仿宋_GB2312" panose="02010609030101010101" pitchFamily="49" charset="-122"/>
              </a:rPr>
              <a:t>）将增值税计入其他费用，需提供与项目相关的大额发票。</a:t>
            </a:r>
            <a:endParaRPr lang="en-US" altLang="zh-CN" sz="2600" b="1" dirty="0">
              <a:latin typeface="仿宋_GB2312" panose="02010609030101010101" pitchFamily="49" charset="-122"/>
            </a:endParaRPr>
          </a:p>
          <a:p>
            <a:pPr marL="0" indent="0">
              <a:lnSpc>
                <a:spcPct val="130000"/>
              </a:lnSpc>
              <a:buNone/>
            </a:pPr>
            <a:r>
              <a:rPr lang="zh-CN" altLang="en-US" sz="2600" b="1" dirty="0">
                <a:latin typeface="仿宋_GB2312" panose="02010609030101010101" pitchFamily="49" charset="-122"/>
              </a:rPr>
              <a:t>（</a:t>
            </a:r>
            <a:r>
              <a:rPr lang="en-US" altLang="zh-CN" sz="2600" b="1" dirty="0">
                <a:latin typeface="仿宋_GB2312" panose="02010609030101010101" pitchFamily="49" charset="-122"/>
              </a:rPr>
              <a:t>4</a:t>
            </a:r>
            <a:r>
              <a:rPr lang="zh-CN" altLang="en-US" sz="2600" b="1" dirty="0">
                <a:latin typeface="仿宋_GB2312" panose="02010609030101010101" pitchFamily="49" charset="-122"/>
              </a:rPr>
              <a:t>）将项目资金产生的利息计入其他费用，需提供支付利息的凭证</a:t>
            </a:r>
            <a:r>
              <a:rPr lang="zh-CN" altLang="en-US" sz="2800" b="1" dirty="0">
                <a:latin typeface="仿宋_GB2312" panose="02010609030101010101" pitchFamily="49" charset="-122"/>
              </a:rPr>
              <a:t>。</a:t>
            </a:r>
            <a:endParaRPr lang="zh-CN" altLang="en-US" sz="2800" b="1" dirty="0">
              <a:latin typeface="仿宋_GB2312" panose="02010609030101010101" pitchFamily="49" charset="-122"/>
            </a:endParaRPr>
          </a:p>
        </p:txBody>
      </p:sp>
      <p:sp>
        <p:nvSpPr>
          <p:cNvPr id="4" name="文本框 3"/>
          <p:cNvSpPr txBox="1"/>
          <p:nvPr/>
        </p:nvSpPr>
        <p:spPr>
          <a:xfrm>
            <a:off x="1271588" y="44450"/>
            <a:ext cx="2684463" cy="522288"/>
          </a:xfrm>
          <a:prstGeom prst="rect">
            <a:avLst/>
          </a:prstGeom>
          <a:noFill/>
        </p:spPr>
        <p:txBody>
          <a:bodyPr wrap="none">
            <a:spAutoFit/>
          </a:bodyPr>
          <a:lstStyle/>
          <a:p>
            <a:pPr marR="0" defTabSz="914400">
              <a:buClrTx/>
              <a:buSzTx/>
              <a:buFont typeface="Arial" panose="020B0604020202020204" pitchFamily="34" charset="0"/>
              <a:buNone/>
              <a:defRPr/>
            </a:pPr>
            <a:r>
              <a:rPr kumimoji="0" lang="zh-CN" altLang="en-US" sz="2800" b="1" kern="1200" cap="none" spc="0" normalizeH="0" baseline="0" noProof="1">
                <a:solidFill>
                  <a:srgbClr val="C00000"/>
                </a:solidFill>
                <a:effectLst>
                  <a:outerShdw blurRad="38100" dist="38100" dir="2700000" algn="tl">
                    <a:srgbClr val="C0C0C0"/>
                  </a:outerShdw>
                </a:effectLst>
                <a:latin typeface="黑体" panose="02010609060101010101" pitchFamily="49" charset="-122"/>
                <a:ea typeface="黑体" panose="02010609060101010101" pitchFamily="49" charset="-122"/>
                <a:cs typeface="+mn-cs"/>
                <a:sym typeface="+mn-ea"/>
              </a:rPr>
              <a:t>可提供的凭证：</a:t>
            </a:r>
            <a:endParaRPr kumimoji="0" lang="zh-CN" altLang="en-US" sz="2800" b="1" kern="1200" cap="none" spc="0" normalizeH="0" baseline="0" noProof="1">
              <a:solidFill>
                <a:srgbClr val="C00000"/>
              </a:solidFill>
              <a:effectLst>
                <a:outerShdw blurRad="38100" dist="38100" dir="2700000" algn="tl">
                  <a:srgbClr val="C0C0C0"/>
                </a:outerShdw>
              </a:effectLst>
              <a:latin typeface="黑体" panose="02010609060101010101" pitchFamily="49" charset="-122"/>
              <a:ea typeface="黑体" panose="02010609060101010101" pitchFamily="49" charset="-122"/>
              <a:cs typeface="+mn-cs"/>
              <a:sym typeface="+mn-ea"/>
            </a:endParaRPr>
          </a:p>
        </p:txBody>
      </p:sp>
    </p:spTree>
  </p:cSld>
  <p:clrMapOvr>
    <a:masterClrMapping/>
  </p:clrMapOvr>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27125" y="0"/>
            <a:ext cx="8972550" cy="603250"/>
          </a:xfrm>
        </p:spPr>
        <p:txBody>
          <a:bodyPr vert="horz" wrap="square" lIns="91440" tIns="45720" rIns="91440" bIns="45720" numCol="1" anchor="b" anchorCtr="0" compatLnSpc="1">
            <a:norm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0" cap="none" spc="0" normalizeH="0" baseline="0" noProof="1">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不合规凭证</a:t>
            </a:r>
            <a:endParaRPr kumimoji="0" lang="zh-CN" altLang="en-US" sz="2800" b="0" i="0" u="none" strike="noStrike" kern="0" cap="none" spc="0" normalizeH="0" baseline="0" noProof="1">
              <a:ln>
                <a:noFill/>
              </a:ln>
              <a:solidFill>
                <a:schemeClr val="tx2"/>
              </a:solidFill>
              <a:effectLst/>
              <a:uLnTx/>
              <a:uFillTx/>
              <a:latin typeface="+mj-lt"/>
              <a:ea typeface="+mj-ea"/>
              <a:cs typeface="+mj-cs"/>
            </a:endParaRPr>
          </a:p>
        </p:txBody>
      </p:sp>
      <p:sp>
        <p:nvSpPr>
          <p:cNvPr id="126978" name="内容占位符 2"/>
          <p:cNvSpPr>
            <a:spLocks noGrp="1"/>
          </p:cNvSpPr>
          <p:nvPr>
            <p:ph idx="1"/>
          </p:nvPr>
        </p:nvSpPr>
        <p:spPr/>
        <p:txBody>
          <a:bodyPr vert="horz" wrap="square" lIns="91440" tIns="45720" rIns="91440" bIns="45720" anchor="t" anchorCtr="0"/>
          <a:lstStyle/>
          <a:p>
            <a:pPr>
              <a:lnSpc>
                <a:spcPct val="150000"/>
              </a:lnSpc>
            </a:pPr>
            <a:r>
              <a:rPr lang="zh-CN" altLang="en-US" sz="2800" b="1" dirty="0">
                <a:solidFill>
                  <a:schemeClr val="accent2"/>
                </a:solidFill>
                <a:latin typeface="仿宋_GB2312" panose="02010609030101010101" pitchFamily="49" charset="-122"/>
              </a:rPr>
              <a:t>提供的其他费用票证不能反映与项目的关系（一并提供对应会计账目）</a:t>
            </a:r>
            <a:endParaRPr lang="en-US" altLang="zh-CN" sz="2800" b="1" dirty="0">
              <a:solidFill>
                <a:schemeClr val="accent2"/>
              </a:solidFill>
              <a:latin typeface="仿宋_GB2312" panose="02010609030101010101" pitchFamily="49" charset="-122"/>
            </a:endParaRPr>
          </a:p>
          <a:p>
            <a:pPr>
              <a:lnSpc>
                <a:spcPct val="150000"/>
              </a:lnSpc>
            </a:pPr>
            <a:r>
              <a:rPr lang="zh-CN" altLang="en-US" sz="2800" b="1" dirty="0">
                <a:solidFill>
                  <a:schemeClr val="accent2"/>
                </a:solidFill>
                <a:latin typeface="仿宋_GB2312" panose="02010609030101010101" pitchFamily="49" charset="-122"/>
              </a:rPr>
              <a:t>提供整个调查单位而非项目的“待摊费用”科目 </a:t>
            </a:r>
            <a:endParaRPr lang="zh-CN" altLang="en-US" sz="2800" b="1" dirty="0">
              <a:solidFill>
                <a:schemeClr val="accent2"/>
              </a:solidFill>
              <a:latin typeface="仿宋_GB2312" panose="02010609030101010101" pitchFamily="49" charset="-122"/>
            </a:endParaRPr>
          </a:p>
        </p:txBody>
      </p:sp>
    </p:spTree>
  </p:cSld>
  <p:clrMapOvr>
    <a:masterClrMapping/>
  </p:clrMapOvr>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001" name="图片 4"/>
          <p:cNvPicPr>
            <a:picLocks noChangeAspect="1"/>
          </p:cNvPicPr>
          <p:nvPr/>
        </p:nvPicPr>
        <p:blipFill>
          <a:blip r:embed="rId1"/>
          <a:stretch>
            <a:fillRect/>
          </a:stretch>
        </p:blipFill>
        <p:spPr>
          <a:xfrm>
            <a:off x="1271588" y="1712913"/>
            <a:ext cx="9690100" cy="5119687"/>
          </a:xfrm>
          <a:prstGeom prst="rect">
            <a:avLst/>
          </a:prstGeom>
          <a:noFill/>
          <a:ln w="9525">
            <a:noFill/>
          </a:ln>
        </p:spPr>
      </p:pic>
      <p:sp>
        <p:nvSpPr>
          <p:cNvPr id="128002" name="标题 3"/>
          <p:cNvSpPr>
            <a:spLocks noGrp="1"/>
          </p:cNvSpPr>
          <p:nvPr>
            <p:ph type="title"/>
          </p:nvPr>
        </p:nvSpPr>
        <p:spPr>
          <a:xfrm>
            <a:off x="984250" y="908050"/>
            <a:ext cx="8972550" cy="603250"/>
          </a:xfrm>
        </p:spPr>
        <p:txBody>
          <a:bodyPr vert="horz" wrap="square" lIns="91440" tIns="45720" rIns="91440" bIns="45720" anchor="b" anchorCtr="0"/>
          <a:lstStyle/>
          <a:p>
            <a:r>
              <a:rPr lang="zh-CN" altLang="en-US" sz="2800" b="1" dirty="0">
                <a:solidFill>
                  <a:srgbClr val="FF0000"/>
                </a:solidFill>
              </a:rPr>
              <a:t>不能反映与项目的关系，应提供对应会计科目</a:t>
            </a:r>
            <a:endParaRPr lang="zh-CN" altLang="en-US" sz="2800" b="1" dirty="0">
              <a:solidFill>
                <a:srgbClr val="FF0000"/>
              </a:solidFill>
            </a:endParaRPr>
          </a:p>
        </p:txBody>
      </p:sp>
      <p:sp>
        <p:nvSpPr>
          <p:cNvPr id="6" name="标题 1"/>
          <p:cNvSpPr>
            <a:spLocks noGrp="1"/>
          </p:cNvSpPr>
          <p:nvPr/>
        </p:nvSpPr>
        <p:spPr>
          <a:xfrm>
            <a:off x="1198563" y="117475"/>
            <a:ext cx="8972550" cy="603250"/>
          </a:xfrm>
          <a:prstGeom prst="rect">
            <a:avLst/>
          </a:prstGeom>
          <a:noFill/>
          <a:ln w="9525">
            <a:noFill/>
          </a:ln>
        </p:spPr>
        <p:txBody>
          <a:bodyPr anchor="b">
            <a:normAutofit/>
          </a:bodyPr>
          <a:lst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2pPr>
            <a:lvl3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3pPr>
            <a:lvl4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4pPr>
            <a:lvl5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2800" b="1" i="0" u="none" strike="noStrike" kern="1200" cap="none" spc="0" normalizeH="0" baseline="0" noProof="1">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不合规凭证</a:t>
            </a:r>
            <a:endParaRPr kumimoji="0" lang="zh-CN" altLang="en-US" sz="2800" b="0" i="0" u="none" strike="noStrike" kern="1200" cap="none" spc="0" normalizeH="0" baseline="0" noProof="1">
              <a:ln>
                <a:noFill/>
              </a:ln>
              <a:solidFill>
                <a:schemeClr val="tx2"/>
              </a:solidFill>
              <a:effectLst/>
              <a:uLnTx/>
              <a:uFillTx/>
              <a:latin typeface="+mj-lt"/>
              <a:ea typeface="+mj-ea"/>
              <a:cs typeface="+mj-cs"/>
            </a:endParaRPr>
          </a:p>
        </p:txBody>
      </p:sp>
    </p:spTree>
  </p:cSld>
  <p:clrMapOvr>
    <a:masterClrMapping/>
  </p:clrMapOvr>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标题 1"/>
          <p:cNvSpPr>
            <a:spLocks noGrp="1"/>
          </p:cNvSpPr>
          <p:nvPr>
            <p:ph type="title"/>
          </p:nvPr>
        </p:nvSpPr>
        <p:spPr>
          <a:xfrm>
            <a:off x="984250" y="765175"/>
            <a:ext cx="8972550" cy="603250"/>
          </a:xfrm>
        </p:spPr>
        <p:txBody>
          <a:bodyPr vert="horz" wrap="square" lIns="91440" tIns="45720" rIns="91440" bIns="45720" anchor="b" anchorCtr="0"/>
          <a:lstStyle/>
          <a:p>
            <a:r>
              <a:rPr lang="zh-CN" altLang="en-US" sz="2800" b="1" dirty="0">
                <a:solidFill>
                  <a:srgbClr val="FF0000"/>
                </a:solidFill>
              </a:rPr>
              <a:t>应提供对应项目的待摊投资</a:t>
            </a:r>
            <a:endParaRPr lang="zh-CN" altLang="en-US" sz="2800" b="1" dirty="0">
              <a:solidFill>
                <a:srgbClr val="FF0000"/>
              </a:solidFill>
            </a:endParaRPr>
          </a:p>
        </p:txBody>
      </p:sp>
      <p:pic>
        <p:nvPicPr>
          <p:cNvPr id="129026" name="图片 3"/>
          <p:cNvPicPr>
            <a:picLocks noChangeAspect="1"/>
          </p:cNvPicPr>
          <p:nvPr/>
        </p:nvPicPr>
        <p:blipFill>
          <a:blip r:embed="rId1"/>
          <a:stretch>
            <a:fillRect/>
          </a:stretch>
        </p:blipFill>
        <p:spPr>
          <a:xfrm>
            <a:off x="2871788" y="1560513"/>
            <a:ext cx="6323012" cy="5116512"/>
          </a:xfrm>
          <a:prstGeom prst="rect">
            <a:avLst/>
          </a:prstGeom>
          <a:noFill/>
          <a:ln w="9525">
            <a:noFill/>
          </a:ln>
        </p:spPr>
      </p:pic>
      <p:sp>
        <p:nvSpPr>
          <p:cNvPr id="5" name="标题 1"/>
          <p:cNvSpPr>
            <a:spLocks noGrp="1"/>
          </p:cNvSpPr>
          <p:nvPr/>
        </p:nvSpPr>
        <p:spPr>
          <a:xfrm>
            <a:off x="1198563" y="117475"/>
            <a:ext cx="8972550" cy="603250"/>
          </a:xfrm>
          <a:prstGeom prst="rect">
            <a:avLst/>
          </a:prstGeom>
          <a:noFill/>
          <a:ln w="9525">
            <a:noFill/>
          </a:ln>
        </p:spPr>
        <p:txBody>
          <a:bodyPr anchor="b">
            <a:normAutofit/>
          </a:bodyPr>
          <a:lst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2pPr>
            <a:lvl3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3pPr>
            <a:lvl4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4pPr>
            <a:lvl5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2800" b="1" i="0" u="none" strike="noStrike" kern="1200" cap="none" spc="0" normalizeH="0" baseline="0" noProof="1">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不合规凭证</a:t>
            </a:r>
            <a:endParaRPr kumimoji="0" lang="zh-CN" altLang="en-US" sz="2800" b="0" i="0" u="none" strike="noStrike" kern="1200" cap="none" spc="0" normalizeH="0" baseline="0" noProof="1">
              <a:ln>
                <a:noFill/>
              </a:ln>
              <a:solidFill>
                <a:schemeClr val="tx2"/>
              </a:solidFill>
              <a:effectLst/>
              <a:uLnTx/>
              <a:uFillTx/>
              <a:latin typeface="+mj-lt"/>
              <a:ea typeface="+mj-ea"/>
              <a:cs typeface="+mj-cs"/>
            </a:endParaRPr>
          </a:p>
        </p:txBody>
      </p:sp>
    </p:spTree>
  </p:cSld>
  <p:clrMapOvr>
    <a:masterClrMapping/>
  </p:clrMapOvr>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内容占位符 2"/>
          <p:cNvSpPr>
            <a:spLocks noGrp="1"/>
          </p:cNvSpPr>
          <p:nvPr>
            <p:ph idx="1"/>
          </p:nvPr>
        </p:nvSpPr>
        <p:spPr>
          <a:xfrm>
            <a:off x="1847850" y="1485265"/>
            <a:ext cx="9095105" cy="4516120"/>
          </a:xfrm>
        </p:spPr>
        <p:txBody>
          <a:bodyPr vert="horz" wrap="square" lIns="91440" tIns="45720" rIns="91440" bIns="45720" anchor="t" anchorCtr="0"/>
          <a:p>
            <a:pPr marL="0" indent="0">
              <a:lnSpc>
                <a:spcPct val="150000"/>
              </a:lnSpc>
              <a:buNone/>
            </a:pPr>
            <a:r>
              <a:rPr lang="zh-CN" altLang="en-US" sz="3600" b="1" dirty="0">
                <a:latin typeface="微软雅黑" panose="020B0503020204020204" charset="-122"/>
                <a:ea typeface="微软雅黑" panose="020B0503020204020204" charset="-122"/>
                <a:sym typeface="+mn-ea"/>
              </a:rPr>
              <a:t>（三）</a:t>
            </a:r>
            <a:r>
              <a:rPr lang="en-US" altLang="zh-CN" sz="3600" b="1" dirty="0">
                <a:latin typeface="微软雅黑" panose="020B0503020204020204" charset="-122"/>
                <a:ea typeface="微软雅黑" panose="020B0503020204020204" charset="-122"/>
                <a:sym typeface="+mn-ea"/>
              </a:rPr>
              <a:t>H108</a:t>
            </a:r>
            <a:r>
              <a:rPr lang="zh-CN" altLang="en-US" sz="3600" b="1" dirty="0">
                <a:latin typeface="微软雅黑" panose="020B0503020204020204" charset="-122"/>
                <a:ea typeface="微软雅黑" panose="020B0503020204020204" charset="-122"/>
                <a:sym typeface="+mn-ea"/>
              </a:rPr>
              <a:t>表（年报）</a:t>
            </a:r>
            <a:endParaRPr lang="zh-CN" altLang="en-US" sz="3600" b="1" dirty="0">
              <a:latin typeface="微软雅黑" panose="020B0503020204020204" charset="-122"/>
              <a:ea typeface="微软雅黑" panose="020B0503020204020204" charset="-122"/>
              <a:sym typeface="+mn-ea"/>
            </a:endParaRPr>
          </a:p>
          <a:p>
            <a:pPr marL="0" indent="0">
              <a:lnSpc>
                <a:spcPct val="150000"/>
              </a:lnSpc>
              <a:buNone/>
            </a:pPr>
            <a:r>
              <a:rPr lang="zh-CN" altLang="en-US" sz="3600" b="1" noProof="0" dirty="0">
                <a:ln>
                  <a:noFill/>
                </a:ln>
                <a:effectLst/>
                <a:uLnTx/>
                <a:uFillTx/>
                <a:latin typeface="+mn-ea"/>
                <a:sym typeface="+mn-lt"/>
              </a:rPr>
              <a:t>固定资产投资项目新增生产能力情况</a:t>
            </a:r>
            <a:endParaRPr lang="zh-CN" altLang="en-US" sz="3600" b="1" dirty="0">
              <a:latin typeface="微软雅黑" panose="020B0503020204020204" charset="-122"/>
              <a:ea typeface="微软雅黑" panose="020B0503020204020204" charset="-122"/>
              <a:sym typeface="+mn-ea"/>
            </a:endParaRPr>
          </a:p>
          <a:p>
            <a:pPr marL="0" indent="0">
              <a:lnSpc>
                <a:spcPct val="150000"/>
              </a:lnSpc>
              <a:buNone/>
            </a:pPr>
            <a:endParaRPr lang="zh-CN" altLang="en-US" sz="3600" b="1" dirty="0">
              <a:latin typeface="微软雅黑" panose="020B0503020204020204" charset="-122"/>
              <a:ea typeface="微软雅黑" panose="020B0503020204020204" charset="-122"/>
              <a:sym typeface="+mn-ea"/>
            </a:endParaRPr>
          </a:p>
          <a:p>
            <a:pPr marL="0" indent="0">
              <a:lnSpc>
                <a:spcPct val="150000"/>
              </a:lnSpc>
              <a:buNone/>
            </a:pPr>
            <a:endParaRPr lang="zh-CN" altLang="en-US" sz="3600" b="1" dirty="0">
              <a:latin typeface="微软雅黑" panose="020B0503020204020204" charset="-122"/>
              <a:ea typeface="微软雅黑" panose="020B0503020204020204" charset="-122"/>
              <a:sym typeface="+mn-ea"/>
            </a:endParaRPr>
          </a:p>
          <a:p>
            <a:pPr>
              <a:lnSpc>
                <a:spcPct val="150000"/>
              </a:lnSpc>
            </a:pPr>
            <a:endParaRPr lang="zh-CN" altLang="en-US" sz="3600" b="1" dirty="0">
              <a:latin typeface="微软雅黑" panose="020B0503020204020204" charset="-122"/>
              <a:ea typeface="微软雅黑" panose="020B0503020204020204" charset="-122"/>
            </a:endParaRPr>
          </a:p>
          <a:p>
            <a:pPr marL="0" indent="0">
              <a:lnSpc>
                <a:spcPct val="150000"/>
              </a:lnSpc>
              <a:buNone/>
            </a:pPr>
            <a:endParaRPr lang="zh-CN" altLang="en-US" sz="3200" b="1" dirty="0"/>
          </a:p>
          <a:p>
            <a:endParaRPr lang="zh-CN" altLang="en-US" dirty="0"/>
          </a:p>
        </p:txBody>
      </p:sp>
      <p:sp>
        <p:nvSpPr>
          <p:cNvPr id="4" name="文本框 3"/>
          <p:cNvSpPr txBox="1"/>
          <p:nvPr/>
        </p:nvSpPr>
        <p:spPr>
          <a:xfrm>
            <a:off x="1847850" y="3501390"/>
            <a:ext cx="7595235" cy="175323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p>
            <a:r>
              <a:rPr lang="en-US" altLang="zh-CN" b="1" dirty="0">
                <a:solidFill>
                  <a:srgbClr val="FF0000"/>
                </a:solidFill>
                <a:latin typeface="仿宋_GB2312" panose="02010609030101010101" pitchFamily="49" charset="-122"/>
                <a:ea typeface="仿宋_GB2312" panose="02010609030101010101" pitchFamily="49" charset="-122"/>
                <a:sym typeface="+mn-ea"/>
              </a:rPr>
              <a:t>2025</a:t>
            </a:r>
            <a:r>
              <a:rPr lang="zh-CN" altLang="en-US" b="1" dirty="0">
                <a:solidFill>
                  <a:srgbClr val="FF0000"/>
                </a:solidFill>
                <a:latin typeface="仿宋_GB2312" panose="02010609030101010101" pitchFamily="49" charset="-122"/>
                <a:ea typeface="仿宋_GB2312" panose="02010609030101010101" pitchFamily="49" charset="-122"/>
                <a:sym typeface="+mn-ea"/>
              </a:rPr>
              <a:t>年</a:t>
            </a:r>
            <a:r>
              <a:rPr lang="en-US" altLang="zh-CN" b="1" dirty="0">
                <a:solidFill>
                  <a:srgbClr val="FF0000"/>
                </a:solidFill>
                <a:latin typeface="仿宋_GB2312" panose="02010609030101010101" pitchFamily="49" charset="-122"/>
                <a:ea typeface="仿宋_GB2312" panose="02010609030101010101" pitchFamily="49" charset="-122"/>
                <a:sym typeface="+mn-ea"/>
              </a:rPr>
              <a:t>1</a:t>
            </a:r>
            <a:r>
              <a:rPr lang="zh-CN" altLang="en-US" b="1" dirty="0">
                <a:solidFill>
                  <a:srgbClr val="FF0000"/>
                </a:solidFill>
                <a:latin typeface="仿宋_GB2312" panose="02010609030101010101" pitchFamily="49" charset="-122"/>
                <a:ea typeface="仿宋_GB2312" panose="02010609030101010101" pitchFamily="49" charset="-122"/>
                <a:sym typeface="+mn-ea"/>
              </a:rPr>
              <a:t>月</a:t>
            </a:r>
            <a:r>
              <a:rPr lang="en-US" altLang="zh-CN" b="1" dirty="0">
                <a:solidFill>
                  <a:srgbClr val="FF0000"/>
                </a:solidFill>
                <a:latin typeface="仿宋_GB2312" panose="02010609030101010101" pitchFamily="49" charset="-122"/>
                <a:ea typeface="仿宋_GB2312" panose="02010609030101010101" pitchFamily="49" charset="-122"/>
                <a:sym typeface="+mn-ea"/>
              </a:rPr>
              <a:t>20</a:t>
            </a:r>
            <a:r>
              <a:rPr lang="zh-CN" altLang="en-US" b="1" dirty="0">
                <a:solidFill>
                  <a:srgbClr val="FF0000"/>
                </a:solidFill>
                <a:latin typeface="仿宋_GB2312" panose="02010609030101010101" pitchFamily="49" charset="-122"/>
                <a:ea typeface="仿宋_GB2312" panose="02010609030101010101" pitchFamily="49" charset="-122"/>
                <a:sym typeface="+mn-ea"/>
              </a:rPr>
              <a:t>日</a:t>
            </a:r>
            <a:r>
              <a:rPr lang="en-US" altLang="zh-CN" b="1" dirty="0">
                <a:solidFill>
                  <a:srgbClr val="FF0000"/>
                </a:solidFill>
                <a:latin typeface="仿宋_GB2312" panose="02010609030101010101" pitchFamily="49" charset="-122"/>
                <a:ea typeface="仿宋_GB2312" panose="02010609030101010101" pitchFamily="49" charset="-122"/>
                <a:sym typeface="+mn-ea"/>
              </a:rPr>
              <a:t>0</a:t>
            </a:r>
            <a:r>
              <a:rPr lang="zh-CN" altLang="en-US" b="1" dirty="0">
                <a:solidFill>
                  <a:srgbClr val="FF0000"/>
                </a:solidFill>
                <a:latin typeface="仿宋_GB2312" panose="02010609030101010101" pitchFamily="49" charset="-122"/>
                <a:ea typeface="仿宋_GB2312" panose="02010609030101010101" pitchFamily="49" charset="-122"/>
                <a:sym typeface="+mn-ea"/>
              </a:rPr>
              <a:t>时开网；企业</a:t>
            </a:r>
            <a:r>
              <a:rPr lang="en-US" altLang="zh-CN" b="1" dirty="0">
                <a:solidFill>
                  <a:srgbClr val="FF0000"/>
                </a:solidFill>
                <a:latin typeface="仿宋_GB2312" panose="02010609030101010101" pitchFamily="49" charset="-122"/>
                <a:ea typeface="仿宋_GB2312" panose="02010609030101010101" pitchFamily="49" charset="-122"/>
                <a:sym typeface="+mn-ea"/>
              </a:rPr>
              <a:t>2025</a:t>
            </a:r>
            <a:r>
              <a:rPr lang="zh-CN" altLang="en-US" b="1" dirty="0">
                <a:solidFill>
                  <a:srgbClr val="FF0000"/>
                </a:solidFill>
                <a:latin typeface="仿宋_GB2312" panose="02010609030101010101" pitchFamily="49" charset="-122"/>
                <a:ea typeface="仿宋_GB2312" panose="02010609030101010101" pitchFamily="49" charset="-122"/>
                <a:sym typeface="+mn-ea"/>
              </a:rPr>
              <a:t>年</a:t>
            </a:r>
            <a:r>
              <a:rPr lang="en-US" altLang="zh-CN" b="1" dirty="0">
                <a:solidFill>
                  <a:srgbClr val="FF0000"/>
                </a:solidFill>
                <a:latin typeface="仿宋_GB2312" panose="02010609030101010101" pitchFamily="49" charset="-122"/>
                <a:ea typeface="仿宋_GB2312" panose="02010609030101010101" pitchFamily="49" charset="-122"/>
                <a:sym typeface="+mn-ea"/>
              </a:rPr>
              <a:t>3</a:t>
            </a:r>
            <a:r>
              <a:rPr lang="zh-CN" altLang="en-US" b="1" dirty="0">
                <a:solidFill>
                  <a:srgbClr val="FF0000"/>
                </a:solidFill>
                <a:latin typeface="仿宋_GB2312" panose="02010609030101010101" pitchFamily="49" charset="-122"/>
                <a:ea typeface="仿宋_GB2312" panose="02010609030101010101" pitchFamily="49" charset="-122"/>
                <a:sym typeface="+mn-ea"/>
              </a:rPr>
              <a:t>月</a:t>
            </a:r>
            <a:r>
              <a:rPr lang="en-US" altLang="zh-CN" b="1" dirty="0">
                <a:solidFill>
                  <a:srgbClr val="FF0000"/>
                </a:solidFill>
                <a:latin typeface="仿宋_GB2312" panose="02010609030101010101" pitchFamily="49" charset="-122"/>
                <a:ea typeface="仿宋_GB2312" panose="02010609030101010101" pitchFamily="49" charset="-122"/>
                <a:sym typeface="+mn-ea"/>
              </a:rPr>
              <a:t>10</a:t>
            </a:r>
            <a:r>
              <a:rPr lang="zh-CN" altLang="en-US" b="1" dirty="0">
                <a:solidFill>
                  <a:srgbClr val="FF0000"/>
                </a:solidFill>
                <a:latin typeface="仿宋_GB2312" panose="02010609030101010101" pitchFamily="49" charset="-122"/>
                <a:ea typeface="仿宋_GB2312" panose="02010609030101010101" pitchFamily="49" charset="-122"/>
                <a:sym typeface="+mn-ea"/>
              </a:rPr>
              <a:t>日</a:t>
            </a:r>
            <a:r>
              <a:rPr lang="en-US" altLang="zh-CN" b="1" dirty="0">
                <a:solidFill>
                  <a:srgbClr val="FF0000"/>
                </a:solidFill>
                <a:latin typeface="仿宋_GB2312" panose="02010609030101010101" pitchFamily="49" charset="-122"/>
                <a:ea typeface="仿宋_GB2312" panose="02010609030101010101" pitchFamily="49" charset="-122"/>
                <a:sym typeface="+mn-ea"/>
              </a:rPr>
              <a:t>24</a:t>
            </a:r>
            <a:r>
              <a:rPr lang="zh-CN" altLang="en-US" b="1" dirty="0">
                <a:solidFill>
                  <a:srgbClr val="FF0000"/>
                </a:solidFill>
                <a:latin typeface="仿宋_GB2312" panose="02010609030101010101" pitchFamily="49" charset="-122"/>
                <a:ea typeface="仿宋_GB2312" panose="02010609030101010101" pitchFamily="49" charset="-122"/>
                <a:sym typeface="+mn-ea"/>
              </a:rPr>
              <a:t>时前网上填报</a:t>
            </a:r>
            <a:endParaRPr lang="zh-CN" altLang="en-US" b="1" dirty="0">
              <a:solidFill>
                <a:srgbClr val="FF0000"/>
              </a:solidFill>
              <a:latin typeface="仿宋_GB2312" panose="02010609030101010101" pitchFamily="49" charset="-122"/>
              <a:ea typeface="仿宋_GB2312" panose="02010609030101010101" pitchFamily="49" charset="-122"/>
              <a:sym typeface="+mn-ea"/>
            </a:endParaRPr>
          </a:p>
          <a:p>
            <a:endParaRPr lang="zh-CN" altLang="en-US" b="1">
              <a:solidFill>
                <a:srgbClr val="FF0000"/>
              </a:solidFill>
            </a:endParaRPr>
          </a:p>
          <a:p>
            <a:r>
              <a:rPr lang="zh-CN" altLang="en-US" b="1" dirty="0">
                <a:latin typeface="仿宋_GB2312" panose="02010609030101010101" pitchFamily="49" charset="-122"/>
                <a:ea typeface="仿宋_GB2312" panose="02010609030101010101" pitchFamily="49" charset="-122"/>
                <a:sym typeface="+mn-ea"/>
              </a:rPr>
              <a:t>有能力目录的项目才填</a:t>
            </a:r>
            <a:endParaRPr lang="zh-CN" altLang="en-US" b="1" dirty="0">
              <a:latin typeface="仿宋_GB2312" panose="02010609030101010101" pitchFamily="49" charset="-122"/>
              <a:ea typeface="仿宋_GB2312" panose="02010609030101010101" pitchFamily="49" charset="-122"/>
              <a:sym typeface="+mn-ea"/>
            </a:endParaRPr>
          </a:p>
          <a:p>
            <a:endParaRPr lang="zh-CN" altLang="en-US" b="1">
              <a:solidFill>
                <a:srgbClr val="FF0000"/>
              </a:solidFill>
            </a:endParaRPr>
          </a:p>
          <a:p>
            <a:r>
              <a:rPr lang="en-US" altLang="zh-CN" b="1" dirty="0">
                <a:solidFill>
                  <a:srgbClr val="FF0000"/>
                </a:solidFill>
                <a:latin typeface="仿宋_GB2312" panose="02010609030101010101" pitchFamily="49" charset="-122"/>
                <a:ea typeface="仿宋_GB2312" panose="02010609030101010101" pitchFamily="49" charset="-122"/>
                <a:sym typeface="+mn-ea"/>
              </a:rPr>
              <a:t>《</a:t>
            </a:r>
            <a:r>
              <a:rPr lang="zh-CN" altLang="en-US" b="1" dirty="0">
                <a:solidFill>
                  <a:srgbClr val="FF0000"/>
                </a:solidFill>
                <a:latin typeface="仿宋_GB2312" panose="02010609030101010101" pitchFamily="49" charset="-122"/>
                <a:ea typeface="仿宋_GB2312" panose="02010609030101010101" pitchFamily="49" charset="-122"/>
                <a:sym typeface="+mn-ea"/>
              </a:rPr>
              <a:t>新增生产能力（或工程效益）目录</a:t>
            </a:r>
            <a:r>
              <a:rPr lang="en-US" altLang="zh-CN" b="1" dirty="0">
                <a:solidFill>
                  <a:srgbClr val="FF0000"/>
                </a:solidFill>
                <a:latin typeface="仿宋_GB2312" panose="02010609030101010101" pitchFamily="49" charset="-122"/>
                <a:ea typeface="仿宋_GB2312" panose="02010609030101010101" pitchFamily="49" charset="-122"/>
                <a:sym typeface="+mn-ea"/>
              </a:rPr>
              <a:t>》</a:t>
            </a:r>
            <a:r>
              <a:rPr lang="zh-CN" altLang="en-US" b="1" dirty="0">
                <a:solidFill>
                  <a:srgbClr val="FF0000"/>
                </a:solidFill>
                <a:latin typeface="仿宋_GB2312" panose="02010609030101010101" pitchFamily="49" charset="-122"/>
                <a:ea typeface="仿宋_GB2312" panose="02010609030101010101" pitchFamily="49" charset="-122"/>
                <a:sym typeface="+mn-ea"/>
              </a:rPr>
              <a:t>详见制度附录（不在目录内的项目，都提交空表）</a:t>
            </a:r>
            <a:endParaRPr lang="zh-CN" altLang="en-US" b="1">
              <a:solidFill>
                <a:srgbClr val="FF0000"/>
              </a:solidFill>
            </a:endParaRPr>
          </a:p>
        </p:txBody>
      </p:sp>
    </p:spTree>
  </p:cSld>
  <p:clrMapOvr>
    <a:masterClrMapping/>
  </p:clrMapOvr>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 name="对象 3"/>
          <p:cNvGraphicFramePr/>
          <p:nvPr/>
        </p:nvGraphicFramePr>
        <p:xfrm>
          <a:off x="1183640" y="751205"/>
          <a:ext cx="9835515" cy="3399790"/>
        </p:xfrm>
        <a:graphic>
          <a:graphicData uri="http://schemas.openxmlformats.org/presentationml/2006/ole">
            <mc:AlternateContent xmlns:mc="http://schemas.openxmlformats.org/markup-compatibility/2006">
              <mc:Choice xmlns:v="urn:schemas-microsoft-com:vml" Requires="v">
                <p:oleObj spid="_x0000_s5" name="" r:id="rId1" imgW="6858000" imgH="3200400" progId="Paint.Picture">
                  <p:embed/>
                </p:oleObj>
              </mc:Choice>
              <mc:Fallback>
                <p:oleObj name="" r:id="rId1" imgW="6858000" imgH="3200400" progId="Paint.Picture">
                  <p:embed/>
                  <p:pic>
                    <p:nvPicPr>
                      <p:cNvPr id="0" name="图片 4"/>
                      <p:cNvPicPr/>
                      <p:nvPr/>
                    </p:nvPicPr>
                    <p:blipFill>
                      <a:blip r:embed="rId2"/>
                      <a:stretch>
                        <a:fillRect/>
                      </a:stretch>
                    </p:blipFill>
                    <p:spPr>
                      <a:xfrm>
                        <a:off x="1183640" y="751205"/>
                        <a:ext cx="9835515" cy="3399790"/>
                      </a:xfrm>
                      <a:prstGeom prst="rect">
                        <a:avLst/>
                      </a:prstGeom>
                    </p:spPr>
                  </p:pic>
                </p:oleObj>
              </mc:Fallback>
            </mc:AlternateContent>
          </a:graphicData>
        </a:graphic>
      </p:graphicFrame>
      <p:sp>
        <p:nvSpPr>
          <p:cNvPr id="36865" name="标题 1"/>
          <p:cNvSpPr txBox="1"/>
          <p:nvPr/>
        </p:nvSpPr>
        <p:spPr>
          <a:xfrm>
            <a:off x="1238250" y="39688"/>
            <a:ext cx="9001125" cy="603250"/>
          </a:xfrm>
          <a:prstGeom prst="rect">
            <a:avLst/>
          </a:prstGeom>
          <a:noFill/>
          <a:ln w="9525">
            <a:noFill/>
          </a:ln>
        </p:spPr>
        <p:txBody>
          <a:bodyPr anchor="t" anchorCtr="0"/>
          <a:p>
            <a:pPr eaLnBrk="0" hangingPunct="0">
              <a:spcBef>
                <a:spcPct val="20000"/>
              </a:spcBef>
              <a:buClr>
                <a:srgbClr val="C0504D"/>
              </a:buClr>
            </a:pPr>
            <a:r>
              <a:rPr lang="en-US" altLang="zh-CN" sz="3200" b="1" dirty="0">
                <a:solidFill>
                  <a:srgbClr val="181DD6"/>
                </a:solidFill>
                <a:latin typeface="隶书" panose="02010509060101010101" pitchFamily="49" charset="-122"/>
                <a:ea typeface="隶书" panose="02010509060101010101" pitchFamily="49" charset="-122"/>
                <a:sym typeface="+mn-lt"/>
              </a:rPr>
              <a:t>H108</a:t>
            </a:r>
            <a:r>
              <a:rPr lang="zh-CN" altLang="en-US" sz="3200" b="1" dirty="0">
                <a:solidFill>
                  <a:srgbClr val="181DD6"/>
                </a:solidFill>
                <a:latin typeface="隶书" panose="02010509060101010101" pitchFamily="49" charset="-122"/>
                <a:ea typeface="隶书" panose="02010509060101010101" pitchFamily="49" charset="-122"/>
                <a:sym typeface="+mn-lt"/>
              </a:rPr>
              <a:t>表 表样</a:t>
            </a:r>
            <a:endParaRPr lang="zh-CN" altLang="en-US" sz="3200" b="1" dirty="0">
              <a:solidFill>
                <a:srgbClr val="181DD6"/>
              </a:solidFill>
              <a:latin typeface="隶书" panose="02010509060101010101" pitchFamily="49" charset="-122"/>
              <a:ea typeface="隶书" panose="02010509060101010101" pitchFamily="49" charset="-122"/>
              <a:sym typeface="+mn-lt"/>
            </a:endParaRPr>
          </a:p>
        </p:txBody>
      </p:sp>
      <p:sp>
        <p:nvSpPr>
          <p:cNvPr id="20482" name="TextBox 10"/>
          <p:cNvSpPr txBox="1"/>
          <p:nvPr/>
        </p:nvSpPr>
        <p:spPr>
          <a:xfrm>
            <a:off x="1095375" y="4076383"/>
            <a:ext cx="9572625" cy="2676525"/>
          </a:xfrm>
          <a:prstGeom prst="rect">
            <a:avLst/>
          </a:prstGeom>
          <a:noFill/>
          <a:ln w="9525">
            <a:noFill/>
          </a:ln>
        </p:spPr>
        <p:txBody>
          <a:bodyPr wrap="square" anchor="t" anchorCtr="0">
            <a:spAutoFit/>
          </a:bodyPr>
          <a:p>
            <a:pPr>
              <a:lnSpc>
                <a:spcPct val="150000"/>
              </a:lnSpc>
              <a:buFont typeface="Wingdings" panose="05000000000000000000" pitchFamily="2" charset="2"/>
              <a:buChar char="l"/>
            </a:pPr>
            <a:r>
              <a:rPr lang="zh-CN" altLang="en-US" sz="2400" dirty="0">
                <a:latin typeface="仿宋_GB2312" panose="02010609030101010101" pitchFamily="49" charset="-122"/>
                <a:ea typeface="仿宋_GB2312" panose="02010609030101010101" pitchFamily="49" charset="-122"/>
              </a:rPr>
              <a:t>统计范围：</a:t>
            </a:r>
            <a:endParaRPr lang="en-US" altLang="zh-CN" sz="2400" b="1" dirty="0">
              <a:solidFill>
                <a:srgbClr val="0000FF"/>
              </a:solidFill>
              <a:latin typeface="仿宋_GB2312" panose="02010609030101010101" pitchFamily="49" charset="-122"/>
              <a:ea typeface="仿宋_GB2312" panose="02010609030101010101" pitchFamily="49" charset="-122"/>
            </a:endParaRPr>
          </a:p>
          <a:p>
            <a:pPr>
              <a:lnSpc>
                <a:spcPct val="150000"/>
              </a:lnSpc>
            </a:pPr>
            <a:r>
              <a:rPr lang="zh-CN" altLang="en-US" sz="2400" b="1" dirty="0">
                <a:latin typeface="仿宋_GB2312" panose="02010609030101010101" pitchFamily="49" charset="-122"/>
                <a:ea typeface="仿宋_GB2312" panose="02010609030101010101" pitchFamily="49" charset="-122"/>
              </a:rPr>
              <a:t> </a:t>
            </a:r>
            <a:r>
              <a:rPr lang="zh-CN" altLang="en-US" sz="2000" b="1" dirty="0">
                <a:latin typeface="仿宋_GB2312" panose="02010609030101010101" pitchFamily="49" charset="-122"/>
                <a:ea typeface="仿宋_GB2312" panose="02010609030101010101" pitchFamily="49" charset="-122"/>
              </a:rPr>
              <a:t>   辖区内规模以上工业、有资质的建筑业、限额以上批发和零售业、限额以上住宿和餐饮业、房地产开发经营业、规模以上服务业、投资法人单位和其他调查单位的</a:t>
            </a:r>
            <a:r>
              <a:rPr lang="en-US" altLang="en-US" sz="2000" b="1" dirty="0">
                <a:latin typeface="仿宋_GB2312" panose="02010609030101010101" pitchFamily="49" charset="-122"/>
                <a:ea typeface="仿宋_GB2312" panose="02010609030101010101" pitchFamily="49" charset="-122"/>
              </a:rPr>
              <a:t>500</a:t>
            </a:r>
            <a:r>
              <a:rPr lang="zh-CN" altLang="en-US" sz="2000" b="1" dirty="0">
                <a:latin typeface="仿宋_GB2312" panose="02010609030101010101" pitchFamily="49" charset="-122"/>
                <a:ea typeface="仿宋_GB2312" panose="02010609030101010101" pitchFamily="49" charset="-122"/>
              </a:rPr>
              <a:t>万元及以上固定资产投资项目中有能力目录的项目。</a:t>
            </a:r>
            <a:endParaRPr lang="en-US" altLang="zh-CN" sz="2400" b="1" dirty="0">
              <a:latin typeface="仿宋_GB2312" panose="02010609030101010101" pitchFamily="49" charset="-122"/>
              <a:ea typeface="仿宋_GB2312" panose="02010609030101010101" pitchFamily="49" charset="-122"/>
            </a:endParaRPr>
          </a:p>
          <a:p>
            <a:pPr>
              <a:lnSpc>
                <a:spcPct val="150000"/>
              </a:lnSpc>
            </a:pPr>
            <a:r>
              <a:rPr lang="zh-CN" altLang="en-US" sz="2400" b="1" dirty="0">
                <a:latin typeface="仿宋_GB2312" panose="02010609030101010101" pitchFamily="49" charset="-122"/>
                <a:ea typeface="仿宋_GB2312" panose="02010609030101010101" pitchFamily="49" charset="-122"/>
              </a:rPr>
              <a:t>    </a:t>
            </a:r>
            <a:r>
              <a:rPr lang="zh-CN" altLang="en-US" sz="2400" b="1" dirty="0">
                <a:solidFill>
                  <a:srgbClr val="FF0000"/>
                </a:solidFill>
                <a:latin typeface="仿宋_GB2312" panose="02010609030101010101" pitchFamily="49" charset="-122"/>
                <a:ea typeface="仿宋_GB2312" panose="02010609030101010101" pitchFamily="49" charset="-122"/>
              </a:rPr>
              <a:t>平台按</a:t>
            </a:r>
            <a:r>
              <a:rPr lang="en-US" altLang="zh-CN" sz="2400" b="1" dirty="0">
                <a:solidFill>
                  <a:srgbClr val="FF0000"/>
                </a:solidFill>
                <a:latin typeface="仿宋_GB2312" panose="02010609030101010101" pitchFamily="49" charset="-122"/>
                <a:ea typeface="仿宋_GB2312" panose="02010609030101010101" pitchFamily="49" charset="-122"/>
              </a:rPr>
              <a:t>2024</a:t>
            </a:r>
            <a:r>
              <a:rPr lang="zh-CN" altLang="en-US" sz="2400" b="1" dirty="0">
                <a:solidFill>
                  <a:srgbClr val="FF0000"/>
                </a:solidFill>
                <a:latin typeface="仿宋_GB2312" panose="02010609030101010101" pitchFamily="49" charset="-122"/>
                <a:ea typeface="仿宋_GB2312" panose="02010609030101010101" pitchFamily="49" charset="-122"/>
              </a:rPr>
              <a:t>年</a:t>
            </a:r>
            <a:r>
              <a:rPr lang="en-US" altLang="zh-CN" sz="2400" b="1" dirty="0">
                <a:solidFill>
                  <a:srgbClr val="FF0000"/>
                </a:solidFill>
                <a:latin typeface="仿宋_GB2312" panose="02010609030101010101" pitchFamily="49" charset="-122"/>
                <a:ea typeface="仿宋_GB2312" panose="02010609030101010101" pitchFamily="49" charset="-122"/>
              </a:rPr>
              <a:t>12</a:t>
            </a:r>
            <a:r>
              <a:rPr lang="zh-CN" altLang="en-US" sz="2400" b="1" dirty="0">
                <a:solidFill>
                  <a:srgbClr val="FF0000"/>
                </a:solidFill>
                <a:latin typeface="仿宋_GB2312" panose="02010609030101010101" pitchFamily="49" charset="-122"/>
                <a:ea typeface="仿宋_GB2312" panose="02010609030101010101" pitchFamily="49" charset="-122"/>
              </a:rPr>
              <a:t>月月报</a:t>
            </a:r>
            <a:r>
              <a:rPr lang="en-US" altLang="zh-CN" sz="2400" b="1" dirty="0">
                <a:solidFill>
                  <a:srgbClr val="FF0000"/>
                </a:solidFill>
                <a:latin typeface="仿宋_GB2312" panose="02010609030101010101" pitchFamily="49" charset="-122"/>
                <a:ea typeface="仿宋_GB2312" panose="02010609030101010101" pitchFamily="49" charset="-122"/>
              </a:rPr>
              <a:t>206</a:t>
            </a:r>
            <a:r>
              <a:rPr lang="zh-CN" altLang="en-US" sz="2400" b="1" dirty="0">
                <a:solidFill>
                  <a:srgbClr val="FF0000"/>
                </a:solidFill>
                <a:latin typeface="仿宋_GB2312" panose="02010609030101010101" pitchFamily="49" charset="-122"/>
                <a:ea typeface="仿宋_GB2312" panose="02010609030101010101" pitchFamily="49" charset="-122"/>
              </a:rPr>
              <a:t>表名单布表</a:t>
            </a:r>
            <a:endParaRPr lang="en-US" altLang="zh-CN" sz="2400" b="1" dirty="0">
              <a:solidFill>
                <a:srgbClr val="FF0000"/>
              </a:solidFill>
              <a:latin typeface="仿宋_GB2312" panose="02010609030101010101" pitchFamily="49" charset="-122"/>
              <a:ea typeface="仿宋_GB2312" panose="02010609030101010101" pitchFamily="49" charset="-122"/>
            </a:endParaRPr>
          </a:p>
        </p:txBody>
      </p:sp>
    </p:spTree>
  </p:cSld>
  <p:clrMapOvr>
    <a:masterClrMapping/>
  </p:clrMapOvr>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标题 1"/>
          <p:cNvSpPr>
            <a:spLocks noGrp="1"/>
          </p:cNvSpPr>
          <p:nvPr>
            <p:ph type="title"/>
          </p:nvPr>
        </p:nvSpPr>
        <p:spPr>
          <a:xfrm>
            <a:off x="1238250" y="39688"/>
            <a:ext cx="9001125" cy="603250"/>
          </a:xfrm>
        </p:spPr>
        <p:txBody>
          <a:bodyPr vert="horz"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181DD6"/>
                </a:solidFill>
                <a:effectLst/>
                <a:uLnTx/>
                <a:uFillTx/>
                <a:latin typeface="隶书" panose="02010509060101010101" pitchFamily="49" charset="-122"/>
                <a:ea typeface="隶书" panose="02010509060101010101" pitchFamily="49" charset="-122"/>
                <a:cs typeface="+mj-cs"/>
                <a:sym typeface="+mn-lt"/>
              </a:rPr>
              <a:t>指标解释及填写说明</a:t>
            </a:r>
            <a:endParaRPr kumimoji="0" lang="zh-CN" altLang="en-US" sz="3200" b="1" i="0" u="none" strike="noStrike" kern="1200" cap="none" spc="0" normalizeH="0" baseline="0" noProof="0" dirty="0">
              <a:ln>
                <a:noFill/>
              </a:ln>
              <a:solidFill>
                <a:srgbClr val="181DD6"/>
              </a:solidFill>
              <a:effectLst/>
              <a:uLnTx/>
              <a:uFillTx/>
              <a:latin typeface="隶书" panose="02010509060101010101" pitchFamily="49" charset="-122"/>
              <a:ea typeface="隶书" panose="02010509060101010101" pitchFamily="49" charset="-122"/>
              <a:cs typeface="+mj-cs"/>
              <a:sym typeface="+mn-lt"/>
            </a:endParaRPr>
          </a:p>
        </p:txBody>
      </p:sp>
      <p:graphicFrame>
        <p:nvGraphicFramePr>
          <p:cNvPr id="6" name="表格 5"/>
          <p:cNvGraphicFramePr>
            <a:graphicFrameLocks noGrp="1"/>
          </p:cNvGraphicFramePr>
          <p:nvPr/>
        </p:nvGraphicFramePr>
        <p:xfrm>
          <a:off x="1666875" y="928688"/>
          <a:ext cx="8572560" cy="1912937"/>
        </p:xfrm>
        <a:graphic>
          <a:graphicData uri="http://schemas.openxmlformats.org/drawingml/2006/table">
            <a:tbl>
              <a:tblPr/>
              <a:tblGrid>
                <a:gridCol w="1714512"/>
                <a:gridCol w="659521"/>
                <a:gridCol w="651064"/>
                <a:gridCol w="903993"/>
                <a:gridCol w="928694"/>
                <a:gridCol w="1285884"/>
                <a:gridCol w="1410682"/>
                <a:gridCol w="1018210"/>
              </a:tblGrid>
              <a:tr h="362558">
                <a:tc rowSpan="2">
                  <a:txBody>
                    <a:bodyPr/>
                    <a:lstStyle/>
                    <a:p>
                      <a:pPr algn="ctr">
                        <a:lnSpc>
                          <a:spcPts val="2000"/>
                        </a:lnSpc>
                        <a:spcAft>
                          <a:spcPts val="0"/>
                        </a:spcAft>
                      </a:pPr>
                      <a:r>
                        <a:rPr lang="zh-CN" sz="1400" b="1" kern="100" baseline="0" dirty="0">
                          <a:solidFill>
                            <a:srgbClr val="000000"/>
                          </a:solidFill>
                          <a:latin typeface="Times New Roman" panose="02020603050405020304"/>
                          <a:ea typeface="宋体" panose="02010600030101010101" pitchFamily="2" charset="-122"/>
                          <a:cs typeface="宋体" panose="02010600030101010101" pitchFamily="2" charset="-122"/>
                        </a:rPr>
                        <a:t>新增生产能力</a:t>
                      </a:r>
                      <a:endParaRPr lang="zh-CN" sz="1400" b="1" kern="100" baseline="0" dirty="0">
                        <a:solidFill>
                          <a:srgbClr val="000000"/>
                        </a:solidFill>
                        <a:latin typeface="Times New Roman" panose="02020603050405020304"/>
                        <a:ea typeface="宋体" panose="02010600030101010101" pitchFamily="2" charset="-122"/>
                        <a:cs typeface="Times New Roman" panose="02020603050405020304"/>
                      </a:endParaRPr>
                    </a:p>
                    <a:p>
                      <a:pPr algn="ctr">
                        <a:lnSpc>
                          <a:spcPts val="2000"/>
                        </a:lnSpc>
                        <a:spcAft>
                          <a:spcPts val="0"/>
                        </a:spcAft>
                      </a:pPr>
                      <a:r>
                        <a:rPr lang="zh-CN" sz="1400" b="1" kern="100" baseline="0" dirty="0">
                          <a:solidFill>
                            <a:srgbClr val="000000"/>
                          </a:solidFill>
                          <a:latin typeface="Times New Roman" panose="02020603050405020304"/>
                          <a:ea typeface="宋体" panose="02010600030101010101" pitchFamily="2" charset="-122"/>
                          <a:cs typeface="宋体" panose="02010600030101010101" pitchFamily="2" charset="-122"/>
                        </a:rPr>
                        <a:t>（或工程效益）名称</a:t>
                      </a:r>
                      <a:endParaRPr lang="zh-CN" sz="1400" b="1"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计量</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p>
                      <a:pPr algn="ctr">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单位</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代码</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ts val="2000"/>
                        </a:lnSpc>
                        <a:spcAft>
                          <a:spcPts val="0"/>
                        </a:spcAft>
                      </a:pPr>
                      <a:r>
                        <a:rPr lang="zh-CN" sz="1400" b="1" kern="100" baseline="0" dirty="0">
                          <a:solidFill>
                            <a:srgbClr val="000000"/>
                          </a:solidFill>
                          <a:latin typeface="Times New Roman" panose="02020603050405020304"/>
                          <a:ea typeface="宋体" panose="02010600030101010101" pitchFamily="2" charset="-122"/>
                          <a:cs typeface="宋体" panose="02010600030101010101" pitchFamily="2" charset="-122"/>
                        </a:rPr>
                        <a:t>建设</a:t>
                      </a:r>
                      <a:endParaRPr lang="zh-CN" sz="1400" b="1" kern="100" baseline="0" dirty="0">
                        <a:solidFill>
                          <a:srgbClr val="000000"/>
                        </a:solidFill>
                        <a:latin typeface="Times New Roman" panose="02020603050405020304"/>
                        <a:ea typeface="宋体" panose="02010600030101010101" pitchFamily="2" charset="-122"/>
                        <a:cs typeface="Times New Roman" panose="02020603050405020304"/>
                      </a:endParaRPr>
                    </a:p>
                    <a:p>
                      <a:pPr algn="ctr">
                        <a:lnSpc>
                          <a:spcPts val="2000"/>
                        </a:lnSpc>
                        <a:spcAft>
                          <a:spcPts val="0"/>
                        </a:spcAft>
                      </a:pPr>
                      <a:r>
                        <a:rPr lang="zh-CN" sz="1400" b="1" kern="100" baseline="0" dirty="0">
                          <a:solidFill>
                            <a:srgbClr val="000000"/>
                          </a:solidFill>
                          <a:latin typeface="Times New Roman" panose="02020603050405020304"/>
                          <a:ea typeface="宋体" panose="02010600030101010101" pitchFamily="2" charset="-122"/>
                          <a:cs typeface="宋体" panose="02010600030101010101" pitchFamily="2" charset="-122"/>
                        </a:rPr>
                        <a:t>规模</a:t>
                      </a:r>
                      <a:endParaRPr lang="zh-CN" sz="1400" b="1"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本年施</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p>
                      <a:pPr algn="ctr">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工规模</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endParaRPr lang="en-US" sz="1400" kern="100" baseline="0">
                        <a:solidFill>
                          <a:srgbClr val="000000"/>
                        </a:solidFill>
                        <a:latin typeface="宋体" panose="02010600030101010101" pitchFamily="2" charset="-122"/>
                        <a:ea typeface="宋体" panose="02010600030101010101" pitchFamily="2" charset="-122"/>
                        <a:cs typeface="Times New Roman" panose="02020603050405020304"/>
                      </a:endParaRPr>
                    </a:p>
                  </a:txBody>
                  <a:tcPr marL="16411" marR="16411"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114300" algn="just">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累计新增</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p>
                      <a:pPr indent="114300" algn="just">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生产能力</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p>
                      <a:pPr algn="just">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（或工程效益）</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endParaRPr lang="en-US" sz="1400" kern="100" baseline="0" dirty="0">
                        <a:solidFill>
                          <a:srgbClr val="000000"/>
                        </a:solidFill>
                        <a:latin typeface="宋体" panose="02010600030101010101" pitchFamily="2" charset="-122"/>
                        <a:ea typeface="宋体" panose="02010600030101010101" pitchFamily="2" charset="-122"/>
                        <a:cs typeface="Times New Roman" panose="02020603050405020304"/>
                      </a:endParaRPr>
                    </a:p>
                  </a:txBody>
                  <a:tcPr marL="16411" marR="16411"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3313">
                <a:tc vMerge="1">
                  <a:tcPr/>
                </a:tc>
                <a:tc vMerge="1">
                  <a:tcPr/>
                </a:tc>
                <a:tc vMerge="1">
                  <a:tcPr/>
                </a:tc>
                <a:tc vMerge="1">
                  <a:tcPr/>
                </a:tc>
                <a:tc vMerge="1">
                  <a:tcPr/>
                </a:tc>
                <a:tc>
                  <a:txBody>
                    <a:bodyPr/>
                    <a:lstStyle/>
                    <a:p>
                      <a:pPr algn="ctr">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本年新开工</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tc>
                <a:tc>
                  <a:txBody>
                    <a:bodyPr/>
                    <a:lstStyle/>
                    <a:p>
                      <a:pPr algn="ctr">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本年新增</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2923">
                <a:tc>
                  <a:txBody>
                    <a:bodyPr/>
                    <a:lstStyle/>
                    <a:p>
                      <a:pPr algn="ctr">
                        <a:lnSpc>
                          <a:spcPts val="12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甲</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乙</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CN" sz="1400" kern="100" baseline="0">
                          <a:solidFill>
                            <a:srgbClr val="000000"/>
                          </a:solidFill>
                          <a:latin typeface="Times New Roman" panose="02020603050405020304"/>
                          <a:ea typeface="宋体" panose="02010600030101010101" pitchFamily="2" charset="-122"/>
                          <a:cs typeface="宋体" panose="02010600030101010101" pitchFamily="2" charset="-122"/>
                        </a:rPr>
                        <a:t>丙</a:t>
                      </a:r>
                      <a:endParaRPr lang="zh-CN" sz="1400" kern="100" baseline="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400" kern="100" baseline="0" dirty="0">
                          <a:solidFill>
                            <a:srgbClr val="000000"/>
                          </a:solidFill>
                          <a:latin typeface="宋体" panose="02010600030101010101" pitchFamily="2" charset="-122"/>
                          <a:ea typeface="宋体" panose="02010600030101010101" pitchFamily="2" charset="-122"/>
                          <a:cs typeface="宋体" panose="02010600030101010101" pitchFamily="2" charset="-122"/>
                        </a:rPr>
                        <a:t>401</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400" kern="100" baseline="0" dirty="0">
                          <a:solidFill>
                            <a:srgbClr val="000000"/>
                          </a:solidFill>
                          <a:latin typeface="宋体" panose="02010600030101010101" pitchFamily="2" charset="-122"/>
                          <a:ea typeface="宋体" panose="02010600030101010101" pitchFamily="2" charset="-122"/>
                          <a:cs typeface="宋体" panose="02010600030101010101" pitchFamily="2" charset="-122"/>
                        </a:rPr>
                        <a:t>402</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400" kern="100" baseline="0" dirty="0">
                          <a:solidFill>
                            <a:srgbClr val="000000"/>
                          </a:solidFill>
                          <a:latin typeface="宋体" panose="02010600030101010101" pitchFamily="2" charset="-122"/>
                          <a:ea typeface="宋体" panose="02010600030101010101" pitchFamily="2" charset="-122"/>
                          <a:cs typeface="宋体" panose="02010600030101010101" pitchFamily="2" charset="-122"/>
                        </a:rPr>
                        <a:t>403</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400" kern="100" baseline="0" dirty="0">
                          <a:solidFill>
                            <a:srgbClr val="000000"/>
                          </a:solidFill>
                          <a:latin typeface="宋体" panose="02010600030101010101" pitchFamily="2" charset="-122"/>
                          <a:ea typeface="宋体" panose="02010600030101010101" pitchFamily="2" charset="-122"/>
                          <a:cs typeface="宋体" panose="02010600030101010101" pitchFamily="2" charset="-122"/>
                        </a:rPr>
                        <a:t>404</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400" kern="100" baseline="0" dirty="0">
                          <a:solidFill>
                            <a:srgbClr val="000000"/>
                          </a:solidFill>
                          <a:latin typeface="宋体" panose="02010600030101010101" pitchFamily="2" charset="-122"/>
                          <a:ea typeface="宋体" panose="02010600030101010101" pitchFamily="2" charset="-122"/>
                          <a:cs typeface="宋体" panose="02010600030101010101" pitchFamily="2" charset="-122"/>
                        </a:rPr>
                        <a:t>405</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4143">
                <a:tc>
                  <a:txBody>
                    <a:bodyPr/>
                    <a:lstStyle/>
                    <a:p>
                      <a:pPr algn="ctr">
                        <a:lnSpc>
                          <a:spcPts val="1200"/>
                        </a:lnSpc>
                        <a:spcAft>
                          <a:spcPts val="0"/>
                        </a:spcAft>
                      </a:pPr>
                      <a:endParaRPr lang="en-US" sz="1400" kern="100" baseline="0" dirty="0">
                        <a:solidFill>
                          <a:srgbClr val="000000"/>
                        </a:solidFill>
                        <a:latin typeface="宋体" panose="02010600030101010101" pitchFamily="2" charset="-122"/>
                        <a:ea typeface="宋体" panose="02010600030101010101" pitchFamily="2" charset="-122"/>
                        <a:cs typeface="Times New Roman" panose="02020603050405020304"/>
                      </a:endParaRPr>
                    </a:p>
                  </a:txBody>
                  <a:tcPr marL="16411" marR="16411"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endParaRPr lang="en-US" sz="1400" kern="100" baseline="0" dirty="0">
                        <a:solidFill>
                          <a:srgbClr val="000000"/>
                        </a:solidFill>
                        <a:latin typeface="宋体" panose="02010600030101010101" pitchFamily="2" charset="-122"/>
                        <a:ea typeface="宋体" panose="02010600030101010101" pitchFamily="2" charset="-122"/>
                        <a:cs typeface="Times New Roman" panose="02020603050405020304"/>
                      </a:endParaRPr>
                    </a:p>
                  </a:txBody>
                  <a:tcPr marL="16411" marR="164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endParaRPr lang="en-US" sz="1400" kern="100" baseline="0" dirty="0">
                        <a:solidFill>
                          <a:srgbClr val="000000"/>
                        </a:solidFill>
                        <a:latin typeface="宋体" panose="02010600030101010101" pitchFamily="2" charset="-122"/>
                        <a:ea typeface="宋体" panose="02010600030101010101" pitchFamily="2" charset="-122"/>
                        <a:cs typeface="Times New Roman" panose="02020603050405020304"/>
                      </a:endParaRPr>
                    </a:p>
                  </a:txBody>
                  <a:tcPr marL="16411" marR="164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5">
                  <a:txBody>
                    <a:bodyPr/>
                    <a:lstStyle/>
                    <a:p>
                      <a:pPr algn="ctr">
                        <a:lnSpc>
                          <a:spcPts val="1200"/>
                        </a:lnSpc>
                        <a:spcAft>
                          <a:spcPts val="0"/>
                        </a:spcAft>
                      </a:pPr>
                      <a:endParaRPr lang="en-US" sz="1400" kern="100" baseline="0" dirty="0">
                        <a:solidFill>
                          <a:srgbClr val="000000"/>
                        </a:solidFill>
                        <a:latin typeface="宋体" panose="02010600030101010101" pitchFamily="2" charset="-122"/>
                        <a:ea typeface="宋体" panose="02010600030101010101" pitchFamily="2" charset="-122"/>
                        <a:cs typeface="Times New Roman" panose="02020603050405020304"/>
                      </a:endParaRPr>
                    </a:p>
                  </a:txBody>
                  <a:tcPr marL="16411" marR="16411"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hMerge="1">
                  <a:tcPr/>
                </a:tc>
                <a:tc hMerge="1">
                  <a:tcPr/>
                </a:tc>
                <a:tc hMerge="1">
                  <a:tcPr/>
                </a:tc>
              </a:tr>
            </a:tbl>
          </a:graphicData>
        </a:graphic>
      </p:graphicFrame>
      <p:sp>
        <p:nvSpPr>
          <p:cNvPr id="24618" name="Rectangle 38"/>
          <p:cNvSpPr/>
          <p:nvPr/>
        </p:nvSpPr>
        <p:spPr>
          <a:xfrm>
            <a:off x="595313" y="3143250"/>
            <a:ext cx="5934075" cy="3046095"/>
          </a:xfrm>
          <a:prstGeom prst="rect">
            <a:avLst/>
          </a:prstGeom>
          <a:noFill/>
          <a:ln w="9525">
            <a:noFill/>
          </a:ln>
        </p:spPr>
        <p:txBody>
          <a:bodyPr anchor="t" anchorCtr="0">
            <a:spAutoFit/>
          </a:bodyPr>
          <a:lstStyle/>
          <a:p>
            <a:pPr>
              <a:lnSpc>
                <a:spcPct val="150000"/>
              </a:lnSpc>
            </a:pPr>
            <a:r>
              <a:rPr lang="zh-CN" altLang="en-US" sz="1600" dirty="0">
                <a:solidFill>
                  <a:srgbClr val="000000"/>
                </a:solidFill>
                <a:latin typeface="宋体" panose="02010600030101010101" pitchFamily="2" charset="-122"/>
                <a:ea typeface="宋体" panose="02010600030101010101" pitchFamily="2" charset="-122"/>
              </a:rPr>
              <a:t>●</a:t>
            </a:r>
            <a:r>
              <a:rPr lang="zh-CN" altLang="en-US" sz="1600" dirty="0">
                <a:solidFill>
                  <a:srgbClr val="000000"/>
                </a:solidFill>
                <a:latin typeface="仿宋_GB2312" panose="02010609030101010101" pitchFamily="49" charset="-122"/>
                <a:ea typeface="仿宋_GB2312" panose="02010609030101010101" pitchFamily="49" charset="-122"/>
              </a:rPr>
              <a:t>指建成投产项目或工程新增生产能力（或工程效益）的名称。按</a:t>
            </a:r>
            <a:r>
              <a:rPr lang="en-US" altLang="zh-CN" sz="1600" dirty="0">
                <a:solidFill>
                  <a:srgbClr val="000000"/>
                </a:solidFill>
                <a:latin typeface="仿宋_GB2312" panose="02010609030101010101" pitchFamily="49" charset="-122"/>
                <a:ea typeface="仿宋_GB2312" panose="02010609030101010101" pitchFamily="49" charset="-122"/>
              </a:rPr>
              <a:t>《</a:t>
            </a:r>
            <a:r>
              <a:rPr lang="zh-CN" altLang="en-US" sz="1600" dirty="0">
                <a:solidFill>
                  <a:srgbClr val="000000"/>
                </a:solidFill>
                <a:latin typeface="仿宋_GB2312" panose="02010609030101010101" pitchFamily="49" charset="-122"/>
                <a:ea typeface="仿宋_GB2312" panose="02010609030101010101" pitchFamily="49" charset="-122"/>
              </a:rPr>
              <a:t>新增生产能力（或工程效益）目录及代码</a:t>
            </a:r>
            <a:r>
              <a:rPr lang="en-US" altLang="zh-CN" sz="1600" dirty="0">
                <a:solidFill>
                  <a:srgbClr val="000000"/>
                </a:solidFill>
                <a:latin typeface="仿宋_GB2312" panose="02010609030101010101" pitchFamily="49" charset="-122"/>
                <a:ea typeface="仿宋_GB2312" panose="02010609030101010101" pitchFamily="49" charset="-122"/>
              </a:rPr>
              <a:t>》</a:t>
            </a:r>
            <a:r>
              <a:rPr lang="zh-CN" altLang="en-US" sz="1600" dirty="0">
                <a:solidFill>
                  <a:srgbClr val="000000"/>
                </a:solidFill>
                <a:latin typeface="仿宋_GB2312" panose="02010609030101010101" pitchFamily="49" charset="-122"/>
                <a:ea typeface="仿宋_GB2312" panose="02010609030101010101" pitchFamily="49" charset="-122"/>
              </a:rPr>
              <a:t>规定的名称及代码填写。</a:t>
            </a:r>
            <a:endParaRPr lang="zh-CN" altLang="en-US" sz="1600" dirty="0">
              <a:solidFill>
                <a:srgbClr val="000000"/>
              </a:solidFill>
              <a:latin typeface="仿宋_GB2312" panose="02010609030101010101" pitchFamily="49" charset="-122"/>
              <a:ea typeface="仿宋_GB2312" panose="02010609030101010101" pitchFamily="49" charset="-122"/>
            </a:endParaRPr>
          </a:p>
          <a:p>
            <a:pPr>
              <a:lnSpc>
                <a:spcPct val="150000"/>
              </a:lnSpc>
            </a:pPr>
            <a:r>
              <a:rPr lang="zh-CN" altLang="en-US" sz="1600" dirty="0">
                <a:solidFill>
                  <a:srgbClr val="000000"/>
                </a:solidFill>
                <a:latin typeface="仿宋_GB2312" panose="02010609030101010101" pitchFamily="49" charset="-122"/>
                <a:ea typeface="仿宋_GB2312" panose="02010609030101010101" pitchFamily="49" charset="-122"/>
              </a:rPr>
              <a:t>●计量单位 ：按照</a:t>
            </a:r>
            <a:r>
              <a:rPr lang="en-US" altLang="zh-CN" sz="1600" dirty="0">
                <a:solidFill>
                  <a:srgbClr val="000000"/>
                </a:solidFill>
                <a:latin typeface="仿宋_GB2312" panose="02010609030101010101" pitchFamily="49" charset="-122"/>
                <a:ea typeface="仿宋_GB2312" panose="02010609030101010101" pitchFamily="49" charset="-122"/>
              </a:rPr>
              <a:t>《</a:t>
            </a:r>
            <a:r>
              <a:rPr lang="zh-CN" altLang="en-US" sz="1600" dirty="0">
                <a:solidFill>
                  <a:srgbClr val="000000"/>
                </a:solidFill>
                <a:latin typeface="仿宋_GB2312" panose="02010609030101010101" pitchFamily="49" charset="-122"/>
                <a:ea typeface="仿宋_GB2312" panose="02010609030101010101" pitchFamily="49" charset="-122"/>
              </a:rPr>
              <a:t>新增生产能力（或工程效益）目录</a:t>
            </a:r>
            <a:r>
              <a:rPr lang="en-US" altLang="zh-CN" sz="1600" dirty="0">
                <a:solidFill>
                  <a:srgbClr val="000000"/>
                </a:solidFill>
                <a:latin typeface="仿宋_GB2312" panose="02010609030101010101" pitchFamily="49" charset="-122"/>
                <a:ea typeface="仿宋_GB2312" panose="02010609030101010101" pitchFamily="49" charset="-122"/>
              </a:rPr>
              <a:t>》</a:t>
            </a:r>
            <a:r>
              <a:rPr lang="zh-CN" altLang="en-US" sz="1600" dirty="0">
                <a:solidFill>
                  <a:srgbClr val="000000"/>
                </a:solidFill>
                <a:latin typeface="仿宋_GB2312" panose="02010609030101010101" pitchFamily="49" charset="-122"/>
                <a:ea typeface="仿宋_GB2312" panose="02010609030101010101" pitchFamily="49" charset="-122"/>
              </a:rPr>
              <a:t>规定的计量单位填报。</a:t>
            </a:r>
            <a:endParaRPr lang="en-US" altLang="zh-CN" sz="1600" dirty="0">
              <a:solidFill>
                <a:srgbClr val="000000"/>
              </a:solidFill>
              <a:latin typeface="仿宋_GB2312" panose="02010609030101010101" pitchFamily="49" charset="-122"/>
              <a:ea typeface="仿宋_GB2312" panose="02010609030101010101" pitchFamily="49" charset="-122"/>
            </a:endParaRPr>
          </a:p>
          <a:p>
            <a:pPr>
              <a:lnSpc>
                <a:spcPct val="150000"/>
              </a:lnSpc>
            </a:pPr>
            <a:r>
              <a:rPr lang="zh-CN" altLang="en-US" sz="2400" dirty="0">
                <a:solidFill>
                  <a:srgbClr val="FF0000"/>
                </a:solidFill>
                <a:latin typeface="仿宋_GB2312" panose="02010609030101010101" pitchFamily="49" charset="-122"/>
                <a:ea typeface="仿宋_GB2312" panose="02010609030101010101" pitchFamily="49" charset="-122"/>
              </a:rPr>
              <a:t>●</a:t>
            </a:r>
            <a:r>
              <a:rPr lang="en-US" altLang="zh-CN" sz="2400" b="1" dirty="0">
                <a:solidFill>
                  <a:srgbClr val="FF0000"/>
                </a:solidFill>
                <a:latin typeface="仿宋_GB2312" panose="02010609030101010101" pitchFamily="49" charset="-122"/>
                <a:ea typeface="仿宋_GB2312" panose="02010609030101010101" pitchFamily="49" charset="-122"/>
              </a:rPr>
              <a:t>《</a:t>
            </a:r>
            <a:r>
              <a:rPr lang="zh-CN" altLang="en-US" sz="2400" b="1" dirty="0">
                <a:solidFill>
                  <a:srgbClr val="FF0000"/>
                </a:solidFill>
                <a:latin typeface="仿宋_GB2312" panose="02010609030101010101" pitchFamily="49" charset="-122"/>
                <a:ea typeface="仿宋_GB2312" panose="02010609030101010101" pitchFamily="49" charset="-122"/>
              </a:rPr>
              <a:t>新增生产能力（或工程效益）目录</a:t>
            </a:r>
            <a:r>
              <a:rPr lang="en-US" altLang="zh-CN" sz="2400" b="1" dirty="0">
                <a:solidFill>
                  <a:srgbClr val="FF0000"/>
                </a:solidFill>
                <a:latin typeface="仿宋_GB2312" panose="02010609030101010101" pitchFamily="49" charset="-122"/>
                <a:ea typeface="仿宋_GB2312" panose="02010609030101010101" pitchFamily="49" charset="-122"/>
              </a:rPr>
              <a:t>》</a:t>
            </a:r>
            <a:r>
              <a:rPr lang="zh-CN" altLang="en-US" sz="2400" b="1" dirty="0">
                <a:solidFill>
                  <a:srgbClr val="FF0000"/>
                </a:solidFill>
                <a:latin typeface="仿宋_GB2312" panose="02010609030101010101" pitchFamily="49" charset="-122"/>
                <a:ea typeface="仿宋_GB2312" panose="02010609030101010101" pitchFamily="49" charset="-122"/>
              </a:rPr>
              <a:t>详见制度附录。</a:t>
            </a:r>
            <a:endParaRPr lang="zh-CN" altLang="en-US" sz="2400" b="1" dirty="0">
              <a:solidFill>
                <a:srgbClr val="FF0000"/>
              </a:solidFill>
              <a:latin typeface="仿宋_GB2312" panose="02010609030101010101" pitchFamily="49" charset="-122"/>
              <a:ea typeface="仿宋_GB2312" panose="02010609030101010101" pitchFamily="49" charset="-122"/>
            </a:endParaRPr>
          </a:p>
        </p:txBody>
      </p:sp>
      <p:cxnSp>
        <p:nvCxnSpPr>
          <p:cNvPr id="24619" name="直接箭头连接符 16"/>
          <p:cNvCxnSpPr/>
          <p:nvPr/>
        </p:nvCxnSpPr>
        <p:spPr>
          <a:xfrm rot="5400000">
            <a:off x="701675" y="2178050"/>
            <a:ext cx="1428750" cy="358775"/>
          </a:xfrm>
          <a:prstGeom prst="straightConnector1">
            <a:avLst/>
          </a:prstGeom>
          <a:ln w="28575" cap="flat" cmpd="sng">
            <a:solidFill>
              <a:schemeClr val="tx1"/>
            </a:solidFill>
            <a:prstDash val="solid"/>
            <a:round/>
            <a:headEnd type="none" w="sm" len="sm"/>
            <a:tailEnd type="arrow" w="med" len="med"/>
          </a:ln>
        </p:spPr>
      </p:cxnSp>
      <p:sp>
        <p:nvSpPr>
          <p:cNvPr id="24620" name="矩形 17"/>
          <p:cNvSpPr/>
          <p:nvPr/>
        </p:nvSpPr>
        <p:spPr>
          <a:xfrm>
            <a:off x="7381875" y="3429000"/>
            <a:ext cx="4429125" cy="1692275"/>
          </a:xfrm>
          <a:prstGeom prst="rect">
            <a:avLst/>
          </a:prstGeom>
          <a:noFill/>
          <a:ln w="9525">
            <a:noFill/>
          </a:ln>
        </p:spPr>
        <p:txBody>
          <a:bodyPr anchor="t" anchorCtr="0">
            <a:spAutoFit/>
          </a:bodyPr>
          <a:lstStyle/>
          <a:p>
            <a:pPr>
              <a:lnSpc>
                <a:spcPct val="130000"/>
              </a:lnSpc>
              <a:buFont typeface="Wingdings" panose="05000000000000000000" pitchFamily="2" charset="2"/>
              <a:buChar char="l"/>
            </a:pPr>
            <a:r>
              <a:rPr lang="zh-CN" altLang="en-US" sz="1600" dirty="0">
                <a:latin typeface="宋体" panose="02010600030101010101" pitchFamily="2" charset="-122"/>
                <a:ea typeface="宋体" panose="02010600030101010101" pitchFamily="2" charset="-122"/>
              </a:rPr>
              <a:t> </a:t>
            </a:r>
            <a:r>
              <a:rPr lang="zh-CN" altLang="en-US" sz="1600" dirty="0">
                <a:solidFill>
                  <a:srgbClr val="000000"/>
                </a:solidFill>
                <a:latin typeface="仿宋_GB2312" panose="02010609030101010101" pitchFamily="49" charset="-122"/>
                <a:ea typeface="仿宋_GB2312" panose="02010609030101010101" pitchFamily="49" charset="-122"/>
              </a:rPr>
              <a:t>指</a:t>
            </a:r>
            <a:r>
              <a:rPr lang="zh-CN" altLang="en-US" sz="1600" dirty="0">
                <a:latin typeface="仿宋_GB2312" panose="02010609030101010101" pitchFamily="49" charset="-122"/>
                <a:ea typeface="仿宋_GB2312" panose="02010609030101010101" pitchFamily="49" charset="-122"/>
              </a:rPr>
              <a:t>建设项目或工程</a:t>
            </a:r>
            <a:r>
              <a:rPr lang="zh-CN" altLang="en-US" sz="1600" b="1" dirty="0">
                <a:latin typeface="仿宋_GB2312" panose="02010609030101010101" pitchFamily="49" charset="-122"/>
                <a:ea typeface="仿宋_GB2312" panose="02010609030101010101" pitchFamily="49" charset="-122"/>
              </a:rPr>
              <a:t>设计文件</a:t>
            </a:r>
            <a:r>
              <a:rPr lang="zh-CN" altLang="en-US" sz="1600" dirty="0">
                <a:latin typeface="仿宋_GB2312" panose="02010609030101010101" pitchFamily="49" charset="-122"/>
                <a:ea typeface="仿宋_GB2312" panose="02010609030101010101" pitchFamily="49" charset="-122"/>
              </a:rPr>
              <a:t>中规定的全部设计能力（或工程效益）。应填写设计任务书或计划文件中规定的全部能力（或工程效益）。</a:t>
            </a:r>
            <a:endParaRPr lang="zh-CN" altLang="en-US" sz="1600" dirty="0">
              <a:latin typeface="仿宋_GB2312" panose="02010609030101010101" pitchFamily="49" charset="-122"/>
              <a:ea typeface="仿宋_GB2312" panose="02010609030101010101" pitchFamily="49" charset="-122"/>
            </a:endParaRPr>
          </a:p>
          <a:p>
            <a:pPr>
              <a:lnSpc>
                <a:spcPct val="130000"/>
              </a:lnSpc>
              <a:buFont typeface="Wingdings" panose="05000000000000000000" pitchFamily="2" charset="2"/>
              <a:buChar char="l"/>
            </a:pPr>
            <a:r>
              <a:rPr lang="zh-CN" altLang="en-US" sz="1600" dirty="0">
                <a:latin typeface="仿宋_GB2312" panose="02010609030101010101" pitchFamily="49" charset="-122"/>
                <a:ea typeface="仿宋_GB2312" panose="02010609030101010101" pitchFamily="49" charset="-122"/>
              </a:rPr>
              <a:t>对于新建项目、改扩建项目、没有总体设计的项目，制度均具体写明了填报方法。</a:t>
            </a:r>
            <a:endParaRPr lang="zh-CN" altLang="en-US" sz="1600" dirty="0">
              <a:latin typeface="仿宋_GB2312" panose="02010609030101010101" pitchFamily="49" charset="-122"/>
              <a:ea typeface="仿宋_GB2312" panose="02010609030101010101" pitchFamily="49" charset="-122"/>
            </a:endParaRPr>
          </a:p>
        </p:txBody>
      </p:sp>
      <p:cxnSp>
        <p:nvCxnSpPr>
          <p:cNvPr id="24621" name="直接箭头连接符 18"/>
          <p:cNvCxnSpPr/>
          <p:nvPr/>
        </p:nvCxnSpPr>
        <p:spPr>
          <a:xfrm rot="-5400000" flipH="1">
            <a:off x="5238750" y="1714500"/>
            <a:ext cx="1928813" cy="1928813"/>
          </a:xfrm>
          <a:prstGeom prst="straightConnector1">
            <a:avLst/>
          </a:prstGeom>
          <a:ln w="28575" cap="flat" cmpd="sng">
            <a:solidFill>
              <a:schemeClr val="tx1"/>
            </a:solidFill>
            <a:prstDash val="solid"/>
            <a:round/>
            <a:headEnd type="none" w="sm" len="sm"/>
            <a:tailEnd type="arrow" w="med" len="med"/>
          </a:ln>
        </p:spPr>
      </p:cxnSp>
    </p:spTree>
  </p:cSld>
  <p:clrMapOvr>
    <a:masterClrMapping/>
  </p:clrMapOvr>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标题 1"/>
          <p:cNvSpPr>
            <a:spLocks noGrp="1"/>
          </p:cNvSpPr>
          <p:nvPr>
            <p:ph type="title"/>
          </p:nvPr>
        </p:nvSpPr>
        <p:spPr>
          <a:xfrm>
            <a:off x="1238250" y="39688"/>
            <a:ext cx="9001125" cy="603250"/>
          </a:xfrm>
        </p:spPr>
        <p:txBody>
          <a:bodyPr vert="horz"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181DD6"/>
                </a:solidFill>
                <a:effectLst/>
                <a:uLnTx/>
                <a:uFillTx/>
                <a:latin typeface="隶书" panose="02010509060101010101" pitchFamily="49" charset="-122"/>
                <a:ea typeface="隶书" panose="02010509060101010101" pitchFamily="49" charset="-122"/>
                <a:cs typeface="+mj-cs"/>
                <a:sym typeface="+mn-lt"/>
              </a:rPr>
              <a:t>指标解释及填写说明</a:t>
            </a:r>
            <a:endParaRPr kumimoji="0" lang="zh-CN" altLang="en-US" sz="3200" b="1" i="0" u="none" strike="noStrike" kern="1200" cap="none" spc="0" normalizeH="0" baseline="0" noProof="0" dirty="0">
              <a:ln>
                <a:noFill/>
              </a:ln>
              <a:solidFill>
                <a:srgbClr val="181DD6"/>
              </a:solidFill>
              <a:effectLst/>
              <a:uLnTx/>
              <a:uFillTx/>
              <a:latin typeface="隶书" panose="02010509060101010101" pitchFamily="49" charset="-122"/>
              <a:ea typeface="隶书" panose="02010509060101010101" pitchFamily="49" charset="-122"/>
              <a:cs typeface="+mj-cs"/>
              <a:sym typeface="+mn-lt"/>
            </a:endParaRPr>
          </a:p>
        </p:txBody>
      </p:sp>
      <p:graphicFrame>
        <p:nvGraphicFramePr>
          <p:cNvPr id="6" name="表格 5"/>
          <p:cNvGraphicFramePr>
            <a:graphicFrameLocks noGrp="1"/>
          </p:cNvGraphicFramePr>
          <p:nvPr/>
        </p:nvGraphicFramePr>
        <p:xfrm>
          <a:off x="1666875" y="928688"/>
          <a:ext cx="8572560" cy="1912937"/>
        </p:xfrm>
        <a:graphic>
          <a:graphicData uri="http://schemas.openxmlformats.org/drawingml/2006/table">
            <a:tbl>
              <a:tblPr/>
              <a:tblGrid>
                <a:gridCol w="1714512"/>
                <a:gridCol w="659521"/>
                <a:gridCol w="651064"/>
                <a:gridCol w="903993"/>
                <a:gridCol w="928694"/>
                <a:gridCol w="1285884"/>
                <a:gridCol w="1410682"/>
                <a:gridCol w="1018210"/>
              </a:tblGrid>
              <a:tr h="362558">
                <a:tc rowSpan="2">
                  <a:txBody>
                    <a:bodyPr/>
                    <a:lstStyle/>
                    <a:p>
                      <a:pPr algn="ctr">
                        <a:lnSpc>
                          <a:spcPts val="2000"/>
                        </a:lnSpc>
                        <a:spcAft>
                          <a:spcPts val="0"/>
                        </a:spcAft>
                      </a:pPr>
                      <a:r>
                        <a:rPr lang="zh-CN" sz="1400" b="0" kern="100" baseline="0" dirty="0">
                          <a:solidFill>
                            <a:srgbClr val="000000"/>
                          </a:solidFill>
                          <a:latin typeface="Times New Roman" panose="02020603050405020304"/>
                          <a:ea typeface="宋体" panose="02010600030101010101" pitchFamily="2" charset="-122"/>
                          <a:cs typeface="宋体" panose="02010600030101010101" pitchFamily="2" charset="-122"/>
                        </a:rPr>
                        <a:t>新增生产能力</a:t>
                      </a:r>
                      <a:endParaRPr lang="zh-CN" sz="1400" b="0" kern="100" baseline="0" dirty="0">
                        <a:solidFill>
                          <a:srgbClr val="000000"/>
                        </a:solidFill>
                        <a:latin typeface="Times New Roman" panose="02020603050405020304"/>
                        <a:ea typeface="宋体" panose="02010600030101010101" pitchFamily="2" charset="-122"/>
                        <a:cs typeface="Times New Roman" panose="02020603050405020304"/>
                      </a:endParaRPr>
                    </a:p>
                    <a:p>
                      <a:pPr algn="ctr">
                        <a:lnSpc>
                          <a:spcPts val="2000"/>
                        </a:lnSpc>
                        <a:spcAft>
                          <a:spcPts val="0"/>
                        </a:spcAft>
                      </a:pPr>
                      <a:r>
                        <a:rPr lang="zh-CN" sz="1400" b="0" kern="100" baseline="0" dirty="0">
                          <a:solidFill>
                            <a:srgbClr val="000000"/>
                          </a:solidFill>
                          <a:latin typeface="Times New Roman" panose="02020603050405020304"/>
                          <a:ea typeface="宋体" panose="02010600030101010101" pitchFamily="2" charset="-122"/>
                          <a:cs typeface="宋体" panose="02010600030101010101" pitchFamily="2" charset="-122"/>
                        </a:rPr>
                        <a:t>（或工程效益）名称</a:t>
                      </a:r>
                      <a:endParaRPr lang="zh-CN" sz="1400" b="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计量</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p>
                      <a:pPr algn="ctr">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单位</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代码</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建设</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p>
                      <a:pPr algn="ctr">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规模</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ts val="2000"/>
                        </a:lnSpc>
                        <a:spcAft>
                          <a:spcPts val="0"/>
                        </a:spcAft>
                      </a:pPr>
                      <a:r>
                        <a:rPr lang="zh-CN" sz="1400" b="1" kern="100" baseline="0" dirty="0">
                          <a:solidFill>
                            <a:srgbClr val="000000"/>
                          </a:solidFill>
                          <a:latin typeface="Times New Roman" panose="02020603050405020304"/>
                          <a:ea typeface="宋体" panose="02010600030101010101" pitchFamily="2" charset="-122"/>
                          <a:cs typeface="宋体" panose="02010600030101010101" pitchFamily="2" charset="-122"/>
                        </a:rPr>
                        <a:t>本年施</a:t>
                      </a:r>
                      <a:endParaRPr lang="zh-CN" sz="1400" b="1" kern="100" baseline="0" dirty="0">
                        <a:solidFill>
                          <a:srgbClr val="000000"/>
                        </a:solidFill>
                        <a:latin typeface="Times New Roman" panose="02020603050405020304"/>
                        <a:ea typeface="宋体" panose="02010600030101010101" pitchFamily="2" charset="-122"/>
                        <a:cs typeface="Times New Roman" panose="02020603050405020304"/>
                      </a:endParaRPr>
                    </a:p>
                    <a:p>
                      <a:pPr algn="ctr">
                        <a:lnSpc>
                          <a:spcPts val="2000"/>
                        </a:lnSpc>
                        <a:spcAft>
                          <a:spcPts val="0"/>
                        </a:spcAft>
                      </a:pPr>
                      <a:r>
                        <a:rPr lang="zh-CN" sz="1400" b="1" kern="100" baseline="0" dirty="0">
                          <a:solidFill>
                            <a:srgbClr val="000000"/>
                          </a:solidFill>
                          <a:latin typeface="Times New Roman" panose="02020603050405020304"/>
                          <a:ea typeface="宋体" panose="02010600030101010101" pitchFamily="2" charset="-122"/>
                          <a:cs typeface="宋体" panose="02010600030101010101" pitchFamily="2" charset="-122"/>
                        </a:rPr>
                        <a:t>工规模</a:t>
                      </a:r>
                      <a:endParaRPr lang="zh-CN" sz="1400" b="1"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endParaRPr lang="en-US" sz="1400" b="1" kern="100" baseline="0">
                        <a:solidFill>
                          <a:srgbClr val="000000"/>
                        </a:solidFill>
                        <a:latin typeface="宋体" panose="02010600030101010101" pitchFamily="2" charset="-122"/>
                        <a:ea typeface="宋体" panose="02010600030101010101" pitchFamily="2" charset="-122"/>
                        <a:cs typeface="Times New Roman" panose="02020603050405020304"/>
                      </a:endParaRPr>
                    </a:p>
                  </a:txBody>
                  <a:tcPr marL="16411" marR="16411"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114300" algn="just">
                        <a:lnSpc>
                          <a:spcPts val="2000"/>
                        </a:lnSpc>
                        <a:spcAft>
                          <a:spcPts val="0"/>
                        </a:spcAft>
                      </a:pPr>
                      <a:r>
                        <a:rPr lang="zh-CN" sz="1400" b="1" kern="100" baseline="0" dirty="0">
                          <a:solidFill>
                            <a:srgbClr val="000000"/>
                          </a:solidFill>
                          <a:latin typeface="Times New Roman" panose="02020603050405020304"/>
                          <a:ea typeface="宋体" panose="02010600030101010101" pitchFamily="2" charset="-122"/>
                          <a:cs typeface="宋体" panose="02010600030101010101" pitchFamily="2" charset="-122"/>
                        </a:rPr>
                        <a:t>累计新增</a:t>
                      </a:r>
                      <a:endParaRPr lang="zh-CN" sz="1400" b="1" kern="100" baseline="0" dirty="0">
                        <a:solidFill>
                          <a:srgbClr val="000000"/>
                        </a:solidFill>
                        <a:latin typeface="Times New Roman" panose="02020603050405020304"/>
                        <a:ea typeface="宋体" panose="02010600030101010101" pitchFamily="2" charset="-122"/>
                        <a:cs typeface="Times New Roman" panose="02020603050405020304"/>
                      </a:endParaRPr>
                    </a:p>
                    <a:p>
                      <a:pPr indent="114300" algn="just">
                        <a:lnSpc>
                          <a:spcPts val="2000"/>
                        </a:lnSpc>
                        <a:spcAft>
                          <a:spcPts val="0"/>
                        </a:spcAft>
                      </a:pPr>
                      <a:r>
                        <a:rPr lang="zh-CN" sz="1400" b="1" kern="100" baseline="0" dirty="0">
                          <a:solidFill>
                            <a:srgbClr val="000000"/>
                          </a:solidFill>
                          <a:latin typeface="Times New Roman" panose="02020603050405020304"/>
                          <a:ea typeface="宋体" panose="02010600030101010101" pitchFamily="2" charset="-122"/>
                          <a:cs typeface="宋体" panose="02010600030101010101" pitchFamily="2" charset="-122"/>
                        </a:rPr>
                        <a:t>生产能力</a:t>
                      </a:r>
                      <a:endParaRPr lang="zh-CN" sz="1400" b="1" kern="100" baseline="0" dirty="0">
                        <a:solidFill>
                          <a:srgbClr val="000000"/>
                        </a:solidFill>
                        <a:latin typeface="Times New Roman" panose="02020603050405020304"/>
                        <a:ea typeface="宋体" panose="02010600030101010101" pitchFamily="2" charset="-122"/>
                        <a:cs typeface="Times New Roman" panose="02020603050405020304"/>
                      </a:endParaRPr>
                    </a:p>
                    <a:p>
                      <a:pPr algn="just">
                        <a:lnSpc>
                          <a:spcPts val="2000"/>
                        </a:lnSpc>
                        <a:spcAft>
                          <a:spcPts val="0"/>
                        </a:spcAft>
                      </a:pPr>
                      <a:r>
                        <a:rPr lang="zh-CN" sz="1400" b="1" kern="100" baseline="0" dirty="0">
                          <a:solidFill>
                            <a:srgbClr val="000000"/>
                          </a:solidFill>
                          <a:latin typeface="Times New Roman" panose="02020603050405020304"/>
                          <a:ea typeface="宋体" panose="02010600030101010101" pitchFamily="2" charset="-122"/>
                          <a:cs typeface="宋体" panose="02010600030101010101" pitchFamily="2" charset="-122"/>
                        </a:rPr>
                        <a:t>（或工程效益）</a:t>
                      </a:r>
                      <a:endParaRPr lang="zh-CN" sz="1400" b="1"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endParaRPr lang="en-US" sz="1400" b="1" kern="100" baseline="0" dirty="0">
                        <a:solidFill>
                          <a:srgbClr val="000000"/>
                        </a:solidFill>
                        <a:latin typeface="宋体" panose="02010600030101010101" pitchFamily="2" charset="-122"/>
                        <a:ea typeface="宋体" panose="02010600030101010101" pitchFamily="2" charset="-122"/>
                        <a:cs typeface="Times New Roman" panose="02020603050405020304"/>
                      </a:endParaRPr>
                    </a:p>
                  </a:txBody>
                  <a:tcPr marL="16411" marR="16411"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3313">
                <a:tc vMerge="1">
                  <a:tcPr/>
                </a:tc>
                <a:tc vMerge="1">
                  <a:tcPr/>
                </a:tc>
                <a:tc vMerge="1">
                  <a:tcPr/>
                </a:tc>
                <a:tc vMerge="1">
                  <a:tcPr/>
                </a:tc>
                <a:tc vMerge="1">
                  <a:tcPr/>
                </a:tc>
                <a:tc>
                  <a:txBody>
                    <a:bodyPr/>
                    <a:lstStyle/>
                    <a:p>
                      <a:pPr algn="ctr">
                        <a:lnSpc>
                          <a:spcPts val="2000"/>
                        </a:lnSpc>
                        <a:spcAft>
                          <a:spcPts val="0"/>
                        </a:spcAft>
                      </a:pPr>
                      <a:r>
                        <a:rPr lang="zh-CN" sz="1400" b="0" kern="100" baseline="0" dirty="0">
                          <a:solidFill>
                            <a:srgbClr val="000000"/>
                          </a:solidFill>
                          <a:latin typeface="Times New Roman" panose="02020603050405020304"/>
                          <a:ea typeface="宋体" panose="02010600030101010101" pitchFamily="2" charset="-122"/>
                          <a:cs typeface="宋体" panose="02010600030101010101" pitchFamily="2" charset="-122"/>
                        </a:rPr>
                        <a:t>本年新开工</a:t>
                      </a:r>
                      <a:endParaRPr lang="zh-CN" sz="1400" b="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tc>
                <a:tc>
                  <a:txBody>
                    <a:bodyPr/>
                    <a:lstStyle/>
                    <a:p>
                      <a:pPr algn="ctr">
                        <a:lnSpc>
                          <a:spcPts val="2000"/>
                        </a:lnSpc>
                        <a:spcAft>
                          <a:spcPts val="0"/>
                        </a:spcAft>
                      </a:pPr>
                      <a:r>
                        <a:rPr lang="zh-CN" sz="1400" b="1" kern="100" baseline="0" dirty="0">
                          <a:solidFill>
                            <a:srgbClr val="000000"/>
                          </a:solidFill>
                          <a:latin typeface="Times New Roman" panose="02020603050405020304"/>
                          <a:ea typeface="宋体" panose="02010600030101010101" pitchFamily="2" charset="-122"/>
                          <a:cs typeface="宋体" panose="02010600030101010101" pitchFamily="2" charset="-122"/>
                        </a:rPr>
                        <a:t>本年新增</a:t>
                      </a:r>
                      <a:endParaRPr lang="zh-CN" sz="1400" b="1"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2923">
                <a:tc>
                  <a:txBody>
                    <a:bodyPr/>
                    <a:lstStyle/>
                    <a:p>
                      <a:pPr algn="ctr">
                        <a:lnSpc>
                          <a:spcPts val="12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甲</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乙</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CN" sz="1400" kern="100" baseline="0">
                          <a:solidFill>
                            <a:srgbClr val="000000"/>
                          </a:solidFill>
                          <a:latin typeface="Times New Roman" panose="02020603050405020304"/>
                          <a:ea typeface="宋体" panose="02010600030101010101" pitchFamily="2" charset="-122"/>
                          <a:cs typeface="宋体" panose="02010600030101010101" pitchFamily="2" charset="-122"/>
                        </a:rPr>
                        <a:t>丙</a:t>
                      </a:r>
                      <a:endParaRPr lang="zh-CN" sz="1400" kern="100" baseline="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400" kern="100" baseline="0" dirty="0">
                          <a:solidFill>
                            <a:srgbClr val="000000"/>
                          </a:solidFill>
                          <a:latin typeface="宋体" panose="02010600030101010101" pitchFamily="2" charset="-122"/>
                          <a:ea typeface="宋体" panose="02010600030101010101" pitchFamily="2" charset="-122"/>
                          <a:cs typeface="宋体" panose="02010600030101010101" pitchFamily="2" charset="-122"/>
                        </a:rPr>
                        <a:t>401</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400" kern="100" baseline="0" dirty="0">
                          <a:solidFill>
                            <a:srgbClr val="000000"/>
                          </a:solidFill>
                          <a:latin typeface="宋体" panose="02010600030101010101" pitchFamily="2" charset="-122"/>
                          <a:ea typeface="宋体" panose="02010600030101010101" pitchFamily="2" charset="-122"/>
                          <a:cs typeface="宋体" panose="02010600030101010101" pitchFamily="2" charset="-122"/>
                        </a:rPr>
                        <a:t>402</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400" kern="100" baseline="0" dirty="0">
                          <a:solidFill>
                            <a:srgbClr val="000000"/>
                          </a:solidFill>
                          <a:latin typeface="宋体" panose="02010600030101010101" pitchFamily="2" charset="-122"/>
                          <a:ea typeface="宋体" panose="02010600030101010101" pitchFamily="2" charset="-122"/>
                          <a:cs typeface="宋体" panose="02010600030101010101" pitchFamily="2" charset="-122"/>
                        </a:rPr>
                        <a:t>403</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400" kern="100" baseline="0" dirty="0">
                          <a:solidFill>
                            <a:srgbClr val="000000"/>
                          </a:solidFill>
                          <a:latin typeface="宋体" panose="02010600030101010101" pitchFamily="2" charset="-122"/>
                          <a:ea typeface="宋体" panose="02010600030101010101" pitchFamily="2" charset="-122"/>
                          <a:cs typeface="宋体" panose="02010600030101010101" pitchFamily="2" charset="-122"/>
                        </a:rPr>
                        <a:t>404</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400" kern="100" baseline="0" dirty="0">
                          <a:solidFill>
                            <a:srgbClr val="000000"/>
                          </a:solidFill>
                          <a:latin typeface="宋体" panose="02010600030101010101" pitchFamily="2" charset="-122"/>
                          <a:ea typeface="宋体" panose="02010600030101010101" pitchFamily="2" charset="-122"/>
                          <a:cs typeface="宋体" panose="02010600030101010101" pitchFamily="2" charset="-122"/>
                        </a:rPr>
                        <a:t>405</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4143">
                <a:tc>
                  <a:txBody>
                    <a:bodyPr/>
                    <a:lstStyle/>
                    <a:p>
                      <a:pPr algn="ctr">
                        <a:lnSpc>
                          <a:spcPts val="1200"/>
                        </a:lnSpc>
                        <a:spcAft>
                          <a:spcPts val="0"/>
                        </a:spcAft>
                      </a:pPr>
                      <a:endParaRPr lang="en-US" sz="1400" kern="100" baseline="0" dirty="0">
                        <a:solidFill>
                          <a:srgbClr val="000000"/>
                        </a:solidFill>
                        <a:latin typeface="宋体" panose="02010600030101010101" pitchFamily="2" charset="-122"/>
                        <a:ea typeface="宋体" panose="02010600030101010101" pitchFamily="2" charset="-122"/>
                        <a:cs typeface="Times New Roman" panose="02020603050405020304"/>
                      </a:endParaRPr>
                    </a:p>
                  </a:txBody>
                  <a:tcPr marL="16411" marR="16411"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endParaRPr lang="en-US" sz="1400" kern="100" baseline="0" dirty="0">
                        <a:solidFill>
                          <a:srgbClr val="000000"/>
                        </a:solidFill>
                        <a:latin typeface="宋体" panose="02010600030101010101" pitchFamily="2" charset="-122"/>
                        <a:ea typeface="宋体" panose="02010600030101010101" pitchFamily="2" charset="-122"/>
                        <a:cs typeface="Times New Roman" panose="02020603050405020304"/>
                      </a:endParaRPr>
                    </a:p>
                  </a:txBody>
                  <a:tcPr marL="16411" marR="164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endParaRPr lang="en-US" sz="1400" kern="100" baseline="0" dirty="0">
                        <a:solidFill>
                          <a:srgbClr val="000000"/>
                        </a:solidFill>
                        <a:latin typeface="宋体" panose="02010600030101010101" pitchFamily="2" charset="-122"/>
                        <a:ea typeface="宋体" panose="02010600030101010101" pitchFamily="2" charset="-122"/>
                        <a:cs typeface="Times New Roman" panose="02020603050405020304"/>
                      </a:endParaRPr>
                    </a:p>
                  </a:txBody>
                  <a:tcPr marL="16411" marR="164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5">
                  <a:txBody>
                    <a:bodyPr/>
                    <a:lstStyle/>
                    <a:p>
                      <a:pPr algn="ctr">
                        <a:lnSpc>
                          <a:spcPts val="1200"/>
                        </a:lnSpc>
                        <a:spcAft>
                          <a:spcPts val="0"/>
                        </a:spcAft>
                      </a:pPr>
                      <a:endParaRPr lang="en-US" sz="1400" kern="100" baseline="0" dirty="0">
                        <a:solidFill>
                          <a:srgbClr val="000000"/>
                        </a:solidFill>
                        <a:latin typeface="宋体" panose="02010600030101010101" pitchFamily="2" charset="-122"/>
                        <a:ea typeface="宋体" panose="02010600030101010101" pitchFamily="2" charset="-122"/>
                        <a:cs typeface="Times New Roman" panose="02020603050405020304"/>
                      </a:endParaRPr>
                    </a:p>
                  </a:txBody>
                  <a:tcPr marL="16411" marR="16411"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hMerge="1">
                  <a:tcPr/>
                </a:tc>
                <a:tc hMerge="1">
                  <a:tcPr/>
                </a:tc>
                <a:tc hMerge="1">
                  <a:tcPr/>
                </a:tc>
              </a:tr>
            </a:tbl>
          </a:graphicData>
        </a:graphic>
      </p:graphicFrame>
      <p:cxnSp>
        <p:nvCxnSpPr>
          <p:cNvPr id="26666" name="直接箭头连接符 16"/>
          <p:cNvCxnSpPr/>
          <p:nvPr/>
        </p:nvCxnSpPr>
        <p:spPr>
          <a:xfrm rot="5400000">
            <a:off x="5024438" y="2071688"/>
            <a:ext cx="1428750" cy="714375"/>
          </a:xfrm>
          <a:prstGeom prst="straightConnector1">
            <a:avLst/>
          </a:prstGeom>
          <a:ln w="28575" cap="flat" cmpd="sng">
            <a:solidFill>
              <a:schemeClr val="tx1"/>
            </a:solidFill>
            <a:prstDash val="solid"/>
            <a:round/>
            <a:headEnd type="none" w="sm" len="sm"/>
            <a:tailEnd type="arrow" w="med" len="med"/>
          </a:ln>
        </p:spPr>
      </p:cxnSp>
      <p:cxnSp>
        <p:nvCxnSpPr>
          <p:cNvPr id="26667" name="直接箭头连接符 18"/>
          <p:cNvCxnSpPr/>
          <p:nvPr/>
        </p:nvCxnSpPr>
        <p:spPr>
          <a:xfrm rot="-5400000" flipH="1">
            <a:off x="7667625" y="2500313"/>
            <a:ext cx="1714500" cy="285750"/>
          </a:xfrm>
          <a:prstGeom prst="straightConnector1">
            <a:avLst/>
          </a:prstGeom>
          <a:ln w="28575" cap="flat" cmpd="sng">
            <a:solidFill>
              <a:schemeClr val="tx1"/>
            </a:solidFill>
            <a:prstDash val="solid"/>
            <a:round/>
            <a:headEnd type="none" w="sm" len="sm"/>
            <a:tailEnd type="arrow" w="med" len="med"/>
          </a:ln>
        </p:spPr>
      </p:cxnSp>
      <p:sp>
        <p:nvSpPr>
          <p:cNvPr id="26668" name="TextBox 10"/>
          <p:cNvSpPr txBox="1"/>
          <p:nvPr/>
        </p:nvSpPr>
        <p:spPr>
          <a:xfrm>
            <a:off x="309563" y="3097213"/>
            <a:ext cx="5500687" cy="3046412"/>
          </a:xfrm>
          <a:prstGeom prst="rect">
            <a:avLst/>
          </a:prstGeom>
          <a:noFill/>
          <a:ln w="9525">
            <a:noFill/>
          </a:ln>
        </p:spPr>
        <p:txBody>
          <a:bodyPr anchor="t" anchorCtr="0">
            <a:spAutoFit/>
          </a:bodyPr>
          <a:lstStyle/>
          <a:p>
            <a:pPr>
              <a:lnSpc>
                <a:spcPct val="150000"/>
              </a:lnSpc>
              <a:buFont typeface="Wingdings" panose="05000000000000000000" pitchFamily="2" charset="2"/>
              <a:buChar char="l"/>
            </a:pPr>
            <a:r>
              <a:rPr lang="zh-CN" altLang="en-US" sz="1600" dirty="0">
                <a:solidFill>
                  <a:srgbClr val="000000"/>
                </a:solidFill>
                <a:latin typeface="宋体" panose="02010600030101010101" pitchFamily="2" charset="-122"/>
                <a:ea typeface="宋体" panose="02010600030101010101" pitchFamily="2" charset="-122"/>
              </a:rPr>
              <a:t> </a:t>
            </a:r>
            <a:r>
              <a:rPr lang="zh-CN" altLang="en-US" sz="1600" dirty="0">
                <a:solidFill>
                  <a:srgbClr val="000000"/>
                </a:solidFill>
                <a:latin typeface="仿宋_GB2312" panose="02010609030101010101" pitchFamily="49" charset="-122"/>
                <a:ea typeface="仿宋_GB2312" panose="02010609030101010101" pitchFamily="49" charset="-122"/>
              </a:rPr>
              <a:t>指报告期内施工的单项工程（或更新改造项目）的设计能力（或工程效益），</a:t>
            </a:r>
            <a:r>
              <a:rPr lang="zh-CN" altLang="en-US" sz="1600" b="1" dirty="0">
                <a:solidFill>
                  <a:srgbClr val="000000"/>
                </a:solidFill>
                <a:latin typeface="仿宋_GB2312" panose="02010609030101010101" pitchFamily="49" charset="-122"/>
                <a:ea typeface="仿宋_GB2312" panose="02010609030101010101" pitchFamily="49" charset="-122"/>
              </a:rPr>
              <a:t>包括</a:t>
            </a:r>
            <a:r>
              <a:rPr lang="zh-CN" altLang="en-US" sz="1600" dirty="0">
                <a:solidFill>
                  <a:srgbClr val="000000"/>
                </a:solidFill>
                <a:latin typeface="仿宋_GB2312" panose="02010609030101010101" pitchFamily="49" charset="-122"/>
                <a:ea typeface="仿宋_GB2312" panose="02010609030101010101" pitchFamily="49" charset="-122"/>
              </a:rPr>
              <a:t>报告期以前已开工跨入本年继续施工的工程的设计能力和报告期新开工工程的设计能力。也</a:t>
            </a:r>
            <a:r>
              <a:rPr lang="zh-CN" altLang="en-US" sz="1600" b="1" dirty="0">
                <a:solidFill>
                  <a:srgbClr val="000000"/>
                </a:solidFill>
                <a:latin typeface="仿宋_GB2312" panose="02010609030101010101" pitchFamily="49" charset="-122"/>
                <a:ea typeface="仿宋_GB2312" panose="02010609030101010101" pitchFamily="49" charset="-122"/>
              </a:rPr>
              <a:t>包括</a:t>
            </a:r>
            <a:r>
              <a:rPr lang="zh-CN" altLang="en-US" sz="1600" dirty="0">
                <a:solidFill>
                  <a:srgbClr val="000000"/>
                </a:solidFill>
                <a:latin typeface="仿宋_GB2312" panose="02010609030101010101" pitchFamily="49" charset="-122"/>
                <a:ea typeface="仿宋_GB2312" panose="02010609030101010101" pitchFamily="49" charset="-122"/>
              </a:rPr>
              <a:t>报告期内建成投产</a:t>
            </a:r>
            <a:r>
              <a:rPr lang="zh-CN" altLang="en-US" sz="1600" dirty="0">
                <a:latin typeface="仿宋_GB2312" panose="02010609030101010101" pitchFamily="49" charset="-122"/>
                <a:ea typeface="仿宋_GB2312" panose="02010609030101010101" pitchFamily="49" charset="-122"/>
              </a:rPr>
              <a:t>或报告期施工后又停缓建的单项工程设计能力。</a:t>
            </a:r>
            <a:r>
              <a:rPr lang="zh-CN" altLang="en-US" sz="1600" b="1" dirty="0">
                <a:latin typeface="仿宋_GB2312" panose="02010609030101010101" pitchFamily="49" charset="-122"/>
                <a:ea typeface="仿宋_GB2312" panose="02010609030101010101" pitchFamily="49" charset="-122"/>
              </a:rPr>
              <a:t>不包括</a:t>
            </a:r>
            <a:r>
              <a:rPr lang="zh-CN" altLang="en-US" sz="1600" dirty="0">
                <a:latin typeface="仿宋_GB2312" panose="02010609030101010101" pitchFamily="49" charset="-122"/>
                <a:ea typeface="仿宋_GB2312" panose="02010609030101010101" pitchFamily="49" charset="-122"/>
              </a:rPr>
              <a:t>在报告期以前建成投产或已经停、缓建的工程，以及报告期内尚未正式开工的工程的设计能力。</a:t>
            </a:r>
            <a:endParaRPr lang="zh-CN" altLang="en-US" sz="1600" dirty="0">
              <a:latin typeface="仿宋_GB2312" panose="02010609030101010101" pitchFamily="49" charset="-122"/>
              <a:ea typeface="仿宋_GB2312" panose="02010609030101010101" pitchFamily="49" charset="-122"/>
            </a:endParaRPr>
          </a:p>
          <a:p>
            <a:pPr>
              <a:lnSpc>
                <a:spcPct val="150000"/>
              </a:lnSpc>
              <a:buFont typeface="Wingdings" panose="05000000000000000000" pitchFamily="2" charset="2"/>
              <a:buChar char="l"/>
            </a:pPr>
            <a:r>
              <a:rPr lang="zh-CN" altLang="en-US" sz="1600" dirty="0">
                <a:solidFill>
                  <a:srgbClr val="000000"/>
                </a:solidFill>
                <a:latin typeface="仿宋_GB2312" panose="02010609030101010101" pitchFamily="49" charset="-122"/>
                <a:ea typeface="仿宋_GB2312" panose="02010609030101010101" pitchFamily="49" charset="-122"/>
              </a:rPr>
              <a:t> 本年施工规模是全部建设规模中在本年正式施工的部分，即本年施工的工程或项目的全部设计能力。</a:t>
            </a:r>
            <a:endParaRPr lang="zh-CN" altLang="en-US" sz="1600" dirty="0">
              <a:solidFill>
                <a:srgbClr val="000000"/>
              </a:solidFill>
              <a:latin typeface="仿宋_GB2312" panose="02010609030101010101" pitchFamily="49" charset="-122"/>
              <a:ea typeface="仿宋_GB2312" panose="02010609030101010101" pitchFamily="49" charset="-122"/>
            </a:endParaRPr>
          </a:p>
        </p:txBody>
      </p:sp>
      <p:sp>
        <p:nvSpPr>
          <p:cNvPr id="26669" name="矩形 9"/>
          <p:cNvSpPr/>
          <p:nvPr/>
        </p:nvSpPr>
        <p:spPr>
          <a:xfrm>
            <a:off x="5953125" y="3429000"/>
            <a:ext cx="4143375" cy="2678113"/>
          </a:xfrm>
          <a:prstGeom prst="rect">
            <a:avLst/>
          </a:prstGeom>
          <a:noFill/>
          <a:ln w="9525">
            <a:noFill/>
          </a:ln>
        </p:spPr>
        <p:txBody>
          <a:bodyPr anchor="t" anchorCtr="0">
            <a:spAutoFit/>
          </a:bodyPr>
          <a:lstStyle/>
          <a:p>
            <a:pPr>
              <a:lnSpc>
                <a:spcPct val="150000"/>
              </a:lnSpc>
              <a:buFont typeface="Wingdings" panose="05000000000000000000" pitchFamily="2" charset="2"/>
              <a:buChar char="l"/>
            </a:pPr>
            <a:r>
              <a:rPr lang="zh-CN" altLang="en-US" sz="1600" dirty="0">
                <a:solidFill>
                  <a:srgbClr val="000000"/>
                </a:solidFill>
                <a:latin typeface="仿宋_GB2312" panose="02010609030101010101" pitchFamily="49" charset="-122"/>
                <a:ea typeface="宋体" panose="02010600030101010101" pitchFamily="2" charset="-122"/>
              </a:rPr>
              <a:t> </a:t>
            </a:r>
            <a:r>
              <a:rPr lang="zh-CN" altLang="en-US" sz="1600" dirty="0">
                <a:solidFill>
                  <a:srgbClr val="000000"/>
                </a:solidFill>
                <a:latin typeface="仿宋_GB2312" panose="02010609030101010101" pitchFamily="49" charset="-122"/>
                <a:ea typeface="仿宋_GB2312" panose="02010609030101010101" pitchFamily="49" charset="-122"/>
              </a:rPr>
              <a:t>指自开始建设至本年底止建成投产的全部单项工程累计新增生产能力（或工程效益）。</a:t>
            </a:r>
            <a:r>
              <a:rPr lang="zh-CN" altLang="en-US" sz="1600" b="1" dirty="0">
                <a:latin typeface="仿宋_GB2312" panose="02010609030101010101" pitchFamily="49" charset="-122"/>
                <a:ea typeface="仿宋_GB2312" panose="02010609030101010101" pitchFamily="49" charset="-122"/>
              </a:rPr>
              <a:t>包括</a:t>
            </a:r>
            <a:r>
              <a:rPr lang="zh-CN" altLang="en-US" sz="1600" dirty="0">
                <a:latin typeface="仿宋_GB2312" panose="02010609030101010101" pitchFamily="49" charset="-122"/>
                <a:ea typeface="仿宋_GB2312" panose="02010609030101010101" pitchFamily="49" charset="-122"/>
              </a:rPr>
              <a:t>报告期以前已经建成投产和报告期内建成投产</a:t>
            </a:r>
            <a:r>
              <a:rPr lang="zh-CN" altLang="en-US" sz="1600" dirty="0">
                <a:solidFill>
                  <a:srgbClr val="000000"/>
                </a:solidFill>
                <a:latin typeface="仿宋_GB2312" panose="02010609030101010101" pitchFamily="49" charset="-122"/>
                <a:ea typeface="仿宋_GB2312" panose="02010609030101010101" pitchFamily="49" charset="-122"/>
              </a:rPr>
              <a:t>的单项工程的生产能力（或工程效益）。没有总体设计的企业只填本年施工的全部工程自开始建设至本年底止的累计新增生产能力（或工程效益）。</a:t>
            </a:r>
            <a:endParaRPr lang="en-US" altLang="zh-CN" sz="1600" dirty="0">
              <a:solidFill>
                <a:srgbClr val="000000"/>
              </a:solidFill>
              <a:latin typeface="仿宋_GB2312" panose="02010609030101010101" pitchFamily="49" charset="-122"/>
              <a:ea typeface="仿宋_GB2312" panose="02010609030101010101" pitchFamily="49" charset="-122"/>
            </a:endParaRPr>
          </a:p>
        </p:txBody>
      </p:sp>
      <p:sp>
        <p:nvSpPr>
          <p:cNvPr id="26670" name="矩形 10"/>
          <p:cNvSpPr/>
          <p:nvPr/>
        </p:nvSpPr>
        <p:spPr>
          <a:xfrm>
            <a:off x="10310813" y="1857375"/>
            <a:ext cx="1714500" cy="3046413"/>
          </a:xfrm>
          <a:prstGeom prst="rect">
            <a:avLst/>
          </a:prstGeom>
          <a:noFill/>
          <a:ln w="9525">
            <a:noFill/>
          </a:ln>
        </p:spPr>
        <p:txBody>
          <a:bodyPr anchor="t" anchorCtr="0">
            <a:spAutoFit/>
          </a:bodyPr>
          <a:lstStyle/>
          <a:p>
            <a:pPr>
              <a:lnSpc>
                <a:spcPct val="150000"/>
              </a:lnSpc>
              <a:buFont typeface="Wingdings" panose="05000000000000000000" pitchFamily="2" charset="2"/>
              <a:buChar char="l"/>
            </a:pPr>
            <a:r>
              <a:rPr lang="zh-CN" altLang="en-US" sz="1600" dirty="0">
                <a:solidFill>
                  <a:srgbClr val="000000"/>
                </a:solidFill>
                <a:latin typeface="仿宋_GB2312" panose="02010609030101010101" pitchFamily="49" charset="-122"/>
                <a:ea typeface="仿宋_GB2312" panose="02010609030101010101" pitchFamily="49" charset="-122"/>
              </a:rPr>
              <a:t>指在本年度内按照新增生产能力（或工程效益）的计算条件和标准，实际建成投入生产或交付使用的生产能力（或工程效益）。</a:t>
            </a:r>
            <a:endParaRPr lang="zh-CN" altLang="en-US" sz="1600" dirty="0">
              <a:solidFill>
                <a:srgbClr val="000000"/>
              </a:solidFill>
              <a:latin typeface="仿宋_GB2312" panose="02010609030101010101" pitchFamily="49" charset="-122"/>
              <a:ea typeface="仿宋_GB2312" panose="02010609030101010101" pitchFamily="49" charset="-122"/>
            </a:endParaRPr>
          </a:p>
        </p:txBody>
      </p:sp>
      <p:cxnSp>
        <p:nvCxnSpPr>
          <p:cNvPr id="26671" name="直接箭头连接符 11"/>
          <p:cNvCxnSpPr/>
          <p:nvPr/>
        </p:nvCxnSpPr>
        <p:spPr>
          <a:xfrm>
            <a:off x="10167938" y="1571625"/>
            <a:ext cx="714375" cy="357188"/>
          </a:xfrm>
          <a:prstGeom prst="straightConnector1">
            <a:avLst/>
          </a:prstGeom>
          <a:ln w="28575" cap="flat" cmpd="sng">
            <a:solidFill>
              <a:schemeClr val="tx1"/>
            </a:solidFill>
            <a:prstDash val="solid"/>
            <a:round/>
            <a:headEnd type="none" w="sm" len="sm"/>
            <a:tailEnd type="arrow" w="med" len="med"/>
          </a:ln>
        </p:spPr>
      </p:cxn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标题 1"/>
          <p:cNvSpPr>
            <a:spLocks noGrp="1"/>
          </p:cNvSpPr>
          <p:nvPr>
            <p:ph type="title"/>
          </p:nvPr>
        </p:nvSpPr>
        <p:spPr>
          <a:xfrm>
            <a:off x="1160145" y="100965"/>
            <a:ext cx="3496945" cy="603250"/>
          </a:xfrm>
        </p:spPr>
        <p:txBody>
          <a:bodyPr vert="horz" wrap="square" lIns="103897" tIns="51949" rIns="103897" bIns="51949" numCol="1" anchor="b" anchorCtr="0" compatLnSpc="1"/>
          <a:p>
            <a:pPr marL="0" marR="0" lvl="0" indent="0" algn="l" defTabSz="914400" rtl="0" eaLnBrk="0" fontAlgn="base" latinLnBrk="0" hangingPunct="0">
              <a:lnSpc>
                <a:spcPct val="100000"/>
              </a:lnSpc>
              <a:spcBef>
                <a:spcPct val="0"/>
              </a:spcBef>
              <a:spcAft>
                <a:spcPct val="0"/>
              </a:spcAft>
              <a:buClrTx/>
              <a:buSzTx/>
              <a:buFontTx/>
              <a:buNone/>
              <a:defRPr/>
            </a:pPr>
            <a:r>
              <a:rPr lang="zh-CN" sz="4000" b="1" kern="1200" noProof="0" dirty="0" smtClean="0">
                <a:ln>
                  <a:noFill/>
                </a:ln>
                <a:solidFill>
                  <a:srgbClr val="C0504D"/>
                </a:solidFill>
                <a:effectLst/>
                <a:uLnTx/>
                <a:uFillTx/>
                <a:latin typeface="+mn-lt"/>
                <a:ea typeface="华文中宋" panose="02010600040101010101" pitchFamily="2" charset="-122"/>
                <a:cs typeface="+mn-cs"/>
                <a:sym typeface="+mn-ea"/>
              </a:rPr>
              <a:t>制度修订内容</a:t>
            </a:r>
            <a:endParaRPr kumimoji="0" lang="zh-CN" sz="4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endParaRPr>
          </a:p>
        </p:txBody>
      </p:sp>
      <p:sp>
        <p:nvSpPr>
          <p:cNvPr id="50179" name="内容占位符 2"/>
          <p:cNvSpPr>
            <a:spLocks noGrp="1"/>
          </p:cNvSpPr>
          <p:nvPr>
            <p:ph idx="1"/>
          </p:nvPr>
        </p:nvSpPr>
        <p:spPr>
          <a:xfrm>
            <a:off x="728345" y="1053148"/>
            <a:ext cx="10733088" cy="4752975"/>
          </a:xfrm>
        </p:spPr>
        <p:txBody>
          <a:bodyPr vert="horz" wrap="square" lIns="103897" tIns="51949" rIns="103897" bIns="51949" numCol="1" anchor="t" anchorCtr="0" compatLnSpc="1"/>
          <a:p>
            <a:pPr marL="57150" lvl="0" indent="-285750" algn="l" eaLnBrk="1" fontAlgn="auto" latinLnBrk="0" hangingPunct="1">
              <a:lnSpc>
                <a:spcPct val="150000"/>
              </a:lnSpc>
              <a:spcBef>
                <a:spcPts val="400"/>
              </a:spcBef>
              <a:buClrTx/>
              <a:buSzTx/>
              <a:buFont typeface="Wingdings" panose="05000000000000000000" charset="0"/>
              <a:buChar char="ü"/>
            </a:pPr>
            <a:r>
              <a:rPr lang="en-US" altLang="zh-CN" sz="2800" dirty="0" smtClean="0">
                <a:latin typeface="黑体" panose="02010609060101010101" pitchFamily="49" charset="-122"/>
                <a:ea typeface="黑体" panose="02010609060101010101" pitchFamily="49" charset="-122"/>
                <a:sym typeface="+mn-ea"/>
              </a:rPr>
              <a:t>   </a:t>
            </a:r>
            <a:r>
              <a:rPr lang="zh-CN" altLang="en-US" sz="2800" b="1" dirty="0" smtClean="0">
                <a:latin typeface="黑体" panose="02010609060101010101" pitchFamily="49" charset="-122"/>
                <a:ea typeface="黑体" panose="02010609060101010101" pitchFamily="49" charset="-122"/>
                <a:sym typeface="+mn-ea"/>
              </a:rPr>
              <a:t>新增指标</a:t>
            </a:r>
            <a:r>
              <a:rPr lang="zh-CN" altLang="en-US" sz="2800" dirty="0" smtClean="0">
                <a:latin typeface="黑体" panose="02010609060101010101" pitchFamily="49" charset="-122"/>
                <a:ea typeface="黑体" panose="02010609060101010101" pitchFamily="49" charset="-122"/>
                <a:sym typeface="+mn-ea"/>
              </a:rPr>
              <a:t>：“已签订合同总额”</a:t>
            </a:r>
            <a:r>
              <a:rPr lang="en-US" altLang="zh-CN" sz="2800" dirty="0" smtClean="0">
                <a:latin typeface="黑体" panose="02010609060101010101" pitchFamily="49" charset="-122"/>
                <a:ea typeface="黑体" panose="02010609060101010101" pitchFamily="49" charset="-122"/>
                <a:sym typeface="+mn-ea"/>
              </a:rPr>
              <a:t>  </a:t>
            </a:r>
            <a:r>
              <a:rPr lang="zh-CN" altLang="en-US" sz="2800" dirty="0" smtClean="0">
                <a:latin typeface="黑体" panose="02010609060101010101" pitchFamily="49" charset="-122"/>
                <a:ea typeface="黑体" panose="02010609060101010101" pitchFamily="49" charset="-122"/>
                <a:sym typeface="+mn-ea"/>
              </a:rPr>
              <a:t>“项目建设地经纬度坐标”</a:t>
            </a:r>
            <a:endParaRPr lang="zh-CN" altLang="en-US" sz="2800" dirty="0" smtClean="0">
              <a:latin typeface="黑体" panose="02010609060101010101" pitchFamily="49" charset="-122"/>
              <a:ea typeface="黑体" panose="02010609060101010101" pitchFamily="49" charset="-122"/>
              <a:sym typeface="+mn-ea"/>
            </a:endParaRPr>
          </a:p>
          <a:p>
            <a:pPr marL="57150" lvl="0" indent="-285750" algn="l" eaLnBrk="1" fontAlgn="auto" latinLnBrk="0" hangingPunct="1">
              <a:lnSpc>
                <a:spcPct val="150000"/>
              </a:lnSpc>
              <a:spcBef>
                <a:spcPts val="400"/>
              </a:spcBef>
              <a:buClrTx/>
              <a:buSzTx/>
              <a:buFont typeface="Wingdings" panose="05000000000000000000" charset="0"/>
              <a:buChar char="ü"/>
            </a:pPr>
            <a:r>
              <a:rPr lang="en-US" altLang="zh-CN" sz="2800" dirty="0" smtClean="0">
                <a:latin typeface="黑体" panose="02010609060101010101" pitchFamily="49" charset="-122"/>
                <a:ea typeface="黑体" panose="02010609060101010101" pitchFamily="49" charset="-122"/>
                <a:sym typeface="+mn-ea"/>
              </a:rPr>
              <a:t>  </a:t>
            </a:r>
            <a:r>
              <a:rPr lang="en-US" altLang="zh-CN" sz="2800" b="1" dirty="0" smtClean="0">
                <a:latin typeface="黑体" panose="02010609060101010101" pitchFamily="49" charset="-122"/>
                <a:ea typeface="黑体" panose="02010609060101010101" pitchFamily="49" charset="-122"/>
                <a:sym typeface="+mn-ea"/>
              </a:rPr>
              <a:t> </a:t>
            </a:r>
            <a:r>
              <a:rPr lang="zh-CN" altLang="en-US" sz="2800" b="1" dirty="0" smtClean="0">
                <a:latin typeface="黑体" panose="02010609060101010101" pitchFamily="49" charset="-122"/>
                <a:ea typeface="黑体" panose="02010609060101010101" pitchFamily="49" charset="-122"/>
                <a:sym typeface="+mn-ea"/>
              </a:rPr>
              <a:t>新增</a:t>
            </a:r>
            <a:r>
              <a:rPr lang="zh-CN" altLang="en-US" sz="2800" dirty="0" smtClean="0">
                <a:latin typeface="黑体" panose="02010609060101010101" pitchFamily="49" charset="-122"/>
                <a:ea typeface="黑体" panose="02010609060101010101" pitchFamily="49" charset="-122"/>
                <a:sym typeface="+mn-ea"/>
              </a:rPr>
              <a:t>填写</a:t>
            </a:r>
            <a:r>
              <a:rPr lang="en-US" altLang="zh-CN" sz="2800" dirty="0" smtClean="0">
                <a:latin typeface="黑体" panose="02010609060101010101" pitchFamily="49" charset="-122"/>
                <a:ea typeface="黑体" panose="02010609060101010101" pitchFamily="49" charset="-122"/>
                <a:sym typeface="+mn-ea"/>
              </a:rPr>
              <a:t>“</a:t>
            </a:r>
            <a:r>
              <a:rPr lang="zh-CN" altLang="en-US" sz="2800" dirty="0" smtClean="0">
                <a:latin typeface="黑体" panose="02010609060101010101" pitchFamily="49" charset="-122"/>
                <a:ea typeface="黑体" panose="02010609060101010101" pitchFamily="49" charset="-122"/>
                <a:sym typeface="+mn-ea"/>
              </a:rPr>
              <a:t>是否为专项债项目</a:t>
            </a:r>
            <a:r>
              <a:rPr lang="en-US" altLang="zh-CN" sz="2800" dirty="0" smtClean="0">
                <a:latin typeface="黑体" panose="02010609060101010101" pitchFamily="49" charset="-122"/>
                <a:ea typeface="黑体" panose="02010609060101010101" pitchFamily="49" charset="-122"/>
                <a:sym typeface="+mn-ea"/>
              </a:rPr>
              <a:t>”</a:t>
            </a:r>
            <a:r>
              <a:rPr lang="zh-CN" altLang="en-US" sz="2800" dirty="0" smtClean="0">
                <a:latin typeface="黑体" panose="02010609060101010101" pitchFamily="49" charset="-122"/>
                <a:ea typeface="黑体" panose="02010609060101010101" pitchFamily="49" charset="-122"/>
                <a:sym typeface="+mn-ea"/>
              </a:rPr>
              <a:t>“是否为超长期特别国债项目”“是否为灾后重建和增发国债项目”“是否为政府投资项目”标识指标</a:t>
            </a:r>
            <a:endParaRPr lang="zh-CN" altLang="en-US" sz="2800" dirty="0" smtClean="0">
              <a:latin typeface="黑体" panose="02010609060101010101" pitchFamily="49" charset="-122"/>
              <a:ea typeface="黑体" panose="02010609060101010101" pitchFamily="49" charset="-122"/>
            </a:endParaRPr>
          </a:p>
          <a:p>
            <a:pPr lvl="0" algn="l" eaLnBrk="1" fontAlgn="auto" latinLnBrk="0" hangingPunct="1">
              <a:lnSpc>
                <a:spcPct val="150000"/>
              </a:lnSpc>
              <a:spcBef>
                <a:spcPts val="400"/>
              </a:spcBef>
              <a:buClrTx/>
              <a:buSzTx/>
              <a:buFont typeface="Wingdings" panose="05000000000000000000" charset="0"/>
              <a:buChar char="ü"/>
            </a:pPr>
            <a:r>
              <a:rPr lang="zh-CN" altLang="en-US" sz="2800" dirty="0" smtClean="0">
                <a:latin typeface="黑体" panose="02010609060101010101" pitchFamily="49" charset="-122"/>
                <a:ea typeface="黑体" panose="02010609060101010101" pitchFamily="49" charset="-122"/>
                <a:sym typeface="+mn-ea"/>
              </a:rPr>
              <a:t>“临时机构代码”调整为“临时代码”，格式：</a:t>
            </a:r>
            <a:r>
              <a:rPr lang="en-US" altLang="zh-CN" sz="2800" dirty="0" smtClean="0">
                <a:latin typeface="黑体" panose="02010609060101010101" pitchFamily="49" charset="-122"/>
                <a:ea typeface="黑体" panose="02010609060101010101" pitchFamily="49" charset="-122"/>
                <a:sym typeface="+mn-ea"/>
              </a:rPr>
              <a:t>9</a:t>
            </a:r>
            <a:r>
              <a:rPr lang="zh-CN" altLang="en-US" sz="2800" dirty="0" smtClean="0">
                <a:latin typeface="黑体" panose="02010609060101010101" pitchFamily="49" charset="-122"/>
                <a:ea typeface="黑体" panose="02010609060101010101" pitchFamily="49" charset="-122"/>
                <a:sym typeface="+mn-ea"/>
              </a:rPr>
              <a:t>位调整为</a:t>
            </a:r>
            <a:r>
              <a:rPr lang="en-US" altLang="zh-CN" sz="2800" dirty="0" smtClean="0">
                <a:latin typeface="黑体" panose="02010609060101010101" pitchFamily="49" charset="-122"/>
                <a:ea typeface="黑体" panose="02010609060101010101" pitchFamily="49" charset="-122"/>
                <a:sym typeface="+mn-ea"/>
              </a:rPr>
              <a:t>18</a:t>
            </a:r>
            <a:r>
              <a:rPr lang="zh-CN" altLang="en-US" sz="2800" dirty="0" smtClean="0">
                <a:latin typeface="黑体" panose="02010609060101010101" pitchFamily="49" charset="-122"/>
                <a:ea typeface="黑体" panose="02010609060101010101" pitchFamily="49" charset="-122"/>
                <a:sym typeface="+mn-ea"/>
              </a:rPr>
              <a:t>位</a:t>
            </a:r>
            <a:endParaRPr lang="zh-CN" altLang="en-US" sz="2800" dirty="0" smtClean="0">
              <a:latin typeface="黑体" panose="02010609060101010101" pitchFamily="49" charset="-122"/>
              <a:ea typeface="黑体" panose="02010609060101010101" pitchFamily="49" charset="-122"/>
            </a:endParaRPr>
          </a:p>
          <a:p>
            <a:pPr lvl="0" algn="l" eaLnBrk="1" fontAlgn="auto" latinLnBrk="0" hangingPunct="1">
              <a:lnSpc>
                <a:spcPct val="150000"/>
              </a:lnSpc>
              <a:spcBef>
                <a:spcPts val="400"/>
              </a:spcBef>
              <a:buClrTx/>
              <a:buSzTx/>
              <a:buFont typeface="Wingdings" panose="05000000000000000000" charset="0"/>
              <a:buChar char="ü"/>
            </a:pPr>
            <a:r>
              <a:rPr lang="zh-CN" altLang="en-US" sz="2800" dirty="0" smtClean="0">
                <a:latin typeface="黑体" panose="02010609060101010101" pitchFamily="49" charset="-122"/>
                <a:ea typeface="黑体" panose="02010609060101010101" pitchFamily="49" charset="-122"/>
                <a:sym typeface="+mn-ea"/>
              </a:rPr>
              <a:t>“棚户区改造项目”调整为“保障性住房项目”</a:t>
            </a:r>
            <a:endParaRPr lang="zh-CN" altLang="en-US" sz="2800" dirty="0" smtClean="0">
              <a:latin typeface="黑体" panose="02010609060101010101" pitchFamily="49" charset="-122"/>
              <a:ea typeface="黑体" panose="02010609060101010101" pitchFamily="49" charset="-122"/>
              <a:sym typeface="+mn-ea"/>
            </a:endParaRPr>
          </a:p>
          <a:p>
            <a:pPr lvl="0" algn="l" eaLnBrk="1" fontAlgn="auto" latinLnBrk="0" hangingPunct="1">
              <a:lnSpc>
                <a:spcPct val="150000"/>
              </a:lnSpc>
              <a:spcBef>
                <a:spcPts val="400"/>
              </a:spcBef>
              <a:buClrTx/>
              <a:buSzTx/>
              <a:buFont typeface="Wingdings" panose="05000000000000000000" charset="0"/>
              <a:buChar char="ü"/>
            </a:pPr>
            <a:r>
              <a:rPr lang="en-US" altLang="zh-CN" sz="2800" dirty="0" smtClean="0">
                <a:latin typeface="黑体" panose="02010609060101010101" pitchFamily="49" charset="-122"/>
                <a:ea typeface="黑体" panose="02010609060101010101" pitchFamily="49" charset="-122"/>
                <a:sym typeface="+mn-ea"/>
              </a:rPr>
              <a:t> </a:t>
            </a:r>
            <a:r>
              <a:rPr lang="zh-CN" altLang="en-US" sz="2800" dirty="0" smtClean="0">
                <a:latin typeface="黑体" panose="02010609060101010101" pitchFamily="49" charset="-122"/>
                <a:ea typeface="黑体" panose="02010609060101010101" pitchFamily="49" charset="-122"/>
                <a:sym typeface="+mn-ea"/>
              </a:rPr>
              <a:t>调整表底说明</a:t>
            </a:r>
            <a:r>
              <a:rPr lang="en-US" altLang="zh-CN" sz="2800" dirty="0" smtClean="0">
                <a:latin typeface="黑体" panose="02010609060101010101" pitchFamily="49" charset="-122"/>
                <a:ea typeface="黑体" panose="02010609060101010101" pitchFamily="49" charset="-122"/>
                <a:sym typeface="+mn-ea"/>
              </a:rPr>
              <a:t> </a:t>
            </a:r>
            <a:endParaRPr kumimoji="0" lang="zh-CN" altLang="en-US" sz="2800" b="1" i="0" u="none" strike="noStrike" kern="1200" cap="none" spc="0" normalizeH="0" baseline="0" noProof="0" dirty="0" smtClean="0">
              <a:ln>
                <a:noFill/>
              </a:ln>
              <a:solidFill>
                <a:schemeClr val="tx1"/>
              </a:solidFill>
              <a:effectLst/>
              <a:uLnTx/>
              <a:uFillTx/>
              <a:latin typeface="+mj-lt"/>
              <a:ea typeface="华文中宋" panose="02010600040101010101" pitchFamily="2" charset="-122"/>
              <a:cs typeface="+mn-cs"/>
              <a:sym typeface="+mn-ea"/>
            </a:endParaRPr>
          </a:p>
        </p:txBody>
      </p:sp>
    </p:spTree>
  </p:cSld>
  <p:clrMapOvr>
    <a:masterClrMapping/>
  </p:clrMapOvr>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标题 1"/>
          <p:cNvSpPr>
            <a:spLocks noGrp="1"/>
          </p:cNvSpPr>
          <p:nvPr>
            <p:ph type="title"/>
          </p:nvPr>
        </p:nvSpPr>
        <p:spPr>
          <a:xfrm>
            <a:off x="1238250" y="39688"/>
            <a:ext cx="9001125" cy="603250"/>
          </a:xfrm>
        </p:spPr>
        <p:txBody>
          <a:bodyPr vert="horz" wrap="square" lIns="91440" tIns="45720" rIns="91440" bIns="45720" anchor="b" anchorCtr="0"/>
          <a:lstStyle/>
          <a:p>
            <a:pPr marL="342900" indent="-342900">
              <a:spcBef>
                <a:spcPct val="20000"/>
              </a:spcBef>
            </a:pPr>
            <a:r>
              <a:rPr lang="zh-CN" altLang="en-US" sz="3200" b="1" dirty="0">
                <a:solidFill>
                  <a:srgbClr val="181DD6"/>
                </a:solidFill>
                <a:latin typeface="隶书" panose="02010509060101010101" pitchFamily="49" charset="-122"/>
                <a:ea typeface="隶书" panose="02010509060101010101" pitchFamily="49" charset="-122"/>
                <a:sym typeface="+mn-lt"/>
              </a:rPr>
              <a:t>审核要点和注意事项</a:t>
            </a:r>
            <a:endParaRPr lang="en-US" altLang="zh-CN" sz="3200" b="1" dirty="0">
              <a:solidFill>
                <a:srgbClr val="181DD6"/>
              </a:solidFill>
              <a:latin typeface="隶书" panose="02010509060101010101" pitchFamily="49" charset="-122"/>
              <a:ea typeface="隶书" panose="02010509060101010101" pitchFamily="49" charset="-122"/>
              <a:sym typeface="+mn-lt"/>
            </a:endParaRPr>
          </a:p>
        </p:txBody>
      </p:sp>
      <p:graphicFrame>
        <p:nvGraphicFramePr>
          <p:cNvPr id="6" name="表格 5"/>
          <p:cNvGraphicFramePr>
            <a:graphicFrameLocks noGrp="1"/>
          </p:cNvGraphicFramePr>
          <p:nvPr/>
        </p:nvGraphicFramePr>
        <p:xfrm>
          <a:off x="1666875" y="928688"/>
          <a:ext cx="8572560" cy="1912937"/>
        </p:xfrm>
        <a:graphic>
          <a:graphicData uri="http://schemas.openxmlformats.org/drawingml/2006/table">
            <a:tbl>
              <a:tblPr/>
              <a:tblGrid>
                <a:gridCol w="1714512"/>
                <a:gridCol w="659521"/>
                <a:gridCol w="651064"/>
                <a:gridCol w="903993"/>
                <a:gridCol w="928694"/>
                <a:gridCol w="1285884"/>
                <a:gridCol w="1410682"/>
                <a:gridCol w="1018210"/>
              </a:tblGrid>
              <a:tr h="362558">
                <a:tc rowSpan="2">
                  <a:txBody>
                    <a:bodyPr/>
                    <a:lstStyle/>
                    <a:p>
                      <a:pPr algn="ctr">
                        <a:lnSpc>
                          <a:spcPts val="2000"/>
                        </a:lnSpc>
                        <a:spcAft>
                          <a:spcPts val="0"/>
                        </a:spcAft>
                      </a:pPr>
                      <a:r>
                        <a:rPr lang="zh-CN" sz="1400" b="0" kern="100" baseline="0" dirty="0">
                          <a:solidFill>
                            <a:srgbClr val="000000"/>
                          </a:solidFill>
                          <a:latin typeface="Times New Roman" panose="02020603050405020304"/>
                          <a:ea typeface="宋体" panose="02010600030101010101" pitchFamily="2" charset="-122"/>
                          <a:cs typeface="宋体" panose="02010600030101010101" pitchFamily="2" charset="-122"/>
                        </a:rPr>
                        <a:t>新增生产能力</a:t>
                      </a:r>
                      <a:endParaRPr lang="zh-CN" sz="1400" b="0" kern="100" baseline="0" dirty="0">
                        <a:solidFill>
                          <a:srgbClr val="000000"/>
                        </a:solidFill>
                        <a:latin typeface="Times New Roman" panose="02020603050405020304"/>
                        <a:ea typeface="宋体" panose="02010600030101010101" pitchFamily="2" charset="-122"/>
                        <a:cs typeface="Times New Roman" panose="02020603050405020304"/>
                      </a:endParaRPr>
                    </a:p>
                    <a:p>
                      <a:pPr algn="ctr">
                        <a:lnSpc>
                          <a:spcPts val="2000"/>
                        </a:lnSpc>
                        <a:spcAft>
                          <a:spcPts val="0"/>
                        </a:spcAft>
                      </a:pPr>
                      <a:r>
                        <a:rPr lang="zh-CN" sz="1400" b="0" kern="100" baseline="0" dirty="0">
                          <a:solidFill>
                            <a:srgbClr val="000000"/>
                          </a:solidFill>
                          <a:latin typeface="Times New Roman" panose="02020603050405020304"/>
                          <a:ea typeface="宋体" panose="02010600030101010101" pitchFamily="2" charset="-122"/>
                          <a:cs typeface="宋体" panose="02010600030101010101" pitchFamily="2" charset="-122"/>
                        </a:rPr>
                        <a:t>（或工程效益）名称</a:t>
                      </a:r>
                      <a:endParaRPr lang="zh-CN" sz="1400" b="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ts val="2000"/>
                        </a:lnSpc>
                        <a:spcAft>
                          <a:spcPts val="0"/>
                        </a:spcAft>
                      </a:pPr>
                      <a:r>
                        <a:rPr lang="zh-CN" sz="1400" b="0" kern="100" baseline="0" dirty="0">
                          <a:solidFill>
                            <a:srgbClr val="000000"/>
                          </a:solidFill>
                          <a:latin typeface="Times New Roman" panose="02020603050405020304"/>
                          <a:ea typeface="宋体" panose="02010600030101010101" pitchFamily="2" charset="-122"/>
                          <a:cs typeface="宋体" panose="02010600030101010101" pitchFamily="2" charset="-122"/>
                        </a:rPr>
                        <a:t>计量</a:t>
                      </a:r>
                      <a:endParaRPr lang="zh-CN" sz="1400" b="0" kern="100" baseline="0" dirty="0">
                        <a:solidFill>
                          <a:srgbClr val="000000"/>
                        </a:solidFill>
                        <a:latin typeface="Times New Roman" panose="02020603050405020304"/>
                        <a:ea typeface="宋体" panose="02010600030101010101" pitchFamily="2" charset="-122"/>
                        <a:cs typeface="Times New Roman" panose="02020603050405020304"/>
                      </a:endParaRPr>
                    </a:p>
                    <a:p>
                      <a:pPr algn="ctr">
                        <a:lnSpc>
                          <a:spcPts val="2000"/>
                        </a:lnSpc>
                        <a:spcAft>
                          <a:spcPts val="0"/>
                        </a:spcAft>
                      </a:pPr>
                      <a:r>
                        <a:rPr lang="zh-CN" sz="1400" b="0" kern="100" baseline="0" dirty="0">
                          <a:solidFill>
                            <a:srgbClr val="000000"/>
                          </a:solidFill>
                          <a:latin typeface="Times New Roman" panose="02020603050405020304"/>
                          <a:ea typeface="宋体" panose="02010600030101010101" pitchFamily="2" charset="-122"/>
                          <a:cs typeface="宋体" panose="02010600030101010101" pitchFamily="2" charset="-122"/>
                        </a:rPr>
                        <a:t>单位</a:t>
                      </a:r>
                      <a:endParaRPr lang="zh-CN" sz="1400" b="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ts val="2000"/>
                        </a:lnSpc>
                        <a:spcAft>
                          <a:spcPts val="0"/>
                        </a:spcAft>
                      </a:pPr>
                      <a:r>
                        <a:rPr lang="zh-CN" sz="1400" b="0" kern="100" baseline="0" dirty="0">
                          <a:solidFill>
                            <a:srgbClr val="000000"/>
                          </a:solidFill>
                          <a:latin typeface="Times New Roman" panose="02020603050405020304"/>
                          <a:ea typeface="宋体" panose="02010600030101010101" pitchFamily="2" charset="-122"/>
                          <a:cs typeface="宋体" panose="02010600030101010101" pitchFamily="2" charset="-122"/>
                        </a:rPr>
                        <a:t>代码</a:t>
                      </a:r>
                      <a:endParaRPr lang="zh-CN" sz="1400" b="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ts val="2000"/>
                        </a:lnSpc>
                        <a:spcAft>
                          <a:spcPts val="0"/>
                        </a:spcAft>
                      </a:pPr>
                      <a:r>
                        <a:rPr lang="zh-CN" sz="1400" b="0" kern="100" baseline="0" dirty="0">
                          <a:solidFill>
                            <a:srgbClr val="000000"/>
                          </a:solidFill>
                          <a:latin typeface="Times New Roman" panose="02020603050405020304"/>
                          <a:ea typeface="宋体" panose="02010600030101010101" pitchFamily="2" charset="-122"/>
                          <a:cs typeface="宋体" panose="02010600030101010101" pitchFamily="2" charset="-122"/>
                        </a:rPr>
                        <a:t>建设</a:t>
                      </a:r>
                      <a:endParaRPr lang="zh-CN" sz="1400" b="0" kern="100" baseline="0" dirty="0">
                        <a:solidFill>
                          <a:srgbClr val="000000"/>
                        </a:solidFill>
                        <a:latin typeface="Times New Roman" panose="02020603050405020304"/>
                        <a:ea typeface="宋体" panose="02010600030101010101" pitchFamily="2" charset="-122"/>
                        <a:cs typeface="Times New Roman" panose="02020603050405020304"/>
                      </a:endParaRPr>
                    </a:p>
                    <a:p>
                      <a:pPr algn="ctr">
                        <a:lnSpc>
                          <a:spcPts val="2000"/>
                        </a:lnSpc>
                        <a:spcAft>
                          <a:spcPts val="0"/>
                        </a:spcAft>
                      </a:pPr>
                      <a:r>
                        <a:rPr lang="zh-CN" sz="1400" b="0" kern="100" baseline="0" dirty="0">
                          <a:solidFill>
                            <a:srgbClr val="000000"/>
                          </a:solidFill>
                          <a:latin typeface="Times New Roman" panose="02020603050405020304"/>
                          <a:ea typeface="宋体" panose="02010600030101010101" pitchFamily="2" charset="-122"/>
                          <a:cs typeface="宋体" panose="02010600030101010101" pitchFamily="2" charset="-122"/>
                        </a:rPr>
                        <a:t>规模</a:t>
                      </a:r>
                      <a:endParaRPr lang="zh-CN" sz="1400" b="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本年施</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p>
                      <a:pPr algn="ctr">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工规模</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endParaRPr lang="en-US" sz="1400" kern="100" baseline="0">
                        <a:solidFill>
                          <a:srgbClr val="000000"/>
                        </a:solidFill>
                        <a:latin typeface="宋体" panose="02010600030101010101" pitchFamily="2" charset="-122"/>
                        <a:ea typeface="宋体" panose="02010600030101010101" pitchFamily="2" charset="-122"/>
                        <a:cs typeface="Times New Roman" panose="02020603050405020304"/>
                      </a:endParaRPr>
                    </a:p>
                  </a:txBody>
                  <a:tcPr marL="16411" marR="16411"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114300" algn="just">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累计新增</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p>
                      <a:pPr indent="114300" algn="just">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生产能力</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p>
                      <a:pPr algn="just">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（或工程效益）</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endParaRPr lang="en-US" sz="1400" kern="100" baseline="0" dirty="0">
                        <a:solidFill>
                          <a:srgbClr val="000000"/>
                        </a:solidFill>
                        <a:latin typeface="宋体" panose="02010600030101010101" pitchFamily="2" charset="-122"/>
                        <a:ea typeface="宋体" panose="02010600030101010101" pitchFamily="2" charset="-122"/>
                        <a:cs typeface="Times New Roman" panose="02020603050405020304"/>
                      </a:endParaRPr>
                    </a:p>
                  </a:txBody>
                  <a:tcPr marL="16411" marR="16411"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3313">
                <a:tc vMerge="1">
                  <a:tcPr/>
                </a:tc>
                <a:tc vMerge="1">
                  <a:tcPr/>
                </a:tc>
                <a:tc vMerge="1">
                  <a:tcPr/>
                </a:tc>
                <a:tc vMerge="1">
                  <a:tcPr/>
                </a:tc>
                <a:tc vMerge="1">
                  <a:tcPr/>
                </a:tc>
                <a:tc>
                  <a:txBody>
                    <a:bodyPr/>
                    <a:lstStyle/>
                    <a:p>
                      <a:pPr algn="ctr">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本年新开工</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tc>
                <a:tc>
                  <a:txBody>
                    <a:bodyPr/>
                    <a:lstStyle/>
                    <a:p>
                      <a:pPr algn="ctr">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本年新增</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2923">
                <a:tc>
                  <a:txBody>
                    <a:bodyPr/>
                    <a:lstStyle/>
                    <a:p>
                      <a:pPr algn="ctr">
                        <a:lnSpc>
                          <a:spcPts val="12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甲</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乙</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CN" sz="1400" kern="100" baseline="0">
                          <a:solidFill>
                            <a:srgbClr val="000000"/>
                          </a:solidFill>
                          <a:latin typeface="Times New Roman" panose="02020603050405020304"/>
                          <a:ea typeface="宋体" panose="02010600030101010101" pitchFamily="2" charset="-122"/>
                          <a:cs typeface="宋体" panose="02010600030101010101" pitchFamily="2" charset="-122"/>
                        </a:rPr>
                        <a:t>丙</a:t>
                      </a:r>
                      <a:endParaRPr lang="zh-CN" sz="1400" kern="100" baseline="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400" kern="100" baseline="0" dirty="0">
                          <a:solidFill>
                            <a:srgbClr val="000000"/>
                          </a:solidFill>
                          <a:latin typeface="宋体" panose="02010600030101010101" pitchFamily="2" charset="-122"/>
                          <a:ea typeface="宋体" panose="02010600030101010101" pitchFamily="2" charset="-122"/>
                          <a:cs typeface="宋体" panose="02010600030101010101" pitchFamily="2" charset="-122"/>
                        </a:rPr>
                        <a:t>401</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400" kern="100" baseline="0" dirty="0">
                          <a:solidFill>
                            <a:srgbClr val="000000"/>
                          </a:solidFill>
                          <a:latin typeface="宋体" panose="02010600030101010101" pitchFamily="2" charset="-122"/>
                          <a:ea typeface="宋体" panose="02010600030101010101" pitchFamily="2" charset="-122"/>
                          <a:cs typeface="宋体" panose="02010600030101010101" pitchFamily="2" charset="-122"/>
                        </a:rPr>
                        <a:t>402</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400" kern="100" baseline="0" dirty="0">
                          <a:solidFill>
                            <a:srgbClr val="000000"/>
                          </a:solidFill>
                          <a:latin typeface="宋体" panose="02010600030101010101" pitchFamily="2" charset="-122"/>
                          <a:ea typeface="宋体" panose="02010600030101010101" pitchFamily="2" charset="-122"/>
                          <a:cs typeface="宋体" panose="02010600030101010101" pitchFamily="2" charset="-122"/>
                        </a:rPr>
                        <a:t>403</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400" kern="100" baseline="0" dirty="0">
                          <a:solidFill>
                            <a:srgbClr val="000000"/>
                          </a:solidFill>
                          <a:latin typeface="宋体" panose="02010600030101010101" pitchFamily="2" charset="-122"/>
                          <a:ea typeface="宋体" panose="02010600030101010101" pitchFamily="2" charset="-122"/>
                          <a:cs typeface="宋体" panose="02010600030101010101" pitchFamily="2" charset="-122"/>
                        </a:rPr>
                        <a:t>404</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400" kern="100" baseline="0" dirty="0">
                          <a:solidFill>
                            <a:srgbClr val="000000"/>
                          </a:solidFill>
                          <a:latin typeface="宋体" panose="02010600030101010101" pitchFamily="2" charset="-122"/>
                          <a:ea typeface="宋体" panose="02010600030101010101" pitchFamily="2" charset="-122"/>
                          <a:cs typeface="宋体" panose="02010600030101010101" pitchFamily="2" charset="-122"/>
                        </a:rPr>
                        <a:t>405</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4143">
                <a:tc>
                  <a:txBody>
                    <a:bodyPr/>
                    <a:lstStyle/>
                    <a:p>
                      <a:pPr algn="ctr">
                        <a:lnSpc>
                          <a:spcPts val="1200"/>
                        </a:lnSpc>
                        <a:spcAft>
                          <a:spcPts val="0"/>
                        </a:spcAft>
                      </a:pPr>
                      <a:endParaRPr lang="en-US" sz="1400" kern="100" baseline="0" dirty="0">
                        <a:solidFill>
                          <a:srgbClr val="000000"/>
                        </a:solidFill>
                        <a:latin typeface="宋体" panose="02010600030101010101" pitchFamily="2" charset="-122"/>
                        <a:ea typeface="宋体" panose="02010600030101010101" pitchFamily="2" charset="-122"/>
                        <a:cs typeface="Times New Roman" panose="02020603050405020304"/>
                      </a:endParaRPr>
                    </a:p>
                  </a:txBody>
                  <a:tcPr marL="16411" marR="16411"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endParaRPr lang="en-US" sz="1400" kern="100" baseline="0" dirty="0">
                        <a:solidFill>
                          <a:srgbClr val="000000"/>
                        </a:solidFill>
                        <a:latin typeface="宋体" panose="02010600030101010101" pitchFamily="2" charset="-122"/>
                        <a:ea typeface="宋体" panose="02010600030101010101" pitchFamily="2" charset="-122"/>
                        <a:cs typeface="Times New Roman" panose="02020603050405020304"/>
                      </a:endParaRPr>
                    </a:p>
                  </a:txBody>
                  <a:tcPr marL="16411" marR="164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endParaRPr lang="en-US" sz="1400" kern="100" baseline="0" dirty="0">
                        <a:solidFill>
                          <a:srgbClr val="000000"/>
                        </a:solidFill>
                        <a:latin typeface="宋体" panose="02010600030101010101" pitchFamily="2" charset="-122"/>
                        <a:ea typeface="宋体" panose="02010600030101010101" pitchFamily="2" charset="-122"/>
                        <a:cs typeface="Times New Roman" panose="02020603050405020304"/>
                      </a:endParaRPr>
                    </a:p>
                  </a:txBody>
                  <a:tcPr marL="16411" marR="164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5">
                  <a:txBody>
                    <a:bodyPr/>
                    <a:lstStyle/>
                    <a:p>
                      <a:pPr algn="ctr">
                        <a:lnSpc>
                          <a:spcPts val="1200"/>
                        </a:lnSpc>
                        <a:spcAft>
                          <a:spcPts val="0"/>
                        </a:spcAft>
                      </a:pPr>
                      <a:endParaRPr lang="en-US" sz="1400" kern="100" baseline="0" dirty="0">
                        <a:solidFill>
                          <a:srgbClr val="000000"/>
                        </a:solidFill>
                        <a:latin typeface="宋体" panose="02010600030101010101" pitchFamily="2" charset="-122"/>
                        <a:ea typeface="宋体" panose="02010600030101010101" pitchFamily="2" charset="-122"/>
                        <a:cs typeface="Times New Roman" panose="02020603050405020304"/>
                      </a:endParaRPr>
                    </a:p>
                  </a:txBody>
                  <a:tcPr marL="16411" marR="16411"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hMerge="1">
                  <a:tcPr/>
                </a:tc>
                <a:tc hMerge="1">
                  <a:tcPr/>
                </a:tc>
                <a:tc hMerge="1">
                  <a:tcPr/>
                </a:tc>
              </a:tr>
            </a:tbl>
          </a:graphicData>
        </a:graphic>
      </p:graphicFrame>
      <p:sp>
        <p:nvSpPr>
          <p:cNvPr id="28714" name="Rectangle 38"/>
          <p:cNvSpPr/>
          <p:nvPr/>
        </p:nvSpPr>
        <p:spPr>
          <a:xfrm>
            <a:off x="1095375" y="3357880"/>
            <a:ext cx="7096125" cy="2306955"/>
          </a:xfrm>
          <a:prstGeom prst="rect">
            <a:avLst/>
          </a:prstGeom>
          <a:noFill/>
          <a:ln w="9525">
            <a:noFill/>
          </a:ln>
        </p:spPr>
        <p:txBody>
          <a:bodyPr wrap="square" anchor="t" anchorCtr="0">
            <a:spAutoFit/>
          </a:bodyPr>
          <a:lstStyle/>
          <a:p>
            <a:pPr marL="342900" indent="-342900">
              <a:lnSpc>
                <a:spcPct val="120000"/>
              </a:lnSpc>
              <a:buClr>
                <a:schemeClr val="bg2"/>
              </a:buClr>
              <a:buFont typeface="Wingdings" panose="05000000000000000000" pitchFamily="2" charset="2"/>
              <a:buBlip>
                <a:blip r:embed="rId1"/>
              </a:buBlip>
            </a:pPr>
            <a:r>
              <a:rPr lang="zh-CN" altLang="en-US" sz="2000" dirty="0">
                <a:latin typeface="仿宋_GB2312" panose="02010609030101010101" pitchFamily="49" charset="-122"/>
                <a:ea typeface="仿宋_GB2312" panose="02010609030101010101" pitchFamily="49" charset="-122"/>
              </a:rPr>
              <a:t>新开工项目注意填报新开工生产能力！</a:t>
            </a:r>
            <a:endParaRPr lang="zh-CN" altLang="en-US" sz="2000" dirty="0">
              <a:latin typeface="仿宋_GB2312" panose="02010609030101010101" pitchFamily="49" charset="-122"/>
              <a:ea typeface="仿宋_GB2312" panose="02010609030101010101" pitchFamily="49" charset="-122"/>
            </a:endParaRPr>
          </a:p>
          <a:p>
            <a:pPr marL="342900" indent="-342900">
              <a:lnSpc>
                <a:spcPct val="120000"/>
              </a:lnSpc>
              <a:buClr>
                <a:schemeClr val="bg2"/>
              </a:buClr>
              <a:buFont typeface="Wingdings" panose="05000000000000000000" pitchFamily="2" charset="2"/>
              <a:buBlip>
                <a:blip r:embed="rId1"/>
              </a:buBlip>
            </a:pPr>
            <a:r>
              <a:rPr lang="zh-CN" altLang="en-US" sz="2000" dirty="0">
                <a:latin typeface="仿宋_GB2312" panose="02010609030101010101" pitchFamily="49" charset="-122"/>
                <a:ea typeface="仿宋_GB2312" panose="02010609030101010101" pitchFamily="49" charset="-122"/>
              </a:rPr>
              <a:t>平台审核：</a:t>
            </a:r>
            <a:endParaRPr lang="en-US" altLang="zh-CN" sz="2000" dirty="0">
              <a:latin typeface="仿宋_GB2312" panose="02010609030101010101" pitchFamily="49" charset="-122"/>
              <a:ea typeface="仿宋_GB2312" panose="02010609030101010101" pitchFamily="49" charset="-122"/>
            </a:endParaRPr>
          </a:p>
          <a:p>
            <a:pPr marL="800100" lvl="1" indent="-342900" eaLnBrk="1" hangingPunct="1">
              <a:lnSpc>
                <a:spcPct val="120000"/>
              </a:lnSpc>
              <a:buClr>
                <a:schemeClr val="bg2"/>
              </a:buClr>
              <a:buNone/>
            </a:pPr>
            <a:r>
              <a:rPr lang="en-US" altLang="zh-CN" sz="2000" dirty="0">
                <a:latin typeface="仿宋_GB2312" panose="02010609030101010101" pitchFamily="49" charset="-122"/>
                <a:ea typeface="仿宋_GB2312" panose="02010609030101010101" pitchFamily="49" charset="-122"/>
              </a:rPr>
              <a:t>401 </a:t>
            </a:r>
            <a:r>
              <a:rPr lang="zh-CN" altLang="en-US" sz="2000" dirty="0">
                <a:latin typeface="仿宋_GB2312" panose="02010609030101010101" pitchFamily="49" charset="-122"/>
                <a:ea typeface="仿宋_GB2312" panose="02010609030101010101" pitchFamily="49" charset="-122"/>
              </a:rPr>
              <a:t>建设规模≥</a:t>
            </a:r>
            <a:r>
              <a:rPr lang="en-US" altLang="zh-CN" sz="2000" dirty="0">
                <a:latin typeface="仿宋_GB2312" panose="02010609030101010101" pitchFamily="49" charset="-122"/>
                <a:ea typeface="仿宋_GB2312" panose="02010609030101010101" pitchFamily="49" charset="-122"/>
              </a:rPr>
              <a:t>402</a:t>
            </a:r>
            <a:r>
              <a:rPr lang="zh-CN" altLang="en-US" sz="2000" dirty="0">
                <a:latin typeface="仿宋_GB2312" panose="02010609030101010101" pitchFamily="49" charset="-122"/>
                <a:ea typeface="仿宋_GB2312" panose="02010609030101010101" pitchFamily="49" charset="-122"/>
              </a:rPr>
              <a:t>本年施工规模</a:t>
            </a:r>
            <a:endParaRPr lang="zh-CN" altLang="en-US" sz="2000" dirty="0">
              <a:latin typeface="仿宋_GB2312" panose="02010609030101010101" pitchFamily="49" charset="-122"/>
              <a:ea typeface="仿宋_GB2312" panose="02010609030101010101" pitchFamily="49" charset="-122"/>
            </a:endParaRPr>
          </a:p>
          <a:p>
            <a:pPr marL="800100" lvl="1" indent="-342900" eaLnBrk="1" hangingPunct="1">
              <a:lnSpc>
                <a:spcPct val="120000"/>
              </a:lnSpc>
              <a:buClr>
                <a:schemeClr val="bg2"/>
              </a:buClr>
              <a:buNone/>
            </a:pPr>
            <a:r>
              <a:rPr lang="en-US" altLang="zh-CN" sz="2000" dirty="0">
                <a:latin typeface="仿宋_GB2312" panose="02010609030101010101" pitchFamily="49" charset="-122"/>
                <a:ea typeface="仿宋_GB2312" panose="02010609030101010101" pitchFamily="49" charset="-122"/>
              </a:rPr>
              <a:t>401</a:t>
            </a:r>
            <a:r>
              <a:rPr lang="zh-CN" altLang="en-US" sz="2000" dirty="0">
                <a:latin typeface="仿宋_GB2312" panose="02010609030101010101" pitchFamily="49" charset="-122"/>
                <a:ea typeface="仿宋_GB2312" panose="02010609030101010101" pitchFamily="49" charset="-122"/>
              </a:rPr>
              <a:t>建设规模≥</a:t>
            </a:r>
            <a:r>
              <a:rPr lang="en-US" altLang="zh-CN" sz="2000" dirty="0">
                <a:latin typeface="仿宋_GB2312" panose="02010609030101010101" pitchFamily="49" charset="-122"/>
                <a:ea typeface="仿宋_GB2312" panose="02010609030101010101" pitchFamily="49" charset="-122"/>
              </a:rPr>
              <a:t>404</a:t>
            </a:r>
            <a:r>
              <a:rPr lang="zh-CN" altLang="en-US" sz="2000" dirty="0">
                <a:latin typeface="仿宋_GB2312" panose="02010609030101010101" pitchFamily="49" charset="-122"/>
                <a:ea typeface="仿宋_GB2312" panose="02010609030101010101" pitchFamily="49" charset="-122"/>
              </a:rPr>
              <a:t>累计新增生产能力</a:t>
            </a:r>
            <a:endParaRPr lang="zh-CN" altLang="en-US" sz="2000" dirty="0">
              <a:latin typeface="仿宋_GB2312" panose="02010609030101010101" pitchFamily="49" charset="-122"/>
              <a:ea typeface="仿宋_GB2312" panose="02010609030101010101" pitchFamily="49" charset="-122"/>
            </a:endParaRPr>
          </a:p>
          <a:p>
            <a:pPr marL="800100" lvl="1" indent="-342900" eaLnBrk="1" hangingPunct="1">
              <a:lnSpc>
                <a:spcPct val="120000"/>
              </a:lnSpc>
              <a:buClr>
                <a:schemeClr val="bg2"/>
              </a:buClr>
              <a:buNone/>
            </a:pPr>
            <a:r>
              <a:rPr lang="en-US" altLang="zh-CN" sz="2000" dirty="0">
                <a:latin typeface="仿宋_GB2312" panose="02010609030101010101" pitchFamily="49" charset="-122"/>
                <a:ea typeface="仿宋_GB2312" panose="02010609030101010101" pitchFamily="49" charset="-122"/>
              </a:rPr>
              <a:t>402</a:t>
            </a:r>
            <a:r>
              <a:rPr lang="zh-CN" altLang="en-US" sz="2000" dirty="0">
                <a:latin typeface="仿宋_GB2312" panose="02010609030101010101" pitchFamily="49" charset="-122"/>
                <a:ea typeface="仿宋_GB2312" panose="02010609030101010101" pitchFamily="49" charset="-122"/>
              </a:rPr>
              <a:t>本年施工规模≥</a:t>
            </a:r>
            <a:r>
              <a:rPr lang="en-US" altLang="zh-CN" sz="2000" dirty="0">
                <a:latin typeface="仿宋_GB2312" panose="02010609030101010101" pitchFamily="49" charset="-122"/>
                <a:ea typeface="仿宋_GB2312" panose="02010609030101010101" pitchFamily="49" charset="-122"/>
              </a:rPr>
              <a:t>403</a:t>
            </a:r>
            <a:r>
              <a:rPr lang="zh-CN" altLang="en-US" sz="2000" dirty="0">
                <a:latin typeface="仿宋_GB2312" panose="02010609030101010101" pitchFamily="49" charset="-122"/>
                <a:ea typeface="仿宋_GB2312" panose="02010609030101010101" pitchFamily="49" charset="-122"/>
              </a:rPr>
              <a:t>本年新开工规模</a:t>
            </a:r>
            <a:endParaRPr lang="zh-CN" altLang="en-US" sz="2000" dirty="0">
              <a:latin typeface="仿宋_GB2312" panose="02010609030101010101" pitchFamily="49" charset="-122"/>
              <a:ea typeface="仿宋_GB2312" panose="02010609030101010101" pitchFamily="49" charset="-122"/>
            </a:endParaRPr>
          </a:p>
          <a:p>
            <a:pPr marL="800100" lvl="1" indent="-342900" eaLnBrk="1" hangingPunct="1">
              <a:lnSpc>
                <a:spcPct val="120000"/>
              </a:lnSpc>
              <a:buClr>
                <a:schemeClr val="bg2"/>
              </a:buClr>
              <a:buNone/>
            </a:pPr>
            <a:r>
              <a:rPr lang="en-US" altLang="zh-CN" sz="2000" dirty="0">
                <a:latin typeface="仿宋_GB2312" panose="02010609030101010101" pitchFamily="49" charset="-122"/>
                <a:ea typeface="仿宋_GB2312" panose="02010609030101010101" pitchFamily="49" charset="-122"/>
              </a:rPr>
              <a:t>404</a:t>
            </a:r>
            <a:r>
              <a:rPr lang="zh-CN" altLang="en-US" sz="2000" dirty="0">
                <a:latin typeface="仿宋_GB2312" panose="02010609030101010101" pitchFamily="49" charset="-122"/>
                <a:ea typeface="仿宋_GB2312" panose="02010609030101010101" pitchFamily="49" charset="-122"/>
              </a:rPr>
              <a:t>累计新增≥</a:t>
            </a:r>
            <a:r>
              <a:rPr lang="en-US" altLang="zh-CN" sz="2000" dirty="0">
                <a:latin typeface="仿宋_GB2312" panose="02010609030101010101" pitchFamily="49" charset="-122"/>
                <a:ea typeface="仿宋_GB2312" panose="02010609030101010101" pitchFamily="49" charset="-122"/>
              </a:rPr>
              <a:t>405</a:t>
            </a:r>
            <a:r>
              <a:rPr lang="zh-CN" altLang="en-US" sz="2000" dirty="0">
                <a:latin typeface="仿宋_GB2312" panose="02010609030101010101" pitchFamily="49" charset="-122"/>
                <a:ea typeface="仿宋_GB2312" panose="02010609030101010101" pitchFamily="49" charset="-122"/>
              </a:rPr>
              <a:t>本年新增生产能力</a:t>
            </a:r>
            <a:endParaRPr lang="en-US" altLang="zh-CN" sz="2000" dirty="0">
              <a:latin typeface="仿宋_GB2312" panose="02010609030101010101" pitchFamily="49" charset="-122"/>
              <a:ea typeface="仿宋_GB2312" panose="02010609030101010101" pitchFamily="49" charset="-122"/>
            </a:endParaRPr>
          </a:p>
        </p:txBody>
      </p:sp>
    </p:spTree>
  </p:cSld>
  <p:clrMapOvr>
    <a:masterClrMapping/>
  </p:clrMapOvr>
  <p:transition/>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Rectangle 4"/>
          <p:cNvSpPr/>
          <p:nvPr/>
        </p:nvSpPr>
        <p:spPr>
          <a:xfrm>
            <a:off x="1524000" y="1588"/>
            <a:ext cx="309563" cy="368300"/>
          </a:xfrm>
          <a:prstGeom prst="rect">
            <a:avLst/>
          </a:prstGeom>
          <a:noFill/>
          <a:ln w="9525">
            <a:noFill/>
          </a:ln>
        </p:spPr>
        <p:txBody>
          <a:bodyPr wrap="none" anchor="ctr" anchorCtr="0">
            <a:spAutoFit/>
          </a:bodyPr>
          <a:p>
            <a:endParaRPr lang="zh-CN" altLang="en-US" dirty="0">
              <a:latin typeface="Arial" panose="020B0604020202020204" pitchFamily="34" charset="0"/>
              <a:ea typeface="宋体" panose="02010600030101010101" pitchFamily="2" charset="-122"/>
            </a:endParaRPr>
          </a:p>
        </p:txBody>
      </p:sp>
      <p:sp>
        <p:nvSpPr>
          <p:cNvPr id="13314" name="矩形 27"/>
          <p:cNvSpPr/>
          <p:nvPr/>
        </p:nvSpPr>
        <p:spPr>
          <a:xfrm>
            <a:off x="2570163" y="1484630"/>
            <a:ext cx="7726680" cy="922020"/>
          </a:xfrm>
          <a:prstGeom prst="rect">
            <a:avLst/>
          </a:prstGeom>
          <a:noFill/>
          <a:ln w="9525">
            <a:noFill/>
          </a:ln>
        </p:spPr>
        <p:txBody>
          <a:bodyPr wrap="none" anchor="t" anchorCtr="0">
            <a:spAutoFit/>
          </a:bodyPr>
          <a:p>
            <a:pPr algn="l"/>
            <a:r>
              <a:rPr lang="zh-CN" altLang="en-US" sz="5400" b="1" dirty="0">
                <a:latin typeface="微软雅黑" panose="020B0503020204020204" charset="-122"/>
                <a:ea typeface="微软雅黑" panose="020B0503020204020204" charset="-122"/>
              </a:rPr>
              <a:t>二、存在问题及注意事项</a:t>
            </a:r>
            <a:endParaRPr lang="zh-CN" altLang="en-US" sz="5400" b="1" dirty="0">
              <a:latin typeface="微软雅黑" panose="020B0503020204020204" charset="-122"/>
              <a:ea typeface="微软雅黑" panose="020B0503020204020204" charset="-122"/>
            </a:endParaRPr>
          </a:p>
        </p:txBody>
      </p:sp>
      <p:sp>
        <p:nvSpPr>
          <p:cNvPr id="2" name="文本框 1"/>
          <p:cNvSpPr txBox="1"/>
          <p:nvPr/>
        </p:nvSpPr>
        <p:spPr>
          <a:xfrm>
            <a:off x="3495675" y="3797935"/>
            <a:ext cx="4064000" cy="368300"/>
          </a:xfrm>
          <a:prstGeom prst="rect">
            <a:avLst/>
          </a:prstGeom>
          <a:noFill/>
        </p:spPr>
        <p:txBody>
          <a:bodyPr wrap="square" rtlCol="0">
            <a:spAutoFit/>
          </a:bodyPr>
          <a:p>
            <a:endParaRPr lang="zh-CN" altLang="en-US"/>
          </a:p>
        </p:txBody>
      </p:sp>
    </p:spTree>
  </p:cSld>
  <p:clrMapOvr>
    <a:masterClrMapping/>
  </p:clrMapOvr>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矩形 60"/>
          <p:cNvSpPr/>
          <p:nvPr/>
        </p:nvSpPr>
        <p:spPr>
          <a:xfrm>
            <a:off x="479425" y="764223"/>
            <a:ext cx="11504613" cy="5264785"/>
          </a:xfrm>
          <a:prstGeom prst="rect">
            <a:avLst/>
          </a:prstGeom>
        </p:spPr>
        <p:txBody>
          <a:bodyPr>
            <a:spAutoFit/>
          </a:bodyPr>
          <a:lstStyle/>
          <a:p>
            <a:pPr marL="0" marR="0" lvl="0" indent="0" algn="l" defTabSz="914400" rtl="0" eaLnBrk="1" fontAlgn="auto" latinLnBrk="0" hangingPunct="1">
              <a:lnSpc>
                <a:spcPct val="180000"/>
              </a:lnSpc>
              <a:spcBef>
                <a:spcPts val="0"/>
              </a:spcBef>
              <a:spcAft>
                <a:spcPts val="0"/>
              </a:spcAft>
              <a:buClrTx/>
              <a:buSzTx/>
              <a:buFontTx/>
              <a:buNone/>
              <a:defRPr/>
            </a:pPr>
            <a:r>
              <a:rPr kumimoji="0" sz="2400" b="1"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1.未按时提交有关凭证</a:t>
            </a:r>
            <a:r>
              <a:rPr kumimoji="0" lang="zh-CN" sz="2400" b="1"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a:t>
            </a:r>
            <a:endParaRPr kumimoji="0" sz="2400" b="1"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endParaRPr>
          </a:p>
          <a:p>
            <a:pPr marL="0" marR="0" lvl="0" indent="0" algn="l" defTabSz="914400" rtl="0" eaLnBrk="1" fontAlgn="auto" latinLnBrk="0" hangingPunct="1">
              <a:lnSpc>
                <a:spcPct val="180000"/>
              </a:lnSpc>
              <a:spcBef>
                <a:spcPts val="0"/>
              </a:spcBef>
              <a:spcAft>
                <a:spcPts val="0"/>
              </a:spcAft>
              <a:buClrTx/>
              <a:buSzTx/>
              <a:buFontTx/>
              <a:buNone/>
              <a:defRPr/>
            </a:pPr>
            <a:r>
              <a:rPr kumimoji="0" sz="2400" b="1"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2.</a:t>
            </a:r>
            <a:r>
              <a:rPr sz="2400" b="1" kern="100" noProof="0" dirty="0">
                <a:ln>
                  <a:noFill/>
                </a:ln>
                <a:effectLst/>
                <a:uLnTx/>
                <a:uFillTx/>
                <a:latin typeface="仿宋_GB2312" panose="02010609030101010101" pitchFamily="49" charset="-122"/>
                <a:ea typeface="仿宋_GB2312" panose="02010609030101010101" pitchFamily="49" charset="-122"/>
                <a:cs typeface="仿宋_GB2312" panose="02010609030101010101" pitchFamily="49" charset="-122"/>
                <a:sym typeface="+mn-ea"/>
              </a:rPr>
              <a:t>凭证格式不规范，</a:t>
            </a:r>
            <a:r>
              <a:rPr lang="zh-CN" sz="2400" b="1" kern="100" noProof="0" dirty="0">
                <a:ln>
                  <a:noFill/>
                </a:ln>
                <a:effectLst/>
                <a:uLnTx/>
                <a:uFillTx/>
                <a:latin typeface="仿宋_GB2312" panose="02010609030101010101" pitchFamily="49" charset="-122"/>
                <a:ea typeface="仿宋_GB2312" panose="02010609030101010101" pitchFamily="49" charset="-122"/>
                <a:cs typeface="仿宋_GB2312" panose="02010609030101010101" pitchFamily="49" charset="-122"/>
                <a:sym typeface="+mn-ea"/>
              </a:rPr>
              <a:t>没有按照格式命名文件和整理汇总数据；</a:t>
            </a:r>
            <a:endParaRPr kumimoji="0" lang="zh-CN" altLang="en-US" sz="2400" b="1" i="0" u="none" strike="noStrike" kern="100" cap="none" spc="0" normalizeH="0" baseline="0" noProof="0" dirty="0">
              <a:ln>
                <a:noFill/>
              </a:ln>
              <a:solidFill>
                <a:schemeClr val="tx1"/>
              </a:solidFill>
              <a:effectLst/>
              <a:uLnTx/>
              <a:uFillTx/>
              <a:latin typeface="微软雅黑" panose="020B0503020204020204" charset="-122"/>
              <a:ea typeface="微软雅黑" panose="020B0503020204020204" charset="-122"/>
              <a:cs typeface="Times New Roman" panose="02020603050405020304" pitchFamily="18" charset="0"/>
            </a:endParaRPr>
          </a:p>
          <a:p>
            <a:pPr marL="0" marR="0" lvl="0" indent="0" algn="l" defTabSz="914400" rtl="0" eaLnBrk="1" fontAlgn="auto" latinLnBrk="0" hangingPunct="1">
              <a:lnSpc>
                <a:spcPct val="180000"/>
              </a:lnSpc>
              <a:spcBef>
                <a:spcPts val="0"/>
              </a:spcBef>
              <a:spcAft>
                <a:spcPts val="0"/>
              </a:spcAft>
              <a:buClrTx/>
              <a:buSzTx/>
              <a:buFontTx/>
              <a:buNone/>
              <a:defRPr/>
            </a:pPr>
            <a:r>
              <a:rPr kumimoji="0" lang="en-US" sz="2400" b="1"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3.</a:t>
            </a:r>
            <a:r>
              <a:rPr kumimoji="0" sz="2400" b="1"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凭证种类不对应，比如用形象进度法报送建安投资的项目，提交的填报依据是支付凭证；</a:t>
            </a:r>
            <a:endParaRPr kumimoji="0" sz="2400" b="1"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endParaRPr>
          </a:p>
          <a:p>
            <a:pPr marL="0" marR="0" lvl="0" indent="0" algn="l" defTabSz="914400" rtl="0" eaLnBrk="1" fontAlgn="auto" latinLnBrk="0" hangingPunct="1">
              <a:lnSpc>
                <a:spcPct val="180000"/>
              </a:lnSpc>
              <a:spcBef>
                <a:spcPts val="0"/>
              </a:spcBef>
              <a:spcAft>
                <a:spcPts val="0"/>
              </a:spcAft>
              <a:buClrTx/>
              <a:buSzTx/>
              <a:buFontTx/>
              <a:buNone/>
              <a:defRPr/>
            </a:pPr>
            <a:r>
              <a:rPr kumimoji="0" lang="en-US" sz="2400" b="1"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4.</a:t>
            </a:r>
            <a:r>
              <a:rPr kumimoji="0" lang="zh-CN" altLang="en-US" sz="2400" b="1"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只提交当月凭证材料；</a:t>
            </a:r>
            <a:endParaRPr kumimoji="0" lang="zh-CN" sz="2400" b="1"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endParaRPr>
          </a:p>
          <a:p>
            <a:pPr marL="0" marR="0" lvl="0" indent="0" algn="l" defTabSz="914400" rtl="0" eaLnBrk="1" fontAlgn="auto" latinLnBrk="0" hangingPunct="1">
              <a:lnSpc>
                <a:spcPct val="180000"/>
              </a:lnSpc>
              <a:spcBef>
                <a:spcPts val="0"/>
              </a:spcBef>
              <a:spcAft>
                <a:spcPts val="0"/>
              </a:spcAft>
              <a:buClrTx/>
              <a:buSzTx/>
              <a:buFontTx/>
              <a:buNone/>
              <a:defRPr/>
            </a:pPr>
            <a:r>
              <a:rPr kumimoji="0" lang="en-US" altLang="zh-CN" sz="2400" b="1"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5.</a:t>
            </a:r>
            <a:r>
              <a:rPr kumimoji="0" lang="zh-CN" altLang="en-US" sz="2400" b="1"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缺少关键要素，</a:t>
            </a:r>
            <a:r>
              <a:rPr kumimoji="0" sz="2400" b="1"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提交的填报凭证中多次出现没有加盖公章、缺少签字盖章时间缺少审核意见等情况；</a:t>
            </a:r>
            <a:endParaRPr kumimoji="0" sz="2000" b="0"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endParaRPr>
          </a:p>
          <a:p>
            <a:pPr marL="0" marR="0" lvl="0" indent="0" algn="l" defTabSz="914400" rtl="0" eaLnBrk="1" fontAlgn="auto" latinLnBrk="0" hangingPunct="1">
              <a:lnSpc>
                <a:spcPct val="170000"/>
              </a:lnSpc>
              <a:spcBef>
                <a:spcPts val="0"/>
              </a:spcBef>
              <a:spcAft>
                <a:spcPts val="0"/>
              </a:spcAft>
              <a:buClrTx/>
              <a:buSzTx/>
              <a:buFontTx/>
              <a:buNone/>
              <a:defRPr/>
            </a:pPr>
            <a:endParaRPr kumimoji="0" lang="zh-CN" altLang="en-US" sz="2000" b="0"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endParaRPr>
          </a:p>
        </p:txBody>
      </p:sp>
      <p:sp>
        <p:nvSpPr>
          <p:cNvPr id="5" name="文本框 4"/>
          <p:cNvSpPr txBox="1"/>
          <p:nvPr>
            <p:custDataLst>
              <p:tags r:id="rId1"/>
            </p:custDataLst>
          </p:nvPr>
        </p:nvSpPr>
        <p:spPr>
          <a:xfrm>
            <a:off x="1271270" y="44450"/>
            <a:ext cx="5925820" cy="521970"/>
          </a:xfrm>
          <a:prstGeom prst="rect">
            <a:avLst/>
          </a:prstGeom>
          <a:noFill/>
        </p:spPr>
        <p:txBody>
          <a:bodyPr wrap="square" rtlCol="0">
            <a:spAutoFit/>
          </a:bodyPr>
          <a:p>
            <a:r>
              <a:rPr lang="zh-CN" altLang="en-US" sz="2800" b="1" kern="100" noProof="0" dirty="0">
                <a:ln>
                  <a:noFill/>
                </a:ln>
                <a:solidFill>
                  <a:srgbClr val="FF0000"/>
                </a:solidFill>
                <a:effectLst/>
                <a:uLnTx/>
                <a:uFillTx/>
                <a:latin typeface="微软雅黑" panose="020B0503020204020204" charset="-122"/>
                <a:ea typeface="微软雅黑" panose="020B0503020204020204" charset="-122"/>
                <a:cs typeface="Times New Roman" panose="02020603050405020304" pitchFamily="18" charset="0"/>
                <a:sym typeface="+mn-ea"/>
              </a:rPr>
              <a:t>（一）凭证审核中的具体问题</a:t>
            </a:r>
            <a:endParaRPr lang="zh-CN" altLang="en-US" sz="2800">
              <a:solidFill>
                <a:srgbClr val="FF0000"/>
              </a:solidFill>
            </a:endParaRPr>
          </a:p>
        </p:txBody>
      </p:sp>
    </p:spTree>
  </p:cSld>
  <p:clrMapOvr>
    <a:masterClrMapping/>
  </p:clrMapOvr>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矩形 60"/>
          <p:cNvSpPr/>
          <p:nvPr/>
        </p:nvSpPr>
        <p:spPr>
          <a:xfrm>
            <a:off x="479425" y="692785"/>
            <a:ext cx="10266680" cy="5224145"/>
          </a:xfrm>
          <a:prstGeom prst="rect">
            <a:avLst/>
          </a:prstGeom>
        </p:spPr>
        <p:txBody>
          <a:bodyPr wrap="square">
            <a:spAutoFit/>
          </a:bodyPr>
          <a:lstStyle/>
          <a:p>
            <a:pPr marL="0" marR="0" lvl="0" indent="0" algn="l" defTabSz="914400" rtl="0" eaLnBrk="1" fontAlgn="auto" latinLnBrk="0" hangingPunct="1">
              <a:lnSpc>
                <a:spcPct val="170000"/>
              </a:lnSpc>
              <a:spcBef>
                <a:spcPts val="0"/>
              </a:spcBef>
              <a:spcAft>
                <a:spcPts val="0"/>
              </a:spcAft>
              <a:buClrTx/>
              <a:buSzTx/>
              <a:buFontTx/>
              <a:buNone/>
              <a:defRPr/>
            </a:pPr>
            <a:r>
              <a:rPr kumimoji="0" lang="en-US" sz="2400" b="1"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6.</a:t>
            </a:r>
            <a:r>
              <a:rPr kumimoji="0" sz="2400" b="1"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凭证内容不齐全，有的凭证所反映数据与平台填报不一致，缺少部分数据的相关依据</a:t>
            </a:r>
            <a:r>
              <a:rPr kumimoji="0" lang="zh-CN" sz="2400" b="1"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a:t>
            </a:r>
            <a:endParaRPr kumimoji="0" lang="zh-CN" sz="2400" b="1"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endParaRPr>
          </a:p>
          <a:p>
            <a:pPr marL="0" marR="0" lvl="0" indent="0" algn="l" defTabSz="914400" rtl="0" eaLnBrk="1" fontAlgn="auto" latinLnBrk="0" hangingPunct="1">
              <a:lnSpc>
                <a:spcPct val="170000"/>
              </a:lnSpc>
              <a:spcBef>
                <a:spcPts val="0"/>
              </a:spcBef>
              <a:spcAft>
                <a:spcPts val="0"/>
              </a:spcAft>
              <a:buClrTx/>
              <a:buSzTx/>
              <a:buFontTx/>
              <a:buNone/>
              <a:defRPr/>
            </a:pPr>
            <a:r>
              <a:rPr kumimoji="0" lang="en-US" sz="2400" b="1"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7</a:t>
            </a:r>
            <a:r>
              <a:rPr kumimoji="0" sz="2400" b="1"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.填报数据中包含不应计入投资额的预付款</a:t>
            </a:r>
            <a:r>
              <a:rPr kumimoji="0" lang="zh-CN" sz="2400" b="1"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a:t>
            </a:r>
            <a:endParaRPr kumimoji="0" lang="zh-CN" sz="2400" b="1"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endParaRPr>
          </a:p>
          <a:p>
            <a:pPr marL="0" marR="0" lvl="0" indent="0" algn="l" defTabSz="914400" rtl="0" eaLnBrk="1" fontAlgn="auto" latinLnBrk="0" hangingPunct="1">
              <a:lnSpc>
                <a:spcPct val="170000"/>
              </a:lnSpc>
              <a:spcBef>
                <a:spcPts val="0"/>
              </a:spcBef>
              <a:spcAft>
                <a:spcPts val="0"/>
              </a:spcAft>
              <a:buClrTx/>
              <a:buSzTx/>
              <a:buFontTx/>
              <a:buNone/>
              <a:defRPr/>
            </a:pPr>
            <a:r>
              <a:rPr kumimoji="0" lang="en-US" sz="2400" b="1"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8.</a:t>
            </a:r>
            <a:r>
              <a:rPr kumimoji="0" lang="zh-CN" altLang="en-US" sz="2400" b="1"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部分项目含有往年投资。（除了新入库项目可以将之前年度的其他费用计入“本年完成投资”外，所有在往年发生的投资额均不得计入“本年完成投资”）；</a:t>
            </a:r>
            <a:endParaRPr kumimoji="0" lang="zh-CN" altLang="en-US" sz="2400" b="1"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endParaRPr>
          </a:p>
          <a:p>
            <a:pPr marL="0" marR="0" lvl="0" indent="0" algn="l" defTabSz="914400" rtl="0" eaLnBrk="1" fontAlgn="auto" latinLnBrk="0" hangingPunct="1">
              <a:lnSpc>
                <a:spcPct val="170000"/>
              </a:lnSpc>
              <a:spcBef>
                <a:spcPts val="0"/>
              </a:spcBef>
              <a:spcAft>
                <a:spcPts val="0"/>
              </a:spcAft>
              <a:buClrTx/>
              <a:buSzTx/>
              <a:buFontTx/>
              <a:buNone/>
              <a:defRPr/>
            </a:pPr>
            <a:r>
              <a:rPr kumimoji="0" lang="en-US" altLang="zh-CN" sz="2400" b="1"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9.</a:t>
            </a:r>
            <a:r>
              <a:rPr kumimoji="0" lang="zh-CN" altLang="en-US" sz="2400" b="1"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投资构成划分不对，将建安计入费用，或者将费用计入建安；</a:t>
            </a:r>
            <a:endParaRPr kumimoji="0" lang="zh-CN" altLang="en-US" sz="2400" b="1"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endParaRPr>
          </a:p>
          <a:p>
            <a:pPr marL="0" marR="0" lvl="0" indent="0" algn="l" defTabSz="914400" rtl="0" eaLnBrk="1" fontAlgn="auto" latinLnBrk="0" hangingPunct="1">
              <a:lnSpc>
                <a:spcPct val="200000"/>
              </a:lnSpc>
              <a:spcBef>
                <a:spcPts val="0"/>
              </a:spcBef>
              <a:spcAft>
                <a:spcPts val="0"/>
              </a:spcAft>
              <a:buClrTx/>
              <a:buSzTx/>
              <a:buFontTx/>
              <a:buNone/>
              <a:defRPr/>
            </a:pPr>
            <a:r>
              <a:rPr kumimoji="0" lang="en-US" altLang="zh-CN" sz="2400" b="1"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10.</a:t>
            </a:r>
            <a:r>
              <a:rPr kumimoji="0" lang="zh-CN" altLang="en-US" sz="2400" b="1"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未提供合同或者发票。</a:t>
            </a:r>
            <a:endParaRPr kumimoji="0" lang="zh-CN" altLang="en-US" sz="2400" b="1"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endParaRPr>
          </a:p>
        </p:txBody>
      </p:sp>
      <p:sp>
        <p:nvSpPr>
          <p:cNvPr id="5" name="文本框 4"/>
          <p:cNvSpPr txBox="1"/>
          <p:nvPr>
            <p:custDataLst>
              <p:tags r:id="rId1"/>
            </p:custDataLst>
          </p:nvPr>
        </p:nvSpPr>
        <p:spPr>
          <a:xfrm>
            <a:off x="1271270" y="44450"/>
            <a:ext cx="5925820" cy="521970"/>
          </a:xfrm>
          <a:prstGeom prst="rect">
            <a:avLst/>
          </a:prstGeom>
          <a:noFill/>
        </p:spPr>
        <p:txBody>
          <a:bodyPr wrap="square" rtlCol="0">
            <a:spAutoFit/>
          </a:bodyPr>
          <a:p>
            <a:r>
              <a:rPr lang="zh-CN" altLang="en-US" sz="2800" b="1" kern="100" noProof="0" dirty="0">
                <a:ln>
                  <a:noFill/>
                </a:ln>
                <a:solidFill>
                  <a:srgbClr val="FF0000"/>
                </a:solidFill>
                <a:effectLst/>
                <a:uLnTx/>
                <a:uFillTx/>
                <a:latin typeface="微软雅黑" panose="020B0503020204020204" charset="-122"/>
                <a:ea typeface="微软雅黑" panose="020B0503020204020204" charset="-122"/>
                <a:cs typeface="Times New Roman" panose="02020603050405020304" pitchFamily="18" charset="0"/>
                <a:sym typeface="+mn-ea"/>
              </a:rPr>
              <a:t>（一）凭证审核中的具体问题</a:t>
            </a:r>
            <a:endParaRPr lang="zh-CN" altLang="en-US" sz="2800">
              <a:solidFill>
                <a:srgbClr val="FF0000"/>
              </a:solidFill>
            </a:endParaRPr>
          </a:p>
        </p:txBody>
      </p:sp>
    </p:spTree>
  </p:cSld>
  <p:clrMapOvr>
    <a:masterClrMapping/>
  </p:clrMapOvr>
  <p:transition/>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6978" name="内容占位符 2"/>
          <p:cNvSpPr>
            <a:spLocks noGrp="1"/>
          </p:cNvSpPr>
          <p:nvPr>
            <p:ph idx="1"/>
          </p:nvPr>
        </p:nvSpPr>
        <p:spPr>
          <a:xfrm>
            <a:off x="407035" y="836930"/>
            <a:ext cx="11212195" cy="4980305"/>
          </a:xfrm>
        </p:spPr>
        <p:txBody>
          <a:bodyPr vert="horz" wrap="square" lIns="91440" tIns="45720" rIns="91440" bIns="45720" anchor="t" anchorCtr="0"/>
          <a:p>
            <a:pPr marL="0" indent="0">
              <a:lnSpc>
                <a:spcPct val="100000"/>
              </a:lnSpc>
              <a:buNone/>
            </a:pPr>
            <a:r>
              <a:rPr lang="zh-CN" altLang="en-US" sz="2400" b="1" dirty="0">
                <a:solidFill>
                  <a:schemeClr val="tx1"/>
                </a:solidFill>
                <a:latin typeface="仿宋_GB2312" panose="02010609030101010101" pitchFamily="49" charset="-122"/>
              </a:rPr>
              <a:t>1.多包含以前年度的数据</a:t>
            </a:r>
            <a:endParaRPr lang="zh-CN" altLang="en-US" sz="2400" b="1" dirty="0">
              <a:solidFill>
                <a:schemeClr val="tx1"/>
              </a:solidFill>
              <a:latin typeface="仿宋_GB2312" panose="02010609030101010101" pitchFamily="49" charset="-122"/>
            </a:endParaRPr>
          </a:p>
          <a:p>
            <a:pPr marL="0" indent="0">
              <a:lnSpc>
                <a:spcPct val="100000"/>
              </a:lnSpc>
              <a:buNone/>
            </a:pPr>
            <a:r>
              <a:rPr lang="zh-CN" altLang="en-US" sz="2400" b="1" dirty="0">
                <a:solidFill>
                  <a:schemeClr val="tx1"/>
                </a:solidFill>
                <a:latin typeface="仿宋_GB2312" panose="02010609030101010101" pitchFamily="49" charset="-122"/>
              </a:rPr>
              <a:t>    调查单位填报人员有的对指标报告期的要求理解不透彻，发现以前年度投资数据存在漏报，为避免漏统，就将以前年度的投资额错误地计入了本年完成投资。</a:t>
            </a:r>
            <a:endParaRPr lang="zh-CN" altLang="en-US" sz="2400" b="1" dirty="0">
              <a:solidFill>
                <a:schemeClr val="tx1"/>
              </a:solidFill>
              <a:latin typeface="仿宋_GB2312" panose="02010609030101010101" pitchFamily="49" charset="-122"/>
            </a:endParaRPr>
          </a:p>
          <a:p>
            <a:pPr marL="0" indent="0">
              <a:lnSpc>
                <a:spcPct val="100000"/>
              </a:lnSpc>
              <a:buNone/>
            </a:pPr>
            <a:r>
              <a:rPr lang="zh-CN" altLang="en-US" sz="2400" b="1" dirty="0">
                <a:solidFill>
                  <a:schemeClr val="tx1"/>
                </a:solidFill>
                <a:latin typeface="仿宋_GB2312" panose="02010609030101010101" pitchFamily="49" charset="-122"/>
              </a:rPr>
              <a:t>2.部分企业未保留填报依据</a:t>
            </a:r>
            <a:endParaRPr lang="zh-CN" altLang="en-US" sz="2400" b="1" dirty="0">
              <a:solidFill>
                <a:schemeClr val="tx1"/>
              </a:solidFill>
              <a:latin typeface="仿宋_GB2312" panose="02010609030101010101" pitchFamily="49" charset="-122"/>
            </a:endParaRPr>
          </a:p>
          <a:p>
            <a:pPr marL="0" indent="0">
              <a:lnSpc>
                <a:spcPct val="100000"/>
              </a:lnSpc>
              <a:buNone/>
            </a:pPr>
            <a:r>
              <a:rPr lang="zh-CN" altLang="en-US" sz="2400" b="1" dirty="0">
                <a:solidFill>
                  <a:schemeClr val="tx1"/>
                </a:solidFill>
                <a:latin typeface="仿宋_GB2312" panose="02010609030101010101" pitchFamily="49" charset="-122"/>
              </a:rPr>
              <a:t>    投资报表均为定报，报表时间基本在月后上旬，部分依据会计科目填报本年完成投资的企业未留存填报时依据的相关科目数据，后续出现账目调整，财务系统中的数据被修改、覆盖，无法找到填报的原始依据。特别是年度结算、审计时，调账非常常见，如果不及时留存填报依据，很容易出现数据对不上的情况。</a:t>
            </a:r>
            <a:endParaRPr lang="zh-CN" altLang="en-US" sz="2400" b="1" dirty="0">
              <a:solidFill>
                <a:schemeClr val="tx1"/>
              </a:solidFill>
              <a:latin typeface="仿宋_GB2312" panose="02010609030101010101" pitchFamily="49" charset="-122"/>
            </a:endParaRPr>
          </a:p>
          <a:p>
            <a:pPr marL="0" indent="0">
              <a:lnSpc>
                <a:spcPct val="100000"/>
              </a:lnSpc>
              <a:buNone/>
            </a:pPr>
            <a:r>
              <a:rPr lang="zh-CN" altLang="en-US" sz="2400" b="1" dirty="0">
                <a:solidFill>
                  <a:schemeClr val="tx1"/>
                </a:solidFill>
                <a:latin typeface="仿宋_GB2312" panose="02010609030101010101" pitchFamily="49" charset="-122"/>
              </a:rPr>
              <a:t>3.会计科目把握不准确</a:t>
            </a:r>
            <a:endParaRPr lang="zh-CN" altLang="en-US" sz="2400" b="1" dirty="0">
              <a:solidFill>
                <a:schemeClr val="tx1"/>
              </a:solidFill>
              <a:latin typeface="仿宋_GB2312" panose="02010609030101010101" pitchFamily="49" charset="-122"/>
            </a:endParaRPr>
          </a:p>
          <a:p>
            <a:pPr marL="0" indent="0">
              <a:lnSpc>
                <a:spcPct val="100000"/>
              </a:lnSpc>
              <a:buNone/>
            </a:pPr>
            <a:r>
              <a:rPr lang="zh-CN" altLang="en-US" sz="2400" b="1" dirty="0">
                <a:solidFill>
                  <a:schemeClr val="tx1"/>
                </a:solidFill>
                <a:latin typeface="仿宋_GB2312" panose="02010609030101010101" pitchFamily="49" charset="-122"/>
              </a:rPr>
              <a:t>    部分企业在依据会计科目填报时，对投资核算相关的会计科目把握不全面、不准确、不细致，导致漏报开发间接费、其他费用等，多报销售费用中与开发项目投资无关的各种支出，还有的误把在建工程科目的期末余额看成发生额填报</a:t>
            </a:r>
            <a:endParaRPr lang="zh-CN" altLang="en-US" sz="2400" b="1" dirty="0">
              <a:solidFill>
                <a:schemeClr val="tx1"/>
              </a:solidFill>
              <a:latin typeface="仿宋_GB2312" panose="02010609030101010101" pitchFamily="49" charset="-122"/>
            </a:endParaRPr>
          </a:p>
        </p:txBody>
      </p:sp>
      <p:sp>
        <p:nvSpPr>
          <p:cNvPr id="5" name="文本框 4"/>
          <p:cNvSpPr txBox="1"/>
          <p:nvPr>
            <p:custDataLst>
              <p:tags r:id="rId1"/>
            </p:custDataLst>
          </p:nvPr>
        </p:nvSpPr>
        <p:spPr>
          <a:xfrm>
            <a:off x="1199515" y="116840"/>
            <a:ext cx="5844540" cy="521970"/>
          </a:xfrm>
          <a:prstGeom prst="rect">
            <a:avLst/>
          </a:prstGeom>
          <a:noFill/>
        </p:spPr>
        <p:txBody>
          <a:bodyPr wrap="square" rtlCol="0">
            <a:spAutoFit/>
          </a:bodyPr>
          <a:p>
            <a:r>
              <a:rPr lang="zh-CN" altLang="en-US" sz="2800" b="1" kern="100" noProof="0" dirty="0">
                <a:ln>
                  <a:noFill/>
                </a:ln>
                <a:solidFill>
                  <a:srgbClr val="FF0000"/>
                </a:solidFill>
                <a:effectLst/>
                <a:uLnTx/>
                <a:uFillTx/>
                <a:latin typeface="微软雅黑" panose="020B0503020204020204" charset="-122"/>
                <a:ea typeface="微软雅黑" panose="020B0503020204020204" charset="-122"/>
                <a:cs typeface="Times New Roman" panose="02020603050405020304" pitchFamily="18" charset="0"/>
              </a:rPr>
              <a:t>（二）执法检查中发现的问题</a:t>
            </a:r>
            <a:endParaRPr lang="zh-CN" altLang="en-US" sz="2800" b="1" kern="100" noProof="0" dirty="0">
              <a:ln>
                <a:noFill/>
              </a:ln>
              <a:solidFill>
                <a:srgbClr val="FF0000"/>
              </a:solidFill>
              <a:effectLst/>
              <a:uLnTx/>
              <a:uFillTx/>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6978" name="内容占位符 2"/>
          <p:cNvSpPr>
            <a:spLocks noGrp="1"/>
          </p:cNvSpPr>
          <p:nvPr>
            <p:ph idx="1"/>
          </p:nvPr>
        </p:nvSpPr>
        <p:spPr>
          <a:xfrm>
            <a:off x="407035" y="1339215"/>
            <a:ext cx="11037570" cy="3554730"/>
          </a:xfrm>
        </p:spPr>
        <p:txBody>
          <a:bodyPr vert="horz" wrap="square" lIns="91440" tIns="45720" rIns="91440" bIns="45720" anchor="t" anchorCtr="0"/>
          <a:p>
            <a:pPr marL="0" algn="l">
              <a:lnSpc>
                <a:spcPct val="100000"/>
              </a:lnSpc>
              <a:buSzTx/>
              <a:buNone/>
            </a:pPr>
            <a:r>
              <a:rPr lang="zh-CN" altLang="en-US" sz="2400" b="1" dirty="0">
                <a:latin typeface="仿宋_GB2312" panose="02010609030101010101" pitchFamily="49" charset="-122"/>
                <a:sym typeface="+mn-ea"/>
              </a:rPr>
              <a:t>4.工作交接不到位</a:t>
            </a:r>
            <a:endParaRPr lang="zh-CN" altLang="en-US" sz="2400" b="1" dirty="0">
              <a:latin typeface="仿宋_GB2312" panose="02010609030101010101" pitchFamily="49" charset="-122"/>
              <a:sym typeface="+mn-ea"/>
            </a:endParaRPr>
          </a:p>
          <a:p>
            <a:pPr marL="0" algn="l">
              <a:lnSpc>
                <a:spcPct val="100000"/>
              </a:lnSpc>
              <a:spcBef>
                <a:spcPct val="20000"/>
              </a:spcBef>
              <a:buSzTx/>
              <a:buNone/>
            </a:pPr>
            <a:r>
              <a:rPr lang="zh-CN" altLang="en-US" sz="2400" b="1" dirty="0">
                <a:latin typeface="仿宋_GB2312" panose="02010609030101010101" pitchFamily="49" charset="-122"/>
                <a:sym typeface="+mn-ea"/>
              </a:rPr>
              <a:t>    有的单位填报人员对部分指标的含义和填报要求理解不准确，有的单位填报人员岗位变更比较频繁，工作交接不到位，致使填报出现错误。说明统计机构对单位培训指导和平时沟通上还有提升空间。</a:t>
            </a:r>
            <a:endParaRPr lang="zh-CN" altLang="en-US" sz="2400" b="1" dirty="0">
              <a:solidFill>
                <a:schemeClr val="tx1"/>
              </a:solidFill>
              <a:latin typeface="仿宋_GB2312" panose="02010609030101010101" pitchFamily="49" charset="-122"/>
            </a:endParaRPr>
          </a:p>
          <a:p>
            <a:pPr marL="0" algn="l">
              <a:lnSpc>
                <a:spcPct val="100000"/>
              </a:lnSpc>
              <a:spcBef>
                <a:spcPct val="20000"/>
              </a:spcBef>
              <a:buSzTx/>
              <a:buNone/>
            </a:pPr>
            <a:r>
              <a:rPr lang="zh-CN" altLang="en-US" sz="2400" b="1" dirty="0">
                <a:latin typeface="仿宋_GB2312" panose="02010609030101010101" pitchFamily="49" charset="-122"/>
                <a:sym typeface="+mn-ea"/>
              </a:rPr>
              <a:t>5.凭证材料不规范。</a:t>
            </a:r>
            <a:endParaRPr lang="zh-CN" altLang="en-US" sz="2400" b="1" dirty="0">
              <a:latin typeface="仿宋_GB2312" panose="02010609030101010101" pitchFamily="49" charset="-122"/>
              <a:sym typeface="+mn-ea"/>
            </a:endParaRPr>
          </a:p>
          <a:p>
            <a:pPr marL="0" algn="l">
              <a:lnSpc>
                <a:spcPct val="100000"/>
              </a:lnSpc>
              <a:spcBef>
                <a:spcPct val="20000"/>
              </a:spcBef>
              <a:buSzTx/>
              <a:buNone/>
            </a:pPr>
            <a:r>
              <a:rPr lang="zh-CN" altLang="en-US" sz="2400" b="1" dirty="0">
                <a:latin typeface="仿宋_GB2312" panose="02010609030101010101" pitchFamily="49" charset="-122"/>
                <a:sym typeface="+mn-ea"/>
              </a:rPr>
              <a:t>    部分单位提交的填报凭证不规范，如进度单签章不全、工程量不明晰、计价明细无法提供等。</a:t>
            </a:r>
            <a:endParaRPr lang="zh-CN" altLang="en-US" sz="2400" b="1" dirty="0">
              <a:solidFill>
                <a:schemeClr val="tx1"/>
              </a:solidFill>
              <a:latin typeface="仿宋_GB2312" panose="02010609030101010101" pitchFamily="49" charset="-122"/>
            </a:endParaRPr>
          </a:p>
          <a:p>
            <a:pPr marL="0" algn="l">
              <a:lnSpc>
                <a:spcPct val="100000"/>
              </a:lnSpc>
              <a:spcBef>
                <a:spcPct val="20000"/>
              </a:spcBef>
              <a:buSzTx/>
              <a:buNone/>
            </a:pPr>
            <a:r>
              <a:rPr lang="zh-CN" altLang="en-US" sz="2400" b="1" dirty="0">
                <a:latin typeface="仿宋_GB2312" panose="02010609030101010101" pitchFamily="49" charset="-122"/>
                <a:sym typeface="+mn-ea"/>
              </a:rPr>
              <a:t>6.年底节点存在漏报瞒报。</a:t>
            </a:r>
            <a:endParaRPr lang="zh-CN" altLang="en-US" sz="2400" b="1" dirty="0">
              <a:solidFill>
                <a:schemeClr val="tx1"/>
              </a:solidFill>
              <a:latin typeface="仿宋_GB2312" panose="02010609030101010101" pitchFamily="49" charset="-122"/>
            </a:endParaRPr>
          </a:p>
        </p:txBody>
      </p:sp>
      <p:sp>
        <p:nvSpPr>
          <p:cNvPr id="2" name="文本框 1"/>
          <p:cNvSpPr txBox="1"/>
          <p:nvPr>
            <p:custDataLst>
              <p:tags r:id="rId1"/>
            </p:custDataLst>
          </p:nvPr>
        </p:nvSpPr>
        <p:spPr>
          <a:xfrm>
            <a:off x="1199515" y="116840"/>
            <a:ext cx="5844540" cy="521970"/>
          </a:xfrm>
          <a:prstGeom prst="rect">
            <a:avLst/>
          </a:prstGeom>
          <a:noFill/>
        </p:spPr>
        <p:txBody>
          <a:bodyPr wrap="square" rtlCol="0">
            <a:spAutoFit/>
          </a:bodyPr>
          <a:p>
            <a:r>
              <a:rPr lang="zh-CN" altLang="en-US" sz="2800" b="1" kern="100" noProof="0" dirty="0">
                <a:ln>
                  <a:noFill/>
                </a:ln>
                <a:solidFill>
                  <a:srgbClr val="FF0000"/>
                </a:solidFill>
                <a:effectLst/>
                <a:uLnTx/>
                <a:uFillTx/>
                <a:latin typeface="微软雅黑" panose="020B0503020204020204" charset="-122"/>
                <a:ea typeface="微软雅黑" panose="020B0503020204020204" charset="-122"/>
                <a:cs typeface="Times New Roman" panose="02020603050405020304" pitchFamily="18" charset="0"/>
              </a:rPr>
              <a:t>（二）执法检查中发现的问题</a:t>
            </a:r>
            <a:endParaRPr lang="zh-CN" altLang="en-US" sz="2800" b="1" kern="100" noProof="0" dirty="0">
              <a:ln>
                <a:noFill/>
              </a:ln>
              <a:solidFill>
                <a:srgbClr val="FF0000"/>
              </a:solidFill>
              <a:effectLst/>
              <a:uLnTx/>
              <a:uFillTx/>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内容占位符 2"/>
          <p:cNvSpPr>
            <a:spLocks noGrp="1"/>
          </p:cNvSpPr>
          <p:nvPr>
            <p:ph idx="1"/>
          </p:nvPr>
        </p:nvSpPr>
        <p:spPr>
          <a:xfrm>
            <a:off x="551815" y="980440"/>
            <a:ext cx="10908665" cy="3100070"/>
          </a:xfrm>
        </p:spPr>
        <p:txBody>
          <a:bodyPr vert="horz" wrap="square" lIns="91440" tIns="45720" rIns="91440" bIns="45720" anchor="t" anchorCtr="0"/>
          <a:lstStyle/>
          <a:p>
            <a:pPr marL="0" indent="0">
              <a:lnSpc>
                <a:spcPct val="180000"/>
              </a:lnSpc>
              <a:buNone/>
            </a:pPr>
            <a:r>
              <a:rPr lang="zh-CN" altLang="en-US" sz="2400" b="1" dirty="0">
                <a:solidFill>
                  <a:schemeClr val="tx1"/>
                </a:solidFill>
                <a:latin typeface="仿宋_GB2312" panose="02010609030101010101" pitchFamily="49" charset="-122"/>
                <a:ea typeface="仿宋_GB2312" panose="02010609030101010101" pitchFamily="49" charset="-122"/>
                <a:cs typeface="仿宋_GB2312" panose="02010609030101010101" pitchFamily="49" charset="-122"/>
              </a:rPr>
              <a:t>1.建筑安装填报依据为工程结算单或进度单的，需要提供建筑施工合同；</a:t>
            </a:r>
            <a:endParaRPr lang="en-US" altLang="zh-CN" sz="2400" b="1" dirty="0">
              <a:solidFill>
                <a:schemeClr val="tx1"/>
              </a:solidFill>
              <a:latin typeface="仿宋_GB2312" panose="02010609030101010101" pitchFamily="49" charset="-122"/>
              <a:ea typeface="仿宋_GB2312" panose="02010609030101010101" pitchFamily="49" charset="-122"/>
              <a:cs typeface="仿宋_GB2312" panose="02010609030101010101" pitchFamily="49" charset="-122"/>
            </a:endParaRPr>
          </a:p>
          <a:p>
            <a:pPr marL="0" indent="0">
              <a:lnSpc>
                <a:spcPct val="180000"/>
              </a:lnSpc>
              <a:buNone/>
            </a:pPr>
            <a:r>
              <a:rPr lang="zh-CN" altLang="en-US" sz="2400" b="1" dirty="0">
                <a:solidFill>
                  <a:schemeClr val="tx1"/>
                </a:solidFill>
                <a:latin typeface="仿宋_GB2312" panose="02010609030101010101" pitchFamily="49" charset="-122"/>
                <a:ea typeface="仿宋_GB2312" panose="02010609030101010101" pitchFamily="49" charset="-122"/>
                <a:cs typeface="仿宋_GB2312" panose="02010609030101010101" pitchFamily="49" charset="-122"/>
              </a:rPr>
              <a:t>2.建筑安装填报依据为工程款发票或支付凭证的，需要提供对应收款方的建筑施工合同；</a:t>
            </a:r>
            <a:endParaRPr lang="en-US" altLang="zh-CN" sz="2400" b="1" dirty="0">
              <a:solidFill>
                <a:schemeClr val="tx1"/>
              </a:solidFill>
              <a:latin typeface="仿宋_GB2312" panose="02010609030101010101" pitchFamily="49" charset="-122"/>
              <a:ea typeface="仿宋_GB2312" panose="02010609030101010101" pitchFamily="49" charset="-122"/>
              <a:cs typeface="仿宋_GB2312" panose="02010609030101010101" pitchFamily="49" charset="-122"/>
            </a:endParaRPr>
          </a:p>
          <a:p>
            <a:pPr marL="0" indent="0">
              <a:lnSpc>
                <a:spcPct val="180000"/>
              </a:lnSpc>
              <a:buNone/>
            </a:pPr>
            <a:r>
              <a:rPr lang="en-US" altLang="zh-CN" sz="2400" b="1" dirty="0">
                <a:solidFill>
                  <a:schemeClr val="tx1"/>
                </a:solidFill>
                <a:latin typeface="仿宋_GB2312" panose="02010609030101010101" pitchFamily="49" charset="-122"/>
                <a:ea typeface="仿宋_GB2312" panose="02010609030101010101" pitchFamily="49" charset="-122"/>
                <a:cs typeface="仿宋_GB2312" panose="02010609030101010101" pitchFamily="49" charset="-122"/>
              </a:rPr>
              <a:t>3</a:t>
            </a:r>
            <a:r>
              <a:rPr lang="zh-CN" altLang="en-US" sz="2400" b="1" dirty="0">
                <a:solidFill>
                  <a:schemeClr val="tx1"/>
                </a:solidFill>
                <a:latin typeface="仿宋_GB2312" panose="02010609030101010101" pitchFamily="49" charset="-122"/>
                <a:ea typeface="仿宋_GB2312" panose="02010609030101010101" pitchFamily="49" charset="-122"/>
                <a:cs typeface="仿宋_GB2312" panose="02010609030101010101" pitchFamily="49" charset="-122"/>
              </a:rPr>
              <a:t>.设备工器具购置提供发票或者支付凭证的，需提供对应收款的设备购置合同。</a:t>
            </a:r>
            <a:endParaRPr lang="zh-CN" altLang="en-US" sz="2400" b="1" dirty="0">
              <a:solidFill>
                <a:schemeClr val="tx1"/>
              </a:solidFill>
              <a:latin typeface="仿宋_GB2312" panose="02010609030101010101" pitchFamily="49" charset="-122"/>
              <a:ea typeface="仿宋_GB2312" panose="02010609030101010101" pitchFamily="49" charset="-122"/>
              <a:cs typeface="仿宋_GB2312" panose="02010609030101010101" pitchFamily="49" charset="-122"/>
            </a:endParaRPr>
          </a:p>
        </p:txBody>
      </p:sp>
      <p:sp>
        <p:nvSpPr>
          <p:cNvPr id="2" name="文本框 1"/>
          <p:cNvSpPr txBox="1"/>
          <p:nvPr>
            <p:custDataLst>
              <p:tags r:id="rId1"/>
            </p:custDataLst>
          </p:nvPr>
        </p:nvSpPr>
        <p:spPr>
          <a:xfrm>
            <a:off x="1199515" y="116840"/>
            <a:ext cx="5844540" cy="521970"/>
          </a:xfrm>
          <a:prstGeom prst="rect">
            <a:avLst/>
          </a:prstGeom>
          <a:noFill/>
        </p:spPr>
        <p:txBody>
          <a:bodyPr wrap="square" rtlCol="0">
            <a:spAutoFit/>
          </a:bodyPr>
          <a:p>
            <a:r>
              <a:rPr lang="zh-CN" altLang="en-US" sz="2800" b="1" kern="100" noProof="0" dirty="0">
                <a:ln>
                  <a:noFill/>
                </a:ln>
                <a:solidFill>
                  <a:srgbClr val="FF0000"/>
                </a:solidFill>
                <a:effectLst/>
                <a:uLnTx/>
                <a:uFillTx/>
                <a:latin typeface="微软雅黑" panose="020B0503020204020204" charset="-122"/>
                <a:ea typeface="微软雅黑" panose="020B0503020204020204" charset="-122"/>
                <a:cs typeface="Times New Roman" panose="02020603050405020304" pitchFamily="18" charset="0"/>
              </a:rPr>
              <a:t>（三）</a:t>
            </a:r>
            <a:r>
              <a:rPr lang="zh-CN" altLang="en-US" sz="2800" b="1" kern="100" noProof="0" dirty="0">
                <a:ln>
                  <a:noFill/>
                </a:ln>
                <a:solidFill>
                  <a:srgbClr val="FF0000"/>
                </a:solidFill>
                <a:effectLst/>
                <a:uLnTx/>
                <a:uFillTx/>
                <a:latin typeface="微软雅黑" panose="020B0503020204020204" charset="-122"/>
                <a:ea typeface="微软雅黑" panose="020B0503020204020204" charset="-122"/>
                <a:cs typeface="Times New Roman" panose="02020603050405020304" pitchFamily="18" charset="0"/>
                <a:sym typeface="+mn-ea"/>
              </a:rPr>
              <a:t>提供合同的情形</a:t>
            </a:r>
            <a:endParaRPr lang="zh-CN" altLang="en-US" sz="2800" b="1" kern="100" noProof="0" dirty="0">
              <a:ln>
                <a:noFill/>
              </a:ln>
              <a:solidFill>
                <a:srgbClr val="FF0000"/>
              </a:solidFill>
              <a:effectLst/>
              <a:uLnTx/>
              <a:uFillTx/>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内容占位符 2"/>
          <p:cNvSpPr>
            <a:spLocks noGrp="1"/>
          </p:cNvSpPr>
          <p:nvPr>
            <p:ph idx="1"/>
          </p:nvPr>
        </p:nvSpPr>
        <p:spPr>
          <a:xfrm>
            <a:off x="623570" y="836930"/>
            <a:ext cx="10733405" cy="5397500"/>
          </a:xfrm>
        </p:spPr>
        <p:txBody>
          <a:bodyPr vert="horz" wrap="square" lIns="91440" tIns="45720" rIns="91440" bIns="45720" anchor="t" anchorCtr="0"/>
          <a:lstStyle/>
          <a:p>
            <a:pPr marL="0" indent="0">
              <a:lnSpc>
                <a:spcPct val="150000"/>
              </a:lnSpc>
              <a:buNone/>
            </a:pPr>
            <a:r>
              <a:rPr lang="zh-CN" altLang="en-US" sz="2400" b="1" dirty="0">
                <a:solidFill>
                  <a:schemeClr val="tx1"/>
                </a:solidFill>
                <a:latin typeface="仿宋_GB2312" panose="02010609030101010101" pitchFamily="49" charset="-122"/>
              </a:rPr>
              <a:t>1.建筑安装填报依据为工程结算单或进度单的，需要提供最近一期工程款发票或支付凭证。</a:t>
            </a:r>
            <a:endParaRPr lang="zh-CN" altLang="en-US" sz="2400" b="1" dirty="0">
              <a:solidFill>
                <a:schemeClr val="tx1"/>
              </a:solidFill>
              <a:latin typeface="仿宋_GB2312" panose="02010609030101010101" pitchFamily="49" charset="-122"/>
            </a:endParaRPr>
          </a:p>
          <a:p>
            <a:pPr marL="0" indent="0">
              <a:lnSpc>
                <a:spcPct val="150000"/>
              </a:lnSpc>
              <a:buNone/>
            </a:pPr>
            <a:r>
              <a:rPr lang="zh-CN" altLang="en-US" sz="2400" b="1" dirty="0">
                <a:solidFill>
                  <a:schemeClr val="tx1"/>
                </a:solidFill>
                <a:latin typeface="仿宋_GB2312" panose="02010609030101010101" pitchFamily="49" charset="-122"/>
              </a:rPr>
              <a:t>2.建筑安装填报依据为项目支付明细账的，需要提供明细账汇中大额工程款（200万以上）、设备款（200万以上）发票</a:t>
            </a:r>
            <a:r>
              <a:rPr lang="zh-CN" altLang="en-US" sz="2400" b="1" dirty="0">
                <a:latin typeface="仿宋_GB2312" panose="02010609030101010101" pitchFamily="49" charset="-122"/>
              </a:rPr>
              <a:t>。</a:t>
            </a:r>
            <a:endParaRPr lang="zh-CN" altLang="en-US" sz="2400" b="1" dirty="0">
              <a:solidFill>
                <a:schemeClr val="tx1"/>
              </a:solidFill>
              <a:latin typeface="仿宋_GB2312" panose="02010609030101010101" pitchFamily="49" charset="-122"/>
            </a:endParaRPr>
          </a:p>
          <a:p>
            <a:pPr marL="0" indent="0">
              <a:lnSpc>
                <a:spcPct val="150000"/>
              </a:lnSpc>
              <a:buNone/>
            </a:pPr>
            <a:r>
              <a:rPr lang="zh-CN" altLang="en-US" sz="2400" b="1" dirty="0">
                <a:solidFill>
                  <a:schemeClr val="tx1"/>
                </a:solidFill>
                <a:latin typeface="仿宋_GB2312" panose="02010609030101010101" pitchFamily="49" charset="-122"/>
              </a:rPr>
              <a:t>3.设备工器具凭证为“在建工程--在安装设备”科目余额表的，需要提供大额设备购置发票（200万以上）。</a:t>
            </a:r>
            <a:endParaRPr lang="zh-CN" altLang="en-US" sz="2400" b="1" dirty="0">
              <a:solidFill>
                <a:schemeClr val="tx1"/>
              </a:solidFill>
              <a:latin typeface="仿宋_GB2312" panose="02010609030101010101" pitchFamily="49" charset="-122"/>
            </a:endParaRPr>
          </a:p>
          <a:p>
            <a:pPr marL="0" indent="0">
              <a:lnSpc>
                <a:spcPct val="150000"/>
              </a:lnSpc>
              <a:buNone/>
            </a:pPr>
            <a:r>
              <a:rPr lang="zh-CN" altLang="en-US" sz="2400" b="1" dirty="0">
                <a:solidFill>
                  <a:schemeClr val="tx1"/>
                </a:solidFill>
                <a:latin typeface="仿宋_GB2312" panose="02010609030101010101" pitchFamily="49" charset="-122"/>
              </a:rPr>
              <a:t>4.设备工器具凭证为“固定资产”科目余额表的，需要提供大额设备购置发票（200万以上）。</a:t>
            </a:r>
            <a:endParaRPr lang="zh-CN" altLang="en-US" sz="2400" b="1" dirty="0">
              <a:solidFill>
                <a:schemeClr val="tx1"/>
              </a:solidFill>
              <a:latin typeface="仿宋_GB2312" panose="02010609030101010101" pitchFamily="49" charset="-122"/>
            </a:endParaRPr>
          </a:p>
          <a:p>
            <a:pPr marL="0" indent="0">
              <a:lnSpc>
                <a:spcPct val="150000"/>
              </a:lnSpc>
              <a:buNone/>
            </a:pPr>
            <a:r>
              <a:rPr lang="zh-CN" altLang="en-US" sz="2400" b="1" dirty="0">
                <a:solidFill>
                  <a:schemeClr val="tx1"/>
                </a:solidFill>
                <a:latin typeface="仿宋_GB2312" panose="02010609030101010101" pitchFamily="49" charset="-122"/>
              </a:rPr>
              <a:t>5.将增值税计入其他费用，需要提供与项目相关的大额发票（200万以上）。</a:t>
            </a:r>
            <a:endParaRPr lang="zh-CN" altLang="en-US" sz="2400" b="1" dirty="0">
              <a:solidFill>
                <a:schemeClr val="tx1"/>
              </a:solidFill>
              <a:latin typeface="仿宋_GB2312" panose="02010609030101010101" pitchFamily="49" charset="-122"/>
            </a:endParaRPr>
          </a:p>
        </p:txBody>
      </p:sp>
      <p:sp>
        <p:nvSpPr>
          <p:cNvPr id="2" name="文本框 1"/>
          <p:cNvSpPr txBox="1"/>
          <p:nvPr>
            <p:custDataLst>
              <p:tags r:id="rId1"/>
            </p:custDataLst>
          </p:nvPr>
        </p:nvSpPr>
        <p:spPr>
          <a:xfrm>
            <a:off x="1199515" y="116840"/>
            <a:ext cx="5844540" cy="521970"/>
          </a:xfrm>
          <a:prstGeom prst="rect">
            <a:avLst/>
          </a:prstGeom>
          <a:noFill/>
        </p:spPr>
        <p:txBody>
          <a:bodyPr wrap="square" rtlCol="0">
            <a:spAutoFit/>
          </a:bodyPr>
          <a:p>
            <a:r>
              <a:rPr lang="zh-CN" altLang="en-US" sz="2800" b="1" kern="100" noProof="0" dirty="0">
                <a:ln>
                  <a:noFill/>
                </a:ln>
                <a:solidFill>
                  <a:srgbClr val="FF0000"/>
                </a:solidFill>
                <a:effectLst/>
                <a:uLnTx/>
                <a:uFillTx/>
                <a:latin typeface="微软雅黑" panose="020B0503020204020204" charset="-122"/>
                <a:ea typeface="微软雅黑" panose="020B0503020204020204" charset="-122"/>
                <a:cs typeface="Times New Roman" panose="02020603050405020304" pitchFamily="18" charset="0"/>
              </a:rPr>
              <a:t>（四）</a:t>
            </a:r>
            <a:r>
              <a:rPr lang="zh-CN" altLang="en-US" sz="2800" b="1" kern="100" noProof="0" dirty="0">
                <a:ln>
                  <a:noFill/>
                </a:ln>
                <a:solidFill>
                  <a:srgbClr val="FF0000"/>
                </a:solidFill>
                <a:effectLst/>
                <a:uLnTx/>
                <a:uFillTx/>
                <a:latin typeface="微软雅黑" panose="020B0503020204020204" charset="-122"/>
                <a:ea typeface="微软雅黑" panose="020B0503020204020204" charset="-122"/>
                <a:cs typeface="Times New Roman" panose="02020603050405020304" pitchFamily="18" charset="0"/>
                <a:sym typeface="+mn-ea"/>
              </a:rPr>
              <a:t>提供发票的情形</a:t>
            </a:r>
            <a:endParaRPr lang="zh-CN" altLang="en-US" sz="2800" b="1" kern="100" noProof="0" dirty="0">
              <a:ln>
                <a:noFill/>
              </a:ln>
              <a:solidFill>
                <a:srgbClr val="FF0000"/>
              </a:solidFill>
              <a:effectLst/>
              <a:uLnTx/>
              <a:uFillTx/>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354" name="TextBox 7"/>
          <p:cNvSpPr txBox="1"/>
          <p:nvPr/>
        </p:nvSpPr>
        <p:spPr>
          <a:xfrm>
            <a:off x="911225" y="836613"/>
            <a:ext cx="10215563" cy="4523105"/>
          </a:xfrm>
          <a:prstGeom prst="rect">
            <a:avLst/>
          </a:prstGeom>
          <a:noFill/>
          <a:ln w="9525">
            <a:noFill/>
          </a:ln>
        </p:spPr>
        <p:txBody>
          <a:bodyPr anchor="t" anchorCtr="0">
            <a:spAutoFit/>
          </a:bodyPr>
          <a:p>
            <a:pPr>
              <a:lnSpc>
                <a:spcPct val="150000"/>
              </a:lnSpc>
            </a:pPr>
            <a:r>
              <a:rPr lang="en-US" altLang="zh-CN" sz="2400" dirty="0">
                <a:latin typeface="华文中宋" panose="02010600040101010101" pitchFamily="2" charset="-122"/>
                <a:ea typeface="华文中宋" panose="02010600040101010101" pitchFamily="2" charset="-122"/>
              </a:rPr>
              <a:t>1.</a:t>
            </a:r>
            <a:r>
              <a:rPr lang="zh-CN" altLang="en-US" sz="2400" dirty="0">
                <a:latin typeface="华文中宋" panose="02010600040101010101" pitchFamily="2" charset="-122"/>
                <a:ea typeface="华文中宋" panose="02010600040101010101" pitchFamily="2" charset="-122"/>
              </a:rPr>
              <a:t>投资项目凭证按照项目整理成</a:t>
            </a:r>
            <a:r>
              <a:rPr lang="en-US" altLang="zh-CN" sz="2400" dirty="0">
                <a:latin typeface="华文中宋" panose="02010600040101010101" pitchFamily="2" charset="-122"/>
                <a:ea typeface="华文中宋" panose="02010600040101010101" pitchFamily="2" charset="-122"/>
              </a:rPr>
              <a:t>word</a:t>
            </a:r>
            <a:r>
              <a:rPr lang="zh-CN" altLang="en-US" sz="2400" dirty="0">
                <a:latin typeface="华文中宋" panose="02010600040101010101" pitchFamily="2" charset="-122"/>
                <a:ea typeface="华文中宋" panose="02010600040101010101" pitchFamily="2" charset="-122"/>
              </a:rPr>
              <a:t>文档，文档包含两部分：一是填报依据汇总表，注明建筑工程、安装工程、设备工器具购置和其他费用</a:t>
            </a:r>
            <a:r>
              <a:rPr lang="zh-CN" altLang="en-US" sz="2400" dirty="0">
                <a:solidFill>
                  <a:srgbClr val="FF0000"/>
                </a:solidFill>
                <a:latin typeface="华文中宋" panose="02010600040101010101" pitchFamily="2" charset="-122"/>
                <a:ea typeface="华文中宋" panose="02010600040101010101" pitchFamily="2" charset="-122"/>
              </a:rPr>
              <a:t>按照哪种依据</a:t>
            </a:r>
            <a:r>
              <a:rPr lang="zh-CN" altLang="en-US" sz="2400" dirty="0">
                <a:latin typeface="华文中宋" panose="02010600040101010101" pitchFamily="2" charset="-122"/>
                <a:ea typeface="华文中宋" panose="02010600040101010101" pitchFamily="2" charset="-122"/>
              </a:rPr>
              <a:t>填报数据，并写明提供凭证的份数和总金额；二是按照建筑安装工程、设备工器具购置、其他费用分类整理各类凭证，并标</a:t>
            </a:r>
            <a:r>
              <a:rPr lang="zh-CN" altLang="en-US" sz="2400" dirty="0">
                <a:solidFill>
                  <a:srgbClr val="FF0000"/>
                </a:solidFill>
                <a:latin typeface="华文中宋" panose="02010600040101010101" pitchFamily="2" charset="-122"/>
                <a:ea typeface="华文中宋" panose="02010600040101010101" pitchFamily="2" charset="-122"/>
              </a:rPr>
              <a:t>注取数的位置及计算过程</a:t>
            </a:r>
            <a:r>
              <a:rPr lang="zh-CN" altLang="en-US" sz="2400" dirty="0">
                <a:latin typeface="华文中宋" panose="02010600040101010101" pitchFamily="2" charset="-122"/>
                <a:ea typeface="华文中宋" panose="02010600040101010101" pitchFamily="2" charset="-122"/>
              </a:rPr>
              <a:t>。</a:t>
            </a:r>
            <a:endParaRPr lang="zh-CN" altLang="en-US" sz="2400" dirty="0">
              <a:latin typeface="华文中宋" panose="02010600040101010101" pitchFamily="2" charset="-122"/>
              <a:ea typeface="华文中宋" panose="02010600040101010101" pitchFamily="2" charset="-122"/>
            </a:endParaRPr>
          </a:p>
          <a:p>
            <a:pPr>
              <a:lnSpc>
                <a:spcPct val="150000"/>
              </a:lnSpc>
            </a:pPr>
            <a:r>
              <a:rPr lang="en-US" altLang="zh-CN" sz="2400" dirty="0">
                <a:latin typeface="华文中宋" panose="02010600040101010101" pitchFamily="2" charset="-122"/>
                <a:ea typeface="华文中宋" panose="02010600040101010101" pitchFamily="2" charset="-122"/>
              </a:rPr>
              <a:t>2.上传材料命名规则，项目代码+项目名称+序号（多个材料的情况）。</a:t>
            </a:r>
            <a:endParaRPr lang="en-US" altLang="zh-CN" sz="2400" dirty="0">
              <a:latin typeface="华文中宋" panose="02010600040101010101" pitchFamily="2" charset="-122"/>
              <a:ea typeface="华文中宋" panose="02010600040101010101" pitchFamily="2" charset="-122"/>
            </a:endParaRPr>
          </a:p>
          <a:p>
            <a:pPr>
              <a:lnSpc>
                <a:spcPct val="150000"/>
              </a:lnSpc>
            </a:pPr>
            <a:r>
              <a:rPr lang="en-US" altLang="zh-CN" sz="2400" dirty="0">
                <a:latin typeface="华文中宋" panose="02010600040101010101" pitchFamily="2" charset="-122"/>
                <a:ea typeface="华文中宋" panose="02010600040101010101" pitchFamily="2" charset="-122"/>
              </a:rPr>
              <a:t>3</a:t>
            </a:r>
            <a:r>
              <a:rPr lang="zh-CN" altLang="en-US" sz="2400" dirty="0">
                <a:latin typeface="华文中宋" panose="02010600040101010101" pitchFamily="2" charset="-122"/>
                <a:ea typeface="华文中宋" panose="02010600040101010101" pitchFamily="2" charset="-122"/>
              </a:rPr>
              <a:t>.</a:t>
            </a:r>
            <a:r>
              <a:rPr lang="zh-CN" altLang="en-US" sz="2400" dirty="0">
                <a:latin typeface="华文中宋" panose="02010600040101010101" pitchFamily="2" charset="-122"/>
                <a:ea typeface="华文中宋" panose="02010600040101010101" pitchFamily="2" charset="-122"/>
                <a:sym typeface="+mn-ea"/>
              </a:rPr>
              <a:t>建安工程提供凭证应与报表指标15建安工程填报依据所选类型一致。与所选类型不符的，不作为认定依据。</a:t>
            </a:r>
            <a:endParaRPr lang="zh-CN" altLang="en-US" sz="2400" dirty="0">
              <a:solidFill>
                <a:srgbClr val="FF0000"/>
              </a:solidFill>
              <a:latin typeface="华文中宋" panose="02010600040101010101" pitchFamily="2" charset="-122"/>
              <a:ea typeface="华文中宋" panose="02010600040101010101" pitchFamily="2" charset="-122"/>
              <a:sym typeface="+mn-ea"/>
            </a:endParaRPr>
          </a:p>
        </p:txBody>
      </p:sp>
      <p:sp>
        <p:nvSpPr>
          <p:cNvPr id="2" name="文本框 1"/>
          <p:cNvSpPr txBox="1"/>
          <p:nvPr>
            <p:custDataLst>
              <p:tags r:id="rId1"/>
            </p:custDataLst>
          </p:nvPr>
        </p:nvSpPr>
        <p:spPr>
          <a:xfrm>
            <a:off x="1271270" y="116840"/>
            <a:ext cx="5844540" cy="521970"/>
          </a:xfrm>
          <a:prstGeom prst="rect">
            <a:avLst/>
          </a:prstGeom>
          <a:noFill/>
        </p:spPr>
        <p:txBody>
          <a:bodyPr wrap="square" rtlCol="0">
            <a:spAutoFit/>
          </a:bodyPr>
          <a:p>
            <a:r>
              <a:rPr lang="zh-CN" altLang="en-US" sz="2800" b="1" kern="100" noProof="0" dirty="0">
                <a:ln>
                  <a:noFill/>
                </a:ln>
                <a:solidFill>
                  <a:srgbClr val="FF0000"/>
                </a:solidFill>
                <a:effectLst/>
                <a:uLnTx/>
                <a:uFillTx/>
                <a:latin typeface="微软雅黑" panose="020B0503020204020204" charset="-122"/>
                <a:ea typeface="微软雅黑" panose="020B0503020204020204" charset="-122"/>
                <a:cs typeface="Times New Roman" panose="02020603050405020304" pitchFamily="18" charset="0"/>
              </a:rPr>
              <a:t>（五）填报凭证要求</a:t>
            </a:r>
            <a:endParaRPr lang="zh-CN" altLang="en-US" sz="2800" b="1" kern="100" noProof="0" dirty="0">
              <a:ln>
                <a:noFill/>
              </a:ln>
              <a:solidFill>
                <a:srgbClr val="FF0000"/>
              </a:solidFill>
              <a:effectLst/>
              <a:uLnTx/>
              <a:uFillTx/>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extBox 7"/>
          <p:cNvSpPr txBox="1"/>
          <p:nvPr/>
        </p:nvSpPr>
        <p:spPr>
          <a:xfrm>
            <a:off x="911225" y="836613"/>
            <a:ext cx="10215563" cy="4523105"/>
          </a:xfrm>
          <a:prstGeom prst="rect">
            <a:avLst/>
          </a:prstGeom>
          <a:noFill/>
          <a:ln w="9525">
            <a:noFill/>
          </a:ln>
        </p:spPr>
        <p:txBody>
          <a:bodyPr anchor="t" anchorCtr="0">
            <a:spAutoFit/>
          </a:bodyPr>
          <a:lstStyle/>
          <a:p>
            <a:pPr>
              <a:lnSpc>
                <a:spcPct val="150000"/>
              </a:lnSpc>
            </a:pPr>
            <a:r>
              <a:rPr lang="en-US" altLang="zh-CN" sz="2400" dirty="0">
                <a:solidFill>
                  <a:schemeClr val="tx1"/>
                </a:solidFill>
                <a:latin typeface="华文中宋" panose="02010600040101010101" pitchFamily="2" charset="-122"/>
                <a:ea typeface="华文中宋" panose="02010600040101010101" pitchFamily="2" charset="-122"/>
              </a:rPr>
              <a:t>4.</a:t>
            </a:r>
            <a:r>
              <a:rPr lang="zh-CN" altLang="en-US" sz="2400" dirty="0">
                <a:solidFill>
                  <a:schemeClr val="tx1"/>
                </a:solidFill>
                <a:latin typeface="华文中宋" panose="02010600040101010101" pitchFamily="2" charset="-122"/>
                <a:ea typeface="华文中宋" panose="02010600040101010101" pitchFamily="2" charset="-122"/>
              </a:rPr>
              <a:t>除有特殊要求除外，提供填报凭证应是截止当前累计数据的有关凭证。</a:t>
            </a:r>
            <a:endParaRPr lang="zh-CN" altLang="en-US" sz="2400" dirty="0">
              <a:solidFill>
                <a:schemeClr val="tx1"/>
              </a:solidFill>
              <a:latin typeface="华文中宋" panose="02010600040101010101" pitchFamily="2" charset="-122"/>
              <a:ea typeface="华文中宋" panose="02010600040101010101" pitchFamily="2" charset="-122"/>
            </a:endParaRPr>
          </a:p>
          <a:p>
            <a:pPr>
              <a:lnSpc>
                <a:spcPct val="150000"/>
              </a:lnSpc>
            </a:pPr>
            <a:r>
              <a:rPr lang="en-US" altLang="zh-CN" sz="2400" dirty="0">
                <a:solidFill>
                  <a:schemeClr val="tx1"/>
                </a:solidFill>
                <a:latin typeface="华文中宋" panose="02010600040101010101" pitchFamily="2" charset="-122"/>
                <a:ea typeface="华文中宋" panose="02010600040101010101" pitchFamily="2" charset="-122"/>
              </a:rPr>
              <a:t>5.</a:t>
            </a:r>
            <a:r>
              <a:rPr sz="2400" dirty="0">
                <a:solidFill>
                  <a:schemeClr val="tx1"/>
                </a:solidFill>
                <a:latin typeface="华文中宋" panose="02010600040101010101" pitchFamily="2" charset="-122"/>
                <a:ea typeface="华文中宋" panose="02010600040101010101" pitchFamily="2" charset="-122"/>
              </a:rPr>
              <a:t>所有查询务必在平台上传凭证材料。文档经过处理仍然超过16M的，需先联系</a:t>
            </a:r>
            <a:r>
              <a:rPr lang="zh-CN" sz="2400" dirty="0">
                <a:solidFill>
                  <a:schemeClr val="tx1"/>
                </a:solidFill>
                <a:latin typeface="华文中宋" panose="02010600040101010101" pitchFamily="2" charset="-122"/>
                <a:ea typeface="华文中宋" panose="02010600040101010101" pitchFamily="2" charset="-122"/>
              </a:rPr>
              <a:t>统计机构</a:t>
            </a:r>
            <a:r>
              <a:rPr sz="2400" dirty="0">
                <a:solidFill>
                  <a:schemeClr val="tx1"/>
                </a:solidFill>
                <a:latin typeface="华文中宋" panose="02010600040101010101" pitchFamily="2" charset="-122"/>
                <a:ea typeface="华文中宋" panose="02010600040101010101" pitchFamily="2" charset="-122"/>
              </a:rPr>
              <a:t>，再通过邮箱发送。低于16M的项目凭证原则上通过平台上传。同时注意上传材料的清晰度。</a:t>
            </a:r>
            <a:r>
              <a:rPr lang="zh-CN" altLang="en-US" sz="2400" dirty="0">
                <a:solidFill>
                  <a:schemeClr val="tx1"/>
                </a:solidFill>
                <a:latin typeface="华文中宋" panose="02010600040101010101" pitchFamily="2" charset="-122"/>
                <a:ea typeface="华文中宋" panose="02010600040101010101" pitchFamily="2" charset="-122"/>
              </a:rPr>
              <a:t>各填表单位要认真审核提交的凭证材料格式和内容。（命名是否规范，附件是否上传完整，合同发票是否提供，是否盖章，是否分类整理）</a:t>
            </a:r>
            <a:endParaRPr lang="zh-CN" altLang="en-US" sz="2400" dirty="0">
              <a:solidFill>
                <a:schemeClr val="tx1"/>
              </a:solidFill>
              <a:latin typeface="华文中宋" panose="02010600040101010101" pitchFamily="2" charset="-122"/>
              <a:ea typeface="华文中宋" panose="02010600040101010101" pitchFamily="2" charset="-122"/>
            </a:endParaRPr>
          </a:p>
          <a:p>
            <a:pPr>
              <a:lnSpc>
                <a:spcPct val="150000"/>
              </a:lnSpc>
            </a:pPr>
            <a:r>
              <a:rPr sz="2400" dirty="0">
                <a:latin typeface="华文中宋" panose="02010600040101010101" pitchFamily="2" charset="-122"/>
                <a:ea typeface="华文中宋" panose="02010600040101010101" pitchFamily="2" charset="-122"/>
                <a:sym typeface="+mn-ea"/>
              </a:rPr>
              <a:t>6.如无法上传填报依据，或上传填报依据不符合制度规定、数据无法验证，则该项目本年或者本月完成投资额当月不参与数据汇总。</a:t>
            </a:r>
            <a:endParaRPr sz="2400" dirty="0">
              <a:solidFill>
                <a:srgbClr val="FF0000"/>
              </a:solidFill>
              <a:latin typeface="华文中宋" panose="02010600040101010101" pitchFamily="2" charset="-122"/>
              <a:ea typeface="华文中宋" panose="02010600040101010101" pitchFamily="2" charset="-122"/>
              <a:sym typeface="+mn-ea"/>
            </a:endParaRPr>
          </a:p>
        </p:txBody>
      </p:sp>
      <p:sp>
        <p:nvSpPr>
          <p:cNvPr id="3" name="文本框 2"/>
          <p:cNvSpPr txBox="1"/>
          <p:nvPr>
            <p:custDataLst>
              <p:tags r:id="rId1"/>
            </p:custDataLst>
          </p:nvPr>
        </p:nvSpPr>
        <p:spPr>
          <a:xfrm>
            <a:off x="1271270" y="116840"/>
            <a:ext cx="5844540" cy="521970"/>
          </a:xfrm>
          <a:prstGeom prst="rect">
            <a:avLst/>
          </a:prstGeom>
          <a:noFill/>
        </p:spPr>
        <p:txBody>
          <a:bodyPr wrap="square" rtlCol="0">
            <a:spAutoFit/>
          </a:bodyPr>
          <a:p>
            <a:r>
              <a:rPr lang="zh-CN" altLang="en-US" sz="2800" b="1" kern="100" noProof="0" dirty="0">
                <a:ln>
                  <a:noFill/>
                </a:ln>
                <a:solidFill>
                  <a:srgbClr val="FF0000"/>
                </a:solidFill>
                <a:effectLst/>
                <a:uLnTx/>
                <a:uFillTx/>
                <a:latin typeface="微软雅黑" panose="020B0503020204020204" charset="-122"/>
                <a:ea typeface="微软雅黑" panose="020B0503020204020204" charset="-122"/>
                <a:cs typeface="Times New Roman" panose="02020603050405020304" pitchFamily="18" charset="0"/>
              </a:rPr>
              <a:t>（五）填报凭证要求</a:t>
            </a:r>
            <a:endParaRPr lang="zh-CN" altLang="en-US" sz="2800" b="1" kern="100" noProof="0" dirty="0">
              <a:ln>
                <a:noFill/>
              </a:ln>
              <a:solidFill>
                <a:srgbClr val="FF0000"/>
              </a:solidFill>
              <a:effectLst/>
              <a:uLnTx/>
              <a:uFillTx/>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标题 1"/>
          <p:cNvSpPr>
            <a:spLocks noGrp="1"/>
          </p:cNvSpPr>
          <p:nvPr>
            <p:ph type="title"/>
          </p:nvPr>
        </p:nvSpPr>
        <p:spPr>
          <a:xfrm>
            <a:off x="1160145" y="100965"/>
            <a:ext cx="3496945" cy="603250"/>
          </a:xfrm>
        </p:spPr>
        <p:txBody>
          <a:bodyPr vert="horz" wrap="square" lIns="103897" tIns="51949" rIns="103897" bIns="51949" numCol="1" anchor="b" anchorCtr="0" compatLnSpc="1"/>
          <a:p>
            <a:pPr marL="0" marR="0" lvl="0" indent="0" algn="l" defTabSz="914400" rtl="0" eaLnBrk="0" fontAlgn="base" latinLnBrk="0" hangingPunct="0">
              <a:lnSpc>
                <a:spcPct val="100000"/>
              </a:lnSpc>
              <a:spcBef>
                <a:spcPct val="0"/>
              </a:spcBef>
              <a:spcAft>
                <a:spcPct val="0"/>
              </a:spcAft>
              <a:buClrTx/>
              <a:buSzTx/>
              <a:buFontTx/>
              <a:buNone/>
              <a:defRPr/>
            </a:pPr>
            <a:r>
              <a:rPr lang="zh-CN" sz="4000" b="1" kern="1200" noProof="0" dirty="0" smtClean="0">
                <a:ln>
                  <a:noFill/>
                </a:ln>
                <a:solidFill>
                  <a:srgbClr val="C0504D"/>
                </a:solidFill>
                <a:effectLst/>
                <a:uLnTx/>
                <a:uFillTx/>
                <a:latin typeface="+mn-lt"/>
                <a:ea typeface="华文中宋" panose="02010600040101010101" pitchFamily="2" charset="-122"/>
                <a:cs typeface="+mn-cs"/>
                <a:sym typeface="+mn-ea"/>
              </a:rPr>
              <a:t>制度修订内容</a:t>
            </a:r>
            <a:endParaRPr kumimoji="0" lang="zh-CN" sz="4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endParaRPr>
          </a:p>
        </p:txBody>
      </p:sp>
      <p:pic>
        <p:nvPicPr>
          <p:cNvPr id="3" name="图片 2"/>
          <p:cNvPicPr>
            <a:picLocks noChangeAspect="1"/>
          </p:cNvPicPr>
          <p:nvPr/>
        </p:nvPicPr>
        <p:blipFill>
          <a:blip r:embed="rId1"/>
          <a:stretch>
            <a:fillRect/>
          </a:stretch>
        </p:blipFill>
        <p:spPr>
          <a:xfrm>
            <a:off x="193040" y="1242060"/>
            <a:ext cx="11471275" cy="4478655"/>
          </a:xfrm>
          <a:prstGeom prst="rect">
            <a:avLst/>
          </a:prstGeom>
        </p:spPr>
      </p:pic>
      <p:sp>
        <p:nvSpPr>
          <p:cNvPr id="9" name="流程图: 联系 8"/>
          <p:cNvSpPr/>
          <p:nvPr/>
        </p:nvSpPr>
        <p:spPr>
          <a:xfrm>
            <a:off x="6449060" y="1073150"/>
            <a:ext cx="5048885" cy="1287780"/>
          </a:xfrm>
          <a:prstGeom prst="flowChartConnector">
            <a:avLst/>
          </a:prstGeom>
          <a:noFill/>
          <a:ln w="57150">
            <a:headEnd type="none" w="sm" len="sm"/>
            <a:tailEnd type="none" w="sm" len="sm"/>
          </a:ln>
          <a:extLst>
            <a:ext uri="{909E8E84-426E-40DD-AFC4-6F175D3DCCD1}">
              <a14:hiddenFill xmlns:a14="http://schemas.microsoft.com/office/drawing/2010/main">
                <a:solidFill>
                  <a:schemeClr val="lt1"/>
                </a:solidFill>
              </a14:hiddenFill>
            </a:ext>
          </a:extLst>
        </p:spPr>
        <p:style>
          <a:lnRef idx="2">
            <a:schemeClr val="accent4"/>
          </a:lnRef>
          <a:fillRef idx="1">
            <a:schemeClr val="lt1"/>
          </a:fillRef>
          <a:effectRef idx="0">
            <a:schemeClr val="accent4"/>
          </a:effectRef>
          <a:fontRef idx="minor">
            <a:schemeClr val="dk1"/>
          </a:fontRef>
        </p:style>
        <p:txBody>
          <a:bodyPr vert="horz" wrap="non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Tx/>
              <a:buNone/>
            </a:pPr>
            <a:endParaRPr kumimoji="0" lang="en-US" altLang="zh-CN" sz="2800" b="1" i="0" u="none" strike="noStrike" cap="none" normalizeH="0" baseline="0" smtClean="0">
              <a:ln>
                <a:noFill/>
              </a:ln>
              <a:solidFill>
                <a:schemeClr val="tx1"/>
              </a:solidFill>
              <a:effectLst/>
              <a:latin typeface="Verdana" panose="020B0604030504040204" pitchFamily="34" charset="0"/>
              <a:ea typeface="宋体" panose="02010600030101010101" pitchFamily="2" charset="-122"/>
            </a:endParaRPr>
          </a:p>
        </p:txBody>
      </p:sp>
      <p:sp>
        <p:nvSpPr>
          <p:cNvPr id="4" name="矩形 3"/>
          <p:cNvSpPr/>
          <p:nvPr/>
        </p:nvSpPr>
        <p:spPr>
          <a:xfrm>
            <a:off x="7623175" y="2545080"/>
            <a:ext cx="3751580" cy="582930"/>
          </a:xfrm>
          <a:prstGeom prst="rect">
            <a:avLst/>
          </a:prstGeom>
          <a:noFill/>
          <a:ln w="76200" cap="flat" cmpd="sng" algn="ctr">
            <a:solidFill>
              <a:srgbClr val="0070C0"/>
            </a:solidFill>
            <a:prstDash val="solid"/>
            <a:round/>
            <a:headEnd type="none" w="sm" len="sm"/>
            <a:tailEnd type="none" w="sm" len="sm"/>
          </a:ln>
          <a:extLst>
            <a:ext uri="{909E8E84-426E-40DD-AFC4-6F175D3DCCD1}">
              <a14:hiddenFill xmlns:a14="http://schemas.microsoft.com/office/drawing/2010/main">
                <a:solidFill>
                  <a:schemeClr val="accent1"/>
                </a:solidFill>
              </a14:hiddenFill>
            </a:ext>
          </a:extLst>
        </p:spPr>
        <p:txBody>
          <a:bodyPr vert="horz" wrap="non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Tx/>
              <a:buNone/>
            </a:pPr>
            <a:endParaRPr kumimoji="0" lang="en-US" altLang="zh-CN" sz="2800" b="1" i="0" u="none" strike="noStrike" cap="none" normalizeH="0" baseline="0" smtClean="0">
              <a:ln>
                <a:noFill/>
              </a:ln>
              <a:solidFill>
                <a:schemeClr val="tx1"/>
              </a:solidFill>
              <a:effectLst/>
              <a:latin typeface="Verdana" panose="020B0604030504040204" pitchFamily="34" charset="0"/>
              <a:ea typeface="宋体" panose="02010600030101010101" pitchFamily="2" charset="-122"/>
            </a:endParaRPr>
          </a:p>
        </p:txBody>
      </p:sp>
      <p:sp>
        <p:nvSpPr>
          <p:cNvPr id="10" name="流程图: 联系 9"/>
          <p:cNvSpPr/>
          <p:nvPr/>
        </p:nvSpPr>
        <p:spPr>
          <a:xfrm>
            <a:off x="5240020" y="3162935"/>
            <a:ext cx="2079625" cy="704215"/>
          </a:xfrm>
          <a:prstGeom prst="flowChartConnector">
            <a:avLst/>
          </a:prstGeom>
          <a:noFill/>
          <a:ln w="57150">
            <a:headEnd type="none" w="sm" len="sm"/>
            <a:tailEnd type="none" w="sm" len="sm"/>
          </a:ln>
          <a:extLst>
            <a:ext uri="{909E8E84-426E-40DD-AFC4-6F175D3DCCD1}">
              <a14:hiddenFill xmlns:a14="http://schemas.microsoft.com/office/drawing/2010/main">
                <a:solidFill>
                  <a:schemeClr val="lt1"/>
                </a:solidFill>
              </a14:hiddenFill>
            </a:ext>
          </a:extLst>
        </p:spPr>
        <p:style>
          <a:lnRef idx="2">
            <a:schemeClr val="accent4"/>
          </a:lnRef>
          <a:fillRef idx="1">
            <a:schemeClr val="lt1"/>
          </a:fillRef>
          <a:effectRef idx="0">
            <a:schemeClr val="accent4"/>
          </a:effectRef>
          <a:fontRef idx="minor">
            <a:schemeClr val="dk1"/>
          </a:fontRef>
        </p:style>
        <p:txBody>
          <a:bodyPr vert="horz" wrap="non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Tx/>
              <a:buNone/>
            </a:pPr>
            <a:endParaRPr kumimoji="0" lang="en-US" altLang="zh-CN" sz="2800" b="1" i="0" u="none" strike="noStrike" cap="none" normalizeH="0" baseline="0" smtClean="0">
              <a:ln>
                <a:noFill/>
              </a:ln>
              <a:solidFill>
                <a:schemeClr val="tx1"/>
              </a:solidFill>
              <a:effectLst/>
              <a:latin typeface="Verdana" panose="020B0604030504040204" pitchFamily="34" charset="0"/>
              <a:ea typeface="宋体" panose="02010600030101010101" pitchFamily="2" charset="-122"/>
            </a:endParaRPr>
          </a:p>
        </p:txBody>
      </p:sp>
      <p:sp>
        <p:nvSpPr>
          <p:cNvPr id="8" name="矩形 7"/>
          <p:cNvSpPr/>
          <p:nvPr/>
        </p:nvSpPr>
        <p:spPr>
          <a:xfrm>
            <a:off x="193040" y="4061460"/>
            <a:ext cx="8178165" cy="1659255"/>
          </a:xfrm>
          <a:prstGeom prst="rect">
            <a:avLst/>
          </a:prstGeom>
          <a:noFill/>
          <a:ln w="76200" cap="flat" cmpd="sng" algn="ctr">
            <a:solidFill>
              <a:srgbClr val="0070C0"/>
            </a:solidFill>
            <a:prstDash val="solid"/>
            <a:round/>
            <a:headEnd type="none" w="sm" len="sm"/>
            <a:tailEnd type="none" w="sm" len="sm"/>
          </a:ln>
          <a:extLst>
            <a:ext uri="{909E8E84-426E-40DD-AFC4-6F175D3DCCD1}">
              <a14:hiddenFill xmlns:a14="http://schemas.microsoft.com/office/drawing/2010/main">
                <a:solidFill>
                  <a:schemeClr val="accent1"/>
                </a:solidFill>
              </a14:hiddenFill>
            </a:ext>
          </a:extLst>
        </p:spPr>
        <p:txBody>
          <a:bodyPr vert="horz" wrap="non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Tx/>
              <a:buNone/>
            </a:pPr>
            <a:endParaRPr kumimoji="0" lang="en-US" altLang="zh-CN" sz="2800" b="1" i="0" u="none" strike="noStrike" cap="none" normalizeH="0" baseline="0" smtClean="0">
              <a:ln>
                <a:noFill/>
              </a:ln>
              <a:solidFill>
                <a:schemeClr val="tx1"/>
              </a:solidFill>
              <a:effectLst/>
              <a:latin typeface="Verdana" panose="020B0604030504040204" pitchFamily="34" charset="0"/>
              <a:ea typeface="宋体" panose="02010600030101010101" pitchFamily="2" charset="-122"/>
            </a:endParaRPr>
          </a:p>
        </p:txBody>
      </p:sp>
      <p:sp>
        <p:nvSpPr>
          <p:cNvPr id="11266" name="矩形 2"/>
          <p:cNvSpPr>
            <a:spLocks noChangeArrowheads="1"/>
          </p:cNvSpPr>
          <p:nvPr/>
        </p:nvSpPr>
        <p:spPr bwMode="auto">
          <a:xfrm>
            <a:off x="8649970" y="-3175"/>
            <a:ext cx="3014345" cy="748665"/>
          </a:xfrm>
          <a:prstGeom prst="rect">
            <a:avLst/>
          </a:prstGeom>
          <a:noFill/>
          <a:ln w="9525">
            <a:noFill/>
            <a:miter lim="800000"/>
          </a:ln>
        </p:spPr>
        <p:txBody>
          <a:bodyPr wrap="square" lIns="103897" tIns="51949" rIns="103897" bIns="51949">
            <a:spAutoFit/>
          </a:bodyPr>
          <a:p>
            <a:pPr marL="0" marR="0" lvl="0" indent="0" algn="just" defTabSz="914400" rtl="0" eaLnBrk="0" fontAlgn="base" latinLnBrk="0" hangingPunct="0">
              <a:lnSpc>
                <a:spcPct val="15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j-lt"/>
                <a:ea typeface="华文中宋" panose="02010600040101010101" pitchFamily="2" charset="-122"/>
                <a:cs typeface="+mn-cs"/>
                <a:sym typeface="+mn-ea"/>
              </a:rPr>
              <a:t>本年新修订内容</a:t>
            </a:r>
            <a:endParaRPr kumimoji="0" lang="zh-CN" altLang="en-US" sz="2800" b="1" i="0" u="none" strike="noStrike" kern="1200" cap="none" spc="0" normalizeH="0" baseline="0" noProof="0" dirty="0">
              <a:ln>
                <a:noFill/>
              </a:ln>
              <a:solidFill>
                <a:schemeClr val="tx1"/>
              </a:solidFill>
              <a:effectLst/>
              <a:uLnTx/>
              <a:uFillTx/>
              <a:latin typeface="+mj-lt"/>
              <a:ea typeface="华文中宋" panose="02010600040101010101" pitchFamily="2" charset="-122"/>
              <a:cs typeface="+mn-cs"/>
              <a:sym typeface="+mn-ea"/>
            </a:endParaRPr>
          </a:p>
        </p:txBody>
      </p:sp>
    </p:spTree>
  </p:cSld>
  <p:clrMapOvr>
    <a:masterClrMapping/>
  </p:clrMapOvr>
  <p:transition/>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51384" y="908720"/>
            <a:ext cx="10363200" cy="1362075"/>
          </a:xfrm>
        </p:spPr>
        <p:txBody>
          <a:bodyPr/>
          <a:lstStyle/>
          <a:p>
            <a:r>
              <a:rPr lang="zh-CN" altLang="en-US" dirty="0"/>
              <a:t>核查凭证示例</a:t>
            </a:r>
            <a:r>
              <a:rPr lang="en-US" altLang="zh-CN" dirty="0"/>
              <a:t>—</a:t>
            </a:r>
            <a:r>
              <a:rPr lang="zh-CN" altLang="en-US" dirty="0"/>
              <a:t>建安工程进度单</a:t>
            </a:r>
            <a:endParaRPr lang="zh-CN" altLang="en-US" dirty="0"/>
          </a:p>
        </p:txBody>
      </p:sp>
      <p:pic>
        <p:nvPicPr>
          <p:cNvPr id="3" name="图片 2"/>
          <p:cNvPicPr>
            <a:picLocks noChangeAspect="1"/>
          </p:cNvPicPr>
          <p:nvPr/>
        </p:nvPicPr>
        <p:blipFill>
          <a:blip r:embed="rId1"/>
          <a:srcRect l="34408" t="17237" r="35379" b="10526"/>
          <a:stretch>
            <a:fillRect/>
          </a:stretch>
        </p:blipFill>
        <p:spPr>
          <a:xfrm>
            <a:off x="262890" y="1772920"/>
            <a:ext cx="3478530" cy="4679315"/>
          </a:xfrm>
          <a:prstGeom prst="rect">
            <a:avLst/>
          </a:prstGeom>
        </p:spPr>
      </p:pic>
      <p:pic>
        <p:nvPicPr>
          <p:cNvPr id="5" name="图片 4"/>
          <p:cNvPicPr>
            <a:picLocks noChangeAspect="1"/>
          </p:cNvPicPr>
          <p:nvPr/>
        </p:nvPicPr>
        <p:blipFill>
          <a:blip r:embed="rId2"/>
          <a:srcRect l="58033" t="19756" r="17871" b="16400"/>
          <a:stretch>
            <a:fillRect/>
          </a:stretch>
        </p:blipFill>
        <p:spPr>
          <a:xfrm>
            <a:off x="3741420" y="1746885"/>
            <a:ext cx="3156585" cy="4705350"/>
          </a:xfrm>
          <a:prstGeom prst="rect">
            <a:avLst/>
          </a:prstGeom>
        </p:spPr>
      </p:pic>
      <p:pic>
        <p:nvPicPr>
          <p:cNvPr id="6" name="图片 5"/>
          <p:cNvPicPr>
            <a:picLocks noChangeAspect="1"/>
          </p:cNvPicPr>
          <p:nvPr/>
        </p:nvPicPr>
        <p:blipFill>
          <a:blip r:embed="rId3"/>
          <a:srcRect l="22696" t="29000" r="27491" b="9604"/>
          <a:stretch>
            <a:fillRect/>
          </a:stretch>
        </p:blipFill>
        <p:spPr>
          <a:xfrm>
            <a:off x="6791325" y="1988820"/>
            <a:ext cx="5400675" cy="3744595"/>
          </a:xfrm>
          <a:prstGeom prst="rect">
            <a:avLst/>
          </a:prstGeom>
        </p:spPr>
      </p:pic>
      <p:sp>
        <p:nvSpPr>
          <p:cNvPr id="7" name="文本框 6"/>
          <p:cNvSpPr txBox="1"/>
          <p:nvPr>
            <p:custDataLst>
              <p:tags r:id="rId4"/>
            </p:custDataLst>
          </p:nvPr>
        </p:nvSpPr>
        <p:spPr>
          <a:xfrm>
            <a:off x="1271270" y="116840"/>
            <a:ext cx="5844540" cy="521970"/>
          </a:xfrm>
          <a:prstGeom prst="rect">
            <a:avLst/>
          </a:prstGeom>
          <a:noFill/>
        </p:spPr>
        <p:txBody>
          <a:bodyPr wrap="square" rtlCol="0">
            <a:spAutoFit/>
          </a:bodyPr>
          <a:p>
            <a:r>
              <a:rPr lang="zh-CN" altLang="en-US" sz="2800" b="1" kern="100" noProof="0" dirty="0">
                <a:ln>
                  <a:noFill/>
                </a:ln>
                <a:solidFill>
                  <a:srgbClr val="FF0000"/>
                </a:solidFill>
                <a:effectLst/>
                <a:uLnTx/>
                <a:uFillTx/>
                <a:latin typeface="微软雅黑" panose="020B0503020204020204" charset="-122"/>
                <a:ea typeface="微软雅黑" panose="020B0503020204020204" charset="-122"/>
                <a:cs typeface="Times New Roman" panose="02020603050405020304" pitchFamily="18" charset="0"/>
              </a:rPr>
              <a:t>（五）填报凭证要求</a:t>
            </a:r>
            <a:endParaRPr lang="zh-CN" altLang="en-US" sz="2800" b="1" kern="100" noProof="0" dirty="0">
              <a:ln>
                <a:noFill/>
              </a:ln>
              <a:solidFill>
                <a:srgbClr val="FF0000"/>
              </a:solidFill>
              <a:effectLst/>
              <a:uLnTx/>
              <a:uFillTx/>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51384" y="908720"/>
            <a:ext cx="10363200" cy="1362075"/>
          </a:xfrm>
        </p:spPr>
        <p:txBody>
          <a:bodyPr/>
          <a:lstStyle/>
          <a:p>
            <a:r>
              <a:rPr lang="zh-CN" altLang="en-US" dirty="0"/>
              <a:t>核查凭证示例</a:t>
            </a:r>
            <a:r>
              <a:rPr lang="en-US" altLang="zh-CN" dirty="0"/>
              <a:t>—</a:t>
            </a:r>
            <a:r>
              <a:rPr lang="zh-CN" altLang="en-US" dirty="0"/>
              <a:t>建安工程进度单</a:t>
            </a:r>
            <a:endParaRPr lang="zh-CN" altLang="en-US" dirty="0"/>
          </a:p>
        </p:txBody>
      </p:sp>
      <p:pic>
        <p:nvPicPr>
          <p:cNvPr id="3" name="图片 2"/>
          <p:cNvPicPr>
            <a:picLocks noChangeAspect="1"/>
          </p:cNvPicPr>
          <p:nvPr/>
        </p:nvPicPr>
        <p:blipFill>
          <a:blip r:embed="rId1"/>
          <a:srcRect l="34408" t="17237" r="35379" b="10526"/>
          <a:stretch>
            <a:fillRect/>
          </a:stretch>
        </p:blipFill>
        <p:spPr>
          <a:xfrm>
            <a:off x="262890" y="1772920"/>
            <a:ext cx="3478530" cy="4679315"/>
          </a:xfrm>
          <a:prstGeom prst="rect">
            <a:avLst/>
          </a:prstGeom>
        </p:spPr>
      </p:pic>
      <p:pic>
        <p:nvPicPr>
          <p:cNvPr id="5" name="图片 4"/>
          <p:cNvPicPr>
            <a:picLocks noChangeAspect="1"/>
          </p:cNvPicPr>
          <p:nvPr/>
        </p:nvPicPr>
        <p:blipFill>
          <a:blip r:embed="rId2"/>
          <a:srcRect l="58033" t="19756" r="17871" b="16400"/>
          <a:stretch>
            <a:fillRect/>
          </a:stretch>
        </p:blipFill>
        <p:spPr>
          <a:xfrm>
            <a:off x="3741420" y="1746885"/>
            <a:ext cx="3156585" cy="4705350"/>
          </a:xfrm>
          <a:prstGeom prst="rect">
            <a:avLst/>
          </a:prstGeom>
        </p:spPr>
      </p:pic>
      <p:pic>
        <p:nvPicPr>
          <p:cNvPr id="6" name="图片 5"/>
          <p:cNvPicPr>
            <a:picLocks noChangeAspect="1"/>
          </p:cNvPicPr>
          <p:nvPr/>
        </p:nvPicPr>
        <p:blipFill>
          <a:blip r:embed="rId3"/>
          <a:srcRect l="22696" t="29000" r="27491" b="9604"/>
          <a:stretch>
            <a:fillRect/>
          </a:stretch>
        </p:blipFill>
        <p:spPr>
          <a:xfrm>
            <a:off x="6791325" y="1988820"/>
            <a:ext cx="5400675" cy="3744595"/>
          </a:xfrm>
          <a:prstGeom prst="rect">
            <a:avLst/>
          </a:prstGeom>
        </p:spPr>
      </p:pic>
      <p:sp>
        <p:nvSpPr>
          <p:cNvPr id="7" name="文本框 6"/>
          <p:cNvSpPr txBox="1"/>
          <p:nvPr>
            <p:custDataLst>
              <p:tags r:id="rId4"/>
            </p:custDataLst>
          </p:nvPr>
        </p:nvSpPr>
        <p:spPr>
          <a:xfrm>
            <a:off x="1271270" y="116840"/>
            <a:ext cx="5844540" cy="521970"/>
          </a:xfrm>
          <a:prstGeom prst="rect">
            <a:avLst/>
          </a:prstGeom>
          <a:noFill/>
        </p:spPr>
        <p:txBody>
          <a:bodyPr wrap="square" rtlCol="0">
            <a:spAutoFit/>
          </a:bodyPr>
          <a:p>
            <a:r>
              <a:rPr lang="zh-CN" altLang="en-US" sz="2800" b="1" kern="100" noProof="0" dirty="0">
                <a:ln>
                  <a:noFill/>
                </a:ln>
                <a:solidFill>
                  <a:srgbClr val="FF0000"/>
                </a:solidFill>
                <a:effectLst/>
                <a:uLnTx/>
                <a:uFillTx/>
                <a:latin typeface="微软雅黑" panose="020B0503020204020204" charset="-122"/>
                <a:ea typeface="微软雅黑" panose="020B0503020204020204" charset="-122"/>
                <a:cs typeface="Times New Roman" panose="02020603050405020304" pitchFamily="18" charset="0"/>
              </a:rPr>
              <a:t>（五）填报凭证要求</a:t>
            </a:r>
            <a:endParaRPr lang="zh-CN" altLang="en-US" sz="2800" b="1" kern="100" noProof="0" dirty="0">
              <a:ln>
                <a:noFill/>
              </a:ln>
              <a:solidFill>
                <a:srgbClr val="FF0000"/>
              </a:solidFill>
              <a:effectLst/>
              <a:uLnTx/>
              <a:uFillTx/>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51384" y="908720"/>
            <a:ext cx="10363200" cy="1362075"/>
          </a:xfrm>
        </p:spPr>
        <p:txBody>
          <a:bodyPr/>
          <a:lstStyle/>
          <a:p>
            <a:r>
              <a:rPr lang="zh-CN" altLang="en-US" dirty="0"/>
              <a:t>核查凭证示例</a:t>
            </a:r>
            <a:r>
              <a:rPr lang="en-US" altLang="zh-CN" dirty="0"/>
              <a:t>—</a:t>
            </a:r>
            <a:r>
              <a:rPr lang="zh-CN" altLang="en-US" dirty="0"/>
              <a:t>设备购置财务帐</a:t>
            </a:r>
            <a:endParaRPr lang="zh-CN" altLang="en-US" dirty="0"/>
          </a:p>
        </p:txBody>
      </p:sp>
      <p:pic>
        <p:nvPicPr>
          <p:cNvPr id="3" name="图片 2"/>
          <p:cNvPicPr>
            <a:picLocks noChangeAspect="1"/>
          </p:cNvPicPr>
          <p:nvPr/>
        </p:nvPicPr>
        <p:blipFill>
          <a:blip r:embed="rId1"/>
          <a:srcRect l="55671" t="19756" r="14449" b="72007"/>
          <a:stretch>
            <a:fillRect/>
          </a:stretch>
        </p:blipFill>
        <p:spPr>
          <a:xfrm>
            <a:off x="262890" y="1628775"/>
            <a:ext cx="4176395" cy="647700"/>
          </a:xfrm>
          <a:prstGeom prst="rect">
            <a:avLst/>
          </a:prstGeom>
        </p:spPr>
      </p:pic>
      <p:pic>
        <p:nvPicPr>
          <p:cNvPr id="5" name="图片 4"/>
          <p:cNvPicPr>
            <a:picLocks noChangeAspect="1"/>
          </p:cNvPicPr>
          <p:nvPr/>
        </p:nvPicPr>
        <p:blipFill>
          <a:blip r:embed="rId2"/>
          <a:srcRect l="26754" t="25092" r="27584" b="28323"/>
          <a:stretch>
            <a:fillRect/>
          </a:stretch>
        </p:blipFill>
        <p:spPr>
          <a:xfrm>
            <a:off x="263525" y="2546350"/>
            <a:ext cx="6468110" cy="3712210"/>
          </a:xfrm>
          <a:prstGeom prst="rect">
            <a:avLst/>
          </a:prstGeom>
        </p:spPr>
      </p:pic>
      <p:pic>
        <p:nvPicPr>
          <p:cNvPr id="6" name="图片 5"/>
          <p:cNvPicPr>
            <a:picLocks noChangeAspect="1"/>
          </p:cNvPicPr>
          <p:nvPr/>
        </p:nvPicPr>
        <p:blipFill>
          <a:blip r:embed="rId3"/>
          <a:srcRect l="46942" t="40756" r="19321" b="19763"/>
          <a:stretch>
            <a:fillRect/>
          </a:stretch>
        </p:blipFill>
        <p:spPr>
          <a:xfrm>
            <a:off x="6887845" y="2924810"/>
            <a:ext cx="5141595" cy="3384550"/>
          </a:xfrm>
          <a:prstGeom prst="rect">
            <a:avLst/>
          </a:prstGeom>
        </p:spPr>
      </p:pic>
      <p:sp>
        <p:nvSpPr>
          <p:cNvPr id="7" name="文本框 6"/>
          <p:cNvSpPr txBox="1"/>
          <p:nvPr>
            <p:custDataLst>
              <p:tags r:id="rId4"/>
            </p:custDataLst>
          </p:nvPr>
        </p:nvSpPr>
        <p:spPr>
          <a:xfrm>
            <a:off x="1271270" y="116840"/>
            <a:ext cx="5844540" cy="521970"/>
          </a:xfrm>
          <a:prstGeom prst="rect">
            <a:avLst/>
          </a:prstGeom>
          <a:noFill/>
        </p:spPr>
        <p:txBody>
          <a:bodyPr wrap="square" rtlCol="0">
            <a:spAutoFit/>
          </a:bodyPr>
          <a:p>
            <a:r>
              <a:rPr lang="zh-CN" altLang="en-US" sz="2800" b="1" kern="100" noProof="0" dirty="0">
                <a:ln>
                  <a:noFill/>
                </a:ln>
                <a:solidFill>
                  <a:srgbClr val="FF0000"/>
                </a:solidFill>
                <a:effectLst/>
                <a:uLnTx/>
                <a:uFillTx/>
                <a:latin typeface="微软雅黑" panose="020B0503020204020204" charset="-122"/>
                <a:ea typeface="微软雅黑" panose="020B0503020204020204" charset="-122"/>
                <a:cs typeface="Times New Roman" panose="02020603050405020304" pitchFamily="18" charset="0"/>
              </a:rPr>
              <a:t>（五）填报凭证要求</a:t>
            </a:r>
            <a:endParaRPr lang="zh-CN" altLang="en-US" sz="2800" b="1" kern="100" noProof="0" dirty="0">
              <a:ln>
                <a:noFill/>
              </a:ln>
              <a:solidFill>
                <a:srgbClr val="FF0000"/>
              </a:solidFill>
              <a:effectLst/>
              <a:uLnTx/>
              <a:uFillTx/>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51384" y="908720"/>
            <a:ext cx="10363200" cy="1362075"/>
          </a:xfrm>
        </p:spPr>
        <p:txBody>
          <a:bodyPr/>
          <a:lstStyle/>
          <a:p>
            <a:r>
              <a:rPr lang="zh-CN" altLang="en-US" dirty="0"/>
              <a:t>核查凭证示例</a:t>
            </a:r>
            <a:r>
              <a:rPr lang="en-US" altLang="zh-CN" dirty="0"/>
              <a:t>—</a:t>
            </a:r>
            <a:r>
              <a:rPr lang="zh-CN" altLang="en-US" dirty="0"/>
              <a:t>设备购置发票</a:t>
            </a:r>
            <a:endParaRPr lang="zh-CN" altLang="en-US" dirty="0"/>
          </a:p>
        </p:txBody>
      </p:sp>
      <p:pic>
        <p:nvPicPr>
          <p:cNvPr id="3" name="图片 2"/>
          <p:cNvPicPr>
            <a:picLocks noChangeAspect="1"/>
          </p:cNvPicPr>
          <p:nvPr/>
        </p:nvPicPr>
        <p:blipFill>
          <a:blip r:embed="rId1"/>
          <a:srcRect l="21650" t="38237" r="24483" b="11363"/>
          <a:stretch>
            <a:fillRect/>
          </a:stretch>
        </p:blipFill>
        <p:spPr>
          <a:xfrm>
            <a:off x="479425" y="2564765"/>
            <a:ext cx="5601335" cy="2948305"/>
          </a:xfrm>
          <a:prstGeom prst="rect">
            <a:avLst/>
          </a:prstGeom>
        </p:spPr>
      </p:pic>
      <p:pic>
        <p:nvPicPr>
          <p:cNvPr id="5" name="图片 4"/>
          <p:cNvPicPr>
            <a:picLocks noChangeAspect="1"/>
          </p:cNvPicPr>
          <p:nvPr/>
        </p:nvPicPr>
        <p:blipFill>
          <a:blip r:embed="rId2"/>
          <a:srcRect l="24488" t="31519" r="22121" b="13044"/>
          <a:stretch>
            <a:fillRect/>
          </a:stretch>
        </p:blipFill>
        <p:spPr>
          <a:xfrm>
            <a:off x="6167755" y="2270760"/>
            <a:ext cx="5738495" cy="3352165"/>
          </a:xfrm>
          <a:prstGeom prst="rect">
            <a:avLst/>
          </a:prstGeom>
        </p:spPr>
      </p:pic>
      <p:pic>
        <p:nvPicPr>
          <p:cNvPr id="6" name="图片 5"/>
          <p:cNvPicPr>
            <a:picLocks noChangeAspect="1"/>
          </p:cNvPicPr>
          <p:nvPr/>
        </p:nvPicPr>
        <p:blipFill>
          <a:blip r:embed="rId3"/>
          <a:srcRect l="23067" t="28156" r="19763" b="57563"/>
          <a:stretch>
            <a:fillRect/>
          </a:stretch>
        </p:blipFill>
        <p:spPr>
          <a:xfrm>
            <a:off x="695325" y="1628775"/>
            <a:ext cx="6671310" cy="937260"/>
          </a:xfrm>
          <a:prstGeom prst="rect">
            <a:avLst/>
          </a:prstGeom>
        </p:spPr>
      </p:pic>
      <p:sp>
        <p:nvSpPr>
          <p:cNvPr id="7" name="文本框 6"/>
          <p:cNvSpPr txBox="1"/>
          <p:nvPr>
            <p:custDataLst>
              <p:tags r:id="rId4"/>
            </p:custDataLst>
          </p:nvPr>
        </p:nvSpPr>
        <p:spPr>
          <a:xfrm>
            <a:off x="1271270" y="116840"/>
            <a:ext cx="5844540" cy="521970"/>
          </a:xfrm>
          <a:prstGeom prst="rect">
            <a:avLst/>
          </a:prstGeom>
          <a:noFill/>
        </p:spPr>
        <p:txBody>
          <a:bodyPr wrap="square" rtlCol="0">
            <a:spAutoFit/>
          </a:bodyPr>
          <a:p>
            <a:r>
              <a:rPr lang="zh-CN" altLang="en-US" sz="2800" b="1" kern="100" noProof="0" dirty="0">
                <a:ln>
                  <a:noFill/>
                </a:ln>
                <a:solidFill>
                  <a:srgbClr val="FF0000"/>
                </a:solidFill>
                <a:effectLst/>
                <a:uLnTx/>
                <a:uFillTx/>
                <a:latin typeface="微软雅黑" panose="020B0503020204020204" charset="-122"/>
                <a:ea typeface="微软雅黑" panose="020B0503020204020204" charset="-122"/>
                <a:cs typeface="Times New Roman" panose="02020603050405020304" pitchFamily="18" charset="0"/>
              </a:rPr>
              <a:t>（五）填报凭证要求</a:t>
            </a:r>
            <a:endParaRPr lang="zh-CN" altLang="en-US" sz="2800" b="1" kern="100" noProof="0" dirty="0">
              <a:ln>
                <a:noFill/>
              </a:ln>
              <a:solidFill>
                <a:srgbClr val="FF0000"/>
              </a:solidFill>
              <a:effectLst/>
              <a:uLnTx/>
              <a:uFillTx/>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0049" name="标题 1"/>
          <p:cNvSpPr>
            <a:spLocks noGrp="1"/>
          </p:cNvSpPr>
          <p:nvPr>
            <p:ph type="ctrTitle"/>
          </p:nvPr>
        </p:nvSpPr>
        <p:spPr>
          <a:xfrm>
            <a:off x="983615" y="908685"/>
            <a:ext cx="4052570" cy="1470025"/>
          </a:xfrm>
        </p:spPr>
        <p:txBody>
          <a:bodyPr vert="horz" wrap="square" lIns="91440" tIns="45720" rIns="91440" bIns="45720" anchor="b" anchorCtr="0"/>
          <a:p>
            <a:pPr eaLnBrk="1" hangingPunct="1">
              <a:buClrTx/>
              <a:buSzTx/>
              <a:buFontTx/>
            </a:pPr>
            <a:r>
              <a:rPr lang="zh-CN" altLang="en-US" sz="5400" b="1" dirty="0" smtClean="0">
                <a:sym typeface="+mn-ea"/>
              </a:rPr>
              <a:t>感</a:t>
            </a:r>
            <a:r>
              <a:rPr lang="en-US" altLang="zh-CN" sz="5400" b="1" dirty="0" smtClean="0">
                <a:sym typeface="+mn-ea"/>
              </a:rPr>
              <a:t> </a:t>
            </a:r>
            <a:r>
              <a:rPr lang="zh-CN" altLang="en-US" sz="5400" b="1" dirty="0" smtClean="0">
                <a:sym typeface="+mn-ea"/>
              </a:rPr>
              <a:t>谢！</a:t>
            </a:r>
            <a:endParaRPr lang="zh-CN" altLang="en-US" sz="5400" b="1" dirty="0">
              <a:solidFill>
                <a:srgbClr val="0033CC"/>
              </a:solidFill>
              <a:latin typeface="+mj-lt"/>
              <a:ea typeface="+mj-ea"/>
              <a:cs typeface="+mj-cs"/>
            </a:endParaRPr>
          </a:p>
        </p:txBody>
      </p:sp>
      <p:sp>
        <p:nvSpPr>
          <p:cNvPr id="103427" name="副标题 2"/>
          <p:cNvSpPr>
            <a:spLocks noGrp="1"/>
          </p:cNvSpPr>
          <p:nvPr>
            <p:ph type="subTitle" idx="1"/>
          </p:nvPr>
        </p:nvSpPr>
        <p:spPr>
          <a:xfrm>
            <a:off x="1015683" y="3786188"/>
            <a:ext cx="6400800" cy="1143000"/>
          </a:xfrm>
        </p:spPr>
        <p:txBody>
          <a:bodyPr vert="horz" wrap="square" lIns="91440" tIns="45720" rIns="91440" bIns="45720" anchor="t" anchorCtr="0"/>
          <a:p>
            <a:pPr marL="0" marR="0" indent="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endParaRPr kumimoji="0" lang="en-US" altLang="zh-CN" sz="2800" b="0" i="0" u="none" strike="noStrike" kern="0" cap="none" spc="0" normalizeH="0" baseline="0" noProof="1" dirty="0">
              <a:solidFill>
                <a:schemeClr val="tx1"/>
              </a:solidFill>
              <a:latin typeface="+mn-lt"/>
              <a:ea typeface="+mn-ea"/>
              <a:cs typeface="+mn-cs"/>
            </a:endParaRPr>
          </a:p>
          <a:p>
            <a:pPr marL="0" marR="0" indent="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r>
              <a:rPr kumimoji="0" lang="zh-CN" altLang="zh-CN" sz="2800" b="0" i="0" u="none" strike="noStrike" kern="0" cap="none" spc="0" normalizeH="0" baseline="0" noProof="1" dirty="0">
                <a:solidFill>
                  <a:schemeClr val="tx1"/>
                </a:solidFill>
                <a:latin typeface="+mn-lt"/>
                <a:ea typeface="+mn-ea"/>
                <a:cs typeface="+mn-cs"/>
              </a:rPr>
              <a:t>联系电话：</a:t>
            </a:r>
            <a:r>
              <a:rPr kumimoji="0" lang="en-US" altLang="zh-CN" sz="2800" b="0" i="0" u="none" strike="noStrike" kern="0" cap="none" spc="0" normalizeH="0" baseline="0" noProof="1" dirty="0">
                <a:solidFill>
                  <a:schemeClr val="tx1"/>
                </a:solidFill>
                <a:latin typeface="+mn-lt"/>
                <a:ea typeface="+mn-ea"/>
                <a:cs typeface="+mn-cs"/>
              </a:rPr>
              <a:t>63629518</a:t>
            </a:r>
            <a:endParaRPr kumimoji="0" lang="en-US" altLang="zh-CN" sz="2800" b="0" i="0" u="none" strike="noStrike" kern="0" cap="none" spc="0" normalizeH="0" baseline="0" noProof="1" dirty="0">
              <a:solidFill>
                <a:schemeClr val="tx1"/>
              </a:solidFill>
              <a:latin typeface="+mn-lt"/>
              <a:ea typeface="+mn-ea"/>
              <a:cs typeface="+mn-cs"/>
            </a:endParaRPr>
          </a:p>
          <a:p>
            <a:pPr marL="0" marR="0" indent="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r>
              <a:rPr kumimoji="0" lang="zh-CN" altLang="en-US" sz="2800" b="0" i="0" u="none" strike="noStrike" kern="0" cap="none" spc="0" normalizeH="0" baseline="0" noProof="1" dirty="0">
                <a:solidFill>
                  <a:schemeClr val="tx1"/>
                </a:solidFill>
                <a:latin typeface="+mn-lt"/>
                <a:ea typeface="+mn-ea"/>
                <a:cs typeface="+mn-cs"/>
              </a:rPr>
              <a:t>邮箱：</a:t>
            </a:r>
            <a:r>
              <a:rPr kumimoji="0" lang="en-US" altLang="zh-CN" sz="2800" b="0" i="0" u="none" strike="noStrike" kern="0" cap="none" spc="0" normalizeH="0" baseline="0" noProof="1" dirty="0">
                <a:solidFill>
                  <a:schemeClr val="tx1"/>
                </a:solidFill>
                <a:latin typeface="+mn-lt"/>
                <a:ea typeface="+mn-ea"/>
                <a:cs typeface="+mn-cs"/>
              </a:rPr>
              <a:t>ftcjk@tjj.beijing.gov.cn</a:t>
            </a:r>
            <a:endParaRPr kumimoji="0" lang="en-US" altLang="en-US" sz="2800" b="0" i="0" u="none" strike="noStrike" kern="0" cap="none" spc="0" normalizeH="0" baseline="0" noProof="1" dirty="0">
              <a:solidFill>
                <a:schemeClr val="tx1"/>
              </a:solidFill>
              <a:latin typeface="+mn-lt"/>
              <a:ea typeface="+mn-ea"/>
              <a:cs typeface="+mn-cs"/>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标题 1"/>
          <p:cNvSpPr>
            <a:spLocks noGrp="1"/>
          </p:cNvSpPr>
          <p:nvPr>
            <p:ph type="title"/>
          </p:nvPr>
        </p:nvSpPr>
        <p:spPr>
          <a:xfrm>
            <a:off x="1160145" y="100965"/>
            <a:ext cx="3496945" cy="603250"/>
          </a:xfrm>
        </p:spPr>
        <p:txBody>
          <a:bodyPr vert="horz" wrap="square" lIns="103897" tIns="51949" rIns="103897" bIns="51949" numCol="1" anchor="b" anchorCtr="0" compatLnSpc="1"/>
          <a:p>
            <a:pPr marL="0" marR="0" lvl="0" indent="0" algn="l" defTabSz="914400" rtl="0" eaLnBrk="0" fontAlgn="base" latinLnBrk="0" hangingPunct="0">
              <a:lnSpc>
                <a:spcPct val="100000"/>
              </a:lnSpc>
              <a:spcBef>
                <a:spcPct val="0"/>
              </a:spcBef>
              <a:spcAft>
                <a:spcPct val="0"/>
              </a:spcAft>
              <a:buClrTx/>
              <a:buSzTx/>
              <a:buFontTx/>
              <a:buNone/>
              <a:defRPr/>
            </a:pPr>
            <a:r>
              <a:rPr lang="zh-CN" sz="4000" b="1" kern="1200" noProof="0" dirty="0" smtClean="0">
                <a:ln>
                  <a:noFill/>
                </a:ln>
                <a:solidFill>
                  <a:srgbClr val="C0504D"/>
                </a:solidFill>
                <a:effectLst/>
                <a:uLnTx/>
                <a:uFillTx/>
                <a:latin typeface="+mn-lt"/>
                <a:ea typeface="华文中宋" panose="02010600040101010101" pitchFamily="2" charset="-122"/>
                <a:cs typeface="+mn-cs"/>
                <a:sym typeface="+mn-ea"/>
              </a:rPr>
              <a:t>制度修订内容</a:t>
            </a:r>
            <a:endParaRPr kumimoji="0" lang="zh-CN" sz="4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endParaRPr>
          </a:p>
        </p:txBody>
      </p:sp>
      <p:sp>
        <p:nvSpPr>
          <p:cNvPr id="8" name="文本框 7"/>
          <p:cNvSpPr txBox="1"/>
          <p:nvPr/>
        </p:nvSpPr>
        <p:spPr>
          <a:xfrm>
            <a:off x="527050" y="995045"/>
            <a:ext cx="6096000" cy="583565"/>
          </a:xfrm>
          <a:prstGeom prst="rect">
            <a:avLst/>
          </a:prstGeom>
          <a:noFill/>
        </p:spPr>
        <p:txBody>
          <a:bodyPr wrap="square" rtlCol="0" anchor="t">
            <a:spAutoFit/>
          </a:bodyPr>
          <a:p>
            <a:r>
              <a:rPr lang="zh-CN" altLang="en-US" sz="3200" b="1" dirty="0">
                <a:latin typeface="微软雅黑" panose="020B0503020204020204" charset="-122"/>
                <a:ea typeface="微软雅黑" panose="020B0503020204020204" charset="-122"/>
                <a:sym typeface="+mn-ea"/>
              </a:rPr>
              <a:t>表底说明（一）</a:t>
            </a:r>
            <a:endParaRPr lang="zh-CN" altLang="en-US" sz="3200" b="1" dirty="0">
              <a:latin typeface="微软雅黑" panose="020B0503020204020204" charset="-122"/>
              <a:ea typeface="微软雅黑" panose="020B0503020204020204" charset="-122"/>
              <a:sym typeface="+mn-ea"/>
            </a:endParaRPr>
          </a:p>
        </p:txBody>
      </p:sp>
      <p:sp>
        <p:nvSpPr>
          <p:cNvPr id="9" name="文本框 8"/>
          <p:cNvSpPr txBox="1"/>
          <p:nvPr/>
        </p:nvSpPr>
        <p:spPr>
          <a:xfrm>
            <a:off x="407670" y="1701165"/>
            <a:ext cx="7964805" cy="3784600"/>
          </a:xfrm>
          <a:prstGeom prst="rect">
            <a:avLst/>
          </a:prstGeom>
          <a:noFill/>
        </p:spPr>
        <p:txBody>
          <a:bodyPr wrap="square" rtlCol="0" anchor="t">
            <a:spAutoFit/>
          </a:bodyPr>
          <a:p>
            <a:pPr marL="0" algn="l">
              <a:lnSpc>
                <a:spcPct val="150000"/>
              </a:lnSpc>
              <a:buClrTx/>
              <a:buSzTx/>
              <a:buNone/>
            </a:pPr>
            <a:r>
              <a:rPr lang="zh-CN" sz="2000" b="1" dirty="0" smtClean="0">
                <a:latin typeface="微软雅黑" panose="020B0503020204020204" charset="-122"/>
                <a:ea typeface="微软雅黑" panose="020B0503020204020204" charset="-122"/>
                <a:sym typeface="+mn-ea"/>
              </a:rPr>
              <a:t>每个项目的审核材料分类放到不同的 WORD 文件中,以项目代码+项目名称+批复(或合同、照片)命名;同一个项目的全部 WORD 文件放到一个文件夹中,以项目代码+项目名称命名。</a:t>
            </a:r>
            <a:endParaRPr lang="zh-CN" sz="2000" b="1" dirty="0" smtClean="0">
              <a:solidFill>
                <a:schemeClr val="tx1"/>
              </a:solidFill>
              <a:latin typeface="微软雅黑" panose="020B0503020204020204" charset="-122"/>
              <a:ea typeface="微软雅黑" panose="020B0503020204020204" charset="-122"/>
              <a:sym typeface="+mn-ea"/>
            </a:endParaRPr>
          </a:p>
          <a:p>
            <a:pPr marL="0" algn="l">
              <a:lnSpc>
                <a:spcPct val="150000"/>
              </a:lnSpc>
              <a:buClrTx/>
              <a:buSzTx/>
              <a:buNone/>
            </a:pPr>
            <a:r>
              <a:rPr lang="zh-CN" sz="2000" b="1" dirty="0" smtClean="0">
                <a:latin typeface="微软雅黑" panose="020B0503020204020204" charset="-122"/>
                <a:ea typeface="微软雅黑" panose="020B0503020204020204" charset="-122"/>
                <a:sym typeface="+mn-ea"/>
              </a:rPr>
              <a:t>举例：</a:t>
            </a:r>
            <a:endParaRPr lang="zh-CN" sz="2000" b="1" dirty="0" smtClean="0">
              <a:solidFill>
                <a:schemeClr val="tx1"/>
              </a:solidFill>
              <a:latin typeface="微软雅黑" panose="020B0503020204020204" charset="-122"/>
              <a:ea typeface="微软雅黑" panose="020B0503020204020204" charset="-122"/>
              <a:sym typeface="+mn-ea"/>
            </a:endParaRPr>
          </a:p>
          <a:p>
            <a:pPr marL="0" algn="l">
              <a:lnSpc>
                <a:spcPct val="150000"/>
              </a:lnSpc>
              <a:buClrTx/>
              <a:buSzTx/>
              <a:buNone/>
            </a:pPr>
            <a:r>
              <a:rPr lang="zh-CN" sz="2000" b="1" dirty="0" smtClean="0">
                <a:latin typeface="微软雅黑" panose="020B0503020204020204" charset="-122"/>
                <a:ea typeface="微软雅黑" panose="020B0503020204020204" charset="-122"/>
                <a:sym typeface="+mn-ea"/>
              </a:rPr>
              <a:t>123456789123456789灌溉饮水工程批复</a:t>
            </a:r>
            <a:endParaRPr lang="zh-CN" sz="2000" b="1" dirty="0" smtClean="0">
              <a:solidFill>
                <a:schemeClr val="tx1"/>
              </a:solidFill>
              <a:latin typeface="微软雅黑" panose="020B0503020204020204" charset="-122"/>
              <a:ea typeface="微软雅黑" panose="020B0503020204020204" charset="-122"/>
              <a:sym typeface="+mn-ea"/>
            </a:endParaRPr>
          </a:p>
          <a:p>
            <a:pPr marL="0" algn="l">
              <a:lnSpc>
                <a:spcPct val="150000"/>
              </a:lnSpc>
              <a:buClrTx/>
              <a:buSzTx/>
              <a:buNone/>
            </a:pPr>
            <a:r>
              <a:rPr lang="zh-CN" sz="2000" b="1" dirty="0" smtClean="0">
                <a:latin typeface="微软雅黑" panose="020B0503020204020204" charset="-122"/>
                <a:ea typeface="微软雅黑" panose="020B0503020204020204" charset="-122"/>
                <a:sym typeface="+mn-ea"/>
              </a:rPr>
              <a:t>123456789123456789灌溉饮水工程合同</a:t>
            </a:r>
            <a:endParaRPr lang="zh-CN" sz="2000" b="1" dirty="0" smtClean="0">
              <a:solidFill>
                <a:schemeClr val="tx1"/>
              </a:solidFill>
              <a:latin typeface="微软雅黑" panose="020B0503020204020204" charset="-122"/>
              <a:ea typeface="微软雅黑" panose="020B0503020204020204" charset="-122"/>
              <a:sym typeface="+mn-ea"/>
            </a:endParaRPr>
          </a:p>
          <a:p>
            <a:pPr marL="0" algn="l">
              <a:lnSpc>
                <a:spcPct val="150000"/>
              </a:lnSpc>
              <a:buClrTx/>
              <a:buSzTx/>
              <a:buNone/>
            </a:pPr>
            <a:r>
              <a:rPr lang="zh-CN" sz="2000" b="1" dirty="0" smtClean="0">
                <a:latin typeface="微软雅黑" panose="020B0503020204020204" charset="-122"/>
                <a:ea typeface="微软雅黑" panose="020B0503020204020204" charset="-122"/>
                <a:sym typeface="+mn-ea"/>
              </a:rPr>
              <a:t>123456789123456789灌溉饮水工程照片</a:t>
            </a:r>
            <a:endParaRPr lang="zh-CN" sz="2000" b="1" dirty="0" smtClean="0">
              <a:solidFill>
                <a:schemeClr val="tx1"/>
              </a:solidFill>
              <a:latin typeface="微软雅黑" panose="020B0503020204020204" charset="-122"/>
              <a:ea typeface="微软雅黑" panose="020B0503020204020204" charset="-122"/>
              <a:sym typeface="+mn-ea"/>
            </a:endParaRPr>
          </a:p>
          <a:p>
            <a:pPr marL="0" algn="l">
              <a:lnSpc>
                <a:spcPct val="150000"/>
              </a:lnSpc>
              <a:buClrTx/>
              <a:buSzTx/>
              <a:buNone/>
            </a:pPr>
            <a:r>
              <a:rPr lang="zh-CN" sz="2000" b="1" dirty="0" smtClean="0">
                <a:latin typeface="微软雅黑" panose="020B0503020204020204" charset="-122"/>
                <a:ea typeface="微软雅黑" panose="020B0503020204020204" charset="-122"/>
                <a:sym typeface="+mn-ea"/>
              </a:rPr>
              <a:t>文件夹：123456789123456789灌溉饮水工程</a:t>
            </a:r>
            <a:endParaRPr lang="zh-CN" sz="2000" b="1" dirty="0" smtClean="0">
              <a:latin typeface="微软雅黑" panose="020B0503020204020204" charset="-122"/>
              <a:ea typeface="微软雅黑" panose="020B0503020204020204" charset="-122"/>
              <a:sym typeface="+mn-ea"/>
            </a:endParaRPr>
          </a:p>
        </p:txBody>
      </p:sp>
      <p:sp>
        <p:nvSpPr>
          <p:cNvPr id="3" name="文本框 2"/>
          <p:cNvSpPr txBox="1"/>
          <p:nvPr/>
        </p:nvSpPr>
        <p:spPr>
          <a:xfrm>
            <a:off x="320675" y="5701665"/>
            <a:ext cx="6096000" cy="1014730"/>
          </a:xfrm>
          <a:prstGeom prst="rect">
            <a:avLst/>
          </a:prstGeom>
          <a:noFill/>
        </p:spPr>
        <p:txBody>
          <a:bodyPr wrap="square" rtlCol="0" anchor="t">
            <a:spAutoFit/>
          </a:bodyPr>
          <a:p>
            <a:pPr algn="l">
              <a:lnSpc>
                <a:spcPct val="150000"/>
              </a:lnSpc>
              <a:buClrTx/>
              <a:buSzTx/>
            </a:pPr>
            <a:r>
              <a:rPr lang="zh-CN" sz="2000" b="1" dirty="0" smtClean="0">
                <a:latin typeface="微软雅黑" panose="020B0503020204020204" charset="-122"/>
                <a:ea typeface="微软雅黑" panose="020B0503020204020204" charset="-122"/>
                <a:sym typeface="+mn-ea"/>
              </a:rPr>
              <a:t>平台预计上传文件夹压缩后的zip文件，命名方式同为123456789123456789灌溉饮水工程</a:t>
            </a:r>
            <a:endParaRPr lang="zh-CN" altLang="en-US" sz="2000" dirty="0" smtClean="0">
              <a:latin typeface="微软雅黑" panose="020B0503020204020204" charset="-122"/>
              <a:ea typeface="微软雅黑" panose="020B0503020204020204" charset="-122"/>
              <a:sym typeface="+mn-ea"/>
            </a:endParaRPr>
          </a:p>
        </p:txBody>
      </p:sp>
      <p:pic>
        <p:nvPicPr>
          <p:cNvPr id="10" name="图片 9" descr="截图-2024年10月25日 14时43分56秒"/>
          <p:cNvPicPr>
            <a:picLocks noChangeAspect="1"/>
          </p:cNvPicPr>
          <p:nvPr/>
        </p:nvPicPr>
        <p:blipFill>
          <a:blip r:embed="rId1"/>
          <a:srcRect l="9380" t="10287" r="85701" b="75225"/>
          <a:stretch>
            <a:fillRect/>
          </a:stretch>
        </p:blipFill>
        <p:spPr>
          <a:xfrm>
            <a:off x="10135870" y="2907030"/>
            <a:ext cx="1240155" cy="1803400"/>
          </a:xfrm>
          <a:prstGeom prst="rect">
            <a:avLst/>
          </a:prstGeom>
        </p:spPr>
      </p:pic>
      <p:pic>
        <p:nvPicPr>
          <p:cNvPr id="11" name="图片 10" descr="截图-2024年10月25日 14时46分18秒"/>
          <p:cNvPicPr>
            <a:picLocks noChangeAspect="1"/>
          </p:cNvPicPr>
          <p:nvPr/>
        </p:nvPicPr>
        <p:blipFill>
          <a:blip r:embed="rId2"/>
          <a:srcRect l="9621" t="11354" r="85831" b="75482"/>
          <a:stretch>
            <a:fillRect/>
          </a:stretch>
        </p:blipFill>
        <p:spPr>
          <a:xfrm>
            <a:off x="8557260" y="2941320"/>
            <a:ext cx="1086485" cy="1769110"/>
          </a:xfrm>
          <a:prstGeom prst="rect">
            <a:avLst/>
          </a:prstGeom>
        </p:spPr>
      </p:pic>
      <p:pic>
        <p:nvPicPr>
          <p:cNvPr id="12" name="图片 11" descr="截图-2024年10月25日 14时46分5秒"/>
          <p:cNvPicPr>
            <a:picLocks noChangeAspect="1"/>
          </p:cNvPicPr>
          <p:nvPr/>
        </p:nvPicPr>
        <p:blipFill>
          <a:blip r:embed="rId3"/>
          <a:srcRect l="9859" t="10891" r="85345" b="75073"/>
          <a:stretch>
            <a:fillRect/>
          </a:stretch>
        </p:blipFill>
        <p:spPr>
          <a:xfrm>
            <a:off x="7134543" y="2941003"/>
            <a:ext cx="1180465" cy="1901825"/>
          </a:xfrm>
          <a:prstGeom prst="rect">
            <a:avLst/>
          </a:prstGeom>
        </p:spPr>
      </p:pic>
      <p:pic>
        <p:nvPicPr>
          <p:cNvPr id="13" name="图片 12" descr="截图-2024年10月25日 14时44分30秒"/>
          <p:cNvPicPr>
            <a:picLocks noChangeAspect="1"/>
          </p:cNvPicPr>
          <p:nvPr/>
        </p:nvPicPr>
        <p:blipFill>
          <a:blip r:embed="rId4"/>
          <a:srcRect l="9621" t="11144" r="85580" b="77261"/>
          <a:stretch>
            <a:fillRect/>
          </a:stretch>
        </p:blipFill>
        <p:spPr>
          <a:xfrm>
            <a:off x="7761605" y="4988243"/>
            <a:ext cx="963930" cy="1310005"/>
          </a:xfrm>
          <a:prstGeom prst="rect">
            <a:avLst/>
          </a:prstGeom>
        </p:spPr>
      </p:pic>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标题 1"/>
          <p:cNvSpPr>
            <a:spLocks noGrp="1"/>
          </p:cNvSpPr>
          <p:nvPr>
            <p:ph type="title"/>
          </p:nvPr>
        </p:nvSpPr>
        <p:spPr>
          <a:xfrm>
            <a:off x="1160145" y="100965"/>
            <a:ext cx="3496945" cy="603250"/>
          </a:xfrm>
        </p:spPr>
        <p:txBody>
          <a:bodyPr vert="horz" wrap="square" lIns="103897" tIns="51949" rIns="103897" bIns="51949" numCol="1" anchor="b" anchorCtr="0" compatLnSpc="1"/>
          <a:p>
            <a:pPr marL="0" marR="0" lvl="0" indent="0" algn="l" defTabSz="914400" rtl="0" eaLnBrk="0" fontAlgn="base" latinLnBrk="0" hangingPunct="0">
              <a:lnSpc>
                <a:spcPct val="100000"/>
              </a:lnSpc>
              <a:spcBef>
                <a:spcPct val="0"/>
              </a:spcBef>
              <a:spcAft>
                <a:spcPct val="0"/>
              </a:spcAft>
              <a:buClrTx/>
              <a:buSzTx/>
              <a:buFontTx/>
              <a:buNone/>
              <a:defRPr/>
            </a:pPr>
            <a:r>
              <a:rPr lang="zh-CN" sz="4000" b="1" kern="1200" noProof="0" dirty="0" smtClean="0">
                <a:ln>
                  <a:noFill/>
                </a:ln>
                <a:solidFill>
                  <a:srgbClr val="C0504D"/>
                </a:solidFill>
                <a:effectLst/>
                <a:uLnTx/>
                <a:uFillTx/>
                <a:latin typeface="+mn-lt"/>
                <a:ea typeface="华文中宋" panose="02010600040101010101" pitchFamily="2" charset="-122"/>
                <a:cs typeface="+mn-cs"/>
                <a:sym typeface="+mn-ea"/>
              </a:rPr>
              <a:t>制度修订内容</a:t>
            </a:r>
            <a:endParaRPr kumimoji="0" lang="zh-CN" sz="4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endParaRPr>
          </a:p>
        </p:txBody>
      </p:sp>
      <p:sp>
        <p:nvSpPr>
          <p:cNvPr id="8" name="文本框 7"/>
          <p:cNvSpPr txBox="1"/>
          <p:nvPr/>
        </p:nvSpPr>
        <p:spPr>
          <a:xfrm>
            <a:off x="527050" y="995045"/>
            <a:ext cx="6096000" cy="583565"/>
          </a:xfrm>
          <a:prstGeom prst="rect">
            <a:avLst/>
          </a:prstGeom>
          <a:noFill/>
        </p:spPr>
        <p:txBody>
          <a:bodyPr wrap="square" rtlCol="0" anchor="t">
            <a:spAutoFit/>
          </a:bodyPr>
          <a:p>
            <a:r>
              <a:rPr lang="zh-CN" altLang="en-US" sz="3200" b="1" dirty="0">
                <a:latin typeface="微软雅黑" panose="020B0503020204020204" charset="-122"/>
                <a:ea typeface="微软雅黑" panose="020B0503020204020204" charset="-122"/>
                <a:sym typeface="+mn-ea"/>
              </a:rPr>
              <a:t>表底说明（二）</a:t>
            </a:r>
            <a:endParaRPr lang="zh-CN" altLang="en-US" sz="3200" b="1" dirty="0">
              <a:latin typeface="微软雅黑" panose="020B0503020204020204" charset="-122"/>
              <a:ea typeface="微软雅黑" panose="020B0503020204020204" charset="-122"/>
              <a:sym typeface="+mn-ea"/>
            </a:endParaRPr>
          </a:p>
        </p:txBody>
      </p:sp>
      <p:sp>
        <p:nvSpPr>
          <p:cNvPr id="3" name="内容占位符 2"/>
          <p:cNvSpPr>
            <a:spLocks noGrp="1"/>
          </p:cNvSpPr>
          <p:nvPr>
            <p:ph idx="1"/>
          </p:nvPr>
        </p:nvSpPr>
        <p:spPr>
          <a:xfrm>
            <a:off x="623483" y="1988749"/>
            <a:ext cx="10260531" cy="4149293"/>
          </a:xfrm>
        </p:spPr>
        <p:txBody>
          <a:bodyPr>
            <a:noAutofit/>
          </a:bodyPr>
          <a:p>
            <a:pPr marL="0" algn="l">
              <a:lnSpc>
                <a:spcPct val="150000"/>
              </a:lnSpc>
              <a:buClrTx/>
              <a:buSzTx/>
              <a:buNone/>
            </a:pPr>
            <a:r>
              <a:rPr lang="en-US" altLang="zh-CN" sz="2000" dirty="0" smtClean="0">
                <a:solidFill>
                  <a:schemeClr val="tx1"/>
                </a:solidFill>
                <a:latin typeface="微软雅黑" panose="020B0503020204020204" charset="-122"/>
                <a:ea typeface="微软雅黑" panose="020B0503020204020204" charset="-122"/>
                <a:sym typeface="+mn-ea"/>
              </a:rPr>
              <a:t>  </a:t>
            </a:r>
            <a:r>
              <a:rPr lang="en-US" altLang="zh-CN" sz="2000" b="1" dirty="0" smtClean="0">
                <a:solidFill>
                  <a:schemeClr val="tx1"/>
                </a:solidFill>
                <a:latin typeface="微软雅黑" panose="020B0503020204020204" charset="-122"/>
                <a:ea typeface="微软雅黑" panose="020B0503020204020204" charset="-122"/>
                <a:sym typeface="+mn-ea"/>
              </a:rPr>
              <a:t>  </a:t>
            </a:r>
            <a:r>
              <a:rPr lang="zh-CN" sz="2000" b="1" dirty="0" smtClean="0">
                <a:solidFill>
                  <a:schemeClr val="tx1"/>
                </a:solidFill>
                <a:latin typeface="微软雅黑" panose="020B0503020204020204" charset="-122"/>
                <a:ea typeface="微软雅黑" panose="020B0503020204020204" charset="-122"/>
                <a:sym typeface="+mn-ea"/>
              </a:rPr>
              <a:t>项目代码 </a:t>
            </a:r>
            <a:r>
              <a:rPr lang="zh-CN" sz="2000" b="1" dirty="0" smtClean="0">
                <a:solidFill>
                  <a:srgbClr val="FF0000"/>
                </a:solidFill>
                <a:latin typeface="微软雅黑" panose="020B0503020204020204" charset="-122"/>
                <a:ea typeface="微软雅黑" panose="020B0503020204020204" charset="-122"/>
                <a:sym typeface="+mn-ea"/>
              </a:rPr>
              <a:t>□□□□□□□□□</a:t>
            </a:r>
            <a:r>
              <a:rPr lang="zh-CN" sz="2000" b="1" dirty="0" smtClean="0">
                <a:solidFill>
                  <a:schemeClr val="tx1"/>
                </a:solidFill>
                <a:latin typeface="微软雅黑" panose="020B0503020204020204" charset="-122"/>
                <a:ea typeface="微软雅黑" panose="020B0503020204020204" charset="-122"/>
                <a:sym typeface="+mn-ea"/>
              </a:rPr>
              <a:t> □□□□□□ □□□</a:t>
            </a:r>
            <a:r>
              <a:rPr lang="en-US" altLang="zh-CN" sz="2000" b="1" dirty="0" smtClean="0">
                <a:solidFill>
                  <a:schemeClr val="tx1"/>
                </a:solidFill>
                <a:latin typeface="微软雅黑" panose="020B0503020204020204" charset="-122"/>
                <a:ea typeface="微软雅黑" panose="020B0503020204020204" charset="-122"/>
                <a:sym typeface="+mn-ea"/>
              </a:rPr>
              <a:t>    </a:t>
            </a:r>
            <a:r>
              <a:rPr lang="zh-CN" altLang="en-US" sz="2000" b="1" dirty="0" smtClean="0">
                <a:solidFill>
                  <a:schemeClr val="tx1"/>
                </a:solidFill>
                <a:latin typeface="微软雅黑" panose="020B0503020204020204" charset="-122"/>
                <a:ea typeface="微软雅黑" panose="020B0503020204020204" charset="-122"/>
                <a:sym typeface="+mn-ea"/>
              </a:rPr>
              <a:t>（</a:t>
            </a:r>
            <a:r>
              <a:rPr lang="zh-CN" sz="2000" b="1" dirty="0" smtClean="0">
                <a:latin typeface="微软雅黑" panose="020B0503020204020204" charset="-122"/>
                <a:ea typeface="微软雅黑" panose="020B0503020204020204" charset="-122"/>
                <a:sym typeface="+mn-ea"/>
              </a:rPr>
              <a:t>共 18 位</a:t>
            </a:r>
            <a:r>
              <a:rPr lang="zh-CN" altLang="en-US" sz="2000" b="1" dirty="0" smtClean="0">
                <a:latin typeface="微软雅黑" panose="020B0503020204020204" charset="-122"/>
                <a:ea typeface="微软雅黑" panose="020B0503020204020204" charset="-122"/>
                <a:sym typeface="+mn-ea"/>
              </a:rPr>
              <a:t>）</a:t>
            </a:r>
            <a:endParaRPr lang="zh-CN" sz="2000" b="1" dirty="0" smtClean="0">
              <a:solidFill>
                <a:schemeClr val="tx1"/>
              </a:solidFill>
              <a:latin typeface="微软雅黑" panose="020B0503020204020204" charset="-122"/>
              <a:ea typeface="微软雅黑" panose="020B0503020204020204" charset="-122"/>
              <a:sym typeface="+mn-ea"/>
            </a:endParaRPr>
          </a:p>
          <a:p>
            <a:pPr marL="0" algn="l">
              <a:lnSpc>
                <a:spcPct val="150000"/>
              </a:lnSpc>
              <a:buClrTx/>
              <a:buSzTx/>
              <a:buNone/>
            </a:pPr>
            <a:r>
              <a:rPr lang="en-US" altLang="zh-CN" sz="2000" b="1" dirty="0" smtClean="0">
                <a:latin typeface="微软雅黑" panose="020B0503020204020204" charset="-122"/>
                <a:ea typeface="微软雅黑" panose="020B0503020204020204" charset="-122"/>
                <a:sym typeface="+mn-ea"/>
              </a:rPr>
              <a:t>    </a:t>
            </a:r>
            <a:r>
              <a:rPr lang="zh-CN" sz="2000" b="1" dirty="0" smtClean="0">
                <a:latin typeface="微软雅黑" panose="020B0503020204020204" charset="-122"/>
                <a:ea typeface="微软雅黑" panose="020B0503020204020204" charset="-122"/>
                <a:sym typeface="+mn-ea"/>
              </a:rPr>
              <a:t>编制方法：</a:t>
            </a:r>
            <a:r>
              <a:rPr lang="zh-CN" sz="2000" b="1" dirty="0" smtClean="0">
                <a:solidFill>
                  <a:srgbClr val="FF0000"/>
                </a:solidFill>
                <a:latin typeface="微软雅黑" panose="020B0503020204020204" charset="-122"/>
                <a:ea typeface="微软雅黑" panose="020B0503020204020204" charset="-122"/>
                <a:sym typeface="+mn-ea"/>
              </a:rPr>
              <a:t>1-9 位为统一社会信用代码的 9-17 位或临时代码的 9-17 位</a:t>
            </a:r>
            <a:r>
              <a:rPr lang="zh-CN" sz="2000" b="1" dirty="0" smtClean="0">
                <a:solidFill>
                  <a:schemeClr val="tx1"/>
                </a:solidFill>
                <a:latin typeface="微软雅黑" panose="020B0503020204020204" charset="-122"/>
                <a:ea typeface="微软雅黑" panose="020B0503020204020204" charset="-122"/>
                <a:sym typeface="+mn-ea"/>
              </a:rPr>
              <a:t>,</a:t>
            </a:r>
            <a:r>
              <a:rPr lang="zh-CN" sz="2000" b="1" dirty="0" smtClean="0">
                <a:latin typeface="微软雅黑" panose="020B0503020204020204" charset="-122"/>
                <a:ea typeface="微软雅黑" panose="020B0503020204020204" charset="-122"/>
                <a:sym typeface="+mn-ea"/>
              </a:rPr>
              <a:t>10-15 位为项</a:t>
            </a:r>
            <a:r>
              <a:rPr lang="en-US" altLang="zh-CN" sz="2000" b="1" dirty="0" smtClean="0">
                <a:latin typeface="微软雅黑" panose="020B0503020204020204" charset="-122"/>
                <a:ea typeface="微软雅黑" panose="020B0503020204020204" charset="-122"/>
                <a:sym typeface="+mn-ea"/>
              </a:rPr>
              <a:t>  </a:t>
            </a:r>
            <a:r>
              <a:rPr lang="zh-CN" sz="2000" b="1" dirty="0" smtClean="0">
                <a:latin typeface="微软雅黑" panose="020B0503020204020204" charset="-122"/>
                <a:ea typeface="微软雅黑" panose="020B0503020204020204" charset="-122"/>
                <a:sym typeface="+mn-ea"/>
              </a:rPr>
              <a:t>目处理地代码,16-18 位为顺序码。</a:t>
            </a:r>
            <a:endParaRPr lang="zh-CN" sz="2000" b="1" dirty="0" smtClean="0">
              <a:solidFill>
                <a:schemeClr val="tx1"/>
              </a:solidFill>
              <a:latin typeface="微软雅黑" panose="020B0503020204020204" charset="-122"/>
              <a:ea typeface="微软雅黑" panose="020B0503020204020204" charset="-122"/>
              <a:sym typeface="+mn-ea"/>
            </a:endParaRPr>
          </a:p>
          <a:p>
            <a:pPr marL="0" algn="l">
              <a:lnSpc>
                <a:spcPct val="150000"/>
              </a:lnSpc>
              <a:buClrTx/>
              <a:buSzTx/>
              <a:buNone/>
            </a:pPr>
            <a:r>
              <a:rPr lang="en-US" altLang="zh-CN" sz="2000" b="1" dirty="0" smtClean="0">
                <a:latin typeface="微软雅黑" panose="020B0503020204020204" charset="-122"/>
                <a:ea typeface="微软雅黑" panose="020B0503020204020204" charset="-122"/>
                <a:sym typeface="+mn-ea"/>
              </a:rPr>
              <a:t>    </a:t>
            </a:r>
            <a:r>
              <a:rPr lang="zh-CN" sz="2000" b="1" dirty="0" smtClean="0">
                <a:latin typeface="微软雅黑" panose="020B0503020204020204" charset="-122"/>
                <a:ea typeface="微软雅黑" panose="020B0503020204020204" charset="-122"/>
                <a:sym typeface="+mn-ea"/>
              </a:rPr>
              <a:t>临时代码</a:t>
            </a:r>
            <a:r>
              <a:rPr lang="en-US" altLang="zh-CN" sz="2000" b="1" dirty="0" smtClean="0">
                <a:latin typeface="微软雅黑" panose="020B0503020204020204" charset="-122"/>
                <a:ea typeface="微软雅黑" panose="020B0503020204020204" charset="-122"/>
                <a:sym typeface="+mn-ea"/>
              </a:rPr>
              <a:t> </a:t>
            </a:r>
            <a:r>
              <a:rPr lang="zh-CN" sz="2000" b="1" dirty="0" smtClean="0">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a:t>
            </a:r>
            <a:r>
              <a:rPr lang="en-US" altLang="zh-CN" sz="2000" b="1" dirty="0" smtClean="0">
                <a:latin typeface="微软雅黑" panose="020B0503020204020204" charset="-122"/>
                <a:ea typeface="微软雅黑" panose="020B0503020204020204" charset="-122"/>
                <a:sym typeface="+mn-ea"/>
              </a:rPr>
              <a:t> </a:t>
            </a:r>
            <a:r>
              <a:rPr lang="zh-CN" sz="2000" b="1" dirty="0" smtClean="0">
                <a:latin typeface="微软雅黑" panose="020B0503020204020204" charset="-122"/>
                <a:ea typeface="微软雅黑" panose="020B0503020204020204" charset="-122"/>
                <a:sym typeface="+mn-ea"/>
              </a:rPr>
              <a:t>□□□□□□</a:t>
            </a:r>
            <a:r>
              <a:rPr lang="en-US" altLang="zh-CN" sz="2000" b="1" dirty="0" smtClean="0">
                <a:latin typeface="微软雅黑" panose="020B0503020204020204" charset="-122"/>
                <a:ea typeface="微软雅黑" panose="020B0503020204020204" charset="-122"/>
                <a:sym typeface="+mn-ea"/>
              </a:rPr>
              <a:t>  </a:t>
            </a:r>
            <a:r>
              <a:rPr lang="zh-CN" sz="2000" b="1" dirty="0" smtClean="0">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a:t>
            </a:r>
            <a:r>
              <a:rPr lang="en-US" altLang="zh-CN" sz="2000" b="1" dirty="0" smtClean="0">
                <a:latin typeface="微软雅黑" panose="020B0503020204020204" charset="-122"/>
                <a:ea typeface="微软雅黑" panose="020B0503020204020204" charset="-122"/>
                <a:sym typeface="+mn-ea"/>
              </a:rPr>
              <a:t> </a:t>
            </a:r>
            <a:r>
              <a:rPr lang="zh-CN" sz="2000" b="1" dirty="0" smtClean="0">
                <a:latin typeface="微软雅黑" panose="020B0503020204020204" charset="-122"/>
                <a:ea typeface="微软雅黑" panose="020B0503020204020204" charset="-122"/>
                <a:sym typeface="+mn-ea"/>
              </a:rPr>
              <a:t>□□□□□□</a:t>
            </a:r>
            <a:r>
              <a:rPr lang="en-US" altLang="zh-CN" sz="2000" b="1" dirty="0" smtClean="0">
                <a:latin typeface="微软雅黑" panose="020B0503020204020204" charset="-122"/>
                <a:ea typeface="微软雅黑" panose="020B0503020204020204" charset="-122"/>
                <a:sym typeface="+mn-ea"/>
              </a:rPr>
              <a:t>   </a:t>
            </a:r>
            <a:r>
              <a:rPr lang="zh-CN" sz="2000" b="1" dirty="0" smtClean="0">
                <a:latin typeface="微软雅黑" panose="020B0503020204020204" charset="-122"/>
                <a:ea typeface="微软雅黑" panose="020B0503020204020204" charset="-122"/>
                <a:sym typeface="+mn-ea"/>
              </a:rPr>
              <a:t>□□</a:t>
            </a:r>
            <a:r>
              <a:rPr lang="en-US" altLang="zh-CN" sz="2000" b="1" dirty="0" smtClean="0">
                <a:latin typeface="微软雅黑" panose="020B0503020204020204" charset="-122"/>
                <a:ea typeface="微软雅黑" panose="020B0503020204020204" charset="-122"/>
                <a:sym typeface="+mn-ea"/>
              </a:rPr>
              <a:t>  </a:t>
            </a:r>
            <a:r>
              <a:rPr lang="zh-CN" sz="2000" b="1" dirty="0" smtClean="0">
                <a:latin typeface="微软雅黑" panose="020B0503020204020204" charset="-122"/>
                <a:ea typeface="微软雅黑" panose="020B0503020204020204" charset="-122"/>
                <a:sym typeface="+mn-ea"/>
              </a:rPr>
              <a:t>□</a:t>
            </a:r>
            <a:r>
              <a:rPr lang="en-US" altLang="zh-CN" sz="2000" b="1" dirty="0" smtClean="0">
                <a:latin typeface="微软雅黑" panose="020B0503020204020204" charset="-122"/>
                <a:ea typeface="微软雅黑" panose="020B0503020204020204" charset="-122"/>
                <a:sym typeface="+mn-ea"/>
              </a:rPr>
              <a:t>  </a:t>
            </a:r>
            <a:r>
              <a:rPr lang="zh-CN" altLang="en-US" sz="2000" b="1" dirty="0" smtClean="0">
                <a:latin typeface="微软雅黑" panose="020B0503020204020204" charset="-122"/>
                <a:ea typeface="微软雅黑" panose="020B0503020204020204" charset="-122"/>
                <a:sym typeface="+mn-ea"/>
              </a:rPr>
              <a:t>（</a:t>
            </a:r>
            <a:r>
              <a:rPr lang="zh-CN" sz="2000" b="1" dirty="0" smtClean="0">
                <a:latin typeface="微软雅黑" panose="020B0503020204020204" charset="-122"/>
                <a:ea typeface="微软雅黑" panose="020B0503020204020204" charset="-122"/>
                <a:sym typeface="+mn-ea"/>
              </a:rPr>
              <a:t>共 18 位</a:t>
            </a:r>
            <a:r>
              <a:rPr lang="zh-CN" altLang="en-US" sz="2000" b="1" dirty="0" smtClean="0">
                <a:latin typeface="微软雅黑" panose="020B0503020204020204" charset="-122"/>
                <a:ea typeface="微软雅黑" panose="020B0503020204020204" charset="-122"/>
                <a:sym typeface="+mn-ea"/>
              </a:rPr>
              <a:t>）</a:t>
            </a:r>
            <a:endParaRPr lang="zh-CN" sz="2000" b="1" dirty="0" smtClean="0">
              <a:solidFill>
                <a:schemeClr val="tx1"/>
              </a:solidFill>
              <a:latin typeface="微软雅黑" panose="020B0503020204020204" charset="-122"/>
              <a:ea typeface="微软雅黑" panose="020B0503020204020204" charset="-122"/>
              <a:sym typeface="+mn-ea"/>
            </a:endParaRPr>
          </a:p>
          <a:p>
            <a:pPr marL="0" algn="l">
              <a:lnSpc>
                <a:spcPct val="150000"/>
              </a:lnSpc>
              <a:buClrTx/>
              <a:buSzTx/>
              <a:buNone/>
            </a:pPr>
            <a:r>
              <a:rPr lang="en-US" altLang="zh-CN" sz="2000" b="1" dirty="0" smtClean="0">
                <a:latin typeface="微软雅黑" panose="020B0503020204020204" charset="-122"/>
                <a:ea typeface="微软雅黑" panose="020B0503020204020204" charset="-122"/>
                <a:sym typeface="+mn-ea"/>
              </a:rPr>
              <a:t>    </a:t>
            </a:r>
            <a:r>
              <a:rPr lang="zh-CN" sz="2000" b="1" dirty="0" smtClean="0">
                <a:latin typeface="微软雅黑" panose="020B0503020204020204" charset="-122"/>
                <a:ea typeface="微软雅黑" panose="020B0503020204020204" charset="-122"/>
                <a:sym typeface="+mn-ea"/>
              </a:rPr>
              <a:t>编制方法:</a:t>
            </a:r>
            <a:r>
              <a:rPr lang="zh-CN" sz="2000" b="1" dirty="0" smtClean="0">
                <a:solidFill>
                  <a:srgbClr val="FF0000"/>
                </a:solidFill>
                <a:latin typeface="微软雅黑" panose="020B0503020204020204" charset="-122"/>
                <a:ea typeface="微软雅黑" panose="020B0503020204020204" charset="-122"/>
                <a:sym typeface="+mn-ea"/>
              </a:rPr>
              <a:t>TZ+单位所在地代码 6 位+</a:t>
            </a:r>
            <a:r>
              <a:rPr lang="zh-CN" sz="2000" b="1" dirty="0" smtClean="0">
                <a:latin typeface="微软雅黑" panose="020B0503020204020204" charset="-122"/>
                <a:ea typeface="微软雅黑" panose="020B0503020204020204" charset="-122"/>
                <a:sym typeface="+mn-ea"/>
              </a:rPr>
              <a:t>F+项目处理地代码 6 位+2 位顺序码(数字或字母)+</a:t>
            </a:r>
            <a:r>
              <a:rPr lang="zh-CN" sz="2000" b="1" dirty="0" smtClean="0">
                <a:solidFill>
                  <a:srgbClr val="FF0000"/>
                </a:solidFill>
                <a:latin typeface="微软雅黑" panose="020B0503020204020204" charset="-122"/>
                <a:ea typeface="微软雅黑" panose="020B0503020204020204" charset="-122"/>
                <a:sym typeface="+mn-ea"/>
              </a:rPr>
              <a:t>1 位校验码</a:t>
            </a:r>
            <a:r>
              <a:rPr lang="zh-CN" sz="2000" b="1" dirty="0" smtClean="0">
                <a:latin typeface="微软雅黑" panose="020B0503020204020204" charset="-122"/>
                <a:ea typeface="微软雅黑" panose="020B0503020204020204" charset="-122"/>
                <a:sym typeface="+mn-ea"/>
              </a:rPr>
              <a:t>。</a:t>
            </a:r>
            <a:r>
              <a:rPr lang="en-US" altLang="zh-CN" sz="2000" b="1" dirty="0" smtClean="0">
                <a:latin typeface="微软雅黑" panose="020B0503020204020204" charset="-122"/>
                <a:ea typeface="微软雅黑" panose="020B0503020204020204" charset="-122"/>
                <a:sym typeface="+mn-ea"/>
              </a:rPr>
              <a:t>   </a:t>
            </a:r>
            <a:r>
              <a:rPr lang="en-US" altLang="zh-CN" sz="2000" dirty="0" smtClean="0">
                <a:latin typeface="微软雅黑" panose="020B0503020204020204" charset="-122"/>
                <a:ea typeface="微软雅黑" panose="020B0503020204020204" charset="-122"/>
                <a:sym typeface="+mn-ea"/>
              </a:rPr>
              <a:t>    </a:t>
            </a:r>
            <a:endParaRPr lang="zh-CN" sz="2400" dirty="0" smtClean="0">
              <a:solidFill>
                <a:schemeClr val="tx1"/>
              </a:solidFill>
              <a:latin typeface="微软雅黑" panose="020B0503020204020204" charset="-122"/>
              <a:ea typeface="微软雅黑" panose="020B0503020204020204" charset="-122"/>
              <a:sym typeface="+mn-ea"/>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标题 1"/>
          <p:cNvSpPr>
            <a:spLocks noGrp="1"/>
          </p:cNvSpPr>
          <p:nvPr>
            <p:ph type="title"/>
          </p:nvPr>
        </p:nvSpPr>
        <p:spPr>
          <a:xfrm>
            <a:off x="1484541" y="116768"/>
            <a:ext cx="8968472" cy="603082"/>
          </a:xfrm>
        </p:spPr>
        <p:txBody>
          <a:bodyPr vert="horz" wrap="square" lIns="103868" tIns="51934" rIns="103868" bIns="51934" numCol="1" anchor="b"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44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rPr>
              <a:t>项目代码</a:t>
            </a:r>
            <a:endParaRPr kumimoji="0" lang="zh-CN" altLang="en-US" sz="44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endParaRPr>
          </a:p>
        </p:txBody>
      </p:sp>
      <p:graphicFrame>
        <p:nvGraphicFramePr>
          <p:cNvPr id="26" name="表格 25"/>
          <p:cNvGraphicFramePr>
            <a:graphicFrameLocks noGrp="1"/>
          </p:cNvGraphicFramePr>
          <p:nvPr/>
        </p:nvGraphicFramePr>
        <p:xfrm>
          <a:off x="721266" y="1568649"/>
          <a:ext cx="10546080" cy="1285240"/>
        </p:xfrm>
        <a:graphic>
          <a:graphicData uri="http://schemas.openxmlformats.org/drawingml/2006/table">
            <a:tbl>
              <a:tblPr/>
              <a:tblGrid>
                <a:gridCol w="6950075"/>
                <a:gridCol w="3596005"/>
              </a:tblGrid>
              <a:tr h="352425">
                <a:tc gridSpan="2">
                  <a:txBody>
                    <a:bodyPr/>
                    <a:lstStyle/>
                    <a:p>
                      <a:pPr algn="just">
                        <a:lnSpc>
                          <a:spcPct val="100000"/>
                        </a:lnSpc>
                        <a:spcAft>
                          <a:spcPts val="0"/>
                        </a:spcAft>
                        <a:tabLst>
                          <a:tab pos="4133850" algn="l"/>
                        </a:tabLst>
                      </a:pPr>
                      <a:r>
                        <a:rPr lang="zh-CN" sz="1600" b="1" kern="100" dirty="0">
                          <a:solidFill>
                            <a:srgbClr val="000000"/>
                          </a:solidFill>
                          <a:latin typeface="Times New Roman" panose="02020603050405020304"/>
                          <a:ea typeface="宋体" panose="02010600030101010101" pitchFamily="2" charset="-122"/>
                          <a:cs typeface="Times New Roman" panose="02020603050405020304"/>
                        </a:rPr>
                        <a:t>项目情况（全部项目均要填写）</a:t>
                      </a:r>
                      <a:endParaRPr lang="zh-CN" sz="1600" kern="100" dirty="0">
                        <a:latin typeface="Times New Roman" panose="02020603050405020304"/>
                        <a:ea typeface="宋体" panose="02010600030101010101" pitchFamily="2" charset="-122"/>
                        <a:cs typeface="Times New Roman" panose="02020603050405020304"/>
                      </a:endParaRPr>
                    </a:p>
                  </a:txBody>
                  <a:tcPr marL="84372" marR="84372"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r>
              <a:tr h="932815">
                <a:tc>
                  <a:txBody>
                    <a:bodyPr/>
                    <a:lstStyle/>
                    <a:p>
                      <a:pPr algn="just">
                        <a:lnSpc>
                          <a:spcPct val="150000"/>
                        </a:lnSpc>
                        <a:spcAft>
                          <a:spcPts val="0"/>
                        </a:spcAft>
                        <a:tabLst>
                          <a:tab pos="936625" algn="l"/>
                          <a:tab pos="4133850" algn="l"/>
                        </a:tabLst>
                      </a:pPr>
                      <a:r>
                        <a:rPr lang="en-US" sz="1600" b="1" kern="100" dirty="0">
                          <a:solidFill>
                            <a:srgbClr val="FF0000"/>
                          </a:solidFill>
                          <a:latin typeface="宋体" panose="02010600030101010101" pitchFamily="2" charset="-122"/>
                          <a:ea typeface="宋体" panose="02010600030101010101" pitchFamily="2" charset="-122"/>
                          <a:cs typeface="Times New Roman" panose="02020603050405020304"/>
                        </a:rPr>
                        <a:t>01 </a:t>
                      </a:r>
                      <a:r>
                        <a:rPr lang="zh-CN" sz="1600" b="1" kern="100" dirty="0">
                          <a:solidFill>
                            <a:srgbClr val="FF0000"/>
                          </a:solidFill>
                          <a:latin typeface="Times New Roman" panose="02020603050405020304"/>
                          <a:ea typeface="宋体" panose="02010600030101010101" pitchFamily="2" charset="-122"/>
                          <a:cs typeface="Times New Roman" panose="02020603050405020304"/>
                        </a:rPr>
                        <a:t>项目代码： □□□□□□□□□ □□□□□□ □□□</a:t>
                      </a:r>
                      <a:endParaRPr lang="zh-CN" sz="1600" b="1" kern="100" dirty="0">
                        <a:solidFill>
                          <a:srgbClr val="FF0000"/>
                        </a:solidFill>
                        <a:latin typeface="Times New Roman" panose="02020603050405020304"/>
                        <a:ea typeface="宋体" panose="02010600030101010101" pitchFamily="2" charset="-122"/>
                        <a:cs typeface="Times New Roman" panose="02020603050405020304"/>
                      </a:endParaRPr>
                    </a:p>
                    <a:p>
                      <a:pPr algn="just">
                        <a:lnSpc>
                          <a:spcPct val="150000"/>
                        </a:lnSpc>
                        <a:spcAft>
                          <a:spcPts val="0"/>
                        </a:spcAft>
                        <a:tabLst>
                          <a:tab pos="4133850" algn="l"/>
                        </a:tabLst>
                      </a:pPr>
                      <a:r>
                        <a:rPr lang="en-US" sz="1600" kern="100" dirty="0">
                          <a:solidFill>
                            <a:srgbClr val="000000"/>
                          </a:solidFill>
                          <a:latin typeface="宋体" panose="02010600030101010101" pitchFamily="2" charset="-122"/>
                          <a:ea typeface="宋体" panose="02010600030101010101" pitchFamily="2" charset="-122"/>
                          <a:cs typeface="Times New Roman" panose="02020603050405020304"/>
                        </a:rPr>
                        <a:t>02 </a:t>
                      </a:r>
                      <a:r>
                        <a:rPr lang="zh-CN" sz="1600" kern="100" dirty="0">
                          <a:solidFill>
                            <a:srgbClr val="000000"/>
                          </a:solidFill>
                          <a:latin typeface="Times New Roman" panose="02020603050405020304"/>
                          <a:ea typeface="宋体" panose="02010600030101010101" pitchFamily="2" charset="-122"/>
                          <a:cs typeface="Times New Roman" panose="02020603050405020304"/>
                        </a:rPr>
                        <a:t>项目名称</a:t>
                      </a:r>
                      <a:r>
                        <a:rPr lang="zh-CN" sz="1600" kern="100" dirty="0" smtClean="0">
                          <a:solidFill>
                            <a:srgbClr val="000000"/>
                          </a:solidFill>
                          <a:latin typeface="Times New Roman" panose="02020603050405020304"/>
                          <a:ea typeface="宋体" panose="02010600030101010101" pitchFamily="2" charset="-122"/>
                          <a:cs typeface="Times New Roman" panose="02020603050405020304"/>
                        </a:rPr>
                        <a:t>：</a:t>
                      </a:r>
                      <a:r>
                        <a:rPr lang="en-US" altLang="zh-CN" sz="1600" kern="100" dirty="0" smtClean="0">
                          <a:solidFill>
                            <a:srgbClr val="000000"/>
                          </a:solidFill>
                          <a:latin typeface="Times New Roman" panose="02020603050405020304"/>
                          <a:ea typeface="宋体" panose="02010600030101010101" pitchFamily="2" charset="-122"/>
                          <a:cs typeface="Times New Roman" panose="02020603050405020304"/>
                        </a:rPr>
                        <a:t>———————————————————</a:t>
                      </a:r>
                      <a:endParaRPr lang="zh-CN" sz="1600" u="sng" kern="100" dirty="0">
                        <a:solidFill>
                          <a:schemeClr val="tx1"/>
                        </a:solidFill>
                        <a:latin typeface="Times New Roman" panose="02020603050405020304"/>
                        <a:ea typeface="宋体" panose="02010600030101010101" pitchFamily="2" charset="-122"/>
                        <a:cs typeface="Times New Roman" panose="02020603050405020304"/>
                      </a:endParaRPr>
                    </a:p>
                  </a:txBody>
                  <a:tcPr marL="84372" marR="84372"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tabLst>
                          <a:tab pos="4133850" algn="l"/>
                        </a:tabLst>
                      </a:pPr>
                      <a:r>
                        <a:rPr lang="en-US" sz="1600" kern="100" dirty="0">
                          <a:solidFill>
                            <a:srgbClr val="000000"/>
                          </a:solidFill>
                          <a:latin typeface="宋体" panose="02010600030101010101" pitchFamily="2" charset="-122"/>
                          <a:ea typeface="宋体" panose="02010600030101010101" pitchFamily="2" charset="-122"/>
                          <a:cs typeface="Times New Roman" panose="02020603050405020304"/>
                        </a:rPr>
                        <a:t>03 </a:t>
                      </a:r>
                      <a:r>
                        <a:rPr lang="zh-CN" sz="1600" kern="100" dirty="0">
                          <a:solidFill>
                            <a:srgbClr val="000000"/>
                          </a:solidFill>
                          <a:latin typeface="Times New Roman" panose="02020603050405020304"/>
                          <a:ea typeface="宋体" panose="02010600030101010101" pitchFamily="2" charset="-122"/>
                          <a:cs typeface="Times New Roman" panose="02020603050405020304"/>
                        </a:rPr>
                        <a:t>审批类型</a:t>
                      </a:r>
                      <a:r>
                        <a:rPr lang="en-US" sz="1600" kern="100" dirty="0">
                          <a:solidFill>
                            <a:srgbClr val="000000"/>
                          </a:solidFill>
                          <a:latin typeface="Times New Roman" panose="02020603050405020304"/>
                          <a:ea typeface="宋体" panose="02010600030101010101" pitchFamily="2" charset="-122"/>
                          <a:cs typeface="Times New Roman" panose="02020603050405020304"/>
                        </a:rPr>
                        <a:t>  </a:t>
                      </a:r>
                      <a:r>
                        <a:rPr lang="zh-CN" sz="1600" kern="100" dirty="0">
                          <a:solidFill>
                            <a:srgbClr val="000000"/>
                          </a:solidFill>
                          <a:latin typeface="Times New Roman" panose="02020603050405020304"/>
                          <a:ea typeface="宋体" panose="02010600030101010101" pitchFamily="2" charset="-122"/>
                          <a:cs typeface="Times New Roman" panose="02020603050405020304"/>
                        </a:rPr>
                        <a:t>□</a:t>
                      </a:r>
                      <a:endParaRPr lang="zh-CN" sz="1600" kern="100" dirty="0">
                        <a:latin typeface="Times New Roman" panose="02020603050405020304"/>
                        <a:ea typeface="宋体" panose="02010600030101010101" pitchFamily="2" charset="-122"/>
                        <a:cs typeface="Times New Roman" panose="02020603050405020304"/>
                      </a:endParaRPr>
                    </a:p>
                    <a:p>
                      <a:pPr algn="just">
                        <a:lnSpc>
                          <a:spcPct val="100000"/>
                        </a:lnSpc>
                        <a:spcAft>
                          <a:spcPts val="0"/>
                        </a:spcAft>
                        <a:tabLst>
                          <a:tab pos="4133850" algn="l"/>
                        </a:tabLst>
                      </a:pPr>
                      <a:r>
                        <a:rPr lang="en-US" sz="1600" kern="100" dirty="0">
                          <a:solidFill>
                            <a:srgbClr val="000000"/>
                          </a:solidFill>
                          <a:latin typeface="宋体" panose="02010600030101010101" pitchFamily="2" charset="-122"/>
                          <a:ea typeface="宋体" panose="02010600030101010101" pitchFamily="2" charset="-122"/>
                          <a:cs typeface="Times New Roman" panose="02020603050405020304"/>
                        </a:rPr>
                        <a:t>1.</a:t>
                      </a:r>
                      <a:r>
                        <a:rPr lang="zh-CN" sz="1600" kern="100" dirty="0">
                          <a:solidFill>
                            <a:srgbClr val="000000"/>
                          </a:solidFill>
                          <a:latin typeface="Times New Roman" panose="02020603050405020304"/>
                          <a:ea typeface="宋体" panose="02010600030101010101" pitchFamily="2" charset="-122"/>
                          <a:cs typeface="Times New Roman" panose="02020603050405020304"/>
                        </a:rPr>
                        <a:t>新增项目</a:t>
                      </a:r>
                      <a:r>
                        <a:rPr lang="en-US" sz="1600" kern="100" dirty="0">
                          <a:solidFill>
                            <a:srgbClr val="000000"/>
                          </a:solidFill>
                          <a:latin typeface="Times New Roman" panose="02020603050405020304"/>
                          <a:ea typeface="宋体" panose="02010600030101010101" pitchFamily="2" charset="-122"/>
                          <a:cs typeface="Times New Roman" panose="02020603050405020304"/>
                        </a:rPr>
                        <a:t>   2.</a:t>
                      </a:r>
                      <a:r>
                        <a:rPr lang="zh-CN" sz="1600" kern="100" dirty="0">
                          <a:solidFill>
                            <a:srgbClr val="000000"/>
                          </a:solidFill>
                          <a:latin typeface="Times New Roman" panose="02020603050405020304"/>
                          <a:ea typeface="宋体" panose="02010600030101010101" pitchFamily="2" charset="-122"/>
                          <a:cs typeface="Times New Roman" panose="02020603050405020304"/>
                        </a:rPr>
                        <a:t>所属单位变更</a:t>
                      </a:r>
                      <a:r>
                        <a:rPr lang="en-US" sz="1600" kern="100" dirty="0">
                          <a:solidFill>
                            <a:srgbClr val="000000"/>
                          </a:solidFill>
                          <a:latin typeface="Times New Roman" panose="02020603050405020304"/>
                          <a:ea typeface="宋体" panose="02010600030101010101" pitchFamily="2" charset="-122"/>
                          <a:cs typeface="Times New Roman" panose="02020603050405020304"/>
                        </a:rPr>
                        <a:t>     </a:t>
                      </a:r>
                      <a:endParaRPr lang="zh-CN" sz="1600" kern="100" dirty="0">
                        <a:latin typeface="Times New Roman" panose="02020603050405020304"/>
                        <a:ea typeface="宋体" panose="02010600030101010101" pitchFamily="2" charset="-122"/>
                        <a:cs typeface="Times New Roman" panose="02020603050405020304"/>
                      </a:endParaRPr>
                    </a:p>
                    <a:p>
                      <a:pPr algn="just">
                        <a:lnSpc>
                          <a:spcPct val="100000"/>
                        </a:lnSpc>
                        <a:spcAft>
                          <a:spcPts val="0"/>
                        </a:spcAft>
                        <a:tabLst>
                          <a:tab pos="4133850" algn="l"/>
                        </a:tabLst>
                      </a:pPr>
                      <a:r>
                        <a:rPr lang="en-US" sz="1600" kern="100" dirty="0">
                          <a:solidFill>
                            <a:srgbClr val="000000"/>
                          </a:solidFill>
                          <a:latin typeface="宋体" panose="02010600030101010101" pitchFamily="2" charset="-122"/>
                          <a:ea typeface="宋体" panose="02010600030101010101" pitchFamily="2" charset="-122"/>
                          <a:cs typeface="Times New Roman" panose="02020603050405020304"/>
                        </a:rPr>
                        <a:t>3.</a:t>
                      </a:r>
                      <a:r>
                        <a:rPr lang="zh-CN" sz="1600" kern="100" dirty="0">
                          <a:solidFill>
                            <a:srgbClr val="000000"/>
                          </a:solidFill>
                          <a:latin typeface="Times New Roman" panose="02020603050405020304"/>
                          <a:ea typeface="宋体" panose="02010600030101010101" pitchFamily="2" charset="-122"/>
                          <a:cs typeface="Times New Roman" panose="02020603050405020304"/>
                        </a:rPr>
                        <a:t>调整计划总投资</a:t>
                      </a:r>
                      <a:r>
                        <a:rPr lang="en-US" sz="1600" kern="100" dirty="0">
                          <a:solidFill>
                            <a:srgbClr val="000000"/>
                          </a:solidFill>
                          <a:latin typeface="Times New Roman" panose="02020603050405020304"/>
                          <a:ea typeface="宋体" panose="02010600030101010101" pitchFamily="2" charset="-122"/>
                          <a:cs typeface="Times New Roman" panose="02020603050405020304"/>
                        </a:rPr>
                        <a:t>  4.</a:t>
                      </a:r>
                      <a:r>
                        <a:rPr lang="zh-CN" sz="1600" kern="100" dirty="0">
                          <a:solidFill>
                            <a:srgbClr val="000000"/>
                          </a:solidFill>
                          <a:latin typeface="Times New Roman" panose="02020603050405020304"/>
                          <a:ea typeface="宋体" panose="02010600030101010101" pitchFamily="2" charset="-122"/>
                          <a:cs typeface="Times New Roman" panose="02020603050405020304"/>
                        </a:rPr>
                        <a:t>退出</a:t>
                      </a:r>
                      <a:r>
                        <a:rPr lang="en-US" sz="1600" kern="100" dirty="0">
                          <a:solidFill>
                            <a:srgbClr val="000000"/>
                          </a:solidFill>
                          <a:latin typeface="Times New Roman" panose="02020603050405020304"/>
                          <a:ea typeface="宋体" panose="02010600030101010101" pitchFamily="2" charset="-122"/>
                          <a:cs typeface="Times New Roman" panose="02020603050405020304"/>
                        </a:rPr>
                        <a:t>   </a:t>
                      </a:r>
                      <a:endParaRPr lang="zh-CN" sz="1600" kern="100" dirty="0">
                        <a:latin typeface="Times New Roman" panose="02020603050405020304"/>
                        <a:ea typeface="宋体" panose="02010600030101010101" pitchFamily="2" charset="-122"/>
                        <a:cs typeface="Times New Roman" panose="02020603050405020304"/>
                      </a:endParaRPr>
                    </a:p>
                  </a:txBody>
                  <a:tcPr marL="84372" marR="84372"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7597" name="矩形 6"/>
          <p:cNvSpPr/>
          <p:nvPr/>
        </p:nvSpPr>
        <p:spPr>
          <a:xfrm>
            <a:off x="304187" y="3408368"/>
            <a:ext cx="11583944" cy="2061210"/>
          </a:xfrm>
          <a:prstGeom prst="rect">
            <a:avLst/>
          </a:prstGeom>
          <a:noFill/>
          <a:ln w="9525">
            <a:noFill/>
          </a:ln>
        </p:spPr>
        <p:txBody>
          <a:bodyPr anchor="t" anchorCtr="0">
            <a:spAutoFit/>
          </a:bodyPr>
          <a:p>
            <a:pPr>
              <a:buClr>
                <a:srgbClr val="003366"/>
              </a:buClr>
              <a:buSzPct val="75000"/>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项目代码：</a:t>
            </a:r>
            <a:r>
              <a:rPr lang="zh-CN" sz="2400" dirty="0" smtClean="0">
                <a:solidFill>
                  <a:srgbClr val="FF0000"/>
                </a:solidFill>
                <a:latin typeface="微软雅黑" panose="020B0503020204020204" charset="-122"/>
                <a:ea typeface="微软雅黑" panose="020B0503020204020204" charset="-122"/>
                <a:cs typeface="微软雅黑" panose="020B0503020204020204" charset="-122"/>
                <a:sym typeface="+mn-ea"/>
              </a:rPr>
              <a:t>1-9 位为统一社会信用代码的 9-17 位或临时代码的 9-17 位,</a:t>
            </a:r>
            <a:r>
              <a:rPr lang="zh-CN" sz="2400" dirty="0" smtClean="0">
                <a:latin typeface="微软雅黑" panose="020B0503020204020204" charset="-122"/>
                <a:ea typeface="微软雅黑" panose="020B0503020204020204" charset="-122"/>
                <a:cs typeface="微软雅黑" panose="020B0503020204020204" charset="-122"/>
                <a:sym typeface="+mn-ea"/>
              </a:rPr>
              <a:t>10-15 位为项目处理地代码,16-18 位为顺序码。</a:t>
            </a:r>
            <a:endParaRPr lang="zh-CN" sz="2400" dirty="0" smtClean="0">
              <a:latin typeface="微软雅黑" panose="020B0503020204020204" charset="-122"/>
              <a:ea typeface="微软雅黑" panose="020B0503020204020204" charset="-122"/>
              <a:cs typeface="微软雅黑" panose="020B0503020204020204" charset="-122"/>
              <a:sym typeface="+mn-ea"/>
            </a:endParaRPr>
          </a:p>
          <a:p>
            <a:pPr>
              <a:buClr>
                <a:srgbClr val="003366"/>
              </a:buClr>
              <a:buSzPct val="75000"/>
            </a:pPr>
            <a:endParaRPr lang="en-US" altLang="zh-CN" sz="2400" dirty="0">
              <a:latin typeface="微软雅黑" panose="020B0503020204020204" charset="-122"/>
              <a:ea typeface="微软雅黑" panose="020B0503020204020204" charset="-122"/>
              <a:cs typeface="微软雅黑" panose="020B0503020204020204" charset="-122"/>
            </a:endParaRPr>
          </a:p>
          <a:p>
            <a:pPr>
              <a:buClr>
                <a:srgbClr val="003366"/>
              </a:buClr>
              <a:buSzPct val="75000"/>
            </a:pPr>
            <a:r>
              <a:rPr lang="en-US" altLang="zh-CN" sz="2800"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a:t>
            </a:r>
            <a:r>
              <a:rPr lang="zh-CN" sz="2400" dirty="0" smtClean="0">
                <a:solidFill>
                  <a:srgbClr val="FF0000"/>
                </a:solidFill>
                <a:latin typeface="微软雅黑" panose="020B0503020204020204" charset="-122"/>
                <a:ea typeface="微软雅黑" panose="020B0503020204020204" charset="-122"/>
                <a:cs typeface="微软雅黑" panose="020B0503020204020204" charset="-122"/>
              </a:rPr>
              <a:t>项目代码编写不与在库和往年退库项目代码重复，平台已加相关审核。</a:t>
            </a:r>
            <a:endParaRPr lang="zh-CN" altLang="en-US" sz="2800" dirty="0">
              <a:solidFill>
                <a:srgbClr val="C0504D"/>
              </a:solidFill>
              <a:latin typeface="华文中宋" panose="02010600040101010101" pitchFamily="2" charset="-122"/>
              <a:ea typeface="华文中宋" panose="02010600040101010101" pitchFamily="2" charset="-122"/>
              <a:cs typeface="华文中宋" panose="02010600040101010101" pitchFamily="2" charset="-122"/>
            </a:endParaRPr>
          </a:p>
          <a:p>
            <a:pPr>
              <a:buClr>
                <a:srgbClr val="003366"/>
              </a:buClr>
              <a:buSzPct val="75000"/>
            </a:pPr>
            <a:r>
              <a:rPr lang="en-US" altLang="zh-CN" sz="2800"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a:t>
            </a:r>
            <a:r>
              <a:rPr lang="zh-CN" sz="2400" dirty="0" smtClean="0">
                <a:solidFill>
                  <a:srgbClr val="FF0000"/>
                </a:solidFill>
                <a:latin typeface="微软雅黑" panose="020B0503020204020204" charset="-122"/>
                <a:ea typeface="微软雅黑" panose="020B0503020204020204" charset="-122"/>
                <a:cs typeface="微软雅黑" panose="020B0503020204020204" charset="-122"/>
              </a:rPr>
              <a:t>如项目代码填报错误，需要重新建表填写上报，项目代码不能修改。</a:t>
            </a:r>
            <a:endParaRPr lang="zh-CN" sz="2400" dirty="0" smtClean="0">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7" name="标题 1"/>
          <p:cNvSpPr>
            <a:spLocks noGrp="1"/>
          </p:cNvSpPr>
          <p:nvPr>
            <p:ph type="title"/>
          </p:nvPr>
        </p:nvSpPr>
        <p:spPr>
          <a:xfrm>
            <a:off x="1589625" y="142161"/>
            <a:ext cx="8968472" cy="603082"/>
          </a:xfrm>
        </p:spPr>
        <p:txBody>
          <a:bodyPr vert="horz" wrap="square" lIns="103868" tIns="51934" rIns="103868" bIns="51934" numCol="1" anchor="b"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44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rPr>
              <a:t>项目名称</a:t>
            </a:r>
            <a:endParaRPr kumimoji="0" lang="zh-CN" altLang="en-US" sz="44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endParaRPr>
          </a:p>
        </p:txBody>
      </p:sp>
      <p:sp>
        <p:nvSpPr>
          <p:cNvPr id="67597" name="矩形 6"/>
          <p:cNvSpPr/>
          <p:nvPr/>
        </p:nvSpPr>
        <p:spPr>
          <a:xfrm>
            <a:off x="304187" y="2449150"/>
            <a:ext cx="11583944" cy="3553460"/>
          </a:xfrm>
          <a:prstGeom prst="rect">
            <a:avLst/>
          </a:prstGeom>
          <a:noFill/>
          <a:ln w="9525">
            <a:noFill/>
          </a:ln>
        </p:spPr>
        <p:txBody>
          <a:bodyPr anchor="t" anchorCtr="0">
            <a:spAutoFit/>
          </a:bodyPr>
          <a:p>
            <a:pPr>
              <a:lnSpc>
                <a:spcPct val="150000"/>
              </a:lnSpc>
              <a:buClr>
                <a:srgbClr val="003366"/>
              </a:buClr>
              <a:buSzPct val="75000"/>
            </a:pPr>
            <a:r>
              <a:rPr lang="en-US" altLang="zh-CN" sz="2000" dirty="0">
                <a:solidFill>
                  <a:schemeClr val="tx1"/>
                </a:solidFill>
                <a:latin typeface="微软雅黑" panose="020B0503020204020204" charset="-122"/>
                <a:ea typeface="微软雅黑" panose="020B0503020204020204" charset="-122"/>
                <a:cs typeface="微软雅黑" panose="020B0503020204020204" charset="-122"/>
              </a:rPr>
              <a:t>02 </a:t>
            </a:r>
            <a:r>
              <a:rPr lang="zh-CN" altLang="zh-CN" sz="2000" dirty="0">
                <a:solidFill>
                  <a:schemeClr val="tx1"/>
                </a:solidFill>
                <a:latin typeface="微软雅黑" panose="020B0503020204020204" charset="-122"/>
                <a:ea typeface="微软雅黑" panose="020B0503020204020204" charset="-122"/>
                <a:cs typeface="微软雅黑" panose="020B0503020204020204" charset="-122"/>
              </a:rPr>
              <a:t>项目名称</a:t>
            </a:r>
            <a:endParaRPr lang="zh-CN" altLang="zh-CN" sz="200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50000"/>
              </a:lnSpc>
              <a:spcAft>
                <a:spcPts val="600"/>
              </a:spcAft>
              <a:buClr>
                <a:srgbClr val="003366"/>
              </a:buClr>
              <a:buSzPct val="75000"/>
            </a:pPr>
            <a:r>
              <a:rPr lang="zh-CN" altLang="en-US" sz="2000" dirty="0">
                <a:solidFill>
                  <a:schemeClr val="tx1"/>
                </a:solidFill>
                <a:latin typeface="微软雅黑" panose="020B0503020204020204" charset="-122"/>
                <a:ea typeface="微软雅黑" panose="020B0503020204020204" charset="-122"/>
                <a:cs typeface="微软雅黑" panose="020B0503020204020204" charset="-122"/>
              </a:rPr>
              <a:t>1.主要依据立项批复里的项目名称填写（</a:t>
            </a:r>
            <a:r>
              <a:rPr lang="en-US" altLang="zh-CN" sz="2000" dirty="0">
                <a:solidFill>
                  <a:schemeClr val="tx1"/>
                </a:solidFill>
                <a:latin typeface="微软雅黑" panose="020B0503020204020204" charset="-122"/>
                <a:ea typeface="微软雅黑" panose="020B0503020204020204" charset="-122"/>
                <a:cs typeface="微软雅黑" panose="020B0503020204020204" charset="-122"/>
              </a:rPr>
              <a:t>1.</a:t>
            </a:r>
            <a:r>
              <a:rPr lang="zh-CN" altLang="en-US" sz="2000" dirty="0">
                <a:solidFill>
                  <a:schemeClr val="tx1"/>
                </a:solidFill>
                <a:latin typeface="微软雅黑" panose="020B0503020204020204" charset="-122"/>
                <a:ea typeface="微软雅黑" panose="020B0503020204020204" charset="-122"/>
                <a:cs typeface="微软雅黑" panose="020B0503020204020204" charset="-122"/>
              </a:rPr>
              <a:t>尽量和立项批复一致，不漏字少字；</a:t>
            </a:r>
            <a:r>
              <a:rPr lang="en-US" altLang="zh-CN" sz="2000" dirty="0">
                <a:solidFill>
                  <a:schemeClr val="tx1"/>
                </a:solidFill>
                <a:latin typeface="微软雅黑" panose="020B0503020204020204" charset="-122"/>
                <a:ea typeface="微软雅黑" panose="020B0503020204020204" charset="-122"/>
                <a:cs typeface="微软雅黑" panose="020B0503020204020204" charset="-122"/>
              </a:rPr>
              <a:t>2.</a:t>
            </a:r>
            <a:r>
              <a:rPr lang="zh-CN" altLang="en-US" sz="2000" dirty="0">
                <a:solidFill>
                  <a:schemeClr val="tx1"/>
                </a:solidFill>
                <a:latin typeface="微软雅黑" panose="020B0503020204020204" charset="-122"/>
                <a:ea typeface="微软雅黑" panose="020B0503020204020204" charset="-122"/>
                <a:cs typeface="微软雅黑" panose="020B0503020204020204" charset="-122"/>
              </a:rPr>
              <a:t>保留关键词，如美丽乡村建设、老旧小区改造、城市管廊等；</a:t>
            </a:r>
            <a:r>
              <a:rPr lang="en-US" altLang="zh-CN" sz="2000" dirty="0">
                <a:solidFill>
                  <a:schemeClr val="tx1"/>
                </a:solidFill>
                <a:latin typeface="微软雅黑" panose="020B0503020204020204" charset="-122"/>
                <a:ea typeface="微软雅黑" panose="020B0503020204020204" charset="-122"/>
                <a:cs typeface="微软雅黑" panose="020B0503020204020204" charset="-122"/>
              </a:rPr>
              <a:t>3.</a:t>
            </a:r>
            <a:r>
              <a:rPr lang="zh-CN" altLang="en-US" sz="2000" dirty="0">
                <a:solidFill>
                  <a:schemeClr val="tx1"/>
                </a:solidFill>
                <a:latin typeface="微软雅黑" panose="020B0503020204020204" charset="-122"/>
                <a:ea typeface="微软雅黑" panose="020B0503020204020204" charset="-122"/>
                <a:cs typeface="微软雅黑" panose="020B0503020204020204" charset="-122"/>
              </a:rPr>
              <a:t>单位名称不用重复填写或简写即可）。</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50000"/>
              </a:lnSpc>
              <a:spcAft>
                <a:spcPts val="600"/>
              </a:spcAft>
              <a:buClr>
                <a:srgbClr val="003366"/>
              </a:buClr>
              <a:buSzPct val="75000"/>
            </a:pPr>
            <a:r>
              <a:rPr lang="zh-CN" altLang="en-US" sz="2000" dirty="0">
                <a:solidFill>
                  <a:schemeClr val="tx1"/>
                </a:solidFill>
                <a:latin typeface="微软雅黑" panose="020B0503020204020204" charset="-122"/>
                <a:ea typeface="微软雅黑" panose="020B0503020204020204" charset="-122"/>
                <a:cs typeface="微软雅黑" panose="020B0503020204020204" charset="-122"/>
              </a:rPr>
              <a:t>2.没有立项文件的，根据项目建设内容填写，</a:t>
            </a:r>
            <a:r>
              <a:rPr lang="zh-CN" altLang="en-US" sz="2000" dirty="0">
                <a:latin typeface="微软雅黑" panose="020B0503020204020204" charset="-122"/>
                <a:ea typeface="微软雅黑" panose="020B0503020204020204" charset="-122"/>
                <a:cs typeface="微软雅黑" panose="020B0503020204020204" charset="-122"/>
              </a:rPr>
              <a:t>体现项目建设性质</a:t>
            </a:r>
            <a:r>
              <a:rPr lang="zh-CN" altLang="en-US" sz="2000" dirty="0">
                <a:solidFill>
                  <a:schemeClr val="tx1"/>
                </a:solidFill>
                <a:latin typeface="微软雅黑" panose="020B0503020204020204" charset="-122"/>
                <a:ea typeface="微软雅黑" panose="020B0503020204020204" charset="-122"/>
                <a:cs typeface="微软雅黑" panose="020B0503020204020204" charset="-122"/>
              </a:rPr>
              <a:t>（新建、改造、购置等），如“**新建厂房”、</a:t>
            </a:r>
            <a:r>
              <a:rPr lang="en-US" altLang="zh-CN" sz="2000" dirty="0">
                <a:solidFill>
                  <a:schemeClr val="tx1"/>
                </a:solidFill>
                <a:latin typeface="微软雅黑" panose="020B0503020204020204" charset="-122"/>
                <a:ea typeface="微软雅黑" panose="020B0503020204020204" charset="-122"/>
                <a:cs typeface="微软雅黑" panose="020B0503020204020204" charset="-122"/>
              </a:rPr>
              <a:t>“</a:t>
            </a:r>
            <a:r>
              <a:rPr lang="zh-CN" altLang="en-US" sz="2000" dirty="0">
                <a:solidFill>
                  <a:schemeClr val="tx1"/>
                </a:solidFill>
                <a:latin typeface="微软雅黑" panose="020B0503020204020204" charset="-122"/>
                <a:ea typeface="微软雅黑" panose="020B0503020204020204" charset="-122"/>
                <a:cs typeface="微软雅黑" panose="020B0503020204020204" charset="-122"/>
              </a:rPr>
              <a:t>**厂房建设”、</a:t>
            </a:r>
            <a:r>
              <a:rPr lang="zh-CN" altLang="en-US" sz="2000" dirty="0">
                <a:latin typeface="微软雅黑" panose="020B0503020204020204" charset="-122"/>
                <a:ea typeface="微软雅黑" panose="020B0503020204020204" charset="-122"/>
                <a:cs typeface="微软雅黑" panose="020B0503020204020204" charset="-122"/>
                <a:sym typeface="+mn-ea"/>
              </a:rPr>
              <a:t>“**设备购置”等，不能为</a:t>
            </a:r>
            <a:r>
              <a:rPr lang="en-US" altLang="zh-CN" sz="2000" dirty="0">
                <a:latin typeface="微软雅黑" panose="020B0503020204020204" charset="-122"/>
                <a:ea typeface="微软雅黑" panose="020B0503020204020204" charset="-122"/>
                <a:cs typeface="微软雅黑" panose="020B0503020204020204" charset="-122"/>
                <a:sym typeface="+mn-ea"/>
              </a:rPr>
              <a:t>”</a:t>
            </a:r>
            <a:r>
              <a:rPr lang="zh-CN" altLang="en-US" sz="2000" dirty="0">
                <a:latin typeface="微软雅黑" panose="020B0503020204020204" charset="-122"/>
                <a:ea typeface="微软雅黑" panose="020B0503020204020204" charset="-122"/>
                <a:cs typeface="微软雅黑" panose="020B0503020204020204" charset="-122"/>
                <a:sym typeface="+mn-ea"/>
              </a:rPr>
              <a:t>厂房</a:t>
            </a:r>
            <a:r>
              <a:rPr lang="en-US" altLang="zh-CN" sz="2000" dirty="0">
                <a:latin typeface="微软雅黑" panose="020B0503020204020204" charset="-122"/>
                <a:ea typeface="微软雅黑" panose="020B0503020204020204" charset="-122"/>
                <a:cs typeface="微软雅黑" panose="020B0503020204020204" charset="-122"/>
                <a:sym typeface="+mn-ea"/>
              </a:rPr>
              <a:t>“</a:t>
            </a:r>
            <a:r>
              <a:rPr lang="zh-CN" altLang="en-US" sz="2000" dirty="0">
                <a:latin typeface="微软雅黑" panose="020B0503020204020204" charset="-122"/>
                <a:ea typeface="微软雅黑" panose="020B0503020204020204" charset="-122"/>
                <a:cs typeface="微软雅黑" panose="020B0503020204020204" charset="-122"/>
                <a:sym typeface="+mn-ea"/>
              </a:rPr>
              <a:t>、</a:t>
            </a:r>
            <a:r>
              <a:rPr lang="en-US" altLang="zh-CN" sz="2000" dirty="0">
                <a:latin typeface="微软雅黑" panose="020B0503020204020204" charset="-122"/>
                <a:ea typeface="微软雅黑" panose="020B0503020204020204" charset="-122"/>
                <a:cs typeface="微软雅黑" panose="020B0503020204020204" charset="-122"/>
                <a:sym typeface="+mn-ea"/>
              </a:rPr>
              <a:t>”</a:t>
            </a:r>
            <a:r>
              <a:rPr lang="zh-CN" altLang="en-US" sz="2000" dirty="0">
                <a:latin typeface="微软雅黑" panose="020B0503020204020204" charset="-122"/>
                <a:ea typeface="微软雅黑" panose="020B0503020204020204" charset="-122"/>
                <a:cs typeface="微软雅黑" panose="020B0503020204020204" charset="-122"/>
                <a:sym typeface="+mn-ea"/>
              </a:rPr>
              <a:t>设备</a:t>
            </a:r>
            <a:r>
              <a:rPr lang="en-US" altLang="zh-CN" sz="2000" dirty="0">
                <a:latin typeface="微软雅黑" panose="020B0503020204020204" charset="-122"/>
                <a:ea typeface="微软雅黑" panose="020B0503020204020204" charset="-122"/>
                <a:cs typeface="微软雅黑" panose="020B0503020204020204" charset="-122"/>
                <a:sym typeface="+mn-ea"/>
              </a:rPr>
              <a:t>“</a:t>
            </a:r>
            <a:r>
              <a:rPr lang="zh-CN" altLang="en-US" sz="2000" dirty="0">
                <a:latin typeface="微软雅黑" panose="020B0503020204020204" charset="-122"/>
                <a:ea typeface="微软雅黑" panose="020B0503020204020204" charset="-122"/>
                <a:cs typeface="微软雅黑" panose="020B0503020204020204" charset="-122"/>
                <a:sym typeface="+mn-ea"/>
              </a:rPr>
              <a:t>、</a:t>
            </a:r>
            <a:r>
              <a:rPr lang="en-US" altLang="zh-CN" sz="2000" dirty="0">
                <a:latin typeface="微软雅黑" panose="020B0503020204020204" charset="-122"/>
                <a:ea typeface="微软雅黑" panose="020B0503020204020204" charset="-122"/>
                <a:cs typeface="微软雅黑" panose="020B0503020204020204" charset="-122"/>
                <a:sym typeface="+mn-ea"/>
              </a:rPr>
              <a:t>”</a:t>
            </a:r>
            <a:r>
              <a:rPr lang="zh-CN" altLang="en-US" sz="2000" dirty="0">
                <a:latin typeface="微软雅黑" panose="020B0503020204020204" charset="-122"/>
                <a:ea typeface="微软雅黑" panose="020B0503020204020204" charset="-122"/>
                <a:cs typeface="微软雅黑" panose="020B0503020204020204" charset="-122"/>
                <a:sym typeface="+mn-ea"/>
              </a:rPr>
              <a:t>其他</a:t>
            </a:r>
            <a:r>
              <a:rPr lang="en-US" altLang="zh-CN" sz="2000" dirty="0">
                <a:latin typeface="微软雅黑" panose="020B0503020204020204" charset="-122"/>
                <a:ea typeface="微软雅黑" panose="020B0503020204020204" charset="-122"/>
                <a:cs typeface="微软雅黑" panose="020B0503020204020204" charset="-122"/>
                <a:sym typeface="+mn-ea"/>
              </a:rPr>
              <a:t>“</a:t>
            </a:r>
            <a:r>
              <a:rPr lang="zh-CN" altLang="en-US" sz="2000" dirty="0">
                <a:latin typeface="微软雅黑" panose="020B0503020204020204" charset="-122"/>
                <a:ea typeface="微软雅黑" panose="020B0503020204020204" charset="-122"/>
                <a:cs typeface="微软雅黑" panose="020B0503020204020204" charset="-122"/>
                <a:sym typeface="+mn-ea"/>
              </a:rPr>
              <a:t>等。</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50000"/>
              </a:lnSpc>
              <a:spcAft>
                <a:spcPts val="600"/>
              </a:spcAft>
              <a:buClr>
                <a:srgbClr val="003366"/>
              </a:buClr>
              <a:buSzPct val="75000"/>
            </a:pPr>
            <a:r>
              <a:rPr lang="zh-CN" altLang="en-US" sz="2000" dirty="0">
                <a:solidFill>
                  <a:schemeClr val="tx1"/>
                </a:solidFill>
                <a:latin typeface="微软雅黑" panose="020B0503020204020204" charset="-122"/>
                <a:ea typeface="微软雅黑" panose="020B0503020204020204" charset="-122"/>
                <a:cs typeface="微软雅黑" panose="020B0503020204020204" charset="-122"/>
              </a:rPr>
              <a:t>3.</a:t>
            </a:r>
            <a:r>
              <a:rPr lang="zh-CN" altLang="en-US" sz="2000" dirty="0">
                <a:latin typeface="微软雅黑" panose="020B0503020204020204" charset="-122"/>
                <a:ea typeface="微软雅黑" panose="020B0503020204020204" charset="-122"/>
                <a:cs typeface="微软雅黑" panose="020B0503020204020204" charset="-122"/>
              </a:rPr>
              <a:t>不得出现</a:t>
            </a:r>
            <a:r>
              <a:rPr lang="zh-CN" altLang="en-US" sz="2000" dirty="0">
                <a:solidFill>
                  <a:srgbClr val="FF0000"/>
                </a:solidFill>
                <a:latin typeface="微软雅黑" panose="020B0503020204020204" charset="-122"/>
                <a:ea typeface="微软雅黑" panose="020B0503020204020204" charset="-122"/>
                <a:cs typeface="微软雅黑" panose="020B0503020204020204" charset="-122"/>
              </a:rPr>
              <a:t>回车、空格、逗号、特殊字符</a:t>
            </a:r>
            <a:r>
              <a:rPr lang="zh-CN" altLang="en-US" sz="2000" dirty="0">
                <a:latin typeface="微软雅黑" panose="020B0503020204020204" charset="-122"/>
                <a:ea typeface="微软雅黑" panose="020B0503020204020204" charset="-122"/>
                <a:cs typeface="微软雅黑" panose="020B0503020204020204" charset="-122"/>
              </a:rPr>
              <a:t>。</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50000"/>
              </a:lnSpc>
              <a:spcAft>
                <a:spcPts val="600"/>
              </a:spcAft>
              <a:buClr>
                <a:srgbClr val="003366"/>
              </a:buClr>
              <a:buSzPct val="75000"/>
            </a:pPr>
            <a:r>
              <a:rPr lang="zh-CN" altLang="en-US" sz="2000" dirty="0">
                <a:solidFill>
                  <a:schemeClr val="tx1"/>
                </a:solidFill>
                <a:latin typeface="微软雅黑" panose="020B0503020204020204" charset="-122"/>
                <a:ea typeface="微软雅黑" panose="020B0503020204020204" charset="-122"/>
                <a:cs typeface="微软雅黑" panose="020B0503020204020204" charset="-122"/>
              </a:rPr>
              <a:t>4.不得少于4个字。</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1"/>
          <a:stretch>
            <a:fillRect/>
          </a:stretch>
        </p:blipFill>
        <p:spPr>
          <a:xfrm>
            <a:off x="867592" y="1373758"/>
            <a:ext cx="8366341" cy="1075391"/>
          </a:xfrm>
          <a:prstGeom prst="rect">
            <a:avLst/>
          </a:prstGeom>
        </p:spPr>
      </p:pic>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7" name="标题 1"/>
          <p:cNvSpPr>
            <a:spLocks noGrp="1"/>
          </p:cNvSpPr>
          <p:nvPr>
            <p:ph type="title"/>
          </p:nvPr>
        </p:nvSpPr>
        <p:spPr>
          <a:xfrm>
            <a:off x="1589625" y="142161"/>
            <a:ext cx="8968472" cy="603082"/>
          </a:xfrm>
        </p:spPr>
        <p:txBody>
          <a:bodyPr vert="horz" wrap="square" lIns="103868" tIns="51934" rIns="103868" bIns="51934" numCol="1" anchor="b"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44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rPr>
              <a:t>审核类型</a:t>
            </a:r>
            <a:endParaRPr kumimoji="0" lang="zh-CN" altLang="en-US" sz="44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endParaRPr>
          </a:p>
        </p:txBody>
      </p:sp>
      <p:sp>
        <p:nvSpPr>
          <p:cNvPr id="67597" name="矩形 6"/>
          <p:cNvSpPr/>
          <p:nvPr/>
        </p:nvSpPr>
        <p:spPr>
          <a:xfrm>
            <a:off x="304187" y="2879680"/>
            <a:ext cx="11583944" cy="1753235"/>
          </a:xfrm>
          <a:prstGeom prst="rect">
            <a:avLst/>
          </a:prstGeom>
          <a:noFill/>
          <a:ln w="9525">
            <a:noFill/>
          </a:ln>
        </p:spPr>
        <p:txBody>
          <a:bodyPr anchor="t" anchorCtr="0">
            <a:spAutoFit/>
          </a:bodyPr>
          <a:p>
            <a:pPr>
              <a:lnSpc>
                <a:spcPct val="150000"/>
              </a:lnSpc>
              <a:buClr>
                <a:srgbClr val="003366"/>
              </a:buClr>
              <a:buSzPct val="75000"/>
            </a:pPr>
            <a:r>
              <a:rPr lang="en-US" altLang="zh-CN" sz="2400" dirty="0">
                <a:solidFill>
                  <a:schemeClr val="tx1"/>
                </a:solidFill>
                <a:latin typeface="微软雅黑" panose="020B0503020204020204" charset="-122"/>
                <a:ea typeface="微软雅黑" panose="020B0503020204020204" charset="-122"/>
                <a:cs typeface="微软雅黑" panose="020B0503020204020204" charset="-122"/>
              </a:rPr>
              <a:t>03 </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审核类型</a:t>
            </a:r>
            <a:endParaRPr lang="zh-CN" altLang="zh-CN" sz="240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50000"/>
              </a:lnSpc>
              <a:buClr>
                <a:srgbClr val="FF0000"/>
              </a:buClr>
              <a:buSzPct val="75000"/>
              <a:buFont typeface="Wingdings" panose="05000000000000000000" charset="0"/>
              <a:buChar char="Ø"/>
            </a:pPr>
            <a:r>
              <a:rPr lang="zh-CN" altLang="en-US" sz="2400" dirty="0">
                <a:latin typeface="微软雅黑" panose="020B0503020204020204" charset="-122"/>
                <a:ea typeface="微软雅黑" panose="020B0503020204020204" charset="-122"/>
                <a:cs typeface="微软雅黑" panose="020B0503020204020204" charset="-122"/>
                <a:sym typeface="+mn-ea"/>
              </a:rPr>
              <a:t>“03 审核类型”为1（新增项目）和3（调整计划总投资）的项目按月度申请</a:t>
            </a:r>
            <a:endParaRPr lang="zh-CN" altLang="en-US" sz="2400" dirty="0">
              <a:latin typeface="微软雅黑" panose="020B0503020204020204" charset="-122"/>
              <a:ea typeface="微软雅黑" panose="020B0503020204020204" charset="-122"/>
              <a:cs typeface="微软雅黑" panose="020B0503020204020204" charset="-122"/>
            </a:endParaRPr>
          </a:p>
          <a:p>
            <a:pPr>
              <a:lnSpc>
                <a:spcPct val="150000"/>
              </a:lnSpc>
              <a:buClr>
                <a:srgbClr val="FF0000"/>
              </a:buClr>
              <a:buSzPct val="75000"/>
              <a:buFont typeface="Wingdings" panose="05000000000000000000" charset="0"/>
              <a:buChar char="Ø"/>
            </a:pPr>
            <a:r>
              <a:rPr lang="zh-CN" altLang="en-US" sz="2400" dirty="0">
                <a:latin typeface="微软雅黑" panose="020B0503020204020204" charset="-122"/>
                <a:ea typeface="微软雅黑" panose="020B0503020204020204" charset="-122"/>
                <a:cs typeface="微软雅黑" panose="020B0503020204020204" charset="-122"/>
                <a:sym typeface="+mn-ea"/>
              </a:rPr>
              <a:t>“03 审核类型”为2（所属企业变更）和4（退出）的项目每年2月申请一次。</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1"/>
          <a:stretch>
            <a:fillRect/>
          </a:stretch>
        </p:blipFill>
        <p:spPr>
          <a:xfrm>
            <a:off x="867592" y="1373758"/>
            <a:ext cx="8366341" cy="1075391"/>
          </a:xfrm>
          <a:prstGeom prst="rect">
            <a:avLst/>
          </a:prstGeom>
        </p:spPr>
      </p:pic>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97" name="矩形 6"/>
          <p:cNvSpPr/>
          <p:nvPr/>
        </p:nvSpPr>
        <p:spPr>
          <a:xfrm>
            <a:off x="221025" y="2007848"/>
            <a:ext cx="11583944" cy="2399665"/>
          </a:xfrm>
          <a:prstGeom prst="rect">
            <a:avLst/>
          </a:prstGeom>
          <a:noFill/>
          <a:ln w="9525">
            <a:noFill/>
          </a:ln>
        </p:spPr>
        <p:txBody>
          <a:bodyPr anchor="t" anchorCtr="0">
            <a:spAutoFit/>
          </a:bodyPr>
          <a:p>
            <a:pPr>
              <a:lnSpc>
                <a:spcPct val="150000"/>
              </a:lnSpc>
              <a:buClr>
                <a:srgbClr val="003366"/>
              </a:buClr>
              <a:buSzPct val="75000"/>
            </a:pPr>
            <a:endParaRPr lang="en-US" altLang="zh-CN" sz="200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50000"/>
              </a:lnSpc>
              <a:buClr>
                <a:srgbClr val="003366"/>
              </a:buClr>
              <a:buSzPct val="75000"/>
            </a:pPr>
            <a:r>
              <a:rPr lang="en-US" altLang="zh-CN" sz="2000" dirty="0">
                <a:solidFill>
                  <a:schemeClr val="tx1"/>
                </a:solidFill>
                <a:latin typeface="微软雅黑" panose="020B0503020204020204" charset="-122"/>
                <a:ea typeface="微软雅黑" panose="020B0503020204020204" charset="-122"/>
                <a:cs typeface="微软雅黑" panose="020B0503020204020204" charset="-122"/>
              </a:rPr>
              <a:t>04:</a:t>
            </a:r>
            <a:r>
              <a:rPr lang="zh-CN" altLang="zh-CN" sz="2000" dirty="0">
                <a:solidFill>
                  <a:schemeClr val="tx1"/>
                </a:solidFill>
                <a:latin typeface="微软雅黑" panose="020B0503020204020204" charset="-122"/>
                <a:ea typeface="微软雅黑" panose="020B0503020204020204" charset="-122"/>
                <a:cs typeface="微软雅黑" panose="020B0503020204020204" charset="-122"/>
              </a:rPr>
              <a:t>项目建设所在地及区划</a:t>
            </a:r>
            <a:endParaRPr lang="en-US" altLang="zh-CN" sz="200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50000"/>
              </a:lnSpc>
              <a:buClr>
                <a:srgbClr val="003366"/>
              </a:buClr>
              <a:buSzPct val="75000"/>
            </a:pPr>
            <a:r>
              <a:rPr lang="en-US" altLang="zh-CN" sz="2000" dirty="0">
                <a:solidFill>
                  <a:schemeClr val="tx1"/>
                </a:solidFill>
                <a:latin typeface="微软雅黑" panose="020B0503020204020204" charset="-122"/>
                <a:ea typeface="微软雅黑" panose="020B0503020204020204" charset="-122"/>
                <a:cs typeface="微软雅黑" panose="020B0503020204020204" charset="-122"/>
              </a:rPr>
              <a:t>1.</a:t>
            </a:r>
            <a:r>
              <a:rPr lang="zh-CN" altLang="en-US" sz="2000" dirty="0">
                <a:solidFill>
                  <a:schemeClr val="tx1"/>
                </a:solidFill>
                <a:latin typeface="微软雅黑" panose="020B0503020204020204" charset="-122"/>
                <a:ea typeface="微软雅黑" panose="020B0503020204020204" charset="-122"/>
                <a:cs typeface="微软雅黑" panose="020B0503020204020204" charset="-122"/>
              </a:rPr>
              <a:t>指项目实际所处的详细地址，不是办公地址。（</a:t>
            </a:r>
            <a:r>
              <a:rPr lang="en-US" altLang="zh-CN" sz="2000" dirty="0">
                <a:solidFill>
                  <a:schemeClr val="tx1"/>
                </a:solidFill>
                <a:latin typeface="微软雅黑" panose="020B0503020204020204" charset="-122"/>
                <a:ea typeface="微软雅黑" panose="020B0503020204020204" charset="-122"/>
                <a:cs typeface="微软雅黑" panose="020B0503020204020204" charset="-122"/>
              </a:rPr>
              <a:t>206</a:t>
            </a:r>
            <a:r>
              <a:rPr lang="zh-CN" altLang="en-US" sz="2000" dirty="0">
                <a:solidFill>
                  <a:schemeClr val="tx1"/>
                </a:solidFill>
                <a:latin typeface="微软雅黑" panose="020B0503020204020204" charset="-122"/>
                <a:ea typeface="微软雅黑" panose="020B0503020204020204" charset="-122"/>
                <a:cs typeface="微软雅黑" panose="020B0503020204020204" charset="-122"/>
              </a:rPr>
              <a:t>数据分区依据）</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50000"/>
              </a:lnSpc>
              <a:buClr>
                <a:srgbClr val="003366"/>
              </a:buClr>
              <a:buSzPct val="75000"/>
            </a:pPr>
            <a:r>
              <a:rPr lang="en-US" altLang="zh-CN" sz="2000" dirty="0">
                <a:solidFill>
                  <a:schemeClr val="tx1"/>
                </a:solidFill>
                <a:latin typeface="微软雅黑" panose="020B0503020204020204" charset="-122"/>
                <a:ea typeface="微软雅黑" panose="020B0503020204020204" charset="-122"/>
                <a:cs typeface="微软雅黑" panose="020B0503020204020204" charset="-122"/>
              </a:rPr>
              <a:t>2.</a:t>
            </a:r>
            <a:r>
              <a:rPr sz="2000" dirty="0">
                <a:solidFill>
                  <a:srgbClr val="FF0000"/>
                </a:solidFill>
                <a:latin typeface="微软雅黑" panose="020B0503020204020204" charset="-122"/>
                <a:ea typeface="微软雅黑" panose="020B0503020204020204" charset="-122"/>
                <a:cs typeface="微软雅黑" panose="020B0503020204020204" charset="-122"/>
              </a:rPr>
              <a:t>区</a:t>
            </a:r>
            <a:r>
              <a:rPr lang="zh-CN" sz="2000" dirty="0">
                <a:solidFill>
                  <a:srgbClr val="FF0000"/>
                </a:solidFill>
                <a:latin typeface="微软雅黑" panose="020B0503020204020204" charset="-122"/>
                <a:ea typeface="微软雅黑" panose="020B0503020204020204" charset="-122"/>
                <a:cs typeface="微软雅黑" panose="020B0503020204020204" charset="-122"/>
              </a:rPr>
              <a:t>、镇街</a:t>
            </a:r>
            <a:r>
              <a:rPr sz="2000" dirty="0">
                <a:solidFill>
                  <a:srgbClr val="FF0000"/>
                </a:solidFill>
                <a:latin typeface="微软雅黑" panose="020B0503020204020204" charset="-122"/>
                <a:ea typeface="微软雅黑" panose="020B0503020204020204" charset="-122"/>
                <a:cs typeface="微软雅黑" panose="020B0503020204020204" charset="-122"/>
              </a:rPr>
              <a:t>必须填写</a:t>
            </a:r>
            <a:r>
              <a:rPr sz="2000" dirty="0">
                <a:latin typeface="微软雅黑" panose="020B0503020204020204" charset="-122"/>
                <a:ea typeface="微软雅黑" panose="020B0503020204020204" charset="-122"/>
                <a:cs typeface="微软雅黑" panose="020B0503020204020204" charset="-122"/>
              </a:rPr>
              <a:t>，不能为空，后面的尽量填细填具体。</a:t>
            </a:r>
            <a:endParaRPr sz="2000" dirty="0">
              <a:latin typeface="微软雅黑" panose="020B0503020204020204" charset="-122"/>
              <a:ea typeface="微软雅黑" panose="020B0503020204020204" charset="-122"/>
              <a:cs typeface="微软雅黑" panose="020B0503020204020204" charset="-122"/>
            </a:endParaRPr>
          </a:p>
          <a:p>
            <a:pPr>
              <a:lnSpc>
                <a:spcPct val="150000"/>
              </a:lnSpc>
              <a:buClr>
                <a:srgbClr val="003366"/>
              </a:buClr>
              <a:buSzPct val="75000"/>
            </a:pPr>
            <a:r>
              <a:rPr lang="en-US" altLang="zh-CN" sz="2000" dirty="0">
                <a:solidFill>
                  <a:schemeClr val="tx1"/>
                </a:solidFill>
                <a:latin typeface="微软雅黑" panose="020B0503020204020204" charset="-122"/>
                <a:ea typeface="微软雅黑" panose="020B0503020204020204" charset="-122"/>
                <a:cs typeface="微软雅黑" panose="020B0503020204020204" charset="-122"/>
              </a:rPr>
              <a:t>3.</a:t>
            </a:r>
            <a:r>
              <a:rPr lang="zh-CN" sz="2000" dirty="0">
                <a:solidFill>
                  <a:schemeClr val="tx1"/>
                </a:solidFill>
                <a:latin typeface="微软雅黑" panose="020B0503020204020204" charset="-122"/>
                <a:ea typeface="微软雅黑" panose="020B0503020204020204" charset="-122"/>
                <a:cs typeface="微软雅黑" panose="020B0503020204020204" charset="-122"/>
              </a:rPr>
              <a:t>区划代码要和地址一致。</a:t>
            </a:r>
            <a:endParaRPr lang="zh-CN" sz="20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2" name="矩形 6"/>
          <p:cNvSpPr/>
          <p:nvPr/>
        </p:nvSpPr>
        <p:spPr>
          <a:xfrm>
            <a:off x="304187" y="4548967"/>
            <a:ext cx="11583944" cy="1014730"/>
          </a:xfrm>
          <a:prstGeom prst="rect">
            <a:avLst/>
          </a:prstGeom>
          <a:noFill/>
          <a:ln w="9525">
            <a:noFill/>
          </a:ln>
        </p:spPr>
        <p:txBody>
          <a:bodyPr anchor="t" anchorCtr="0">
            <a:spAutoFit/>
          </a:bodyPr>
          <a:p>
            <a:pPr>
              <a:lnSpc>
                <a:spcPct val="150000"/>
              </a:lnSpc>
              <a:buClr>
                <a:srgbClr val="003366"/>
              </a:buClr>
              <a:buSzPct val="75000"/>
            </a:pPr>
            <a:r>
              <a:rPr lang="en-US" altLang="zh-CN" sz="2000" dirty="0">
                <a:latin typeface="微软雅黑" panose="020B0503020204020204" charset="-122"/>
                <a:ea typeface="微软雅黑" panose="020B0503020204020204" charset="-122"/>
                <a:cs typeface="微软雅黑" panose="020B0503020204020204" charset="-122"/>
                <a:sym typeface="+mn-ea"/>
              </a:rPr>
              <a:t>05</a:t>
            </a:r>
            <a:r>
              <a:rPr lang="zh-CN" altLang="en-US" sz="2000" dirty="0">
                <a:latin typeface="微软雅黑" panose="020B0503020204020204" charset="-122"/>
                <a:ea typeface="微软雅黑" panose="020B0503020204020204" charset="-122"/>
                <a:cs typeface="微软雅黑" panose="020B0503020204020204" charset="-122"/>
                <a:sym typeface="+mn-ea"/>
              </a:rPr>
              <a:t>：项目处理地代码：按照在地统计原则，填写项目所归属管理的统计机构在数据处理平台中的代码。</a:t>
            </a:r>
            <a:r>
              <a:rPr lang="zh-CN" altLang="en-US" sz="2000" dirty="0">
                <a:solidFill>
                  <a:srgbClr val="FF0000"/>
                </a:solidFill>
                <a:latin typeface="微软雅黑" panose="020B0503020204020204" charset="-122"/>
                <a:ea typeface="微软雅黑" panose="020B0503020204020204" charset="-122"/>
                <a:cs typeface="微软雅黑" panose="020B0503020204020204" charset="-122"/>
              </a:rPr>
              <a:t>需与项目编码中间6位一致</a:t>
            </a:r>
            <a:r>
              <a:rPr lang="zh-CN" altLang="en-US" sz="2000" dirty="0">
                <a:solidFill>
                  <a:schemeClr val="tx1"/>
                </a:solidFill>
                <a:latin typeface="微软雅黑" panose="020B0503020204020204" charset="-122"/>
                <a:ea typeface="微软雅黑" panose="020B0503020204020204" charset="-122"/>
                <a:cs typeface="微软雅黑" panose="020B0503020204020204" charset="-122"/>
              </a:rPr>
              <a:t>，</a:t>
            </a:r>
            <a:r>
              <a:rPr lang="zh-CN" altLang="en-US" sz="2000" dirty="0">
                <a:latin typeface="微软雅黑" panose="020B0503020204020204" charset="-122"/>
                <a:ea typeface="微软雅黑" panose="020B0503020204020204" charset="-122"/>
                <a:cs typeface="微软雅黑" panose="020B0503020204020204" charset="-122"/>
              </a:rPr>
              <a:t>不一定和建设地区划一致</a:t>
            </a:r>
            <a:r>
              <a:rPr lang="zh-CN" altLang="en-US" sz="2000" dirty="0">
                <a:solidFill>
                  <a:schemeClr val="tx1"/>
                </a:solidFill>
                <a:latin typeface="微软雅黑" panose="020B0503020204020204" charset="-122"/>
                <a:ea typeface="微软雅黑" panose="020B0503020204020204" charset="-122"/>
                <a:cs typeface="微软雅黑" panose="020B0503020204020204" charset="-122"/>
              </a:rPr>
              <a:t>。</a:t>
            </a:r>
            <a:r>
              <a:rPr lang="zh-CN" altLang="en-US" sz="2000" dirty="0">
                <a:solidFill>
                  <a:srgbClr val="FF0000"/>
                </a:solidFill>
                <a:latin typeface="微软雅黑" panose="020B0503020204020204" charset="-122"/>
                <a:ea typeface="微软雅黑" panose="020B0503020204020204" charset="-122"/>
                <a:cs typeface="微软雅黑" panose="020B0503020204020204" charset="-122"/>
              </a:rPr>
              <a:t>（不可只填写六位）</a:t>
            </a:r>
            <a:endParaRPr lang="zh-CN" altLang="en-US" sz="20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3" name="矩形标注 2"/>
          <p:cNvSpPr/>
          <p:nvPr/>
        </p:nvSpPr>
        <p:spPr>
          <a:xfrm>
            <a:off x="7579995" y="4008755"/>
            <a:ext cx="2588260" cy="540385"/>
          </a:xfrm>
          <a:prstGeom prst="wedgeRectCallout">
            <a:avLst/>
          </a:prstGeom>
          <a:noFill/>
          <a:ln w="38100" cap="flat" cmpd="sng" algn="ctr">
            <a:solidFill>
              <a:schemeClr val="accent6">
                <a:lumMod val="40000"/>
                <a:lumOff val="60000"/>
              </a:schemeClr>
            </a:solidFill>
            <a:prstDash val="solid"/>
            <a:round/>
            <a:headEnd type="none" w="sm" len="sm"/>
            <a:tailEnd type="none" w="sm" len="sm"/>
          </a:ln>
          <a:extLst>
            <a:ext uri="{909E8E84-426E-40DD-AFC4-6F175D3DCCD1}">
              <a14:hiddenFill xmlns:a14="http://schemas.microsoft.com/office/drawing/2010/main">
                <a:solidFill>
                  <a:schemeClr val="accent1"/>
                </a:solidFill>
              </a14:hiddenFill>
            </a:ext>
          </a:extLst>
        </p:spPr>
        <p:txBody>
          <a:bodyPr vert="horz" wrap="none" lIns="91414" tIns="45707" rIns="91414" bIns="45707" numCol="1" anchor="t" anchorCtr="0" compatLnSpc="1"/>
          <a:p>
            <a:pPr marL="0" marR="0" indent="0" algn="l" defTabSz="914400" rtl="0" eaLnBrk="1" fontAlgn="base" latinLnBrk="0" hangingPunct="1">
              <a:lnSpc>
                <a:spcPct val="100000"/>
              </a:lnSpc>
              <a:spcBef>
                <a:spcPct val="0"/>
              </a:spcBef>
              <a:spcAft>
                <a:spcPct val="0"/>
              </a:spcAft>
              <a:buClrTx/>
              <a:buSzTx/>
              <a:buFontTx/>
              <a:buNone/>
            </a:pPr>
            <a:endParaRPr kumimoji="0" lang="en-US" altLang="zh-CN" sz="2800" b="1" i="0" u="none" strike="noStrike" cap="none" normalizeH="0" baseline="0" smtClean="0">
              <a:ln>
                <a:noFill/>
              </a:ln>
              <a:solidFill>
                <a:schemeClr val="tx1"/>
              </a:solidFill>
              <a:effectLst/>
              <a:latin typeface="Verdana" panose="020B0604030504040204" pitchFamily="34" charset="0"/>
              <a:ea typeface="宋体" panose="02010600030101010101" pitchFamily="2" charset="-122"/>
            </a:endParaRPr>
          </a:p>
        </p:txBody>
      </p:sp>
      <p:sp>
        <p:nvSpPr>
          <p:cNvPr id="6" name="文本框 5"/>
          <p:cNvSpPr txBox="1"/>
          <p:nvPr/>
        </p:nvSpPr>
        <p:spPr>
          <a:xfrm>
            <a:off x="7834782" y="4084356"/>
            <a:ext cx="2256798" cy="368300"/>
          </a:xfrm>
          <a:prstGeom prst="rect">
            <a:avLst/>
          </a:prstGeom>
          <a:noFill/>
        </p:spPr>
        <p:txBody>
          <a:bodyPr wrap="square" rtlCol="0">
            <a:spAutoFit/>
          </a:bodyPr>
          <a:p>
            <a:r>
              <a:rPr lang="en-US" altLang="zh-CN" sz="1800" dirty="0">
                <a:latin typeface="微软雅黑" panose="020B0503020204020204" charset="-122"/>
                <a:ea typeface="微软雅黑" panose="020B0503020204020204" charset="-122"/>
                <a:cs typeface="微软雅黑" panose="020B0503020204020204" charset="-122"/>
                <a:sym typeface="+mn-ea"/>
              </a:rPr>
              <a:t>04</a:t>
            </a:r>
            <a:r>
              <a:rPr lang="zh-CN" altLang="en-US" sz="1800" dirty="0">
                <a:latin typeface="微软雅黑" panose="020B0503020204020204" charset="-122"/>
                <a:ea typeface="微软雅黑" panose="020B0503020204020204" charset="-122"/>
                <a:cs typeface="微软雅黑" panose="020B0503020204020204" charset="-122"/>
                <a:sym typeface="+mn-ea"/>
              </a:rPr>
              <a:t>与</a:t>
            </a:r>
            <a:r>
              <a:rPr lang="en-US" altLang="zh-CN" sz="1800" dirty="0">
                <a:latin typeface="微软雅黑" panose="020B0503020204020204" charset="-122"/>
                <a:ea typeface="微软雅黑" panose="020B0503020204020204" charset="-122"/>
                <a:cs typeface="微软雅黑" panose="020B0503020204020204" charset="-122"/>
                <a:sym typeface="+mn-ea"/>
              </a:rPr>
              <a:t>05</a:t>
            </a:r>
            <a:r>
              <a:rPr lang="zh-CN" altLang="en-US" sz="1800" dirty="0">
                <a:latin typeface="微软雅黑" panose="020B0503020204020204" charset="-122"/>
                <a:ea typeface="微软雅黑" panose="020B0503020204020204" charset="-122"/>
                <a:cs typeface="微软雅黑" panose="020B0503020204020204" charset="-122"/>
                <a:sym typeface="+mn-ea"/>
              </a:rPr>
              <a:t>可以不一致</a:t>
            </a:r>
            <a:r>
              <a:rPr lang="en-US" altLang="zh-CN" sz="1800" dirty="0">
                <a:sym typeface="+mn-ea"/>
              </a:rPr>
              <a:t>  </a:t>
            </a:r>
            <a:endParaRPr lang="zh-CN" altLang="en-US" sz="1800"/>
          </a:p>
        </p:txBody>
      </p:sp>
      <p:sp>
        <p:nvSpPr>
          <p:cNvPr id="5" name="文本框 4"/>
          <p:cNvSpPr txBox="1"/>
          <p:nvPr/>
        </p:nvSpPr>
        <p:spPr>
          <a:xfrm>
            <a:off x="328295" y="5587365"/>
            <a:ext cx="10840720" cy="1014730"/>
          </a:xfrm>
          <a:prstGeom prst="rect">
            <a:avLst/>
          </a:prstGeom>
          <a:noFill/>
        </p:spPr>
        <p:txBody>
          <a:bodyPr wrap="square" rtlCol="0" anchor="t">
            <a:spAutoFit/>
          </a:bodyPr>
          <a:p>
            <a:pPr>
              <a:lnSpc>
                <a:spcPct val="150000"/>
              </a:lnSpc>
            </a:pPr>
            <a:r>
              <a:rPr lang="en-US" altLang="zh-CN" sz="2000" dirty="0">
                <a:latin typeface="微软雅黑" panose="020B0503020204020204" charset="-122"/>
                <a:ea typeface="微软雅黑" panose="020B0503020204020204" charset="-122"/>
                <a:cs typeface="微软雅黑" panose="020B0503020204020204" charset="-122"/>
                <a:sym typeface="+mn-ea"/>
              </a:rPr>
              <a:t>28:项目建设内容及规模：</a:t>
            </a:r>
            <a:r>
              <a:rPr lang="zh-CN" altLang="en-US" sz="2000" dirty="0">
                <a:latin typeface="微软雅黑" panose="020B0503020204020204" charset="-122"/>
                <a:ea typeface="微软雅黑" panose="020B0503020204020204" charset="-122"/>
                <a:cs typeface="微软雅黑" panose="020B0503020204020204" charset="-122"/>
                <a:sym typeface="+mn-ea"/>
              </a:rPr>
              <a:t>主要说明投资项目的用途、各单项名称规模大小及项目主要资金构成情况。根据备案文件和具体建设内容填写，不超过200字。</a:t>
            </a:r>
            <a:endParaRPr lang="zh-CN" altLang="en-US" sz="2000" dirty="0">
              <a:latin typeface="微软雅黑" panose="020B0503020204020204" charset="-122"/>
              <a:ea typeface="微软雅黑" panose="020B0503020204020204" charset="-122"/>
              <a:cs typeface="微软雅黑" panose="020B0503020204020204" charset="-122"/>
            </a:endParaRPr>
          </a:p>
        </p:txBody>
      </p:sp>
      <p:graphicFrame>
        <p:nvGraphicFramePr>
          <p:cNvPr id="9" name="对象 8"/>
          <p:cNvGraphicFramePr/>
          <p:nvPr/>
        </p:nvGraphicFramePr>
        <p:xfrm>
          <a:off x="416560" y="766445"/>
          <a:ext cx="10960735" cy="1787525"/>
        </p:xfrm>
        <a:graphic>
          <a:graphicData uri="http://schemas.openxmlformats.org/presentationml/2006/ole">
            <mc:AlternateContent xmlns:mc="http://schemas.openxmlformats.org/markup-compatibility/2006">
              <mc:Choice xmlns:v="urn:schemas-microsoft-com:vml" Requires="v">
                <p:oleObj spid="_x0000_s10" name="" r:id="rId1" imgW="5486400" imgH="1152525" progId="Paint.Picture">
                  <p:embed/>
                </p:oleObj>
              </mc:Choice>
              <mc:Fallback>
                <p:oleObj name="" r:id="rId1" imgW="5486400" imgH="1152525" progId="Paint.Picture">
                  <p:embed/>
                  <p:pic>
                    <p:nvPicPr>
                      <p:cNvPr id="0" name="图片 9"/>
                      <p:cNvPicPr/>
                      <p:nvPr/>
                    </p:nvPicPr>
                    <p:blipFill>
                      <a:blip r:embed="rId2"/>
                      <a:stretch>
                        <a:fillRect/>
                      </a:stretch>
                    </p:blipFill>
                    <p:spPr>
                      <a:xfrm>
                        <a:off x="416560" y="766445"/>
                        <a:ext cx="10960735" cy="1787525"/>
                      </a:xfrm>
                      <a:prstGeom prst="rect">
                        <a:avLst/>
                      </a:prstGeom>
                    </p:spPr>
                  </p:pic>
                </p:oleObj>
              </mc:Fallback>
            </mc:AlternateContent>
          </a:graphicData>
        </a:graphic>
      </p:graphicFrame>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内容占位符 2"/>
          <p:cNvSpPr>
            <a:spLocks noGrp="1"/>
          </p:cNvSpPr>
          <p:nvPr>
            <p:ph idx="1"/>
          </p:nvPr>
        </p:nvSpPr>
        <p:spPr>
          <a:xfrm>
            <a:off x="2784475" y="1914525"/>
            <a:ext cx="7675880" cy="2152015"/>
          </a:xfrm>
        </p:spPr>
        <p:txBody>
          <a:bodyPr vert="horz" wrap="square" lIns="91440" tIns="45720" rIns="91440" bIns="45720" anchor="t" anchorCtr="0"/>
          <a:p>
            <a:pPr>
              <a:lnSpc>
                <a:spcPct val="150000"/>
              </a:lnSpc>
            </a:pPr>
            <a:r>
              <a:rPr lang="zh-CN" altLang="en-US" sz="3600" b="1" dirty="0">
                <a:latin typeface="微软雅黑" panose="020B0503020204020204" charset="-122"/>
                <a:ea typeface="微软雅黑" panose="020B0503020204020204" charset="-122"/>
                <a:sym typeface="+mn-ea"/>
              </a:rPr>
              <a:t>一、报表填报要求</a:t>
            </a:r>
            <a:endParaRPr lang="zh-CN" altLang="en-US" sz="3600" b="1" dirty="0">
              <a:latin typeface="微软雅黑" panose="020B0503020204020204" charset="-122"/>
              <a:ea typeface="微软雅黑" panose="020B0503020204020204" charset="-122"/>
              <a:sym typeface="+mn-ea"/>
            </a:endParaRPr>
          </a:p>
          <a:p>
            <a:pPr>
              <a:lnSpc>
                <a:spcPct val="150000"/>
              </a:lnSpc>
            </a:pPr>
            <a:r>
              <a:rPr lang="zh-CN" altLang="en-US" sz="3600" b="1" dirty="0">
                <a:latin typeface="微软雅黑" panose="020B0503020204020204" charset="-122"/>
                <a:ea typeface="微软雅黑" panose="020B0503020204020204" charset="-122"/>
              </a:rPr>
              <a:t>二、存在问题及</a:t>
            </a:r>
            <a:r>
              <a:rPr lang="zh-CN" altLang="en-US" sz="3600" b="1" dirty="0">
                <a:latin typeface="微软雅黑" panose="020B0503020204020204" charset="-122"/>
                <a:ea typeface="微软雅黑" panose="020B0503020204020204" charset="-122"/>
                <a:sym typeface="+mn-ea"/>
              </a:rPr>
              <a:t>注意事项</a:t>
            </a:r>
            <a:endParaRPr lang="zh-CN" altLang="en-US" sz="3600" b="1" dirty="0">
              <a:latin typeface="微软雅黑" panose="020B0503020204020204" charset="-122"/>
              <a:ea typeface="微软雅黑" panose="020B0503020204020204" charset="-122"/>
              <a:sym typeface="+mn-ea"/>
            </a:endParaRPr>
          </a:p>
          <a:p>
            <a:pPr>
              <a:lnSpc>
                <a:spcPct val="150000"/>
              </a:lnSpc>
            </a:pPr>
            <a:endParaRPr lang="zh-CN" altLang="en-US" sz="3600" b="1" dirty="0">
              <a:latin typeface="微软雅黑" panose="020B0503020204020204" charset="-122"/>
              <a:ea typeface="微软雅黑" panose="020B0503020204020204" charset="-122"/>
            </a:endParaRPr>
          </a:p>
          <a:p>
            <a:pPr marL="0" indent="0">
              <a:lnSpc>
                <a:spcPct val="150000"/>
              </a:lnSpc>
              <a:buNone/>
            </a:pPr>
            <a:endParaRPr lang="zh-CN" altLang="en-US" sz="3200" b="1" dirty="0"/>
          </a:p>
          <a:p>
            <a:endParaRPr lang="zh-CN" altLang="en-US" dirty="0"/>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标题 1"/>
          <p:cNvSpPr>
            <a:spLocks noGrp="1"/>
          </p:cNvSpPr>
          <p:nvPr>
            <p:ph type="title"/>
          </p:nvPr>
        </p:nvSpPr>
        <p:spPr>
          <a:xfrm>
            <a:off x="1876645" y="142161"/>
            <a:ext cx="8968472" cy="603082"/>
          </a:xfrm>
        </p:spPr>
        <p:txBody>
          <a:bodyPr vert="horz" wrap="square" lIns="103868" tIns="51934" rIns="103868" bIns="51934" numCol="1" anchor="b"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44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rPr>
              <a:t>单位情况</a:t>
            </a:r>
            <a:endParaRPr kumimoji="0" lang="zh-CN" altLang="en-US" sz="44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endParaRPr>
          </a:p>
        </p:txBody>
      </p:sp>
      <p:sp>
        <p:nvSpPr>
          <p:cNvPr id="67597" name="矩形 6"/>
          <p:cNvSpPr/>
          <p:nvPr/>
        </p:nvSpPr>
        <p:spPr>
          <a:xfrm>
            <a:off x="437500" y="4079377"/>
            <a:ext cx="11583944" cy="3322955"/>
          </a:xfrm>
          <a:prstGeom prst="rect">
            <a:avLst/>
          </a:prstGeom>
          <a:noFill/>
          <a:ln w="9525">
            <a:noFill/>
          </a:ln>
        </p:spPr>
        <p:txBody>
          <a:bodyPr anchor="t" anchorCtr="0">
            <a:spAutoFit/>
          </a:bodyPr>
          <a:p>
            <a:pPr>
              <a:lnSpc>
                <a:spcPct val="150000"/>
              </a:lnSpc>
              <a:buClr>
                <a:srgbClr val="003366"/>
              </a:buClr>
              <a:buSzPct val="75000"/>
            </a:pPr>
            <a:r>
              <a:rPr lang="en-US" sz="2000" dirty="0">
                <a:solidFill>
                  <a:schemeClr val="tx1"/>
                </a:solidFill>
                <a:latin typeface="微软雅黑" panose="020B0503020204020204" charset="-122"/>
                <a:ea typeface="微软雅黑" panose="020B0503020204020204" charset="-122"/>
                <a:cs typeface="微软雅黑" panose="020B0503020204020204" charset="-122"/>
              </a:rPr>
              <a:t>06</a:t>
            </a:r>
            <a:r>
              <a:rPr lang="zh-CN" altLang="en-US" sz="2000" dirty="0">
                <a:solidFill>
                  <a:schemeClr val="tx1"/>
                </a:solidFill>
                <a:latin typeface="微软雅黑" panose="020B0503020204020204" charset="-122"/>
                <a:ea typeface="微软雅黑" panose="020B0503020204020204" charset="-122"/>
                <a:cs typeface="微软雅黑" panose="020B0503020204020204" charset="-122"/>
              </a:rPr>
              <a:t>建设单位情况：通过平台上报的都选择</a:t>
            </a:r>
            <a:r>
              <a:rPr lang="en-US" altLang="zh-CN" sz="2000" dirty="0">
                <a:solidFill>
                  <a:schemeClr val="tx1"/>
                </a:solidFill>
                <a:latin typeface="微软雅黑" panose="020B0503020204020204" charset="-122"/>
                <a:ea typeface="微软雅黑" panose="020B0503020204020204" charset="-122"/>
                <a:cs typeface="微软雅黑" panose="020B0503020204020204" charset="-122"/>
              </a:rPr>
              <a:t>“1”</a:t>
            </a:r>
            <a:r>
              <a:rPr lang="zh-CN" altLang="en-US" sz="2000" dirty="0">
                <a:solidFill>
                  <a:schemeClr val="tx1"/>
                </a:solidFill>
                <a:latin typeface="微软雅黑" panose="020B0503020204020204" charset="-122"/>
                <a:ea typeface="微软雅黑" panose="020B0503020204020204" charset="-122"/>
                <a:cs typeface="微软雅黑" panose="020B0503020204020204" charset="-122"/>
              </a:rPr>
              <a:t>。</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50000"/>
              </a:lnSpc>
              <a:buClr>
                <a:srgbClr val="003366"/>
              </a:buClr>
              <a:buSzPct val="75000"/>
            </a:pPr>
            <a:r>
              <a:rPr lang="en-US" altLang="zh-CN" sz="2000" dirty="0">
                <a:solidFill>
                  <a:srgbClr val="C0504D"/>
                </a:solidFill>
                <a:latin typeface="微软雅黑" panose="020B0503020204020204" charset="-122"/>
                <a:ea typeface="微软雅黑" panose="020B0503020204020204" charset="-122"/>
                <a:cs typeface="微软雅黑" panose="020B0503020204020204" charset="-122"/>
              </a:rPr>
              <a:t>08</a:t>
            </a:r>
            <a:r>
              <a:rPr lang="zh-CN" altLang="en-US" sz="2000" dirty="0">
                <a:solidFill>
                  <a:srgbClr val="C0504D"/>
                </a:solidFill>
                <a:latin typeface="微软雅黑" panose="020B0503020204020204" charset="-122"/>
                <a:ea typeface="微软雅黑" panose="020B0503020204020204" charset="-122"/>
                <a:cs typeface="微软雅黑" panose="020B0503020204020204" charset="-122"/>
              </a:rPr>
              <a:t>建设单位详细名称：</a:t>
            </a:r>
            <a:r>
              <a:rPr lang="zh-CN" altLang="en-US" sz="2000" dirty="0">
                <a:solidFill>
                  <a:srgbClr val="FF0000"/>
                </a:solidFill>
                <a:latin typeface="微软雅黑" panose="020B0503020204020204" charset="-122"/>
                <a:ea typeface="微软雅黑" panose="020B0503020204020204" charset="-122"/>
                <a:cs typeface="微软雅黑" panose="020B0503020204020204" charset="-122"/>
              </a:rPr>
              <a:t>与表头一致</a:t>
            </a:r>
            <a:r>
              <a:rPr lang="zh-CN" altLang="en-US" sz="2000" dirty="0">
                <a:solidFill>
                  <a:schemeClr val="tx1"/>
                </a:solidFill>
                <a:latin typeface="微软雅黑" panose="020B0503020204020204" charset="-122"/>
                <a:ea typeface="微软雅黑" panose="020B0503020204020204" charset="-122"/>
                <a:cs typeface="微软雅黑" panose="020B0503020204020204" charset="-122"/>
              </a:rPr>
              <a:t>，单位名称更改的可以填写新名称。</a:t>
            </a:r>
            <a:r>
              <a:rPr lang="zh-CN" altLang="en-US" sz="2000" dirty="0">
                <a:solidFill>
                  <a:srgbClr val="C0504D"/>
                </a:solidFill>
                <a:latin typeface="微软雅黑" panose="020B0503020204020204" charset="-122"/>
                <a:ea typeface="微软雅黑" panose="020B0503020204020204" charset="-122"/>
                <a:cs typeface="微软雅黑" panose="020B0503020204020204" charset="-122"/>
              </a:rPr>
              <a:t>存在代建情况的，</a:t>
            </a:r>
            <a:r>
              <a:rPr lang="zh-CN" altLang="en-US" sz="2000" dirty="0">
                <a:solidFill>
                  <a:srgbClr val="FF0000"/>
                </a:solidFill>
                <a:latin typeface="微软雅黑" panose="020B0503020204020204" charset="-122"/>
                <a:ea typeface="微软雅黑" panose="020B0503020204020204" charset="-122"/>
                <a:cs typeface="微软雅黑" panose="020B0503020204020204" charset="-122"/>
              </a:rPr>
              <a:t>建设单位仍然和表头一致。</a:t>
            </a:r>
            <a:endParaRPr lang="zh-CN" altLang="en-US" sz="2000" dirty="0">
              <a:solidFill>
                <a:srgbClr val="C0504D"/>
              </a:solidFill>
              <a:latin typeface="微软雅黑" panose="020B0503020204020204" charset="-122"/>
              <a:ea typeface="微软雅黑" panose="020B0503020204020204" charset="-122"/>
              <a:cs typeface="微软雅黑" panose="020B0503020204020204" charset="-122"/>
            </a:endParaRPr>
          </a:p>
          <a:p>
            <a:pPr algn="l">
              <a:lnSpc>
                <a:spcPct val="150000"/>
              </a:lnSpc>
              <a:buClr>
                <a:srgbClr val="003366"/>
              </a:buClr>
              <a:buSzPct val="75000"/>
              <a:buNone/>
            </a:pPr>
            <a:r>
              <a:rPr lang="zh-CN" altLang="en-US" sz="2000" dirty="0">
                <a:latin typeface="微软雅黑" panose="020B0503020204020204" charset="-122"/>
                <a:ea typeface="微软雅黑" panose="020B0503020204020204" charset="-122"/>
                <a:cs typeface="微软雅黑" panose="020B0503020204020204" charset="-122"/>
                <a:sym typeface="+mn-ea"/>
              </a:rPr>
              <a:t>09建设单位所在地及区划区划代码：单位所在地地址填写尽量详细，区划代码应与文字一致。</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endParaRPr>
          </a:p>
          <a:p>
            <a:pPr algn="l">
              <a:lnSpc>
                <a:spcPct val="150000"/>
              </a:lnSpc>
              <a:buClr>
                <a:srgbClr val="003366"/>
              </a:buClr>
              <a:buSzPct val="75000"/>
              <a:buNone/>
            </a:pPr>
            <a:r>
              <a:rPr lang="zh-CN" altLang="en-US" sz="2000" dirty="0">
                <a:latin typeface="微软雅黑" panose="020B0503020204020204" charset="-122"/>
                <a:ea typeface="微软雅黑" panose="020B0503020204020204" charset="-122"/>
                <a:cs typeface="微软雅黑" panose="020B0503020204020204" charset="-122"/>
                <a:sym typeface="+mn-ea"/>
              </a:rPr>
              <a:t>071统一社会信用代码：与表头预置信息相同。</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endParaRPr>
          </a:p>
          <a:p>
            <a:pPr algn="l">
              <a:lnSpc>
                <a:spcPct val="150000"/>
              </a:lnSpc>
              <a:buClr>
                <a:srgbClr val="003366"/>
              </a:buClr>
              <a:buSzPct val="75000"/>
              <a:buNone/>
            </a:pPr>
            <a:r>
              <a:rPr lang="zh-CN" altLang="en-US" sz="2000" dirty="0">
                <a:latin typeface="微软雅黑" panose="020B0503020204020204" charset="-122"/>
                <a:ea typeface="微软雅黑" panose="020B0503020204020204" charset="-122"/>
                <a:cs typeface="微软雅黑" panose="020B0503020204020204" charset="-122"/>
                <a:sym typeface="+mn-ea"/>
              </a:rPr>
              <a:t>10临时代码：通过平台上报的均不填写。</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endParaRPr>
          </a:p>
          <a:p>
            <a:pPr algn="l">
              <a:lnSpc>
                <a:spcPct val="150000"/>
              </a:lnSpc>
              <a:buClr>
                <a:srgbClr val="003366"/>
              </a:buClr>
              <a:buSzPct val="75000"/>
              <a:buNone/>
            </a:pPr>
            <a:endParaRPr lang="zh-CN" altLang="en-US" sz="2000" dirty="0">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1"/>
          <a:stretch>
            <a:fillRect/>
          </a:stretch>
        </p:blipFill>
        <p:spPr>
          <a:xfrm>
            <a:off x="763481" y="1174424"/>
            <a:ext cx="9542669" cy="2808460"/>
          </a:xfrm>
          <a:prstGeom prst="rect">
            <a:avLst/>
          </a:prstGeom>
        </p:spPr>
      </p:pic>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标题 1"/>
          <p:cNvSpPr>
            <a:spLocks noGrp="1"/>
          </p:cNvSpPr>
          <p:nvPr>
            <p:ph type="title"/>
          </p:nvPr>
        </p:nvSpPr>
        <p:spPr>
          <a:xfrm>
            <a:off x="1592561" y="100897"/>
            <a:ext cx="5313474" cy="603082"/>
          </a:xfrm>
        </p:spPr>
        <p:txBody>
          <a:bodyPr vert="horz" wrap="square" lIns="103868" tIns="51934" rIns="103868" bIns="51934" numCol="1" anchor="b"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44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rPr>
              <a:t>新增项目填写</a:t>
            </a:r>
            <a:endParaRPr kumimoji="0" lang="zh-CN" altLang="en-US" sz="44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endParaRPr>
          </a:p>
        </p:txBody>
      </p:sp>
      <p:sp>
        <p:nvSpPr>
          <p:cNvPr id="67597" name="矩形 6"/>
          <p:cNvSpPr/>
          <p:nvPr/>
        </p:nvSpPr>
        <p:spPr>
          <a:xfrm>
            <a:off x="460670" y="3895913"/>
            <a:ext cx="11583627" cy="2455498"/>
          </a:xfrm>
          <a:prstGeom prst="rect">
            <a:avLst/>
          </a:prstGeom>
          <a:noFill/>
          <a:ln w="9525">
            <a:noFill/>
          </a:ln>
        </p:spPr>
        <p:txBody>
          <a:bodyPr anchor="t" anchorCtr="0">
            <a:noAutofit/>
          </a:bodyPr>
          <a:p>
            <a:pPr>
              <a:lnSpc>
                <a:spcPct val="150000"/>
              </a:lnSpc>
              <a:spcAft>
                <a:spcPts val="600"/>
              </a:spcAft>
              <a:buClr>
                <a:srgbClr val="003366"/>
              </a:buClr>
              <a:buSzPct val="75000"/>
            </a:pPr>
            <a:r>
              <a:rPr lang="en-US" sz="1800" dirty="0">
                <a:solidFill>
                  <a:schemeClr val="tx1"/>
                </a:solidFill>
                <a:latin typeface="微软雅黑" panose="020B0503020204020204" charset="-122"/>
                <a:ea typeface="微软雅黑" panose="020B0503020204020204" charset="-122"/>
                <a:cs typeface="微软雅黑" panose="020B0503020204020204" charset="-122"/>
              </a:rPr>
              <a:t>13</a:t>
            </a:r>
            <a:r>
              <a:rPr lang="zh-CN" altLang="en-US" sz="1800" dirty="0">
                <a:solidFill>
                  <a:schemeClr val="tx1"/>
                </a:solidFill>
                <a:latin typeface="微软雅黑" panose="020B0503020204020204" charset="-122"/>
                <a:ea typeface="微软雅黑" panose="020B0503020204020204" charset="-122"/>
                <a:cs typeface="微软雅黑" panose="020B0503020204020204" charset="-122"/>
              </a:rPr>
              <a:t>项目开工时间：指永久性工程正式破土开槽开始施工的时间，作为建筑物组成部分的正式打桩也算为开工。</a:t>
            </a:r>
            <a:endParaRPr lang="zh-CN" altLang="en-US" sz="180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50000"/>
              </a:lnSpc>
              <a:spcAft>
                <a:spcPts val="600"/>
              </a:spcAft>
              <a:buClr>
                <a:srgbClr val="003366"/>
              </a:buClr>
              <a:buSzPct val="75000"/>
            </a:pPr>
            <a:r>
              <a:rPr lang="en-US" sz="1800" dirty="0">
                <a:solidFill>
                  <a:schemeClr val="tx1"/>
                </a:solidFill>
                <a:latin typeface="微软雅黑" panose="020B0503020204020204" charset="-122"/>
                <a:ea typeface="微软雅黑" panose="020B0503020204020204" charset="-122"/>
                <a:cs typeface="微软雅黑" panose="020B0503020204020204" charset="-122"/>
              </a:rPr>
              <a:t>14</a:t>
            </a:r>
            <a:r>
              <a:rPr lang="zh-CN" altLang="en-US" sz="1800" dirty="0">
                <a:solidFill>
                  <a:schemeClr val="tx1"/>
                </a:solidFill>
                <a:latin typeface="微软雅黑" panose="020B0503020204020204" charset="-122"/>
                <a:ea typeface="微软雅黑" panose="020B0503020204020204" charset="-122"/>
                <a:cs typeface="微软雅黑" panose="020B0503020204020204" charset="-122"/>
              </a:rPr>
              <a:t>计划总投资：取自备入库材料文件，需扣除铺底流动资金（</a:t>
            </a:r>
            <a:r>
              <a:rPr lang="en-US" altLang="zh-CN" sz="1800" dirty="0">
                <a:solidFill>
                  <a:schemeClr val="tx1"/>
                </a:solidFill>
                <a:latin typeface="微软雅黑" panose="020B0503020204020204" charset="-122"/>
                <a:ea typeface="微软雅黑" panose="020B0503020204020204" charset="-122"/>
                <a:cs typeface="微软雅黑" panose="020B0503020204020204" charset="-122"/>
              </a:rPr>
              <a:t>1.</a:t>
            </a:r>
            <a:r>
              <a:rPr lang="zh-CN" altLang="en-US" sz="1800" dirty="0">
                <a:solidFill>
                  <a:schemeClr val="tx1"/>
                </a:solidFill>
                <a:latin typeface="微软雅黑" panose="020B0503020204020204" charset="-122"/>
                <a:ea typeface="微软雅黑" panose="020B0503020204020204" charset="-122"/>
                <a:cs typeface="微软雅黑" panose="020B0503020204020204" charset="-122"/>
              </a:rPr>
              <a:t>必须与入库材料一致；</a:t>
            </a:r>
            <a:r>
              <a:rPr lang="en-US" altLang="zh-CN" sz="1800" dirty="0">
                <a:solidFill>
                  <a:schemeClr val="tx1"/>
                </a:solidFill>
                <a:latin typeface="微软雅黑" panose="020B0503020204020204" charset="-122"/>
                <a:ea typeface="微软雅黑" panose="020B0503020204020204" charset="-122"/>
                <a:cs typeface="微软雅黑" panose="020B0503020204020204" charset="-122"/>
              </a:rPr>
              <a:t>2.</a:t>
            </a:r>
            <a:r>
              <a:rPr lang="zh-CN" altLang="en-US" sz="1800" dirty="0">
                <a:solidFill>
                  <a:schemeClr val="tx1"/>
                </a:solidFill>
                <a:latin typeface="微软雅黑" panose="020B0503020204020204" charset="-122"/>
                <a:ea typeface="微软雅黑" panose="020B0503020204020204" charset="-122"/>
                <a:cs typeface="微软雅黑" panose="020B0503020204020204" charset="-122"/>
              </a:rPr>
              <a:t>取自合同或材料汇总取得</a:t>
            </a:r>
            <a:r>
              <a:rPr lang="zh-CN" altLang="en-US" sz="1800" dirty="0">
                <a:solidFill>
                  <a:srgbClr val="FF0000"/>
                </a:solidFill>
                <a:latin typeface="微软雅黑" panose="020B0503020204020204" charset="-122"/>
                <a:ea typeface="微软雅黑" panose="020B0503020204020204" charset="-122"/>
                <a:cs typeface="微软雅黑" panose="020B0503020204020204" charset="-122"/>
              </a:rPr>
              <a:t>需要特别标注或补充说明文件；</a:t>
            </a:r>
            <a:r>
              <a:rPr lang="en-US" altLang="zh-CN" sz="1800" dirty="0">
                <a:solidFill>
                  <a:srgbClr val="FF0000"/>
                </a:solidFill>
                <a:latin typeface="微软雅黑" panose="020B0503020204020204" charset="-122"/>
                <a:ea typeface="微软雅黑" panose="020B0503020204020204" charset="-122"/>
                <a:cs typeface="微软雅黑" panose="020B0503020204020204" charset="-122"/>
              </a:rPr>
              <a:t>3.</a:t>
            </a:r>
            <a:r>
              <a:rPr lang="zh-CN" altLang="en-US" sz="1800" dirty="0">
                <a:solidFill>
                  <a:srgbClr val="FF0000"/>
                </a:solidFill>
                <a:latin typeface="微软雅黑" panose="020B0503020204020204" charset="-122"/>
                <a:ea typeface="微软雅黑" panose="020B0503020204020204" charset="-122"/>
                <a:cs typeface="微软雅黑" panose="020B0503020204020204" charset="-122"/>
                <a:sym typeface="+mn-ea"/>
              </a:rPr>
              <a:t>单纯的“情况说明”不能作为入库材料。</a:t>
            </a:r>
            <a:r>
              <a:rPr lang="zh-CN" altLang="en-US" sz="1800" dirty="0">
                <a:latin typeface="微软雅黑" panose="020B0503020204020204" charset="-122"/>
                <a:ea typeface="微软雅黑" panose="020B0503020204020204" charset="-122"/>
                <a:cs typeface="微软雅黑" panose="020B0503020204020204" charset="-122"/>
                <a:sym typeface="+mn-ea"/>
              </a:rPr>
              <a:t>）</a:t>
            </a:r>
            <a:endParaRPr lang="zh-CN" altLang="en-US" sz="1800" dirty="0">
              <a:latin typeface="微软雅黑" panose="020B0503020204020204" charset="-122"/>
              <a:ea typeface="微软雅黑" panose="020B0503020204020204" charset="-122"/>
              <a:cs typeface="微软雅黑" panose="020B0503020204020204" charset="-122"/>
              <a:sym typeface="+mn-ea"/>
            </a:endParaRPr>
          </a:p>
          <a:p>
            <a:pPr>
              <a:lnSpc>
                <a:spcPct val="150000"/>
              </a:lnSpc>
              <a:buClr>
                <a:srgbClr val="003366"/>
              </a:buClr>
              <a:buSzPct val="75000"/>
            </a:pPr>
            <a:r>
              <a:rPr lang="en-US" altLang="zh-CN" sz="1800" dirty="0">
                <a:latin typeface="微软雅黑" panose="020B0503020204020204" charset="-122"/>
                <a:ea typeface="微软雅黑" panose="020B0503020204020204" charset="-122"/>
                <a:cs typeface="微软雅黑" panose="020B0503020204020204" charset="-122"/>
                <a:sym typeface="+mn-ea"/>
              </a:rPr>
              <a:t>141</a:t>
            </a:r>
            <a:r>
              <a:rPr lang="zh-CN" altLang="en-US" sz="1800" dirty="0">
                <a:latin typeface="微软雅黑" panose="020B0503020204020204" charset="-122"/>
                <a:ea typeface="微软雅黑" panose="020B0503020204020204" charset="-122"/>
                <a:cs typeface="微软雅黑" panose="020B0503020204020204" charset="-122"/>
                <a:sym typeface="+mn-ea"/>
              </a:rPr>
              <a:t>已签订合同总额  指项目投资主体签订的与项目建设相关的各种施工、咨询、监理、设备购置安装等合同的总价款。</a:t>
            </a:r>
            <a:r>
              <a:rPr lang="zh-CN" altLang="en-US" sz="1800" dirty="0">
                <a:solidFill>
                  <a:srgbClr val="FF0000"/>
                </a:solidFill>
                <a:latin typeface="微软雅黑" panose="020B0503020204020204" charset="-122"/>
                <a:ea typeface="微软雅黑" panose="020B0503020204020204" charset="-122"/>
                <a:cs typeface="微软雅黑" panose="020B0503020204020204" charset="-122"/>
                <a:sym typeface="+mn-ea"/>
              </a:rPr>
              <a:t>包括本年新签订的和以前年度签订但因工程未完成转入本年度继续施工的工程合同总价款余额。</a:t>
            </a:r>
            <a:endParaRPr lang="zh-CN" altLang="en-US" sz="1800" dirty="0">
              <a:solidFill>
                <a:srgbClr val="FF0000"/>
              </a:solidFill>
              <a:latin typeface="微软雅黑" panose="020B0503020204020204" charset="-122"/>
              <a:ea typeface="微软雅黑" panose="020B0503020204020204" charset="-122"/>
              <a:cs typeface="微软雅黑" panose="020B0503020204020204" charset="-122"/>
              <a:sym typeface="+mn-ea"/>
            </a:endParaRPr>
          </a:p>
          <a:p>
            <a:pPr>
              <a:lnSpc>
                <a:spcPct val="150000"/>
              </a:lnSpc>
              <a:buClr>
                <a:srgbClr val="003366"/>
              </a:buClr>
              <a:buSzPct val="75000"/>
            </a:pPr>
            <a:endParaRPr lang="zh-CN" altLang="en-US" sz="1800" dirty="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nvPicPr>
        <p:blipFill>
          <a:blip r:embed="rId1"/>
          <a:srcRect t="17352"/>
          <a:stretch>
            <a:fillRect/>
          </a:stretch>
        </p:blipFill>
        <p:spPr>
          <a:xfrm>
            <a:off x="672701" y="1131256"/>
            <a:ext cx="10412378" cy="2764657"/>
          </a:xfrm>
          <a:prstGeom prst="rect">
            <a:avLst/>
          </a:prstGeom>
        </p:spPr>
      </p:pic>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97" name="矩形 6"/>
          <p:cNvSpPr/>
          <p:nvPr/>
        </p:nvSpPr>
        <p:spPr>
          <a:xfrm>
            <a:off x="460353" y="951601"/>
            <a:ext cx="11583944" cy="4707890"/>
          </a:xfrm>
          <a:prstGeom prst="rect">
            <a:avLst/>
          </a:prstGeom>
          <a:noFill/>
          <a:ln w="9525">
            <a:noFill/>
          </a:ln>
        </p:spPr>
        <p:txBody>
          <a:bodyPr anchor="t" anchorCtr="0">
            <a:spAutoFit/>
          </a:bodyPr>
          <a:p>
            <a:pPr>
              <a:lnSpc>
                <a:spcPct val="150000"/>
              </a:lnSpc>
              <a:buClr>
                <a:srgbClr val="003366"/>
              </a:buClr>
              <a:buSzPct val="75000"/>
            </a:pPr>
            <a:endParaRPr lang="en-US" sz="200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50000"/>
              </a:lnSpc>
              <a:buClr>
                <a:srgbClr val="003366"/>
              </a:buClr>
              <a:buSzPct val="75000"/>
            </a:pPr>
            <a:r>
              <a:rPr lang="en-US" sz="2000" dirty="0">
                <a:solidFill>
                  <a:schemeClr val="tx1"/>
                </a:solidFill>
                <a:latin typeface="微软雅黑" panose="020B0503020204020204" charset="-122"/>
                <a:ea typeface="微软雅黑" panose="020B0503020204020204" charset="-122"/>
                <a:cs typeface="微软雅黑" panose="020B0503020204020204" charset="-122"/>
              </a:rPr>
              <a:t>15行业代码：</a:t>
            </a:r>
            <a:endParaRPr lang="en-US" sz="200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50000"/>
              </a:lnSpc>
              <a:buClr>
                <a:srgbClr val="003366"/>
              </a:buClr>
              <a:buSzPct val="75000"/>
            </a:pPr>
            <a:r>
              <a:rPr lang="en-US" sz="2000" dirty="0">
                <a:solidFill>
                  <a:schemeClr val="tx1"/>
                </a:solidFill>
                <a:latin typeface="微软雅黑" panose="020B0503020204020204" charset="-122"/>
                <a:ea typeface="微软雅黑" panose="020B0503020204020204" charset="-122"/>
                <a:cs typeface="微软雅黑" panose="020B0503020204020204" charset="-122"/>
              </a:rPr>
              <a:t>      根据建设项目建成投产后的主要产品种类或主要用途及社会经济活动种类来填报，</a:t>
            </a:r>
            <a:r>
              <a:rPr lang="en-US" sz="2000" dirty="0">
                <a:latin typeface="微软雅黑" panose="020B0503020204020204" charset="-122"/>
                <a:ea typeface="微软雅黑" panose="020B0503020204020204" charset="-122"/>
                <a:cs typeface="微软雅黑" panose="020B0503020204020204" charset="-122"/>
              </a:rPr>
              <a:t>不根据项目单位本身的行业类别来划分</a:t>
            </a:r>
            <a:r>
              <a:rPr lang="en-US" sz="2000" dirty="0">
                <a:solidFill>
                  <a:schemeClr val="tx1"/>
                </a:solidFill>
                <a:latin typeface="微软雅黑" panose="020B0503020204020204" charset="-122"/>
                <a:ea typeface="微软雅黑" panose="020B0503020204020204" charset="-122"/>
                <a:cs typeface="微软雅黑" panose="020B0503020204020204" charset="-122"/>
              </a:rPr>
              <a:t>。如果项目投产后有几种产品，应根据主要产品来确定行业类别。</a:t>
            </a:r>
            <a:endParaRPr lang="en-US" sz="200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50000"/>
              </a:lnSpc>
              <a:buClr>
                <a:srgbClr val="003366"/>
              </a:buClr>
              <a:buSzPct val="75000"/>
            </a:pPr>
            <a:r>
              <a:rPr lang="en-US" sz="2000" dirty="0">
                <a:solidFill>
                  <a:schemeClr val="tx1"/>
                </a:solidFill>
                <a:latin typeface="微软雅黑" panose="020B0503020204020204" charset="-122"/>
                <a:ea typeface="微软雅黑" panose="020B0503020204020204" charset="-122"/>
                <a:cs typeface="微软雅黑" panose="020B0503020204020204" charset="-122"/>
              </a:rPr>
              <a:t>      标准厂房建设项目，如厂房用途明确，应按建成后主要用途填报行业类别，如仅用作出租经营且没有明确用途，行业类别应为“ 其他房地产（7090）”。</a:t>
            </a:r>
            <a:endParaRPr lang="en-US" sz="200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50000"/>
              </a:lnSpc>
              <a:buClr>
                <a:srgbClr val="003366"/>
              </a:buClr>
              <a:buSzPct val="75000"/>
            </a:pPr>
            <a:r>
              <a:rPr lang="en-US" sz="2000" dirty="0">
                <a:solidFill>
                  <a:schemeClr val="tx1"/>
                </a:solidFill>
                <a:latin typeface="微软雅黑" panose="020B0503020204020204" charset="-122"/>
                <a:ea typeface="微软雅黑" panose="020B0503020204020204" charset="-122"/>
                <a:cs typeface="微软雅黑" panose="020B0503020204020204" charset="-122"/>
              </a:rPr>
              <a:t> </a:t>
            </a:r>
            <a:endParaRPr lang="zh-CN" altLang="en-US" sz="2000" dirty="0">
              <a:solidFill>
                <a:srgbClr val="FF0000"/>
              </a:solidFill>
              <a:latin typeface="微软雅黑" panose="020B0503020204020204" charset="-122"/>
              <a:ea typeface="微软雅黑" panose="020B0503020204020204" charset="-122"/>
              <a:cs typeface="微软雅黑" panose="020B0503020204020204" charset="-122"/>
            </a:endParaRPr>
          </a:p>
          <a:p>
            <a:pPr>
              <a:lnSpc>
                <a:spcPct val="150000"/>
              </a:lnSpc>
              <a:buClr>
                <a:srgbClr val="003366"/>
              </a:buClr>
              <a:buSzPct val="75000"/>
            </a:pPr>
            <a:endParaRPr lang="en-US" sz="2000" dirty="0">
              <a:solidFill>
                <a:srgbClr val="FF0000"/>
              </a:solidFill>
              <a:latin typeface="微软雅黑" panose="020B0503020204020204" charset="-122"/>
              <a:ea typeface="微软雅黑" panose="020B0503020204020204" charset="-122"/>
              <a:cs typeface="微软雅黑" panose="020B0503020204020204" charset="-122"/>
            </a:endParaRPr>
          </a:p>
          <a:p>
            <a:pPr>
              <a:lnSpc>
                <a:spcPct val="150000"/>
              </a:lnSpc>
              <a:buClr>
                <a:srgbClr val="003366"/>
              </a:buClr>
              <a:buSzPct val="75000"/>
            </a:pPr>
            <a:r>
              <a:rPr lang="en-US" sz="2000" dirty="0">
                <a:solidFill>
                  <a:schemeClr val="tx1"/>
                </a:solidFill>
                <a:latin typeface="微软雅黑" panose="020B0503020204020204" charset="-122"/>
                <a:ea typeface="微软雅黑" panose="020B0503020204020204" charset="-122"/>
                <a:cs typeface="微软雅黑" panose="020B0503020204020204" charset="-122"/>
              </a:rPr>
              <a:t> </a:t>
            </a:r>
            <a:endParaRPr lang="en-US" sz="200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50000"/>
              </a:lnSpc>
              <a:buClr>
                <a:srgbClr val="003366"/>
              </a:buClr>
              <a:buSzPct val="75000"/>
            </a:pPr>
            <a:endParaRPr lang="en-US" sz="20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16386" name="标题 1"/>
          <p:cNvSpPr>
            <a:spLocks noGrp="1"/>
          </p:cNvSpPr>
          <p:nvPr>
            <p:ph type="title"/>
          </p:nvPr>
        </p:nvSpPr>
        <p:spPr>
          <a:xfrm>
            <a:off x="1592561" y="100897"/>
            <a:ext cx="5313474" cy="603082"/>
          </a:xfrm>
        </p:spPr>
        <p:txBody>
          <a:bodyPr vert="horz" wrap="square" lIns="103868" tIns="51934" rIns="103868" bIns="51934" numCol="1" anchor="b" anchorCtr="0" compatLnSpc="1"/>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44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rPr>
              <a:t>行业代码</a:t>
            </a:r>
            <a:endParaRPr kumimoji="0" lang="zh-CN" altLang="en-US" sz="44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97" name="矩形 6"/>
          <p:cNvSpPr/>
          <p:nvPr/>
        </p:nvSpPr>
        <p:spPr>
          <a:xfrm>
            <a:off x="304143" y="2852791"/>
            <a:ext cx="11583944" cy="1691640"/>
          </a:xfrm>
          <a:prstGeom prst="rect">
            <a:avLst/>
          </a:prstGeom>
          <a:noFill/>
          <a:ln w="9525">
            <a:noFill/>
          </a:ln>
        </p:spPr>
        <p:txBody>
          <a:bodyPr anchor="t" anchorCtr="0">
            <a:spAutoFit/>
          </a:bodyPr>
          <a:p>
            <a:pPr marR="0" lvl="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defRPr/>
            </a:pPr>
            <a:r>
              <a:rPr lang="en-US" sz="2000" dirty="0">
                <a:solidFill>
                  <a:schemeClr val="tx1"/>
                </a:solidFill>
                <a:latin typeface="微软雅黑" panose="020B0503020204020204" charset="-122"/>
                <a:ea typeface="微软雅黑" panose="020B0503020204020204" charset="-122"/>
                <a:cs typeface="微软雅黑" panose="020B0503020204020204" charset="-122"/>
              </a:rPr>
              <a:t> 09a: </a:t>
            </a:r>
            <a:r>
              <a:rPr lang="en-US" sz="2000" dirty="0">
                <a:latin typeface="微软雅黑" panose="020B0503020204020204" charset="-122"/>
                <a:ea typeface="微软雅黑" panose="020B0503020204020204" charset="-122"/>
                <a:cs typeface="微软雅黑" panose="020B0503020204020204" charset="-122"/>
                <a:sym typeface="+mn-ea"/>
              </a:rPr>
              <a:t>第一行必须选一个：第二行非新基建项目可不填</a:t>
            </a:r>
            <a:r>
              <a:rPr lang="zh-CN" altLang="en-US" sz="2000" dirty="0">
                <a:latin typeface="华文中宋" panose="02010600040101010101" pitchFamily="2" charset="-122"/>
                <a:ea typeface="华文中宋" panose="02010600040101010101" pitchFamily="2" charset="-122"/>
                <a:cs typeface="华文中宋" panose="02010600040101010101" pitchFamily="2" charset="-122"/>
                <a:sym typeface="+mn-ea"/>
              </a:rPr>
              <a:t>：</a:t>
            </a:r>
            <a:endParaRPr lang="zh-CN" altLang="en-US" sz="2000" dirty="0">
              <a:latin typeface="华文中宋" panose="02010600040101010101" pitchFamily="2" charset="-122"/>
              <a:ea typeface="华文中宋" panose="02010600040101010101" pitchFamily="2" charset="-122"/>
              <a:cs typeface="华文中宋" panose="02010600040101010101" pitchFamily="2" charset="-122"/>
              <a:sym typeface="+mn-ea"/>
            </a:endParaRPr>
          </a:p>
          <a:p>
            <a:pPr marR="0" lvl="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defRPr/>
            </a:pPr>
            <a:r>
              <a:rPr lang="zh-CN" altLang="en-US" sz="2000" dirty="0">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altLang="en-US" sz="2000" dirty="0">
                <a:latin typeface="微软雅黑" panose="020B0503020204020204" charset="-122"/>
                <a:ea typeface="微软雅黑" panose="020B0503020204020204" charset="-122"/>
                <a:cs typeface="微软雅黑" panose="020B0503020204020204" charset="-122"/>
                <a:sym typeface="+mn-ea"/>
              </a:rPr>
              <a:t>新基建</a:t>
            </a:r>
            <a:r>
              <a:rPr lang="en-US" altLang="zh-CN" sz="2000" dirty="0">
                <a:latin typeface="微软雅黑" panose="020B0503020204020204" charset="-122"/>
                <a:ea typeface="微软雅黑" panose="020B0503020204020204" charset="-122"/>
                <a:cs typeface="微软雅黑" panose="020B0503020204020204" charset="-122"/>
                <a:sym typeface="+mn-ea"/>
              </a:rPr>
              <a:t>  </a:t>
            </a:r>
            <a:r>
              <a:rPr lang="zh-CN" altLang="zh-CN" sz="2000" dirty="0">
                <a:latin typeface="微软雅黑" panose="020B0503020204020204" charset="-122"/>
                <a:ea typeface="微软雅黑" panose="020B0503020204020204" charset="-122"/>
                <a:cs typeface="微软雅黑" panose="020B0503020204020204" charset="-122"/>
                <a:sym typeface="+mn-ea"/>
              </a:rPr>
              <a:t>信息类、融合类、创新类务必核实填报，不要漏报。</a:t>
            </a:r>
            <a:endParaRPr lang="en-US" sz="200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50000"/>
              </a:lnSpc>
              <a:buClr>
                <a:srgbClr val="003366"/>
              </a:buClr>
              <a:buSzPct val="75000"/>
            </a:pPr>
            <a:endParaRPr lang="en-US" sz="2000" dirty="0">
              <a:latin typeface="微软雅黑" panose="020B0503020204020204" charset="-122"/>
              <a:ea typeface="微软雅黑" panose="020B0503020204020204" charset="-122"/>
              <a:cs typeface="微软雅黑" panose="020B0503020204020204" charset="-122"/>
            </a:endParaRPr>
          </a:p>
          <a:p>
            <a:pPr>
              <a:lnSpc>
                <a:spcPct val="150000"/>
              </a:lnSpc>
              <a:buClr>
                <a:srgbClr val="003366"/>
              </a:buClr>
              <a:buSzPct val="75000"/>
            </a:pPr>
            <a:r>
              <a:rPr lang="zh-CN" altLang="en-US" sz="2000" dirty="0">
                <a:solidFill>
                  <a:srgbClr val="FF0000"/>
                </a:solidFill>
                <a:latin typeface="微软雅黑" panose="020B0503020204020204" charset="-122"/>
                <a:ea typeface="微软雅黑" panose="020B0503020204020204" charset="-122"/>
                <a:cs typeface="微软雅黑" panose="020B0503020204020204" charset="-122"/>
                <a:sym typeface="+mn-ea"/>
              </a:rPr>
              <a:t>注：</a:t>
            </a:r>
            <a:r>
              <a:rPr lang="en-US" altLang="zh-CN" sz="2000" dirty="0">
                <a:solidFill>
                  <a:srgbClr val="FF0000"/>
                </a:solidFill>
                <a:latin typeface="微软雅黑" panose="020B0503020204020204" charset="-122"/>
                <a:ea typeface="微软雅黑" panose="020B0503020204020204" charset="-122"/>
                <a:cs typeface="微软雅黑" panose="020B0503020204020204" charset="-122"/>
                <a:sym typeface="+mn-ea"/>
              </a:rPr>
              <a:t>13-09a</a:t>
            </a:r>
            <a:r>
              <a:rPr lang="zh-CN" altLang="en-US" sz="2000" dirty="0">
                <a:solidFill>
                  <a:srgbClr val="FF0000"/>
                </a:solidFill>
                <a:latin typeface="微软雅黑" panose="020B0503020204020204" charset="-122"/>
                <a:ea typeface="微软雅黑" panose="020B0503020204020204" charset="-122"/>
                <a:cs typeface="微软雅黑" panose="020B0503020204020204" charset="-122"/>
                <a:sym typeface="+mn-ea"/>
              </a:rPr>
              <a:t>部分在</a:t>
            </a:r>
            <a:r>
              <a:rPr lang="en-US" altLang="zh-CN" sz="2000" dirty="0">
                <a:solidFill>
                  <a:srgbClr val="FF0000"/>
                </a:solidFill>
                <a:latin typeface="微软雅黑" panose="020B0503020204020204" charset="-122"/>
                <a:ea typeface="微软雅黑" panose="020B0503020204020204" charset="-122"/>
                <a:cs typeface="微软雅黑" panose="020B0503020204020204" charset="-122"/>
                <a:sym typeface="+mn-ea"/>
              </a:rPr>
              <a:t>206</a:t>
            </a:r>
            <a:r>
              <a:rPr lang="zh-CN" altLang="en-US" sz="2000" dirty="0">
                <a:solidFill>
                  <a:srgbClr val="FF0000"/>
                </a:solidFill>
                <a:latin typeface="微软雅黑" panose="020B0503020204020204" charset="-122"/>
                <a:ea typeface="微软雅黑" panose="020B0503020204020204" charset="-122"/>
                <a:cs typeface="微软雅黑" panose="020B0503020204020204" charset="-122"/>
                <a:sym typeface="+mn-ea"/>
              </a:rPr>
              <a:t>表为预置信息部分，原则上不可修改，请务必填写准确。</a:t>
            </a:r>
            <a:endParaRPr lang="en-US" sz="20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16386" name="标题 1"/>
          <p:cNvSpPr>
            <a:spLocks noGrp="1"/>
          </p:cNvSpPr>
          <p:nvPr>
            <p:ph type="title"/>
          </p:nvPr>
        </p:nvSpPr>
        <p:spPr>
          <a:xfrm>
            <a:off x="1592561" y="100897"/>
            <a:ext cx="5313474" cy="603082"/>
          </a:xfrm>
        </p:spPr>
        <p:txBody>
          <a:bodyPr vert="horz" wrap="square" lIns="103868" tIns="51934" rIns="103868" bIns="51934" numCol="1" anchor="b" anchorCtr="0" compatLnSpc="1"/>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44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rPr>
              <a:t>项目类别</a:t>
            </a:r>
            <a:endParaRPr kumimoji="0" lang="zh-CN" altLang="en-US" sz="44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endParaRPr>
          </a:p>
        </p:txBody>
      </p:sp>
      <p:pic>
        <p:nvPicPr>
          <p:cNvPr id="2" name="图片 1"/>
          <p:cNvPicPr>
            <a:picLocks noChangeAspect="1"/>
          </p:cNvPicPr>
          <p:nvPr/>
        </p:nvPicPr>
        <p:blipFill>
          <a:blip r:embed="rId1"/>
          <a:srcRect t="47820" b="35858"/>
          <a:stretch>
            <a:fillRect/>
          </a:stretch>
        </p:blipFill>
        <p:spPr>
          <a:xfrm>
            <a:off x="191135" y="908685"/>
            <a:ext cx="11541125" cy="995045"/>
          </a:xfrm>
          <a:prstGeom prst="rect">
            <a:avLst/>
          </a:prstGeom>
        </p:spPr>
      </p:pic>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标题 1"/>
          <p:cNvSpPr txBox="1"/>
          <p:nvPr/>
        </p:nvSpPr>
        <p:spPr bwMode="auto">
          <a:xfrm>
            <a:off x="840423" y="782638"/>
            <a:ext cx="5945188" cy="603250"/>
          </a:xfrm>
          <a:prstGeom prst="rect">
            <a:avLst/>
          </a:prstGeom>
          <a:noFill/>
          <a:ln w="9525">
            <a:noFill/>
            <a:miter lim="800000"/>
          </a:ln>
        </p:spPr>
        <p:txBody>
          <a:bodyPr anchor="b"/>
          <a:p>
            <a:pPr marR="0" defTabSz="914400">
              <a:lnSpc>
                <a:spcPct val="90000"/>
              </a:lnSpc>
              <a:buClrTx/>
              <a:buSzTx/>
              <a:buFontTx/>
              <a:buNone/>
              <a:defRPr/>
            </a:pPr>
            <a:r>
              <a:rPr kumimoji="0" lang="zh-CN" altLang="en-US" sz="3200" b="1" kern="1200" cap="none" spc="0" normalizeH="0" baseline="0" noProof="0" dirty="0">
                <a:effectLst>
                  <a:outerShdw blurRad="38100" dist="38100" dir="2700000" algn="tl">
                    <a:srgbClr val="C0C0C0"/>
                  </a:outerShdw>
                </a:effectLst>
                <a:latin typeface="+mn-ea"/>
                <a:ea typeface="+mn-ea"/>
                <a:cs typeface="+mj-cs"/>
                <a:sym typeface="+mn-lt"/>
              </a:rPr>
              <a:t>工业企业技术改造项目</a:t>
            </a:r>
            <a:endParaRPr kumimoji="0" lang="zh-CN" altLang="en-US" sz="3200" b="1" kern="1200" cap="none" spc="0" normalizeH="0" baseline="0" noProof="0" dirty="0">
              <a:effectLst>
                <a:outerShdw blurRad="38100" dist="38100" dir="2700000" algn="tl">
                  <a:srgbClr val="C0C0C0"/>
                </a:outerShdw>
              </a:effectLst>
              <a:latin typeface="+mn-ea"/>
              <a:ea typeface="+mn-ea"/>
              <a:cs typeface="+mj-cs"/>
              <a:sym typeface="+mn-lt"/>
            </a:endParaRPr>
          </a:p>
        </p:txBody>
      </p:sp>
      <p:sp>
        <p:nvSpPr>
          <p:cNvPr id="53260" name="矩形 22"/>
          <p:cNvSpPr/>
          <p:nvPr/>
        </p:nvSpPr>
        <p:spPr>
          <a:xfrm>
            <a:off x="1118235" y="1410335"/>
            <a:ext cx="10095865" cy="1753235"/>
          </a:xfrm>
          <a:prstGeom prst="rect">
            <a:avLst/>
          </a:prstGeom>
          <a:noFill/>
          <a:ln w="9525">
            <a:noFill/>
          </a:ln>
        </p:spPr>
        <p:txBody>
          <a:bodyPr wrap="square" anchor="t" anchorCtr="0">
            <a:spAutoFit/>
          </a:bodyPr>
          <a:p>
            <a:pPr algn="just">
              <a:lnSpc>
                <a:spcPct val="150000"/>
              </a:lnSpc>
              <a:buFont typeface="Wingdings" panose="05000000000000000000" pitchFamily="2" charset="2"/>
              <a:buChar char="l"/>
            </a:pPr>
            <a:r>
              <a:rPr lang="zh-CN" altLang="en-US" dirty="0">
                <a:latin typeface="仿宋_GB2312" panose="02010609030101010101" pitchFamily="49" charset="-122"/>
                <a:ea typeface="宋体" panose="02010600030101010101" pitchFamily="2" charset="-122"/>
              </a:rPr>
              <a:t> </a:t>
            </a:r>
            <a:r>
              <a:rPr lang="zh-CN" altLang="en-US" sz="2400" dirty="0">
                <a:latin typeface="仿宋_GB2312" panose="02010609030101010101" pitchFamily="49" charset="-122"/>
                <a:ea typeface="宋体" panose="02010600030101010101" pitchFamily="2" charset="-122"/>
              </a:rPr>
              <a:t> </a:t>
            </a:r>
            <a:r>
              <a:rPr lang="zh-CN" altLang="en-US" sz="2400" dirty="0">
                <a:latin typeface="仿宋_GB2312" panose="02010609030101010101" pitchFamily="49" charset="-122"/>
                <a:ea typeface="仿宋_GB2312" panose="02010609030101010101" pitchFamily="49" charset="-122"/>
              </a:rPr>
              <a:t>指工业企业采用新技术、新工艺、新设备、新材料对现有设施、工艺条件及生产服务等进行改造提升，实现内涵式发展的投资活动。</a:t>
            </a:r>
            <a:endParaRPr lang="en-US" altLang="zh-CN" sz="2400" dirty="0">
              <a:latin typeface="仿宋_GB2312" panose="02010609030101010101" pitchFamily="49" charset="-122"/>
              <a:ea typeface="仿宋_GB2312" panose="02010609030101010101" pitchFamily="49" charset="-122"/>
            </a:endParaRPr>
          </a:p>
          <a:p>
            <a:pPr algn="just">
              <a:lnSpc>
                <a:spcPct val="150000"/>
              </a:lnSpc>
              <a:buFont typeface="Wingdings" panose="05000000000000000000" pitchFamily="2" charset="2"/>
              <a:buChar char="l"/>
            </a:pPr>
            <a:r>
              <a:rPr lang="zh-CN" altLang="en-US" sz="2400" dirty="0">
                <a:latin typeface="仿宋_GB2312" panose="02010609030101010101" pitchFamily="49" charset="-122"/>
                <a:ea typeface="仿宋_GB2312" panose="02010609030101010101" pitchFamily="49" charset="-122"/>
              </a:rPr>
              <a:t>  该指标用于反映</a:t>
            </a:r>
            <a:r>
              <a:rPr lang="zh-CN" altLang="en-US" sz="2400" b="1" dirty="0">
                <a:latin typeface="仿宋_GB2312" panose="02010609030101010101" pitchFamily="49" charset="-122"/>
                <a:ea typeface="仿宋_GB2312" panose="02010609030101010101" pitchFamily="49" charset="-122"/>
              </a:rPr>
              <a:t>投资转型升级</a:t>
            </a:r>
            <a:r>
              <a:rPr lang="zh-CN" altLang="en-US" sz="2400" dirty="0">
                <a:latin typeface="仿宋_GB2312" panose="02010609030101010101" pitchFamily="49" charset="-122"/>
                <a:ea typeface="仿宋_GB2312" panose="02010609030101010101" pitchFamily="49" charset="-122"/>
              </a:rPr>
              <a:t>情况。</a:t>
            </a:r>
            <a:endParaRPr lang="en-US" altLang="zh-CN" sz="2400" dirty="0">
              <a:latin typeface="仿宋_GB2312" panose="02010609030101010101" pitchFamily="49" charset="-122"/>
              <a:ea typeface="仿宋_GB2312" panose="02010609030101010101" pitchFamily="49" charset="-122"/>
            </a:endParaRPr>
          </a:p>
        </p:txBody>
      </p:sp>
      <p:sp>
        <p:nvSpPr>
          <p:cNvPr id="13" name="圆角矩形 12"/>
          <p:cNvSpPr/>
          <p:nvPr/>
        </p:nvSpPr>
        <p:spPr bwMode="auto">
          <a:xfrm>
            <a:off x="1775460" y="3570923"/>
            <a:ext cx="2241550" cy="1071563"/>
          </a:xfrm>
          <a:prstGeom prst="roundRect">
            <a:avLst/>
          </a:prstGeom>
          <a:solidFill>
            <a:schemeClr val="tx2">
              <a:lumMod val="40000"/>
              <a:lumOff val="60000"/>
            </a:schemeClr>
          </a:solidFill>
          <a:ln>
            <a:headEnd type="none" w="sm" len="sm"/>
            <a:tailEnd type="none" w="sm" len="sm"/>
          </a:ln>
        </p:spPr>
        <p:style>
          <a:lnRef idx="0">
            <a:schemeClr val="accent6"/>
          </a:lnRef>
          <a:fillRef idx="3">
            <a:schemeClr val="accent6"/>
          </a:fillRef>
          <a:effectRef idx="3">
            <a:schemeClr val="accent6"/>
          </a:effectRef>
          <a:fontRef idx="minor">
            <a:schemeClr val="lt1"/>
          </a:fontRef>
        </p:style>
        <p:txBody>
          <a:bodyPr wrap="none"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bg1"/>
              </a:solidFill>
              <a:effectLst/>
              <a:uLnTx/>
              <a:uFillTx/>
              <a:latin typeface="+mn-lt"/>
              <a:ea typeface="+mn-ea"/>
              <a:cs typeface="+mn-cs"/>
            </a:endParaRPr>
          </a:p>
        </p:txBody>
      </p:sp>
      <p:sp>
        <p:nvSpPr>
          <p:cNvPr id="14" name="等于号 13"/>
          <p:cNvSpPr/>
          <p:nvPr/>
        </p:nvSpPr>
        <p:spPr bwMode="auto">
          <a:xfrm>
            <a:off x="4061460" y="3785235"/>
            <a:ext cx="657225" cy="739775"/>
          </a:xfrm>
          <a:prstGeom prst="mathEqual">
            <a:avLst/>
          </a:prstGeom>
          <a:solidFill>
            <a:schemeClr val="bg1">
              <a:lumMod val="75000"/>
            </a:schemeClr>
          </a:solidFill>
          <a:ln w="12700" cap="flat" cmpd="sng" algn="ctr">
            <a:solidFill>
              <a:schemeClr val="bg2">
                <a:lumMod val="90000"/>
              </a:schemeClr>
            </a:solidFill>
            <a:prstDash val="solid"/>
            <a:round/>
            <a:headEnd type="none" w="sm" len="sm"/>
            <a:tailEnd type="none" w="sm" len="sm"/>
          </a:ln>
          <a:effectLst/>
        </p:spPr>
        <p:txBody>
          <a:bodyPr wrap="non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加号 16"/>
          <p:cNvSpPr/>
          <p:nvPr/>
        </p:nvSpPr>
        <p:spPr bwMode="auto">
          <a:xfrm>
            <a:off x="7133273" y="3785235"/>
            <a:ext cx="690563" cy="714375"/>
          </a:xfrm>
          <a:prstGeom prst="mathPlus">
            <a:avLst/>
          </a:prstGeom>
          <a:solidFill>
            <a:schemeClr val="bg1">
              <a:lumMod val="75000"/>
            </a:schemeClr>
          </a:solidFill>
          <a:ln w="12700" cap="flat" cmpd="sng" algn="ctr">
            <a:solidFill>
              <a:schemeClr val="bg2">
                <a:lumMod val="90000"/>
              </a:schemeClr>
            </a:solidFill>
            <a:prstDash val="solid"/>
            <a:round/>
            <a:headEnd type="none" w="sm" len="sm"/>
            <a:tailEnd type="none" w="sm" len="sm"/>
          </a:ln>
          <a:effectLst/>
        </p:spPr>
        <p:txBody>
          <a:bodyPr wrap="non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53252" name="组合 20"/>
          <p:cNvGrpSpPr/>
          <p:nvPr/>
        </p:nvGrpSpPr>
        <p:grpSpPr>
          <a:xfrm>
            <a:off x="4863148" y="3356610"/>
            <a:ext cx="2444750" cy="1646238"/>
            <a:chOff x="4238611" y="3714752"/>
            <a:chExt cx="1855496" cy="2400000"/>
          </a:xfrm>
        </p:grpSpPr>
        <p:sp>
          <p:nvSpPr>
            <p:cNvPr id="16" name="圆角矩形 15"/>
            <p:cNvSpPr/>
            <p:nvPr/>
          </p:nvSpPr>
          <p:spPr bwMode="auto">
            <a:xfrm>
              <a:off x="4238611" y="3714752"/>
              <a:ext cx="1785614" cy="2400000"/>
            </a:xfrm>
            <a:prstGeom prst="roundRect">
              <a:avLst/>
            </a:prstGeom>
            <a:solidFill>
              <a:schemeClr val="accent1">
                <a:lumMod val="20000"/>
                <a:lumOff val="80000"/>
              </a:schemeClr>
            </a:solidFill>
            <a:ln>
              <a:headEnd type="none" w="sm" len="sm"/>
              <a:tailEnd type="none" w="sm" len="sm"/>
            </a:ln>
          </p:spPr>
          <p:style>
            <a:lnRef idx="0">
              <a:schemeClr val="accent6"/>
            </a:lnRef>
            <a:fillRef idx="3">
              <a:schemeClr val="accent6"/>
            </a:fillRef>
            <a:effectRef idx="3">
              <a:schemeClr val="accent6"/>
            </a:effectRef>
            <a:fontRef idx="minor">
              <a:schemeClr val="lt1"/>
            </a:fontRef>
          </p:style>
          <p:txBody>
            <a:bodyPr wrap="none"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chemeClr val="bg1"/>
                </a:solidFill>
                <a:effectLst/>
                <a:uLnTx/>
                <a:uFillTx/>
                <a:latin typeface="+mn-lt"/>
                <a:ea typeface="+mn-ea"/>
                <a:cs typeface="+mn-cs"/>
              </a:endParaRPr>
            </a:p>
          </p:txBody>
        </p:sp>
        <p:sp>
          <p:nvSpPr>
            <p:cNvPr id="53254" name="TextBox 17"/>
            <p:cNvSpPr txBox="1"/>
            <p:nvPr/>
          </p:nvSpPr>
          <p:spPr>
            <a:xfrm>
              <a:off x="4238800" y="4139295"/>
              <a:ext cx="1855307" cy="1927405"/>
            </a:xfrm>
            <a:prstGeom prst="rect">
              <a:avLst/>
            </a:prstGeom>
            <a:noFill/>
            <a:ln w="9525">
              <a:noFill/>
            </a:ln>
          </p:spPr>
          <p:txBody>
            <a:bodyPr anchor="t" anchorCtr="0">
              <a:spAutoFit/>
            </a:bodyPr>
            <a:p>
              <a:r>
                <a:rPr lang="en-US" altLang="zh-CN" sz="2000" dirty="0">
                  <a:solidFill>
                    <a:srgbClr val="000000"/>
                  </a:solidFill>
                  <a:latin typeface="Arial" panose="020B0604020202020204" pitchFamily="34" charset="0"/>
                  <a:ea typeface="宋体" panose="02010600030101010101" pitchFamily="2" charset="-122"/>
                </a:rPr>
                <a:t>206</a:t>
              </a:r>
              <a:r>
                <a:rPr lang="zh-CN" altLang="en-US" sz="2000" dirty="0">
                  <a:solidFill>
                    <a:srgbClr val="000000"/>
                  </a:solidFill>
                  <a:latin typeface="Arial" panose="020B0604020202020204" pitchFamily="34" charset="0"/>
                  <a:ea typeface="宋体" panose="02010600030101010101" pitchFamily="2" charset="-122"/>
                </a:rPr>
                <a:t>表中建设性质填</a:t>
              </a:r>
              <a:r>
                <a:rPr lang="zh-CN" altLang="en-US" sz="2000" dirty="0">
                  <a:latin typeface="Arial" panose="020B0604020202020204" pitchFamily="34" charset="0"/>
                  <a:ea typeface="宋体" panose="02010600030101010101" pitchFamily="2" charset="-122"/>
                </a:rPr>
                <a:t>“</a:t>
              </a:r>
              <a:r>
                <a:rPr lang="en-US" altLang="zh-CN" sz="2000" dirty="0">
                  <a:latin typeface="Arial" panose="020B0604020202020204" pitchFamily="34" charset="0"/>
                  <a:ea typeface="宋体" panose="02010600030101010101" pitchFamily="2" charset="-122"/>
                </a:rPr>
                <a:t>3</a:t>
              </a:r>
              <a:r>
                <a:rPr lang="zh-CN" altLang="en-US" sz="2000" dirty="0">
                  <a:latin typeface="Arial" panose="020B0604020202020204" pitchFamily="34" charset="0"/>
                  <a:ea typeface="宋体" panose="02010600030101010101" pitchFamily="2" charset="-122"/>
                </a:rPr>
                <a:t>”</a:t>
              </a:r>
              <a:r>
                <a:rPr lang="zh-CN" altLang="en-US" sz="2000" dirty="0">
                  <a:solidFill>
                    <a:srgbClr val="000000"/>
                  </a:solidFill>
                  <a:latin typeface="Arial" panose="020B0604020202020204" pitchFamily="34" charset="0"/>
                  <a:ea typeface="宋体" panose="02010600030101010101" pitchFamily="2" charset="-122"/>
                </a:rPr>
                <a:t>：改建和技术改造的全部工业投资项目</a:t>
              </a:r>
              <a:endParaRPr lang="zh-CN" altLang="en-US" sz="2000" dirty="0">
                <a:solidFill>
                  <a:srgbClr val="000000"/>
                </a:solidFill>
                <a:latin typeface="Arial" panose="020B0604020202020204" pitchFamily="34" charset="0"/>
                <a:ea typeface="宋体" panose="02010600030101010101" pitchFamily="2" charset="-122"/>
              </a:endParaRPr>
            </a:p>
          </p:txBody>
        </p:sp>
      </p:grpSp>
      <p:grpSp>
        <p:nvGrpSpPr>
          <p:cNvPr id="53255" name="组合 19"/>
          <p:cNvGrpSpPr/>
          <p:nvPr/>
        </p:nvGrpSpPr>
        <p:grpSpPr>
          <a:xfrm>
            <a:off x="7908290" y="3199765"/>
            <a:ext cx="3022600" cy="1785936"/>
            <a:chOff x="6953263" y="3187042"/>
            <a:chExt cx="1799736" cy="2599025"/>
          </a:xfrm>
        </p:grpSpPr>
        <p:sp>
          <p:nvSpPr>
            <p:cNvPr id="15" name="圆角矩形 14"/>
            <p:cNvSpPr/>
            <p:nvPr/>
          </p:nvSpPr>
          <p:spPr bwMode="auto">
            <a:xfrm>
              <a:off x="6953263" y="3187042"/>
              <a:ext cx="1785792" cy="2599025"/>
            </a:xfrm>
            <a:prstGeom prst="roundRect">
              <a:avLst/>
            </a:prstGeom>
            <a:solidFill>
              <a:schemeClr val="accent1">
                <a:lumMod val="20000"/>
                <a:lumOff val="80000"/>
              </a:schemeClr>
            </a:solidFill>
            <a:ln>
              <a:headEnd type="none" w="sm" len="sm"/>
              <a:tailEnd type="none" w="sm" len="sm"/>
            </a:ln>
          </p:spPr>
          <p:style>
            <a:lnRef idx="0">
              <a:schemeClr val="accent6"/>
            </a:lnRef>
            <a:fillRef idx="3">
              <a:schemeClr val="accent6"/>
            </a:fillRef>
            <a:effectRef idx="3">
              <a:schemeClr val="accent6"/>
            </a:effectRef>
            <a:fontRef idx="minor">
              <a:schemeClr val="lt1"/>
            </a:fontRef>
          </p:style>
          <p:txBody>
            <a:bodyPr wrap="none"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53257" name="TextBox 18"/>
            <p:cNvSpPr txBox="1"/>
            <p:nvPr/>
          </p:nvSpPr>
          <p:spPr>
            <a:xfrm>
              <a:off x="6953263" y="3510477"/>
              <a:ext cx="1799736" cy="1923973"/>
            </a:xfrm>
            <a:prstGeom prst="rect">
              <a:avLst/>
            </a:prstGeom>
            <a:noFill/>
            <a:ln w="9525">
              <a:noFill/>
            </a:ln>
          </p:spPr>
          <p:txBody>
            <a:bodyPr anchor="t" anchorCtr="0">
              <a:spAutoFit/>
            </a:bodyPr>
            <a:p>
              <a:r>
                <a:rPr lang="zh-CN" altLang="en-US" sz="2000" dirty="0">
                  <a:solidFill>
                    <a:srgbClr val="000000"/>
                  </a:solidFill>
                  <a:latin typeface="Arial" panose="020B0604020202020204" pitchFamily="34" charset="0"/>
                  <a:ea typeface="宋体" panose="02010600030101010101" pitchFamily="2" charset="-122"/>
                </a:rPr>
                <a:t>建设性质为扩建、迁建、恢复和单纯购置项目</a:t>
              </a:r>
              <a:r>
                <a:rPr lang="zh-CN" altLang="en-US" sz="2000" dirty="0">
                  <a:latin typeface="Arial" panose="020B0604020202020204" pitchFamily="34" charset="0"/>
                  <a:ea typeface="宋体" panose="02010600030101010101" pitchFamily="2" charset="-122"/>
                </a:rPr>
                <a:t>“</a:t>
              </a:r>
              <a:r>
                <a:rPr lang="en-US" altLang="zh-CN" sz="2000" dirty="0">
                  <a:latin typeface="Arial" panose="020B0604020202020204" pitchFamily="34" charset="0"/>
                  <a:ea typeface="宋体" panose="02010600030101010101" pitchFamily="2" charset="-122"/>
                </a:rPr>
                <a:t>2</a:t>
              </a:r>
              <a:r>
                <a:rPr lang="zh-CN" altLang="en-US" sz="2000" dirty="0">
                  <a:latin typeface="Arial" panose="020B0604020202020204" pitchFamily="34" charset="0"/>
                  <a:ea typeface="宋体" panose="02010600030101010101" pitchFamily="2" charset="-122"/>
                </a:rPr>
                <a:t>、</a:t>
              </a:r>
              <a:r>
                <a:rPr lang="en-US" altLang="zh-CN" sz="2000" dirty="0">
                  <a:latin typeface="Arial" panose="020B0604020202020204" pitchFamily="34" charset="0"/>
                  <a:ea typeface="宋体" panose="02010600030101010101" pitchFamily="2" charset="-122"/>
                </a:rPr>
                <a:t>5</a:t>
              </a:r>
              <a:r>
                <a:rPr lang="zh-CN" altLang="en-US" sz="2000" dirty="0">
                  <a:latin typeface="Arial" panose="020B0604020202020204" pitchFamily="34" charset="0"/>
                  <a:ea typeface="宋体" panose="02010600030101010101" pitchFamily="2" charset="-122"/>
                </a:rPr>
                <a:t>、</a:t>
              </a:r>
              <a:r>
                <a:rPr lang="en-US" altLang="zh-CN" sz="2000" dirty="0">
                  <a:latin typeface="Arial" panose="020B0604020202020204" pitchFamily="34" charset="0"/>
                  <a:ea typeface="宋体" panose="02010600030101010101" pitchFamily="2" charset="-122"/>
                </a:rPr>
                <a:t>6</a:t>
              </a:r>
              <a:r>
                <a:rPr lang="zh-CN" altLang="en-US" sz="2000" dirty="0">
                  <a:latin typeface="Arial" panose="020B0604020202020204" pitchFamily="34" charset="0"/>
                  <a:ea typeface="宋体" panose="02010600030101010101" pitchFamily="2" charset="-122"/>
                </a:rPr>
                <a:t>、</a:t>
              </a:r>
              <a:r>
                <a:rPr lang="en-US" altLang="zh-CN" sz="2000" dirty="0">
                  <a:latin typeface="Arial" panose="020B0604020202020204" pitchFamily="34" charset="0"/>
                  <a:ea typeface="宋体" panose="02010600030101010101" pitchFamily="2" charset="-122"/>
                </a:rPr>
                <a:t>7</a:t>
              </a:r>
              <a:r>
                <a:rPr lang="zh-CN" altLang="en-US" sz="2000" dirty="0">
                  <a:latin typeface="Arial" panose="020B0604020202020204" pitchFamily="34" charset="0"/>
                  <a:ea typeface="宋体" panose="02010600030101010101" pitchFamily="2" charset="-122"/>
                </a:rPr>
                <a:t>”中属于技术改造性质的工业投资项目</a:t>
              </a:r>
              <a:endParaRPr lang="zh-CN" altLang="en-US" sz="2000" dirty="0">
                <a:latin typeface="Arial" panose="020B0604020202020204" pitchFamily="34" charset="0"/>
                <a:ea typeface="宋体" panose="02010600030101010101" pitchFamily="2" charset="-122"/>
              </a:endParaRPr>
            </a:p>
          </p:txBody>
        </p:sp>
      </p:grpSp>
      <p:sp>
        <p:nvSpPr>
          <p:cNvPr id="53258" name="TextBox 21"/>
          <p:cNvSpPr txBox="1"/>
          <p:nvPr/>
        </p:nvSpPr>
        <p:spPr>
          <a:xfrm>
            <a:off x="1842135" y="3642360"/>
            <a:ext cx="1974850" cy="830263"/>
          </a:xfrm>
          <a:prstGeom prst="rect">
            <a:avLst/>
          </a:prstGeom>
          <a:noFill/>
          <a:ln w="9525">
            <a:noFill/>
          </a:ln>
        </p:spPr>
        <p:txBody>
          <a:bodyPr anchor="t" anchorCtr="0">
            <a:spAutoFit/>
          </a:bodyPr>
          <a:p>
            <a:pPr algn="ctr"/>
            <a:r>
              <a:rPr lang="zh-CN" altLang="en-US" sz="2400" b="1" dirty="0">
                <a:latin typeface="仿宋_GB2312" panose="02010609030101010101" pitchFamily="49" charset="-122"/>
                <a:ea typeface="仿宋_GB2312" panose="02010609030101010101" pitchFamily="49" charset="-122"/>
              </a:rPr>
              <a:t>工业</a:t>
            </a:r>
            <a:r>
              <a:rPr lang="zh-CN" altLang="en-US" sz="2400" dirty="0">
                <a:solidFill>
                  <a:srgbClr val="000000"/>
                </a:solidFill>
                <a:latin typeface="仿宋_GB2312" panose="02010609030101010101" pitchFamily="49" charset="-122"/>
                <a:ea typeface="仿宋_GB2312" panose="02010609030101010101" pitchFamily="49" charset="-122"/>
              </a:rPr>
              <a:t>企业技术改造项目</a:t>
            </a:r>
            <a:endParaRPr lang="en-US" altLang="ko-KR" sz="2400" dirty="0">
              <a:solidFill>
                <a:srgbClr val="000000"/>
              </a:solidFill>
              <a:latin typeface="仿宋_GB2312" panose="02010609030101010101" pitchFamily="49" charset="-122"/>
              <a:ea typeface="仿宋_GB2312" panose="02010609030101010101" pitchFamily="49" charset="-122"/>
            </a:endParaRPr>
          </a:p>
        </p:txBody>
      </p:sp>
      <p:sp>
        <p:nvSpPr>
          <p:cNvPr id="16386" name="标题 1"/>
          <p:cNvSpPr>
            <a:spLocks noGrp="1"/>
          </p:cNvSpPr>
          <p:nvPr>
            <p:ph type="title"/>
          </p:nvPr>
        </p:nvSpPr>
        <p:spPr>
          <a:xfrm>
            <a:off x="1592561" y="100897"/>
            <a:ext cx="5313474" cy="603082"/>
          </a:xfrm>
        </p:spPr>
        <p:txBody>
          <a:bodyPr vert="horz" wrap="square" lIns="103868" tIns="51934" rIns="103868" bIns="51934" numCol="1" anchor="b" anchorCtr="0" compatLnSpc="1"/>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44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rPr>
              <a:t>项目类别</a:t>
            </a:r>
            <a:endParaRPr kumimoji="0" lang="zh-CN" altLang="en-US" sz="44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标题 1"/>
          <p:cNvSpPr txBox="1"/>
          <p:nvPr/>
        </p:nvSpPr>
        <p:spPr>
          <a:xfrm>
            <a:off x="624840" y="833755"/>
            <a:ext cx="5000625" cy="603250"/>
          </a:xfrm>
          <a:prstGeom prst="rect">
            <a:avLst/>
          </a:prstGeom>
          <a:noFill/>
          <a:ln w="9525">
            <a:noFill/>
          </a:ln>
        </p:spPr>
        <p:txBody>
          <a:bodyPr anchor="b" anchorCtr="0"/>
          <a:p>
            <a:pPr>
              <a:lnSpc>
                <a:spcPct val="90000"/>
              </a:lnSpc>
            </a:pPr>
            <a:r>
              <a:rPr lang="zh-CN" altLang="en-US" sz="3200" b="1" dirty="0">
                <a:latin typeface="仿宋_GB2312" panose="02010609030101010101" pitchFamily="49" charset="-122"/>
                <a:ea typeface="仿宋_GB2312" panose="02010609030101010101" pitchFamily="49" charset="-122"/>
                <a:sym typeface="Times New Roman" panose="02020603050405020304" pitchFamily="18" charset="0"/>
              </a:rPr>
              <a:t>保障性住房项目</a:t>
            </a:r>
            <a:endParaRPr lang="zh-CN" altLang="en-US" sz="3200" b="1" dirty="0">
              <a:latin typeface="仿宋_GB2312" panose="02010609030101010101" pitchFamily="49" charset="-122"/>
              <a:ea typeface="仿宋_GB2312" panose="02010609030101010101" pitchFamily="49" charset="-122"/>
              <a:sym typeface="Times New Roman" panose="02020603050405020304" pitchFamily="18" charset="0"/>
            </a:endParaRPr>
          </a:p>
        </p:txBody>
      </p:sp>
      <p:sp>
        <p:nvSpPr>
          <p:cNvPr id="54274" name="矩形 19"/>
          <p:cNvSpPr/>
          <p:nvPr/>
        </p:nvSpPr>
        <p:spPr>
          <a:xfrm>
            <a:off x="916305" y="1788795"/>
            <a:ext cx="10104755" cy="3145092"/>
          </a:xfrm>
          <a:prstGeom prst="rect">
            <a:avLst/>
          </a:prstGeom>
          <a:noFill/>
          <a:ln w="9525">
            <a:noFill/>
          </a:ln>
        </p:spPr>
        <p:txBody>
          <a:bodyPr wrap="square" anchor="t" anchorCtr="0">
            <a:spAutoFit/>
          </a:bodyPr>
          <a:p>
            <a:pPr>
              <a:buFont typeface="Wingdings" panose="05000000000000000000" pitchFamily="2" charset="2"/>
              <a:buChar char="l"/>
            </a:pPr>
            <a:r>
              <a:rPr lang="zh-CN" altLang="en-US" sz="2400" dirty="0">
                <a:solidFill>
                  <a:srgbClr val="000000"/>
                </a:solidFill>
                <a:latin typeface="仿宋_GB2312" panose="02010609030101010101" pitchFamily="49" charset="-122"/>
                <a:ea typeface="仿宋_GB2312" panose="02010609030101010101" pitchFamily="49" charset="-122"/>
              </a:rPr>
              <a:t>指政府主导，为特定对象提供的限定标准、限定价格或租金的住房。包括保障性租赁住房、公租房、共有产权房、配售型保障房、回迁安置房等政策保障性住房。</a:t>
            </a:r>
            <a:endParaRPr lang="en-US" altLang="zh-CN" sz="2400" dirty="0">
              <a:solidFill>
                <a:srgbClr val="000000"/>
              </a:solidFill>
              <a:latin typeface="仿宋_GB2312" panose="02010609030101010101" pitchFamily="49" charset="-122"/>
              <a:ea typeface="仿宋_GB2312" panose="02010609030101010101" pitchFamily="49" charset="-122"/>
            </a:endParaRPr>
          </a:p>
          <a:p>
            <a:pPr>
              <a:buFont typeface="Wingdings" panose="05000000000000000000" pitchFamily="2" charset="2"/>
              <a:buChar char="l"/>
            </a:pPr>
            <a:r>
              <a:rPr lang="zh-CN" altLang="en-US" sz="2400" dirty="0">
                <a:solidFill>
                  <a:srgbClr val="000000"/>
                </a:solidFill>
                <a:latin typeface="仿宋_GB2312" panose="02010609030101010101" pitchFamily="49" charset="-122"/>
                <a:ea typeface="仿宋_GB2312" panose="02010609030101010101" pitchFamily="49" charset="-122"/>
              </a:rPr>
              <a:t>该指标用于反映保障性住房投资情况。</a:t>
            </a:r>
            <a:endParaRPr lang="en-US" altLang="zh-CN" sz="2400" dirty="0">
              <a:solidFill>
                <a:srgbClr val="000000"/>
              </a:solidFill>
              <a:latin typeface="仿宋_GB2312" panose="02010609030101010101" pitchFamily="49" charset="-122"/>
              <a:ea typeface="仿宋_GB2312" panose="02010609030101010101" pitchFamily="49" charset="-122"/>
            </a:endParaRPr>
          </a:p>
          <a:p>
            <a:pPr>
              <a:lnSpc>
                <a:spcPct val="150000"/>
              </a:lnSpc>
              <a:buFont typeface="Wingdings" panose="05000000000000000000" pitchFamily="2" charset="2"/>
              <a:buChar char="l"/>
            </a:pPr>
            <a:r>
              <a:rPr lang="zh-CN" altLang="en-US" sz="2400" dirty="0">
                <a:solidFill>
                  <a:srgbClr val="FF0000"/>
                </a:solidFill>
                <a:latin typeface="仿宋_GB2312" panose="02010609030101010101" pitchFamily="49" charset="-122"/>
                <a:ea typeface="仿宋_GB2312" panose="02010609030101010101" pitchFamily="49" charset="-122"/>
              </a:rPr>
              <a:t>保障性住房建设项目行业编码应为</a:t>
            </a:r>
            <a:r>
              <a:rPr lang="en-US" altLang="zh-CN" sz="2400" dirty="0">
                <a:solidFill>
                  <a:srgbClr val="FF0000"/>
                </a:solidFill>
                <a:latin typeface="仿宋_GB2312" panose="02010609030101010101" pitchFamily="49" charset="-122"/>
                <a:ea typeface="仿宋_GB2312" panose="02010609030101010101" pitchFamily="49" charset="-122"/>
              </a:rPr>
              <a:t>7090</a:t>
            </a:r>
            <a:r>
              <a:rPr lang="zh-CN" altLang="en-US" sz="2400" dirty="0">
                <a:solidFill>
                  <a:srgbClr val="FF0000"/>
                </a:solidFill>
                <a:latin typeface="仿宋_GB2312" panose="02010609030101010101" pitchFamily="49" charset="-122"/>
                <a:ea typeface="仿宋_GB2312" panose="02010609030101010101" pitchFamily="49" charset="-122"/>
              </a:rPr>
              <a:t>。</a:t>
            </a:r>
            <a:endParaRPr lang="en-US" altLang="zh-CN" sz="2400" dirty="0">
              <a:solidFill>
                <a:srgbClr val="FF0000"/>
              </a:solidFill>
              <a:latin typeface="仿宋_GB2312" panose="02010609030101010101" pitchFamily="49" charset="-122"/>
              <a:ea typeface="仿宋_GB2312" panose="02010609030101010101" pitchFamily="49" charset="-122"/>
            </a:endParaRPr>
          </a:p>
          <a:p>
            <a:pPr>
              <a:lnSpc>
                <a:spcPct val="150000"/>
              </a:lnSpc>
              <a:buFont typeface="Wingdings" panose="05000000000000000000" pitchFamily="2" charset="2"/>
              <a:buChar char="l"/>
            </a:pPr>
            <a:r>
              <a:rPr lang="zh-CN" altLang="en-US" sz="2400" b="1" dirty="0">
                <a:solidFill>
                  <a:srgbClr val="FF0000"/>
                </a:solidFill>
                <a:latin typeface="仿宋_GB2312" panose="02010609030101010101" pitchFamily="49" charset="-122"/>
                <a:ea typeface="仿宋_GB2312" panose="02010609030101010101" pitchFamily="49" charset="-122"/>
              </a:rPr>
              <a:t>保障性住房建设项目需要同时报送《保障性住房开发及经营情况》（</a:t>
            </a:r>
            <a:r>
              <a:rPr lang="en-US" altLang="zh-CN" sz="2400" b="1" dirty="0">
                <a:solidFill>
                  <a:srgbClr val="FF0000"/>
                </a:solidFill>
                <a:latin typeface="仿宋_GB2312" panose="02010609030101010101" pitchFamily="49" charset="-122"/>
                <a:ea typeface="仿宋_GB2312" panose="02010609030101010101" pitchFamily="49" charset="-122"/>
              </a:rPr>
              <a:t>X204-3</a:t>
            </a:r>
            <a:r>
              <a:rPr lang="zh-CN" altLang="en-US" sz="2400" b="1" dirty="0">
                <a:solidFill>
                  <a:srgbClr val="FF0000"/>
                </a:solidFill>
                <a:latin typeface="仿宋_GB2312" panose="02010609030101010101" pitchFamily="49" charset="-122"/>
                <a:ea typeface="仿宋_GB2312" panose="02010609030101010101" pitchFamily="49" charset="-122"/>
              </a:rPr>
              <a:t>）报表</a:t>
            </a:r>
            <a:endParaRPr lang="zh-CN" altLang="en-US" sz="2400" b="1" dirty="0">
              <a:solidFill>
                <a:srgbClr val="FF0000"/>
              </a:solidFill>
              <a:latin typeface="仿宋_GB2312" panose="02010609030101010101" pitchFamily="49" charset="-122"/>
              <a:ea typeface="仿宋_GB2312" panose="02010609030101010101" pitchFamily="49" charset="-122"/>
            </a:endParaRPr>
          </a:p>
        </p:txBody>
      </p:sp>
      <p:sp>
        <p:nvSpPr>
          <p:cNvPr id="16386" name="标题 1"/>
          <p:cNvSpPr>
            <a:spLocks noGrp="1"/>
          </p:cNvSpPr>
          <p:nvPr>
            <p:ph type="title"/>
          </p:nvPr>
        </p:nvSpPr>
        <p:spPr>
          <a:xfrm>
            <a:off x="1592561" y="100897"/>
            <a:ext cx="5313474" cy="603082"/>
          </a:xfrm>
        </p:spPr>
        <p:txBody>
          <a:bodyPr vert="horz" wrap="square" lIns="103868" tIns="51934" rIns="103868" bIns="51934" numCol="1" anchor="b" anchorCtr="0" compatLnSpc="1"/>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44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rPr>
              <a:t>项目类别</a:t>
            </a:r>
            <a:endParaRPr kumimoji="0" lang="zh-CN" altLang="en-US" sz="44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标题 1"/>
          <p:cNvSpPr txBox="1"/>
          <p:nvPr/>
        </p:nvSpPr>
        <p:spPr>
          <a:xfrm>
            <a:off x="840105" y="690245"/>
            <a:ext cx="5000625" cy="603250"/>
          </a:xfrm>
          <a:prstGeom prst="rect">
            <a:avLst/>
          </a:prstGeom>
          <a:noFill/>
          <a:ln w="9525">
            <a:noFill/>
          </a:ln>
        </p:spPr>
        <p:txBody>
          <a:bodyPr anchor="b" anchorCtr="0"/>
          <a:p>
            <a:pPr>
              <a:lnSpc>
                <a:spcPct val="90000"/>
              </a:lnSpc>
            </a:pPr>
            <a:r>
              <a:rPr lang="zh-CN" altLang="en-US" sz="3200" b="1" dirty="0">
                <a:latin typeface="仿宋_GB2312" panose="02010609030101010101" pitchFamily="49" charset="-122"/>
                <a:ea typeface="仿宋_GB2312" panose="02010609030101010101" pitchFamily="49" charset="-122"/>
                <a:sym typeface="Times New Roman" panose="02020603050405020304" pitchFamily="18" charset="0"/>
              </a:rPr>
              <a:t>老旧小区改造项目</a:t>
            </a:r>
            <a:endParaRPr lang="zh-CN" altLang="en-US" sz="3200" b="1" dirty="0">
              <a:latin typeface="仿宋_GB2312" panose="02010609030101010101" pitchFamily="49" charset="-122"/>
              <a:ea typeface="仿宋_GB2312" panose="02010609030101010101" pitchFamily="49" charset="-122"/>
              <a:sym typeface="Times New Roman" panose="02020603050405020304" pitchFamily="18" charset="0"/>
            </a:endParaRPr>
          </a:p>
        </p:txBody>
      </p:sp>
      <p:sp>
        <p:nvSpPr>
          <p:cNvPr id="56322" name="矩形 19"/>
          <p:cNvSpPr/>
          <p:nvPr/>
        </p:nvSpPr>
        <p:spPr>
          <a:xfrm>
            <a:off x="699135" y="1124585"/>
            <a:ext cx="10518775" cy="5631180"/>
          </a:xfrm>
          <a:prstGeom prst="rect">
            <a:avLst/>
          </a:prstGeom>
          <a:noFill/>
          <a:ln w="9525">
            <a:noFill/>
          </a:ln>
        </p:spPr>
        <p:txBody>
          <a:bodyPr wrap="square" anchor="t" anchorCtr="0">
            <a:spAutoFit/>
          </a:bodyPr>
          <a:p>
            <a:pPr>
              <a:lnSpc>
                <a:spcPct val="150000"/>
              </a:lnSpc>
              <a:buFont typeface="Wingdings" panose="05000000000000000000" pitchFamily="2" charset="2"/>
              <a:buChar char="l"/>
            </a:pPr>
            <a:r>
              <a:rPr lang="zh-CN" altLang="en-US" sz="2400" dirty="0">
                <a:solidFill>
                  <a:srgbClr val="000000"/>
                </a:solidFill>
                <a:latin typeface="仿宋_GB2312" panose="02010609030101010101" pitchFamily="49" charset="-122"/>
                <a:ea typeface="仿宋_GB2312" panose="02010609030101010101" pitchFamily="49" charset="-122"/>
              </a:rPr>
              <a:t>指对城市、县城（城关镇）建成于</a:t>
            </a:r>
            <a:r>
              <a:rPr lang="en-US" altLang="zh-CN" sz="2400" dirty="0">
                <a:solidFill>
                  <a:srgbClr val="000000"/>
                </a:solidFill>
                <a:latin typeface="仿宋_GB2312" panose="02010609030101010101" pitchFamily="49" charset="-122"/>
                <a:ea typeface="仿宋_GB2312" panose="02010609030101010101" pitchFamily="49" charset="-122"/>
              </a:rPr>
              <a:t>2000</a:t>
            </a:r>
            <a:r>
              <a:rPr lang="zh-CN" altLang="en-US" sz="2400" dirty="0">
                <a:solidFill>
                  <a:srgbClr val="000000"/>
                </a:solidFill>
                <a:latin typeface="仿宋_GB2312" panose="02010609030101010101" pitchFamily="49" charset="-122"/>
                <a:ea typeface="仿宋_GB2312" panose="02010609030101010101" pitchFamily="49" charset="-122"/>
              </a:rPr>
              <a:t>年以前、公共设施落后影响居民基本生活、居民改造意愿强烈的住宅小区的改造提升项目。</a:t>
            </a:r>
            <a:endParaRPr lang="zh-CN" altLang="en-US" sz="2400" dirty="0">
              <a:solidFill>
                <a:srgbClr val="000000"/>
              </a:solidFill>
              <a:latin typeface="仿宋_GB2312" panose="02010609030101010101" pitchFamily="49" charset="-122"/>
              <a:ea typeface="仿宋_GB2312" panose="02010609030101010101" pitchFamily="49" charset="-122"/>
            </a:endParaRPr>
          </a:p>
          <a:p>
            <a:pPr>
              <a:lnSpc>
                <a:spcPct val="150000"/>
              </a:lnSpc>
              <a:buFont typeface="Wingdings" panose="05000000000000000000" pitchFamily="2" charset="2"/>
              <a:buChar char="l"/>
            </a:pPr>
            <a:r>
              <a:rPr lang="en-US" altLang="zh-CN" sz="2400" dirty="0">
                <a:solidFill>
                  <a:srgbClr val="000000"/>
                </a:solidFill>
                <a:latin typeface="仿宋_GB2312" panose="02010609030101010101" pitchFamily="49" charset="-122"/>
                <a:ea typeface="仿宋_GB2312" panose="02010609030101010101" pitchFamily="49" charset="-122"/>
              </a:rPr>
              <a:t>改造内容包括小区内道路、供排水、供电、供气、供热、绿化、照明、围墙等基础设施的更新改造；小区内配套养老扶幼、无障碍设施、便民市场等服务设施的建设、改造；小区内房屋公共区域修缮、建筑节能改造，有条件的居住建筑加装电梯等；与小区直接相关的城市、县城（城关镇）道路和公共交通、通信、供排水、供气、供热、停车库（场）、污水与垃圾处理等基础设施的改造提升。</a:t>
            </a:r>
            <a:endParaRPr lang="en-US" altLang="zh-CN" sz="2400" dirty="0">
              <a:solidFill>
                <a:srgbClr val="000000"/>
              </a:solidFill>
              <a:latin typeface="仿宋_GB2312" panose="02010609030101010101" pitchFamily="49" charset="-122"/>
              <a:ea typeface="仿宋_GB2312" panose="02010609030101010101" pitchFamily="49" charset="-122"/>
            </a:endParaRPr>
          </a:p>
          <a:p>
            <a:pPr>
              <a:lnSpc>
                <a:spcPct val="150000"/>
              </a:lnSpc>
              <a:buFont typeface="Wingdings" panose="05000000000000000000" pitchFamily="2" charset="2"/>
              <a:buChar char="l"/>
            </a:pPr>
            <a:r>
              <a:rPr lang="en-US" altLang="zh-CN" sz="2400" dirty="0">
                <a:solidFill>
                  <a:srgbClr val="000000"/>
                </a:solidFill>
                <a:latin typeface="仿宋_GB2312" panose="02010609030101010101" pitchFamily="49" charset="-122"/>
                <a:ea typeface="仿宋_GB2312" panose="02010609030101010101" pitchFamily="49" charset="-122"/>
              </a:rPr>
              <a:t>老旧小区项目应列入本地区老旧小区改造计划。</a:t>
            </a:r>
            <a:endParaRPr lang="en-US" altLang="zh-CN" sz="2400" dirty="0">
              <a:solidFill>
                <a:srgbClr val="000000"/>
              </a:solidFill>
              <a:latin typeface="仿宋_GB2312" panose="02010609030101010101" pitchFamily="49" charset="-122"/>
              <a:ea typeface="仿宋_GB2312" panose="02010609030101010101" pitchFamily="49" charset="-122"/>
            </a:endParaRPr>
          </a:p>
          <a:p>
            <a:pPr>
              <a:lnSpc>
                <a:spcPct val="150000"/>
              </a:lnSpc>
              <a:buFont typeface="Wingdings" panose="05000000000000000000" pitchFamily="2" charset="2"/>
            </a:pPr>
            <a:r>
              <a:rPr lang="zh-CN" altLang="zh-CN" sz="2400" dirty="0">
                <a:solidFill>
                  <a:srgbClr val="FF0000"/>
                </a:solidFill>
                <a:latin typeface="仿宋_GB2312" panose="02010609030101010101" pitchFamily="49" charset="-122"/>
                <a:ea typeface="仿宋_GB2312" panose="02010609030101010101" pitchFamily="49" charset="-122"/>
              </a:rPr>
              <a:t>对项目名称含有</a:t>
            </a:r>
            <a:r>
              <a:rPr lang="en-US" altLang="zh-CN" sz="2400" dirty="0">
                <a:solidFill>
                  <a:srgbClr val="FF0000"/>
                </a:solidFill>
                <a:latin typeface="仿宋_GB2312" panose="02010609030101010101" pitchFamily="49" charset="-122"/>
                <a:ea typeface="仿宋_GB2312" panose="02010609030101010101" pitchFamily="49" charset="-122"/>
              </a:rPr>
              <a:t>“</a:t>
            </a:r>
            <a:r>
              <a:rPr lang="zh-CN" altLang="en-US" sz="2400" dirty="0">
                <a:solidFill>
                  <a:srgbClr val="FF0000"/>
                </a:solidFill>
                <a:latin typeface="仿宋_GB2312" panose="02010609030101010101" pitchFamily="49" charset="-122"/>
                <a:ea typeface="仿宋_GB2312" panose="02010609030101010101" pitchFamily="49" charset="-122"/>
              </a:rPr>
              <a:t>老旧小区</a:t>
            </a:r>
            <a:r>
              <a:rPr lang="en-US" altLang="zh-CN" sz="2400" dirty="0">
                <a:solidFill>
                  <a:srgbClr val="FF0000"/>
                </a:solidFill>
                <a:latin typeface="仿宋_GB2312" panose="02010609030101010101" pitchFamily="49" charset="-122"/>
                <a:ea typeface="仿宋_GB2312" panose="02010609030101010101" pitchFamily="49" charset="-122"/>
              </a:rPr>
              <a:t>”</a:t>
            </a:r>
            <a:r>
              <a:rPr lang="zh-CN" altLang="en-US" sz="2400" dirty="0">
                <a:solidFill>
                  <a:srgbClr val="FF0000"/>
                </a:solidFill>
                <a:latin typeface="仿宋_GB2312" panose="02010609030101010101" pitchFamily="49" charset="-122"/>
                <a:ea typeface="仿宋_GB2312" panose="02010609030101010101" pitchFamily="49" charset="-122"/>
              </a:rPr>
              <a:t>的进行认真核实。</a:t>
            </a:r>
            <a:endParaRPr lang="zh-CN" altLang="en-US" sz="2400" dirty="0">
              <a:solidFill>
                <a:srgbClr val="FF0000"/>
              </a:solidFill>
              <a:latin typeface="仿宋_GB2312" panose="02010609030101010101" pitchFamily="49" charset="-122"/>
              <a:ea typeface="仿宋_GB2312" panose="02010609030101010101" pitchFamily="49" charset="-122"/>
            </a:endParaRPr>
          </a:p>
        </p:txBody>
      </p:sp>
      <p:sp>
        <p:nvSpPr>
          <p:cNvPr id="16386" name="标题 1"/>
          <p:cNvSpPr>
            <a:spLocks noGrp="1"/>
          </p:cNvSpPr>
          <p:nvPr>
            <p:ph type="title"/>
          </p:nvPr>
        </p:nvSpPr>
        <p:spPr>
          <a:xfrm>
            <a:off x="1592561" y="100897"/>
            <a:ext cx="5313474" cy="603082"/>
          </a:xfrm>
        </p:spPr>
        <p:txBody>
          <a:bodyPr vert="horz" wrap="square" lIns="103868" tIns="51934" rIns="103868" bIns="51934" numCol="1" anchor="b" anchorCtr="0" compatLnSpc="1"/>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44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rPr>
              <a:t>项目类别</a:t>
            </a:r>
            <a:endParaRPr kumimoji="0" lang="zh-CN" altLang="en-US" sz="44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标题 1"/>
          <p:cNvSpPr txBox="1"/>
          <p:nvPr/>
        </p:nvSpPr>
        <p:spPr>
          <a:xfrm>
            <a:off x="841375" y="762000"/>
            <a:ext cx="5000625" cy="603250"/>
          </a:xfrm>
          <a:prstGeom prst="rect">
            <a:avLst/>
          </a:prstGeom>
          <a:noFill/>
          <a:ln w="9525">
            <a:noFill/>
          </a:ln>
        </p:spPr>
        <p:txBody>
          <a:bodyPr anchor="b" anchorCtr="0"/>
          <a:p>
            <a:pPr>
              <a:lnSpc>
                <a:spcPct val="90000"/>
              </a:lnSpc>
            </a:pPr>
            <a:r>
              <a:rPr lang="zh-CN" altLang="en-US" sz="3200" b="1" dirty="0">
                <a:solidFill>
                  <a:schemeClr val="tx1"/>
                </a:solidFill>
                <a:latin typeface="仿宋_GB2312" panose="02010609030101010101" pitchFamily="49" charset="-122"/>
                <a:ea typeface="仿宋_GB2312" panose="02010609030101010101" pitchFamily="49" charset="-122"/>
                <a:sym typeface="+mn-ea"/>
              </a:rPr>
              <a:t>新型基础设施项目</a:t>
            </a:r>
            <a:endParaRPr lang="zh-CN" altLang="en-US" sz="3200" b="1" dirty="0">
              <a:solidFill>
                <a:schemeClr val="tx1"/>
              </a:solidFill>
              <a:latin typeface="仿宋_GB2312" panose="02010609030101010101" pitchFamily="49" charset="-122"/>
              <a:ea typeface="仿宋_GB2312" panose="02010609030101010101" pitchFamily="49" charset="-122"/>
              <a:sym typeface="+mn-ea"/>
            </a:endParaRPr>
          </a:p>
        </p:txBody>
      </p:sp>
      <p:sp>
        <p:nvSpPr>
          <p:cNvPr id="56322" name="矩形 19"/>
          <p:cNvSpPr/>
          <p:nvPr/>
        </p:nvSpPr>
        <p:spPr>
          <a:xfrm>
            <a:off x="767080" y="1553845"/>
            <a:ext cx="10824845" cy="4523105"/>
          </a:xfrm>
          <a:prstGeom prst="rect">
            <a:avLst/>
          </a:prstGeom>
          <a:noFill/>
          <a:ln w="9525">
            <a:noFill/>
          </a:ln>
        </p:spPr>
        <p:txBody>
          <a:bodyPr wrap="square" anchor="t" anchorCtr="0">
            <a:spAutoFit/>
          </a:bodyPr>
          <a:p>
            <a:pPr>
              <a:lnSpc>
                <a:spcPct val="150000"/>
              </a:lnSpc>
              <a:buFont typeface="Wingdings" panose="05000000000000000000" pitchFamily="2" charset="2"/>
              <a:buChar char="l"/>
            </a:pPr>
            <a:r>
              <a:rPr lang="zh-CN" altLang="en-US" sz="2400" dirty="0">
                <a:solidFill>
                  <a:schemeClr val="tx1"/>
                </a:solidFill>
                <a:latin typeface="仿宋_GB2312" panose="02010609030101010101" pitchFamily="49" charset="-122"/>
                <a:ea typeface="仿宋_GB2312" panose="02010609030101010101" pitchFamily="49" charset="-122"/>
              </a:rPr>
              <a:t>信息类新型基础设施项目：主要指基于新一代信息技术演化生成的基础设施。包括：以5G、千兆光纤宽带、物联网等为代表的通信网络建设项目；以人工智能、云计算、区块链为代表的新技术投资项目；以数据中心、智能计算中心为代表的算力基础设施项目。</a:t>
            </a:r>
            <a:endParaRPr lang="zh-CN" altLang="en-US" sz="2400" dirty="0">
              <a:solidFill>
                <a:schemeClr val="tx1"/>
              </a:solidFill>
              <a:latin typeface="仿宋_GB2312" panose="02010609030101010101" pitchFamily="49" charset="-122"/>
              <a:ea typeface="仿宋_GB2312" panose="02010609030101010101" pitchFamily="49" charset="-122"/>
            </a:endParaRPr>
          </a:p>
          <a:p>
            <a:pPr>
              <a:lnSpc>
                <a:spcPct val="150000"/>
              </a:lnSpc>
              <a:buFont typeface="Wingdings" panose="05000000000000000000" pitchFamily="2" charset="2"/>
              <a:buChar char="l"/>
            </a:pPr>
            <a:r>
              <a:rPr lang="zh-CN" altLang="en-US" sz="2400" dirty="0">
                <a:solidFill>
                  <a:schemeClr val="tx1"/>
                </a:solidFill>
                <a:latin typeface="仿宋_GB2312" panose="02010609030101010101" pitchFamily="49" charset="-122"/>
                <a:ea typeface="仿宋_GB2312" panose="02010609030101010101" pitchFamily="49" charset="-122"/>
              </a:rPr>
              <a:t>融合类新型基础设施项目：主要指深度应用互联网、大数据、人工智能等技术，支撑传统基础设施转型升级，进而形成传统与新科技相融合的基础设施。</a:t>
            </a:r>
            <a:endParaRPr lang="zh-CN" altLang="en-US" sz="2400" dirty="0">
              <a:solidFill>
                <a:schemeClr val="tx1"/>
              </a:solidFill>
              <a:latin typeface="仿宋_GB2312" panose="02010609030101010101" pitchFamily="49" charset="-122"/>
              <a:ea typeface="仿宋_GB2312" panose="02010609030101010101" pitchFamily="49" charset="-122"/>
            </a:endParaRPr>
          </a:p>
          <a:p>
            <a:pPr>
              <a:lnSpc>
                <a:spcPct val="150000"/>
              </a:lnSpc>
              <a:buFont typeface="Wingdings" panose="05000000000000000000" pitchFamily="2" charset="2"/>
              <a:buChar char="l"/>
            </a:pPr>
            <a:r>
              <a:rPr lang="zh-CN" altLang="en-US" sz="2400" dirty="0">
                <a:solidFill>
                  <a:schemeClr val="tx1"/>
                </a:solidFill>
                <a:latin typeface="仿宋_GB2312" panose="02010609030101010101" pitchFamily="49" charset="-122"/>
                <a:ea typeface="仿宋_GB2312" panose="02010609030101010101" pitchFamily="49" charset="-122"/>
              </a:rPr>
              <a:t>创新类新型基础设施项目：主要指支撑科学研究、技术开发、产品研制的具有公益属性的基础设施。如，重大科技、科学研究、产业技术创新等建设项目。</a:t>
            </a:r>
            <a:endParaRPr lang="zh-CN" altLang="en-US" sz="2400" dirty="0">
              <a:solidFill>
                <a:schemeClr val="tx1"/>
              </a:solidFill>
              <a:latin typeface="仿宋_GB2312" panose="02010609030101010101" pitchFamily="49" charset="-122"/>
              <a:ea typeface="仿宋_GB2312" panose="02010609030101010101" pitchFamily="49" charset="-122"/>
            </a:endParaRPr>
          </a:p>
        </p:txBody>
      </p:sp>
      <p:sp>
        <p:nvSpPr>
          <p:cNvPr id="16386" name="标题 1"/>
          <p:cNvSpPr>
            <a:spLocks noGrp="1"/>
          </p:cNvSpPr>
          <p:nvPr>
            <p:ph type="title"/>
          </p:nvPr>
        </p:nvSpPr>
        <p:spPr>
          <a:xfrm>
            <a:off x="1592561" y="100897"/>
            <a:ext cx="5313474" cy="603082"/>
          </a:xfrm>
        </p:spPr>
        <p:txBody>
          <a:bodyPr vert="horz" wrap="square" lIns="103868" tIns="51934" rIns="103868" bIns="51934" numCol="1" anchor="b" anchorCtr="0" compatLnSpc="1"/>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44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rPr>
              <a:t>项目类别</a:t>
            </a:r>
            <a:endParaRPr kumimoji="0" lang="zh-CN" altLang="en-US" sz="44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endParaRP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1"/>
          <p:cNvSpPr>
            <a:spLocks noGrp="1"/>
          </p:cNvSpPr>
          <p:nvPr>
            <p:ph type="title"/>
          </p:nvPr>
        </p:nvSpPr>
        <p:spPr>
          <a:xfrm>
            <a:off x="1702069" y="142161"/>
            <a:ext cx="8968472" cy="603082"/>
          </a:xfrm>
        </p:spPr>
        <p:txBody>
          <a:bodyPr vert="horz" wrap="square" lIns="103868" tIns="51934" rIns="103868" bIns="51934" numCol="1" anchor="b"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44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rPr>
              <a:t>新增标识指标</a:t>
            </a:r>
            <a:endParaRPr kumimoji="0" lang="zh-CN" altLang="en-US" sz="44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endParaRPr>
          </a:p>
        </p:txBody>
      </p:sp>
      <p:sp>
        <p:nvSpPr>
          <p:cNvPr id="5" name="矩形 6"/>
          <p:cNvSpPr/>
          <p:nvPr/>
        </p:nvSpPr>
        <p:spPr>
          <a:xfrm>
            <a:off x="394332" y="3080164"/>
            <a:ext cx="11583944" cy="2738120"/>
          </a:xfrm>
          <a:prstGeom prst="rect">
            <a:avLst/>
          </a:prstGeom>
          <a:noFill/>
          <a:ln w="9525">
            <a:noFill/>
          </a:ln>
        </p:spPr>
        <p:txBody>
          <a:bodyPr anchor="t" anchorCtr="0">
            <a:spAutoFit/>
          </a:bodyPr>
          <a:p>
            <a:pPr>
              <a:lnSpc>
                <a:spcPct val="150000"/>
              </a:lnSpc>
              <a:spcAft>
                <a:spcPts val="600"/>
              </a:spcAft>
              <a:buClr>
                <a:srgbClr val="003366"/>
              </a:buClr>
              <a:buSzPct val="75000"/>
            </a:pPr>
            <a:r>
              <a:rPr lang="en-US" sz="1800" dirty="0">
                <a:solidFill>
                  <a:schemeClr val="tx1"/>
                </a:solidFill>
                <a:latin typeface="微软雅黑" panose="020B0503020204020204" charset="-122"/>
                <a:ea typeface="微软雅黑" panose="020B0503020204020204" charset="-122"/>
                <a:cs typeface="微软雅黑" panose="020B0503020204020204" charset="-122"/>
              </a:rPr>
              <a:t>29  </a:t>
            </a:r>
            <a:r>
              <a:rPr lang="zh-CN" altLang="en-US" sz="1800" dirty="0">
                <a:solidFill>
                  <a:schemeClr val="tx1"/>
                </a:solidFill>
                <a:latin typeface="微软雅黑" panose="020B0503020204020204" charset="-122"/>
                <a:ea typeface="微软雅黑" panose="020B0503020204020204" charset="-122"/>
                <a:cs typeface="微软雅黑" panose="020B0503020204020204" charset="-122"/>
              </a:rPr>
              <a:t>是否为专项债项目：</a:t>
            </a:r>
            <a:r>
              <a:rPr lang="zh-CN" altLang="en-US" sz="1800" dirty="0">
                <a:latin typeface="微软雅黑" panose="020B0503020204020204" charset="-122"/>
                <a:ea typeface="微软雅黑" panose="020B0503020204020204" charset="-122"/>
                <a:cs typeface="微软雅黑" panose="020B0503020204020204" charset="-122"/>
                <a:sym typeface="+mn-ea"/>
              </a:rPr>
              <a:t>项目资金中含政府专项债，由企业端填写。</a:t>
            </a:r>
            <a:endParaRPr lang="zh-CN" altLang="en-US" sz="1800" dirty="0">
              <a:latin typeface="微软雅黑" panose="020B0503020204020204" charset="-122"/>
              <a:ea typeface="微软雅黑" panose="020B0503020204020204" charset="-122"/>
              <a:cs typeface="微软雅黑" panose="020B0503020204020204" charset="-122"/>
              <a:sym typeface="+mn-ea"/>
            </a:endParaRPr>
          </a:p>
          <a:p>
            <a:pPr>
              <a:lnSpc>
                <a:spcPct val="150000"/>
              </a:lnSpc>
              <a:spcAft>
                <a:spcPts val="600"/>
              </a:spcAft>
              <a:buClr>
                <a:srgbClr val="003366"/>
              </a:buClr>
              <a:buSzPct val="75000"/>
            </a:pPr>
            <a:r>
              <a:rPr lang="en-US" altLang="zh-CN" sz="1800" dirty="0">
                <a:solidFill>
                  <a:schemeClr val="tx1"/>
                </a:solidFill>
                <a:latin typeface="微软雅黑" panose="020B0503020204020204" charset="-122"/>
                <a:ea typeface="微软雅黑" panose="020B0503020204020204" charset="-122"/>
                <a:cs typeface="微软雅黑" panose="020B0503020204020204" charset="-122"/>
                <a:sym typeface="+mn-ea"/>
              </a:rPr>
              <a:t>40 政府投资项目  主要使用政府投资资金作为投资主体组织建设项目，或者获得政府政策性投资资金扶持。包括：市政府固定资产投资直接投资、市政府固定资产投资资本金注入、中央财政资金支持、市财政资金支持(绿化、农口)、区级财政资金支持。</a:t>
            </a:r>
            <a:endParaRPr lang="en-US" altLang="zh-CN" sz="180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a:lnSpc>
                <a:spcPct val="150000"/>
              </a:lnSpc>
              <a:spcAft>
                <a:spcPts val="600"/>
              </a:spcAft>
              <a:buClr>
                <a:srgbClr val="003366"/>
              </a:buClr>
              <a:buSzPct val="75000"/>
            </a:pPr>
            <a:r>
              <a:rPr lang="en-US" altLang="zh-CN" sz="1800" dirty="0">
                <a:solidFill>
                  <a:schemeClr val="tx1"/>
                </a:solidFill>
                <a:latin typeface="微软雅黑" panose="020B0503020204020204" charset="-122"/>
                <a:ea typeface="微软雅黑" panose="020B0503020204020204" charset="-122"/>
                <a:cs typeface="微软雅黑" panose="020B0503020204020204" charset="-122"/>
                <a:sym typeface="+mn-ea"/>
              </a:rPr>
              <a:t>41 超长期特别国债项目  一般指发行期限在10年以上的，为特定目标发行的、具有明确用途的国债，超长期特别国债专项用于国家重大战略实施和重点领域安全能力建设。</a:t>
            </a:r>
            <a:endParaRPr lang="en-US" altLang="zh-CN" sz="18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nvPicPr>
        <p:blipFill>
          <a:blip r:embed="rId1"/>
          <a:srcRect t="62685"/>
          <a:stretch>
            <a:fillRect/>
          </a:stretch>
        </p:blipFill>
        <p:spPr>
          <a:xfrm>
            <a:off x="510821" y="1327416"/>
            <a:ext cx="10610443" cy="1522942"/>
          </a:xfrm>
          <a:prstGeom prst="rect">
            <a:avLst/>
          </a:prstGeom>
        </p:spPr>
      </p:pic>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5"/>
          <p:cNvSpPr>
            <a:spLocks noChangeArrowheads="1"/>
          </p:cNvSpPr>
          <p:nvPr/>
        </p:nvSpPr>
        <p:spPr bwMode="auto">
          <a:xfrm>
            <a:off x="1572881" y="-337766"/>
            <a:ext cx="5385209" cy="497702"/>
          </a:xfrm>
          <a:prstGeom prst="rect">
            <a:avLst/>
          </a:prstGeom>
          <a:noFill/>
          <a:ln w="9525">
            <a:noFill/>
            <a:miter lim="800000"/>
          </a:ln>
        </p:spPr>
        <p:txBody>
          <a:bodyPr wrap="none">
            <a:noAutofit/>
          </a:bodyPr>
          <a:p>
            <a:pPr algn="l" fontAlgn="auto">
              <a:lnSpc>
                <a:spcPct val="150000"/>
              </a:lnSpc>
              <a:buFont typeface="Wingdings" panose="05000000000000000000" charset="0"/>
            </a:pPr>
            <a:r>
              <a:rPr lang="zh-CN" altLang="en-US" sz="4400" noProof="0" dirty="0" smtClean="0">
                <a:ln>
                  <a:noFill/>
                </a:ln>
                <a:solidFill>
                  <a:srgbClr val="C0504D"/>
                </a:solidFill>
                <a:effectLst/>
                <a:uLnTx/>
                <a:uFillTx/>
                <a:latin typeface="+mn-lt"/>
                <a:ea typeface="华文中宋" panose="02010600040101010101" pitchFamily="2" charset="-122"/>
                <a:sym typeface="+mn-ea"/>
              </a:rPr>
              <a:t>项目建设地经纬度坐标</a:t>
            </a:r>
            <a:endParaRPr kumimoji="1" lang="zh-CN" altLang="en-US" sz="44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黑体" panose="02010609060101010101" pitchFamily="49" charset="-122"/>
              <a:sym typeface="+mn-ea"/>
            </a:endParaRPr>
          </a:p>
        </p:txBody>
      </p:sp>
      <p:sp>
        <p:nvSpPr>
          <p:cNvPr id="8" name="文本框 7"/>
          <p:cNvSpPr txBox="1"/>
          <p:nvPr/>
        </p:nvSpPr>
        <p:spPr>
          <a:xfrm>
            <a:off x="137518" y="1190256"/>
            <a:ext cx="11678904" cy="1614805"/>
          </a:xfrm>
          <a:prstGeom prst="rect">
            <a:avLst/>
          </a:prstGeom>
          <a:noFill/>
        </p:spPr>
        <p:txBody>
          <a:bodyPr wrap="square" rtlCol="0" anchor="t">
            <a:spAutoFit/>
          </a:bodyPr>
          <a:p>
            <a:pPr marL="342900" indent="-342900" fontAlgn="auto">
              <a:lnSpc>
                <a:spcPct val="150000"/>
              </a:lnSpc>
              <a:buFont typeface="Wingdings" panose="05000000000000000000" charset="0"/>
              <a:buChar char="ü"/>
            </a:pPr>
            <a:r>
              <a:rPr lang="zh-CN" sz="2200" dirty="0">
                <a:solidFill>
                  <a:srgbClr val="FF0000"/>
                </a:solidFill>
                <a:latin typeface="微软雅黑" panose="020B0503020204020204" charset="-122"/>
                <a:ea typeface="微软雅黑" panose="020B0503020204020204" charset="-122"/>
                <a:sym typeface="+mn-ea"/>
              </a:rPr>
              <a:t>注意</a:t>
            </a:r>
            <a:r>
              <a:rPr lang="en-US" altLang="zh-CN" sz="2200" dirty="0">
                <a:solidFill>
                  <a:srgbClr val="FF0000"/>
                </a:solidFill>
                <a:latin typeface="微软雅黑" panose="020B0503020204020204" charset="-122"/>
                <a:ea typeface="微软雅黑" panose="020B0503020204020204" charset="-122"/>
                <a:sym typeface="+mn-ea"/>
              </a:rPr>
              <a:t>H202</a:t>
            </a:r>
            <a:r>
              <a:rPr lang="zh-CN" altLang="en-US" sz="2200" dirty="0">
                <a:solidFill>
                  <a:srgbClr val="FF0000"/>
                </a:solidFill>
                <a:latin typeface="微软雅黑" panose="020B0503020204020204" charset="-122"/>
                <a:ea typeface="微软雅黑" panose="020B0503020204020204" charset="-122"/>
                <a:sym typeface="+mn-ea"/>
              </a:rPr>
              <a:t>表中填写的</a:t>
            </a:r>
            <a:r>
              <a:rPr lang="en-US" altLang="zh-CN" sz="2200" dirty="0">
                <a:solidFill>
                  <a:srgbClr val="FF0000"/>
                </a:solidFill>
                <a:latin typeface="微软雅黑" panose="020B0503020204020204" charset="-122"/>
                <a:ea typeface="微软雅黑" panose="020B0503020204020204" charset="-122"/>
                <a:sym typeface="+mn-ea"/>
              </a:rPr>
              <a:t>“</a:t>
            </a:r>
            <a:r>
              <a:rPr sz="2200" dirty="0">
                <a:solidFill>
                  <a:srgbClr val="FF0000"/>
                </a:solidFill>
                <a:latin typeface="微软雅黑" panose="020B0503020204020204" charset="-122"/>
                <a:ea typeface="微软雅黑" panose="020B0503020204020204" charset="-122"/>
                <a:sym typeface="+mn-ea"/>
              </a:rPr>
              <a:t>项目建设地经纬度坐标</a:t>
            </a:r>
            <a:r>
              <a:rPr lang="en-US" altLang="zh-CN" sz="2200" dirty="0">
                <a:solidFill>
                  <a:srgbClr val="FF0000"/>
                </a:solidFill>
                <a:latin typeface="微软雅黑" panose="020B0503020204020204" charset="-122"/>
                <a:ea typeface="微软雅黑" panose="020B0503020204020204" charset="-122"/>
                <a:sym typeface="+mn-ea"/>
              </a:rPr>
              <a:t>”</a:t>
            </a:r>
            <a:r>
              <a:rPr lang="zh-CN" sz="2200" dirty="0">
                <a:solidFill>
                  <a:srgbClr val="FF0000"/>
                </a:solidFill>
                <a:latin typeface="微软雅黑" panose="020B0503020204020204" charset="-122"/>
                <a:ea typeface="微软雅黑" panose="020B0503020204020204" charset="-122"/>
                <a:sym typeface="+mn-ea"/>
              </a:rPr>
              <a:t>与</a:t>
            </a:r>
            <a:r>
              <a:rPr lang="zh-CN" altLang="en-US" sz="2200" dirty="0">
                <a:solidFill>
                  <a:srgbClr val="000000"/>
                </a:solidFill>
                <a:effectLst/>
                <a:latin typeface="微软雅黑" panose="020B0503020204020204" charset="-122"/>
                <a:ea typeface="微软雅黑" panose="020B0503020204020204" charset="-122"/>
                <a:cs typeface="微软雅黑" panose="020B0503020204020204" charset="-122"/>
                <a:sym typeface="+mn-ea"/>
              </a:rPr>
              <a:t>项目入库照片</a:t>
            </a:r>
            <a:r>
              <a:rPr sz="2200" dirty="0">
                <a:solidFill>
                  <a:srgbClr val="FF0000"/>
                </a:solidFill>
                <a:latin typeface="微软雅黑" panose="020B0503020204020204" charset="-122"/>
                <a:ea typeface="微软雅黑" panose="020B0503020204020204" charset="-122"/>
                <a:sym typeface="+mn-ea"/>
              </a:rPr>
              <a:t>经纬度坐标</a:t>
            </a:r>
            <a:r>
              <a:rPr lang="zh-CN" sz="2200" dirty="0">
                <a:solidFill>
                  <a:srgbClr val="FF0000"/>
                </a:solidFill>
                <a:latin typeface="微软雅黑" panose="020B0503020204020204" charset="-122"/>
                <a:ea typeface="微软雅黑" panose="020B0503020204020204" charset="-122"/>
                <a:sym typeface="+mn-ea"/>
              </a:rPr>
              <a:t>保持</a:t>
            </a:r>
            <a:r>
              <a:rPr lang="zh-CN" altLang="en-US" sz="2200" dirty="0">
                <a:solidFill>
                  <a:srgbClr val="FF0000"/>
                </a:solidFill>
                <a:latin typeface="微软雅黑" panose="020B0503020204020204" charset="-122"/>
                <a:ea typeface="微软雅黑" panose="020B0503020204020204" charset="-122"/>
                <a:sym typeface="+mn-ea"/>
              </a:rPr>
              <a:t>一致。</a:t>
            </a:r>
            <a:endParaRPr lang="zh-CN" altLang="en-US" sz="2200" dirty="0">
              <a:solidFill>
                <a:srgbClr val="FF0000"/>
              </a:solidFill>
              <a:latin typeface="微软雅黑" panose="020B0503020204020204" charset="-122"/>
              <a:ea typeface="微软雅黑" panose="020B0503020204020204" charset="-122"/>
              <a:sym typeface="+mn-ea"/>
            </a:endParaRPr>
          </a:p>
          <a:p>
            <a:pPr marL="342900" indent="-342900" fontAlgn="auto">
              <a:lnSpc>
                <a:spcPct val="150000"/>
              </a:lnSpc>
              <a:buFont typeface="Wingdings" panose="05000000000000000000" charset="0"/>
              <a:buChar char="ü"/>
            </a:pPr>
            <a:r>
              <a:rPr lang="zh-CN" altLang="en-US" sz="2200" dirty="0">
                <a:solidFill>
                  <a:srgbClr val="000000"/>
                </a:solidFill>
                <a:effectLst/>
                <a:latin typeface="微软雅黑" panose="020B0503020204020204" charset="-122"/>
                <a:ea typeface="微软雅黑" panose="020B0503020204020204" charset="-122"/>
                <a:cs typeface="微软雅黑" panose="020B0503020204020204" charset="-122"/>
                <a:sym typeface="+mn-ea"/>
              </a:rPr>
              <a:t>项目入库照片需体现</a:t>
            </a:r>
            <a:r>
              <a:rPr lang="zh-CN" sz="2200" dirty="0">
                <a:solidFill>
                  <a:srgbClr val="FF0000"/>
                </a:solidFill>
                <a:latin typeface="微软雅黑" panose="020B0503020204020204" charset="-122"/>
                <a:ea typeface="微软雅黑" panose="020B0503020204020204" charset="-122"/>
                <a:sym typeface="+mn-ea"/>
              </a:rPr>
              <a:t>自动生成的</a:t>
            </a:r>
            <a:r>
              <a:rPr sz="2200" dirty="0">
                <a:solidFill>
                  <a:srgbClr val="FF0000"/>
                </a:solidFill>
                <a:latin typeface="微软雅黑" panose="020B0503020204020204" charset="-122"/>
                <a:ea typeface="微软雅黑" panose="020B0503020204020204" charset="-122"/>
                <a:sym typeface="+mn-ea"/>
              </a:rPr>
              <a:t>经纬度坐标</a:t>
            </a:r>
            <a:r>
              <a:rPr lang="zh-CN" sz="2200" dirty="0">
                <a:solidFill>
                  <a:srgbClr val="FF0000"/>
                </a:solidFill>
                <a:latin typeface="微软雅黑" panose="020B0503020204020204" charset="-122"/>
                <a:ea typeface="微软雅黑" panose="020B0503020204020204" charset="-122"/>
                <a:sym typeface="+mn-ea"/>
              </a:rPr>
              <a:t>、</a:t>
            </a:r>
            <a:r>
              <a:rPr lang="zh-CN" altLang="en-US" sz="2200" dirty="0">
                <a:solidFill>
                  <a:srgbClr val="FF0000"/>
                </a:solidFill>
                <a:effectLst/>
                <a:latin typeface="微软雅黑" panose="020B0503020204020204" charset="-122"/>
                <a:ea typeface="微软雅黑" panose="020B0503020204020204" charset="-122"/>
                <a:cs typeface="微软雅黑" panose="020B0503020204020204" charset="-122"/>
                <a:sym typeface="+mn-ea"/>
              </a:rPr>
              <a:t>项目名称、开工时间、拍摄时间、拍摄地点</a:t>
            </a:r>
            <a:r>
              <a:rPr lang="zh-CN" sz="2200" dirty="0">
                <a:solidFill>
                  <a:srgbClr val="FF0000"/>
                </a:solidFill>
                <a:latin typeface="微软雅黑" panose="020B0503020204020204" charset="-122"/>
                <a:ea typeface="微软雅黑" panose="020B0503020204020204" charset="-122"/>
                <a:sym typeface="+mn-ea"/>
              </a:rPr>
              <a:t>。</a:t>
            </a:r>
            <a:r>
              <a:rPr lang="zh-CN" sz="2200" dirty="0">
                <a:solidFill>
                  <a:srgbClr val="000000"/>
                </a:solidFill>
                <a:latin typeface="微软雅黑" panose="020B0503020204020204" charset="-122"/>
                <a:ea typeface="微软雅黑" panose="020B0503020204020204" charset="-122"/>
                <a:sym typeface="+mn-ea"/>
              </a:rPr>
              <a:t>（可使用</a:t>
            </a:r>
            <a:r>
              <a:rPr lang="en-US" altLang="zh-CN" sz="2200" dirty="0">
                <a:solidFill>
                  <a:srgbClr val="000000"/>
                </a:solidFill>
                <a:latin typeface="微软雅黑" panose="020B0503020204020204" charset="-122"/>
                <a:ea typeface="微软雅黑" panose="020B0503020204020204" charset="-122"/>
                <a:sym typeface="+mn-ea"/>
              </a:rPr>
              <a:t>“</a:t>
            </a:r>
            <a:r>
              <a:rPr lang="zh-CN" sz="2200" dirty="0">
                <a:solidFill>
                  <a:srgbClr val="000000"/>
                </a:solidFill>
                <a:latin typeface="微软雅黑" panose="020B0503020204020204" charset="-122"/>
                <a:ea typeface="微软雅黑" panose="020B0503020204020204" charset="-122"/>
                <a:sym typeface="+mn-ea"/>
              </a:rPr>
              <a:t>今日水印相机</a:t>
            </a:r>
            <a:r>
              <a:rPr lang="en-US" altLang="zh-CN" sz="2200" dirty="0">
                <a:solidFill>
                  <a:srgbClr val="000000"/>
                </a:solidFill>
                <a:latin typeface="微软雅黑" panose="020B0503020204020204" charset="-122"/>
                <a:ea typeface="微软雅黑" panose="020B0503020204020204" charset="-122"/>
                <a:sym typeface="+mn-ea"/>
              </a:rPr>
              <a:t>”</a:t>
            </a:r>
            <a:r>
              <a:rPr lang="zh-CN" altLang="en-US" sz="2200" dirty="0">
                <a:solidFill>
                  <a:srgbClr val="000000"/>
                </a:solidFill>
                <a:latin typeface="微软雅黑" panose="020B0503020204020204" charset="-122"/>
                <a:ea typeface="微软雅黑" panose="020B0503020204020204" charset="-122"/>
                <a:sym typeface="+mn-ea"/>
              </a:rPr>
              <a:t>等</a:t>
            </a:r>
            <a:r>
              <a:rPr lang="en-US" altLang="zh-CN" sz="2200" dirty="0">
                <a:solidFill>
                  <a:srgbClr val="000000"/>
                </a:solidFill>
                <a:latin typeface="微软雅黑" panose="020B0503020204020204" charset="-122"/>
                <a:ea typeface="微软雅黑" panose="020B0503020204020204" charset="-122"/>
                <a:sym typeface="+mn-ea"/>
              </a:rPr>
              <a:t>app</a:t>
            </a:r>
            <a:r>
              <a:rPr lang="zh-CN" altLang="en-US" sz="2200" dirty="0">
                <a:solidFill>
                  <a:srgbClr val="000000"/>
                </a:solidFill>
                <a:latin typeface="微软雅黑" panose="020B0503020204020204" charset="-122"/>
                <a:ea typeface="微软雅黑" panose="020B0503020204020204" charset="-122"/>
                <a:sym typeface="+mn-ea"/>
              </a:rPr>
              <a:t>）</a:t>
            </a:r>
            <a:endParaRPr lang="zh-CN" altLang="en-US" sz="2200" dirty="0">
              <a:solidFill>
                <a:srgbClr val="FF0000"/>
              </a:solidFill>
              <a:effectLst/>
              <a:latin typeface="微软雅黑" panose="020B0503020204020204" charset="-122"/>
              <a:ea typeface="微软雅黑" panose="020B0503020204020204" charset="-122"/>
              <a:cs typeface="微软雅黑" panose="020B0503020204020204" charset="-122"/>
              <a:sym typeface="+mn-ea"/>
            </a:endParaRPr>
          </a:p>
        </p:txBody>
      </p:sp>
      <p:pic>
        <p:nvPicPr>
          <p:cNvPr id="3" name="图片 2" descr="1"/>
          <p:cNvPicPr>
            <a:picLocks noChangeAspect="1"/>
          </p:cNvPicPr>
          <p:nvPr/>
        </p:nvPicPr>
        <p:blipFill>
          <a:blip r:embed="rId1"/>
          <a:srcRect l="-3060" t="56704" r="-1616" b="-5731"/>
          <a:stretch>
            <a:fillRect/>
          </a:stretch>
        </p:blipFill>
        <p:spPr>
          <a:xfrm>
            <a:off x="5063262" y="2378411"/>
            <a:ext cx="6609095" cy="4125289"/>
          </a:xfrm>
          <a:prstGeom prst="rect">
            <a:avLst/>
          </a:prstGeom>
        </p:spPr>
      </p:pic>
      <p:pic>
        <p:nvPicPr>
          <p:cNvPr id="10" name="图片 9" descr="2"/>
          <p:cNvPicPr>
            <a:picLocks noChangeAspect="1"/>
          </p:cNvPicPr>
          <p:nvPr/>
        </p:nvPicPr>
        <p:blipFill>
          <a:blip r:embed="rId2"/>
          <a:srcRect r="11530" b="18924"/>
          <a:stretch>
            <a:fillRect/>
          </a:stretch>
        </p:blipFill>
        <p:spPr>
          <a:xfrm>
            <a:off x="875023" y="3079242"/>
            <a:ext cx="2055345" cy="196076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fill="hold"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Rectangle 4"/>
          <p:cNvSpPr/>
          <p:nvPr/>
        </p:nvSpPr>
        <p:spPr>
          <a:xfrm>
            <a:off x="1524000" y="1588"/>
            <a:ext cx="309563" cy="368300"/>
          </a:xfrm>
          <a:prstGeom prst="rect">
            <a:avLst/>
          </a:prstGeom>
          <a:noFill/>
          <a:ln w="9525">
            <a:noFill/>
          </a:ln>
        </p:spPr>
        <p:txBody>
          <a:bodyPr wrap="none" anchor="ctr" anchorCtr="0">
            <a:spAutoFit/>
          </a:bodyPr>
          <a:p>
            <a:endParaRPr lang="zh-CN" altLang="en-US" dirty="0">
              <a:latin typeface="Arial" panose="020B0604020202020204" pitchFamily="34" charset="0"/>
              <a:ea typeface="宋体" panose="02010600030101010101" pitchFamily="2" charset="-122"/>
            </a:endParaRPr>
          </a:p>
        </p:txBody>
      </p:sp>
      <p:sp>
        <p:nvSpPr>
          <p:cNvPr id="13314" name="矩形 27"/>
          <p:cNvSpPr/>
          <p:nvPr/>
        </p:nvSpPr>
        <p:spPr>
          <a:xfrm>
            <a:off x="3359468" y="1484630"/>
            <a:ext cx="5669280" cy="922020"/>
          </a:xfrm>
          <a:prstGeom prst="rect">
            <a:avLst/>
          </a:prstGeom>
          <a:noFill/>
          <a:ln w="9525">
            <a:noFill/>
          </a:ln>
        </p:spPr>
        <p:txBody>
          <a:bodyPr wrap="none" anchor="t" anchorCtr="0">
            <a:spAutoFit/>
          </a:bodyPr>
          <a:p>
            <a:pPr algn="l"/>
            <a:r>
              <a:rPr lang="zh-CN" altLang="en-US" sz="5400" b="1" dirty="0">
                <a:latin typeface="微软雅黑" panose="020B0503020204020204" charset="-122"/>
                <a:ea typeface="微软雅黑" panose="020B0503020204020204" charset="-122"/>
              </a:rPr>
              <a:t>一、</a:t>
            </a:r>
            <a:r>
              <a:rPr lang="zh-CN" altLang="en-US" sz="5400" b="1" dirty="0">
                <a:latin typeface="微软雅黑" panose="020B0503020204020204" charset="-122"/>
                <a:ea typeface="微软雅黑" panose="020B0503020204020204" charset="-122"/>
                <a:sym typeface="+mn-ea"/>
              </a:rPr>
              <a:t>报表填报要求</a:t>
            </a:r>
            <a:endParaRPr lang="zh-CN" altLang="en-US" sz="5400" b="1" dirty="0">
              <a:latin typeface="微软雅黑" panose="020B0503020204020204" charset="-122"/>
              <a:ea typeface="微软雅黑" panose="020B0503020204020204" charset="-122"/>
            </a:endParaRPr>
          </a:p>
        </p:txBody>
      </p:sp>
      <p:sp>
        <p:nvSpPr>
          <p:cNvPr id="2" name="文本框 1"/>
          <p:cNvSpPr txBox="1"/>
          <p:nvPr/>
        </p:nvSpPr>
        <p:spPr>
          <a:xfrm>
            <a:off x="3495675" y="3797935"/>
            <a:ext cx="4064000" cy="368300"/>
          </a:xfrm>
          <a:prstGeom prst="rect">
            <a:avLst/>
          </a:prstGeom>
          <a:noFill/>
        </p:spPr>
        <p:txBody>
          <a:bodyPr wrap="square" rtlCol="0">
            <a:spAutoFit/>
          </a:bodyPr>
          <a:p>
            <a:endParaRPr lang="zh-CN" altLang="en-US"/>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1"/>
          <p:cNvSpPr>
            <a:spLocks noGrp="1"/>
          </p:cNvSpPr>
          <p:nvPr>
            <p:ph type="title"/>
          </p:nvPr>
        </p:nvSpPr>
        <p:spPr>
          <a:xfrm>
            <a:off x="1702069" y="142161"/>
            <a:ext cx="8968472" cy="603082"/>
          </a:xfrm>
        </p:spPr>
        <p:txBody>
          <a:bodyPr vert="horz" wrap="square" lIns="103868" tIns="51934" rIns="103868" bIns="51934" numCol="1" anchor="b"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44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rPr>
              <a:t>规定事项变更项目</a:t>
            </a:r>
            <a:endParaRPr kumimoji="0" lang="zh-CN" altLang="en-US" sz="44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endParaRPr>
          </a:p>
        </p:txBody>
      </p:sp>
      <p:graphicFrame>
        <p:nvGraphicFramePr>
          <p:cNvPr id="3" name="表格 2"/>
          <p:cNvGraphicFramePr>
            <a:graphicFrameLocks noGrp="1"/>
          </p:cNvGraphicFramePr>
          <p:nvPr/>
        </p:nvGraphicFramePr>
        <p:xfrm>
          <a:off x="873624" y="1073487"/>
          <a:ext cx="10288905" cy="2645410"/>
        </p:xfrm>
        <a:graphic>
          <a:graphicData uri="http://schemas.openxmlformats.org/drawingml/2006/table">
            <a:tbl>
              <a:tblPr/>
              <a:tblGrid>
                <a:gridCol w="10288905"/>
              </a:tblGrid>
              <a:tr h="2645410">
                <a:tc>
                  <a:txBody>
                    <a:bodyPr/>
                    <a:lstStyle/>
                    <a:p>
                      <a:pPr algn="just">
                        <a:lnSpc>
                          <a:spcPts val="1300"/>
                        </a:lnSpc>
                        <a:spcAft>
                          <a:spcPts val="0"/>
                        </a:spcAft>
                        <a:tabLst>
                          <a:tab pos="4133850" algn="l"/>
                        </a:tabLst>
                      </a:pPr>
                      <a:r>
                        <a:rPr lang="zh-CN" altLang="en-US" sz="1800" b="1" kern="100" dirty="0" smtClean="0">
                          <a:latin typeface="Times New Roman" panose="02020603050405020304"/>
                          <a:ea typeface="宋体" panose="02010600030101010101" pitchFamily="2" charset="-122"/>
                          <a:cs typeface="Times New Roman" panose="02020603050405020304"/>
                        </a:rPr>
                        <a:t>规</a:t>
                      </a:r>
                      <a:r>
                        <a:rPr lang="zh-CN" sz="1800" b="1" kern="100" dirty="0" smtClean="0">
                          <a:latin typeface="Times New Roman" panose="02020603050405020304"/>
                          <a:ea typeface="宋体" panose="02010600030101010101" pitchFamily="2" charset="-122"/>
                          <a:cs typeface="Times New Roman" panose="02020603050405020304"/>
                        </a:rPr>
                        <a:t>定</a:t>
                      </a:r>
                      <a:r>
                        <a:rPr lang="zh-CN" sz="1800" b="1" kern="100" dirty="0">
                          <a:latin typeface="Times New Roman" panose="02020603050405020304"/>
                          <a:ea typeface="宋体" panose="02010600030101010101" pitchFamily="2" charset="-122"/>
                          <a:cs typeface="Times New Roman" panose="02020603050405020304"/>
                        </a:rPr>
                        <a:t>事项变更项目填写（</a:t>
                      </a:r>
                      <a:r>
                        <a:rPr lang="zh-CN" sz="1800" b="1" kern="100" dirty="0">
                          <a:solidFill>
                            <a:srgbClr val="FF0000"/>
                          </a:solidFill>
                          <a:latin typeface="Times New Roman" panose="02020603050405020304"/>
                          <a:ea typeface="宋体" panose="02010600030101010101" pitchFamily="2" charset="-122"/>
                          <a:cs typeface="Times New Roman" panose="02020603050405020304"/>
                        </a:rPr>
                        <a:t>审核类型为</a:t>
                      </a:r>
                      <a:r>
                        <a:rPr lang="en-US" sz="1800" b="1" kern="100" dirty="0">
                          <a:solidFill>
                            <a:srgbClr val="FF0000"/>
                          </a:solidFill>
                          <a:latin typeface="Times New Roman" panose="02020603050405020304"/>
                          <a:ea typeface="宋体" panose="02010600030101010101" pitchFamily="2" charset="-122"/>
                          <a:cs typeface="Times New Roman" panose="02020603050405020304"/>
                        </a:rPr>
                        <a:t>2</a:t>
                      </a:r>
                      <a:r>
                        <a:rPr lang="zh-CN" sz="1800" b="1" kern="100" dirty="0">
                          <a:solidFill>
                            <a:srgbClr val="FF0000"/>
                          </a:solidFill>
                          <a:latin typeface="Times New Roman" panose="02020603050405020304"/>
                          <a:ea typeface="宋体" panose="02010600030101010101" pitchFamily="2" charset="-122"/>
                          <a:cs typeface="Times New Roman" panose="02020603050405020304"/>
                        </a:rPr>
                        <a:t>填报</a:t>
                      </a:r>
                      <a:r>
                        <a:rPr lang="en-US" sz="1800" b="1" kern="100" dirty="0">
                          <a:solidFill>
                            <a:srgbClr val="FF0000"/>
                          </a:solidFill>
                          <a:latin typeface="Times New Roman" panose="02020603050405020304"/>
                          <a:ea typeface="宋体" panose="02010600030101010101" pitchFamily="2" charset="-122"/>
                          <a:cs typeface="Times New Roman" panose="02020603050405020304"/>
                        </a:rPr>
                        <a:t>16,17,18 </a:t>
                      </a:r>
                      <a:r>
                        <a:rPr lang="zh-CN" sz="1800" b="1" kern="100" dirty="0">
                          <a:solidFill>
                            <a:srgbClr val="FF0000"/>
                          </a:solidFill>
                          <a:latin typeface="Times New Roman" panose="02020603050405020304"/>
                          <a:ea typeface="宋体" panose="02010600030101010101" pitchFamily="2" charset="-122"/>
                          <a:cs typeface="Times New Roman" panose="02020603050405020304"/>
                        </a:rPr>
                        <a:t>审核类型为</a:t>
                      </a:r>
                      <a:r>
                        <a:rPr lang="en-US" sz="1800" b="1" kern="100" dirty="0">
                          <a:solidFill>
                            <a:srgbClr val="FF0000"/>
                          </a:solidFill>
                          <a:latin typeface="Times New Roman" panose="02020603050405020304"/>
                          <a:ea typeface="宋体" panose="02010600030101010101" pitchFamily="2" charset="-122"/>
                          <a:cs typeface="Times New Roman" panose="02020603050405020304"/>
                        </a:rPr>
                        <a:t>3</a:t>
                      </a:r>
                      <a:r>
                        <a:rPr lang="zh-CN" sz="1800" b="1" kern="100" dirty="0">
                          <a:solidFill>
                            <a:srgbClr val="FF0000"/>
                          </a:solidFill>
                          <a:latin typeface="Times New Roman" panose="02020603050405020304"/>
                          <a:ea typeface="宋体" panose="02010600030101010101" pitchFamily="2" charset="-122"/>
                          <a:cs typeface="Times New Roman" panose="02020603050405020304"/>
                        </a:rPr>
                        <a:t>填报</a:t>
                      </a:r>
                      <a:r>
                        <a:rPr lang="en-US" sz="1800" b="1" kern="100" dirty="0">
                          <a:solidFill>
                            <a:srgbClr val="FF0000"/>
                          </a:solidFill>
                          <a:latin typeface="Times New Roman" panose="02020603050405020304"/>
                          <a:ea typeface="宋体" panose="02010600030101010101" pitchFamily="2" charset="-122"/>
                          <a:cs typeface="Times New Roman" panose="02020603050405020304"/>
                        </a:rPr>
                        <a:t>19,20</a:t>
                      </a:r>
                      <a:r>
                        <a:rPr lang="zh-CN" sz="1800" b="1" kern="100" dirty="0">
                          <a:latin typeface="Times New Roman" panose="02020603050405020304"/>
                          <a:ea typeface="宋体" panose="02010600030101010101" pitchFamily="2" charset="-122"/>
                          <a:cs typeface="Times New Roman" panose="02020603050405020304"/>
                        </a:rPr>
                        <a:t>）</a:t>
                      </a:r>
                      <a:r>
                        <a:rPr lang="zh-CN" sz="1800" b="1" kern="100" dirty="0" smtClean="0">
                          <a:latin typeface="Times New Roman" panose="02020603050405020304"/>
                          <a:ea typeface="宋体" panose="02010600030101010101" pitchFamily="2" charset="-122"/>
                          <a:cs typeface="Times New Roman" panose="02020603050405020304"/>
                        </a:rPr>
                        <a:t>：</a:t>
                      </a:r>
                      <a:endParaRPr lang="en-US" altLang="zh-CN" sz="1800" b="1" kern="100" dirty="0" smtClean="0">
                        <a:latin typeface="Times New Roman" panose="02020603050405020304"/>
                        <a:ea typeface="宋体" panose="02010600030101010101" pitchFamily="2" charset="-122"/>
                        <a:cs typeface="Times New Roman" panose="02020603050405020304"/>
                      </a:endParaRPr>
                    </a:p>
                    <a:p>
                      <a:pPr algn="just">
                        <a:lnSpc>
                          <a:spcPts val="1300"/>
                        </a:lnSpc>
                        <a:spcAft>
                          <a:spcPts val="0"/>
                        </a:spcAft>
                        <a:tabLst>
                          <a:tab pos="4133850" algn="l"/>
                        </a:tabLst>
                      </a:pPr>
                      <a:endParaRPr lang="zh-CN" sz="1800" kern="100" dirty="0">
                        <a:latin typeface="Times New Roman" panose="02020603050405020304"/>
                        <a:ea typeface="宋体" panose="02010600030101010101" pitchFamily="2" charset="-122"/>
                        <a:cs typeface="Times New Roman" panose="02020603050405020304"/>
                      </a:endParaRPr>
                    </a:p>
                    <a:p>
                      <a:pPr algn="just">
                        <a:lnSpc>
                          <a:spcPts val="1300"/>
                        </a:lnSpc>
                        <a:spcAft>
                          <a:spcPts val="0"/>
                        </a:spcAft>
                        <a:tabLst>
                          <a:tab pos="4133850" algn="l"/>
                        </a:tabLst>
                      </a:pPr>
                      <a:r>
                        <a:rPr lang="en-US" sz="1800" kern="100" dirty="0">
                          <a:latin typeface="宋体" panose="02010600030101010101" pitchFamily="2" charset="-122"/>
                          <a:ea typeface="宋体" panose="02010600030101010101" pitchFamily="2" charset="-122"/>
                          <a:cs typeface="Times New Roman" panose="02020603050405020304"/>
                        </a:rPr>
                        <a:t>16 </a:t>
                      </a:r>
                      <a:r>
                        <a:rPr lang="zh-CN" sz="1800" kern="100" dirty="0">
                          <a:latin typeface="Times New Roman" panose="02020603050405020304"/>
                          <a:ea typeface="宋体" panose="02010600030101010101" pitchFamily="2" charset="-122"/>
                          <a:cs typeface="Times New Roman" panose="02020603050405020304"/>
                        </a:rPr>
                        <a:t>变更后所属单位组织机构代码</a:t>
                      </a:r>
                      <a:r>
                        <a:rPr lang="zh-CN" sz="1800" kern="100" dirty="0" smtClean="0">
                          <a:latin typeface="Times New Roman" panose="02020603050405020304"/>
                          <a:ea typeface="宋体" panose="02010600030101010101" pitchFamily="2" charset="-122"/>
                          <a:cs typeface="Times New Roman" panose="02020603050405020304"/>
                        </a:rPr>
                        <a:t>□□□□□□□□□</a:t>
                      </a:r>
                      <a:endParaRPr lang="en-US" altLang="zh-CN" sz="1800" kern="100" dirty="0" smtClean="0">
                        <a:latin typeface="Times New Roman" panose="02020603050405020304"/>
                        <a:ea typeface="宋体" panose="02010600030101010101" pitchFamily="2" charset="-122"/>
                        <a:cs typeface="Times New Roman" panose="02020603050405020304"/>
                      </a:endParaRPr>
                    </a:p>
                    <a:p>
                      <a:pPr algn="just">
                        <a:lnSpc>
                          <a:spcPts val="1300"/>
                        </a:lnSpc>
                        <a:spcAft>
                          <a:spcPts val="0"/>
                        </a:spcAft>
                        <a:tabLst>
                          <a:tab pos="4133850" algn="l"/>
                        </a:tabLst>
                      </a:pPr>
                      <a:r>
                        <a:rPr lang="zh-CN" sz="1800" kern="100" dirty="0" smtClean="0">
                          <a:latin typeface="Times New Roman" panose="02020603050405020304"/>
                          <a:ea typeface="宋体" panose="02010600030101010101" pitchFamily="2" charset="-122"/>
                          <a:cs typeface="Times New Roman" panose="02020603050405020304"/>
                        </a:rPr>
                        <a:t> </a:t>
                      </a:r>
                      <a:endParaRPr lang="zh-CN" sz="1800" kern="100" dirty="0">
                        <a:latin typeface="Times New Roman" panose="02020603050405020304"/>
                        <a:ea typeface="宋体" panose="02010600030101010101" pitchFamily="2" charset="-122"/>
                        <a:cs typeface="Times New Roman" panose="02020603050405020304"/>
                      </a:endParaRPr>
                    </a:p>
                    <a:p>
                      <a:pPr algn="just">
                        <a:lnSpc>
                          <a:spcPts val="1300"/>
                        </a:lnSpc>
                        <a:spcAft>
                          <a:spcPts val="0"/>
                        </a:spcAft>
                        <a:tabLst>
                          <a:tab pos="4133850" algn="l"/>
                        </a:tabLst>
                      </a:pPr>
                      <a:r>
                        <a:rPr lang="en-US" sz="1800" kern="100" dirty="0">
                          <a:latin typeface="宋体" panose="02010600030101010101" pitchFamily="2" charset="-122"/>
                          <a:ea typeface="宋体" panose="02010600030101010101" pitchFamily="2" charset="-122"/>
                          <a:cs typeface="Times New Roman" panose="02020603050405020304"/>
                        </a:rPr>
                        <a:t>17 </a:t>
                      </a:r>
                      <a:r>
                        <a:rPr lang="zh-CN" sz="1800" kern="100" dirty="0">
                          <a:latin typeface="Times New Roman" panose="02020603050405020304"/>
                          <a:ea typeface="宋体" panose="02010600030101010101" pitchFamily="2" charset="-122"/>
                          <a:cs typeface="Times New Roman" panose="02020603050405020304"/>
                        </a:rPr>
                        <a:t>变更后所属单位详细</a:t>
                      </a:r>
                      <a:r>
                        <a:rPr lang="zh-CN" sz="1800" kern="100" dirty="0" smtClean="0">
                          <a:latin typeface="Times New Roman" panose="02020603050405020304"/>
                          <a:ea typeface="宋体" panose="02010600030101010101" pitchFamily="2" charset="-122"/>
                          <a:cs typeface="Times New Roman" panose="02020603050405020304"/>
                        </a:rPr>
                        <a:t>名称</a:t>
                      </a:r>
                      <a:endParaRPr lang="en-US" altLang="zh-CN" sz="1800" kern="100" dirty="0" smtClean="0">
                        <a:latin typeface="Times New Roman" panose="02020603050405020304"/>
                        <a:ea typeface="宋体" panose="02010600030101010101" pitchFamily="2" charset="-122"/>
                        <a:cs typeface="Times New Roman" panose="02020603050405020304"/>
                      </a:endParaRPr>
                    </a:p>
                    <a:p>
                      <a:pPr algn="just">
                        <a:lnSpc>
                          <a:spcPts val="1300"/>
                        </a:lnSpc>
                        <a:spcAft>
                          <a:spcPts val="0"/>
                        </a:spcAft>
                        <a:tabLst>
                          <a:tab pos="4133850" algn="l"/>
                        </a:tabLst>
                      </a:pPr>
                      <a:r>
                        <a:rPr lang="en-US" sz="1800" u="sng" kern="100" dirty="0" smtClean="0">
                          <a:latin typeface="Times New Roman" panose="02020603050405020304"/>
                          <a:ea typeface="宋体" panose="02010600030101010101" pitchFamily="2" charset="-122"/>
                          <a:cs typeface="Times New Roman" panose="02020603050405020304"/>
                        </a:rPr>
                        <a:t>                                        </a:t>
                      </a:r>
                      <a:endParaRPr lang="zh-CN" sz="1800" kern="100" dirty="0">
                        <a:latin typeface="Times New Roman" panose="02020603050405020304"/>
                        <a:ea typeface="宋体" panose="02010600030101010101" pitchFamily="2" charset="-122"/>
                        <a:cs typeface="Times New Roman" panose="02020603050405020304"/>
                      </a:endParaRPr>
                    </a:p>
                    <a:p>
                      <a:pPr algn="just">
                        <a:lnSpc>
                          <a:spcPts val="1300"/>
                        </a:lnSpc>
                        <a:spcAft>
                          <a:spcPts val="0"/>
                        </a:spcAft>
                        <a:tabLst>
                          <a:tab pos="4133850" algn="l"/>
                        </a:tabLst>
                      </a:pPr>
                      <a:r>
                        <a:rPr lang="en-US" sz="1800" kern="100" dirty="0">
                          <a:latin typeface="宋体" panose="02010600030101010101" pitchFamily="2" charset="-122"/>
                          <a:ea typeface="宋体" panose="02010600030101010101" pitchFamily="2" charset="-122"/>
                          <a:cs typeface="Times New Roman" panose="02020603050405020304"/>
                        </a:rPr>
                        <a:t>18 </a:t>
                      </a:r>
                      <a:r>
                        <a:rPr lang="zh-CN" sz="1800" kern="100" dirty="0">
                          <a:latin typeface="Times New Roman" panose="02020603050405020304"/>
                          <a:ea typeface="宋体" panose="02010600030101010101" pitchFamily="2" charset="-122"/>
                          <a:cs typeface="Times New Roman" panose="02020603050405020304"/>
                        </a:rPr>
                        <a:t>变更后项目代码□□□□□□□□□ □□□□□□ </a:t>
                      </a:r>
                      <a:r>
                        <a:rPr lang="zh-CN" sz="1800" kern="100" dirty="0" smtClean="0">
                          <a:latin typeface="Times New Roman" panose="02020603050405020304"/>
                          <a:ea typeface="宋体" panose="02010600030101010101" pitchFamily="2" charset="-122"/>
                          <a:cs typeface="Times New Roman" panose="02020603050405020304"/>
                        </a:rPr>
                        <a:t>□□□</a:t>
                      </a:r>
                      <a:endParaRPr lang="en-US" altLang="zh-CN" sz="1800" kern="100" dirty="0" smtClean="0">
                        <a:latin typeface="Times New Roman" panose="02020603050405020304"/>
                        <a:ea typeface="宋体" panose="02010600030101010101" pitchFamily="2" charset="-122"/>
                        <a:cs typeface="Times New Roman" panose="02020603050405020304"/>
                      </a:endParaRPr>
                    </a:p>
                    <a:p>
                      <a:pPr algn="just">
                        <a:lnSpc>
                          <a:spcPts val="1300"/>
                        </a:lnSpc>
                        <a:spcAft>
                          <a:spcPts val="0"/>
                        </a:spcAft>
                        <a:tabLst>
                          <a:tab pos="4133850" algn="l"/>
                        </a:tabLst>
                      </a:pPr>
                      <a:endParaRPr lang="zh-CN" sz="1800" kern="100" dirty="0">
                        <a:latin typeface="Times New Roman" panose="02020603050405020304"/>
                        <a:ea typeface="宋体" panose="02010600030101010101" pitchFamily="2" charset="-122"/>
                        <a:cs typeface="Times New Roman" panose="02020603050405020304"/>
                      </a:endParaRPr>
                    </a:p>
                    <a:p>
                      <a:pPr algn="just">
                        <a:lnSpc>
                          <a:spcPts val="1300"/>
                        </a:lnSpc>
                        <a:spcAft>
                          <a:spcPts val="0"/>
                        </a:spcAft>
                        <a:tabLst>
                          <a:tab pos="4133850" algn="l"/>
                        </a:tabLst>
                      </a:pPr>
                      <a:r>
                        <a:rPr lang="en-US" sz="1800" kern="100" dirty="0">
                          <a:latin typeface="宋体" panose="02010600030101010101" pitchFamily="2" charset="-122"/>
                          <a:ea typeface="宋体" panose="02010600030101010101" pitchFamily="2" charset="-122"/>
                          <a:cs typeface="Times New Roman" panose="02020603050405020304"/>
                        </a:rPr>
                        <a:t>19 </a:t>
                      </a:r>
                      <a:r>
                        <a:rPr lang="zh-CN" sz="1800" kern="100" dirty="0">
                          <a:latin typeface="Times New Roman" panose="02020603050405020304"/>
                          <a:ea typeface="宋体" panose="02010600030101010101" pitchFamily="2" charset="-122"/>
                          <a:cs typeface="Times New Roman" panose="02020603050405020304"/>
                        </a:rPr>
                        <a:t>变更前计划总投资</a:t>
                      </a:r>
                      <a:r>
                        <a:rPr lang="en-US" sz="1800" u="sng" kern="100" dirty="0">
                          <a:latin typeface="Times New Roman" panose="02020603050405020304"/>
                          <a:ea typeface="宋体" panose="02010600030101010101" pitchFamily="2" charset="-122"/>
                          <a:cs typeface="Times New Roman" panose="02020603050405020304"/>
                        </a:rPr>
                        <a:t>           </a:t>
                      </a:r>
                      <a:r>
                        <a:rPr lang="zh-CN" sz="1800" kern="100" dirty="0">
                          <a:latin typeface="Times New Roman" panose="02020603050405020304"/>
                          <a:ea typeface="宋体" panose="02010600030101010101" pitchFamily="2" charset="-122"/>
                          <a:cs typeface="Times New Roman" panose="02020603050405020304"/>
                        </a:rPr>
                        <a:t>万元</a:t>
                      </a:r>
                      <a:r>
                        <a:rPr lang="en-US" sz="1800" kern="100" dirty="0">
                          <a:latin typeface="Times New Roman" panose="02020603050405020304"/>
                          <a:ea typeface="宋体" panose="02010600030101010101" pitchFamily="2" charset="-122"/>
                          <a:cs typeface="Times New Roman" panose="02020603050405020304"/>
                        </a:rPr>
                        <a:t>                20 </a:t>
                      </a:r>
                      <a:r>
                        <a:rPr lang="zh-CN" sz="1800" kern="100" dirty="0">
                          <a:latin typeface="Times New Roman" panose="02020603050405020304"/>
                          <a:ea typeface="宋体" panose="02010600030101010101" pitchFamily="2" charset="-122"/>
                          <a:cs typeface="Times New Roman" panose="02020603050405020304"/>
                        </a:rPr>
                        <a:t>变更后计划总投资</a:t>
                      </a:r>
                      <a:r>
                        <a:rPr lang="en-US" sz="1800" u="sng" kern="100" dirty="0">
                          <a:latin typeface="Times New Roman" panose="02020603050405020304"/>
                          <a:ea typeface="宋体" panose="02010600030101010101" pitchFamily="2" charset="-122"/>
                          <a:cs typeface="Times New Roman" panose="02020603050405020304"/>
                        </a:rPr>
                        <a:t>          </a:t>
                      </a:r>
                      <a:r>
                        <a:rPr lang="zh-CN" sz="1800" kern="100" dirty="0">
                          <a:latin typeface="Times New Roman" panose="02020603050405020304"/>
                          <a:ea typeface="宋体" panose="02010600030101010101" pitchFamily="2" charset="-122"/>
                          <a:cs typeface="Times New Roman" panose="02020603050405020304"/>
                        </a:rPr>
                        <a:t>万元</a:t>
                      </a:r>
                      <a:endParaRPr lang="zh-CN" sz="1800" kern="100" dirty="0">
                        <a:latin typeface="Times New Roman" panose="02020603050405020304"/>
                        <a:ea typeface="宋体" panose="02010600030101010101" pitchFamily="2" charset="-122"/>
                        <a:cs typeface="Times New Roman" panose="02020603050405020304"/>
                      </a:endParaRPr>
                    </a:p>
                  </a:txBody>
                  <a:tcPr marL="68560" marR="6856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7597" name="矩形 6"/>
          <p:cNvSpPr/>
          <p:nvPr/>
        </p:nvSpPr>
        <p:spPr>
          <a:xfrm>
            <a:off x="605728" y="3622304"/>
            <a:ext cx="11583944" cy="2861310"/>
          </a:xfrm>
          <a:prstGeom prst="rect">
            <a:avLst/>
          </a:prstGeom>
          <a:noFill/>
          <a:ln w="9525">
            <a:noFill/>
          </a:ln>
        </p:spPr>
        <p:txBody>
          <a:bodyPr anchor="t" anchorCtr="0">
            <a:spAutoFit/>
          </a:bodyPr>
          <a:p>
            <a:pPr>
              <a:lnSpc>
                <a:spcPct val="150000"/>
              </a:lnSpc>
              <a:buClr>
                <a:srgbClr val="003366"/>
              </a:buClr>
              <a:buSzPct val="75000"/>
            </a:pPr>
            <a:r>
              <a:rPr lang="en-US" altLang="zh-CN" sz="2400" dirty="0">
                <a:solidFill>
                  <a:srgbClr val="FF0000"/>
                </a:solidFill>
                <a:latin typeface="微软雅黑" panose="020B0503020204020204" charset="-122"/>
                <a:ea typeface="微软雅黑" panose="020B0503020204020204" charset="-122"/>
                <a:cs typeface="微软雅黑" panose="020B0503020204020204" charset="-122"/>
              </a:rPr>
              <a:t>※</a:t>
            </a:r>
            <a:r>
              <a:rPr lang="zh-CN" altLang="en-US" sz="2400" dirty="0">
                <a:solidFill>
                  <a:srgbClr val="FF0000"/>
                </a:solidFill>
                <a:latin typeface="微软雅黑" panose="020B0503020204020204" charset="-122"/>
                <a:ea typeface="微软雅黑" panose="020B0503020204020204" charset="-122"/>
                <a:cs typeface="微软雅黑" panose="020B0503020204020204" charset="-122"/>
              </a:rPr>
              <a:t>原则上单位变更和退库每年</a:t>
            </a:r>
            <a:r>
              <a:rPr lang="en-US" altLang="zh-CN" sz="2400" dirty="0">
                <a:solidFill>
                  <a:srgbClr val="FF0000"/>
                </a:solidFill>
                <a:latin typeface="微软雅黑" panose="020B0503020204020204" charset="-122"/>
                <a:ea typeface="微软雅黑" panose="020B0503020204020204" charset="-122"/>
                <a:cs typeface="微软雅黑" panose="020B0503020204020204" charset="-122"/>
              </a:rPr>
              <a:t>2</a:t>
            </a:r>
            <a:r>
              <a:rPr lang="zh-CN" altLang="en-US" sz="2400" dirty="0">
                <a:solidFill>
                  <a:srgbClr val="FF0000"/>
                </a:solidFill>
                <a:latin typeface="微软雅黑" panose="020B0503020204020204" charset="-122"/>
                <a:ea typeface="微软雅黑" panose="020B0503020204020204" charset="-122"/>
                <a:cs typeface="微软雅黑" panose="020B0503020204020204" charset="-122"/>
              </a:rPr>
              <a:t>月申请一次。</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50000"/>
              </a:lnSpc>
              <a:buClr>
                <a:srgbClr val="003366"/>
              </a:buClr>
              <a:buSzPct val="75000"/>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单位变更中：</a:t>
            </a:r>
            <a:r>
              <a:rPr lang="zh-CN" altLang="en-US" sz="2400" dirty="0">
                <a:latin typeface="微软雅黑" panose="020B0503020204020204" charset="-122"/>
                <a:ea typeface="微软雅黑" panose="020B0503020204020204" charset="-122"/>
                <a:cs typeface="微软雅黑" panose="020B0503020204020204" charset="-122"/>
                <a:sym typeface="+mn-ea"/>
              </a:rPr>
              <a:t>5000万元以上项目单位</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变更后</a:t>
            </a:r>
            <a:r>
              <a:rPr lang="zh-CN" sz="2400" dirty="0">
                <a:solidFill>
                  <a:schemeClr val="tx1"/>
                </a:solidFill>
                <a:latin typeface="微软雅黑" panose="020B0503020204020204" charset="-122"/>
                <a:ea typeface="微软雅黑" panose="020B0503020204020204" charset="-122"/>
                <a:cs typeface="微软雅黑" panose="020B0503020204020204" charset="-122"/>
              </a:rPr>
              <a:t>如果为限下单位，</a:t>
            </a:r>
            <a:r>
              <a:rPr lang="en-US" altLang="zh-CN" sz="2400"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新单位需四上平台重新入库。</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50000"/>
              </a:lnSpc>
              <a:buClr>
                <a:srgbClr val="003366"/>
              </a:buClr>
              <a:buSzPct val="75000"/>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项目调资中：规下单位</a:t>
            </a:r>
            <a:r>
              <a:rPr lang="en-US" altLang="zh-CN" sz="2400" dirty="0">
                <a:solidFill>
                  <a:schemeClr val="tx1"/>
                </a:solidFill>
                <a:latin typeface="微软雅黑" panose="020B0503020204020204" charset="-122"/>
                <a:ea typeface="微软雅黑" panose="020B0503020204020204" charset="-122"/>
                <a:cs typeface="微软雅黑" panose="020B0503020204020204" charset="-122"/>
              </a:rPr>
              <a:t>5000</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万元以下项目调整计划总投资至</a:t>
            </a:r>
            <a:r>
              <a:rPr lang="en-US" altLang="zh-CN" sz="2400" dirty="0">
                <a:solidFill>
                  <a:schemeClr val="tx1"/>
                </a:solidFill>
                <a:latin typeface="微软雅黑" panose="020B0503020204020204" charset="-122"/>
                <a:ea typeface="微软雅黑" panose="020B0503020204020204" charset="-122"/>
                <a:cs typeface="微软雅黑" panose="020B0503020204020204" charset="-122"/>
              </a:rPr>
              <a:t>5000</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万元及以上，需退库原项目，四上审批重新入库。</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1"/>
          <p:cNvSpPr>
            <a:spLocks noGrp="1"/>
          </p:cNvSpPr>
          <p:nvPr>
            <p:ph type="title"/>
          </p:nvPr>
        </p:nvSpPr>
        <p:spPr>
          <a:xfrm>
            <a:off x="1702069" y="142161"/>
            <a:ext cx="8968472" cy="603082"/>
          </a:xfrm>
        </p:spPr>
        <p:txBody>
          <a:bodyPr vert="horz" wrap="square" lIns="103868" tIns="51934" rIns="103868" bIns="51934" numCol="1" anchor="b"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44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rPr>
              <a:t>审核材料</a:t>
            </a:r>
            <a:endParaRPr kumimoji="0" lang="zh-CN" altLang="en-US" sz="44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endParaRPr>
          </a:p>
        </p:txBody>
      </p:sp>
      <p:sp>
        <p:nvSpPr>
          <p:cNvPr id="67597" name="矩形 6"/>
          <p:cNvSpPr/>
          <p:nvPr/>
        </p:nvSpPr>
        <p:spPr>
          <a:xfrm>
            <a:off x="605728" y="3622304"/>
            <a:ext cx="11583944" cy="2861310"/>
          </a:xfrm>
          <a:prstGeom prst="rect">
            <a:avLst/>
          </a:prstGeom>
          <a:noFill/>
          <a:ln w="9525">
            <a:noFill/>
          </a:ln>
        </p:spPr>
        <p:txBody>
          <a:bodyPr anchor="t" anchorCtr="0">
            <a:spAutoFit/>
          </a:bodyPr>
          <a:p>
            <a:pPr>
              <a:lnSpc>
                <a:spcPct val="150000"/>
              </a:lnSpc>
              <a:buClr>
                <a:srgbClr val="003366"/>
              </a:buClr>
              <a:buSzPct val="75000"/>
            </a:pPr>
            <a:r>
              <a:rPr lang="zh-CN" altLang="en-US" sz="2400" dirty="0">
                <a:latin typeface="华文中宋" panose="02010600040101010101" pitchFamily="2" charset="-122"/>
                <a:ea typeface="华文中宋" panose="02010600040101010101" pitchFamily="2" charset="-122"/>
                <a:cs typeface="华文中宋" panose="02010600040101010101" pitchFamily="2" charset="-122"/>
                <a:sym typeface="+mn-ea"/>
              </a:rPr>
              <a:t>注意：新增项目入库都需要提交审核材料，审核材料选择1有。</a:t>
            </a:r>
            <a:endParaRPr lang="zh-CN" altLang="en-US" sz="2400">
              <a:sym typeface="+mn-ea"/>
            </a:endParaRPr>
          </a:p>
          <a:p>
            <a:pPr>
              <a:lnSpc>
                <a:spcPct val="150000"/>
              </a:lnSpc>
              <a:buClr>
                <a:srgbClr val="003366"/>
              </a:buClr>
              <a:buSzPct val="75000"/>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sz="240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r>
              <a:rPr lang="zh-CN" altLang="en-US" sz="2400" dirty="0">
                <a:latin typeface="华文中宋" panose="02010600040101010101" pitchFamily="2" charset="-122"/>
                <a:ea typeface="华文中宋" panose="02010600040101010101" pitchFamily="2" charset="-122"/>
                <a:cs typeface="华文中宋" panose="02010600040101010101" pitchFamily="2" charset="-122"/>
                <a:sym typeface="+mn-ea"/>
              </a:rPr>
              <a:t>每个项目的审核材料分类放到不同的 WORD 文件中,以项目代码+项目名称+批复(或合同、照片)命名;同一个项目的全部 WORD 文件放到一个文件夹中,以项目代码+项目名称命名。平台预计上传文件夹压缩后的zip文件，命名方式同为项目代码+项目名称。</a:t>
            </a:r>
            <a:endParaRPr lang="zh-CN" altLang="en-US" sz="240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p:txBody>
      </p:sp>
      <p:graphicFrame>
        <p:nvGraphicFramePr>
          <p:cNvPr id="2" name="对象 1"/>
          <p:cNvGraphicFramePr/>
          <p:nvPr/>
        </p:nvGraphicFramePr>
        <p:xfrm>
          <a:off x="479425" y="764540"/>
          <a:ext cx="10853420" cy="2284095"/>
        </p:xfrm>
        <a:graphic>
          <a:graphicData uri="http://schemas.openxmlformats.org/presentationml/2006/ole">
            <mc:AlternateContent xmlns:mc="http://schemas.openxmlformats.org/markup-compatibility/2006">
              <mc:Choice xmlns:v="urn:schemas-microsoft-com:vml" Requires="v">
                <p:oleObj spid="_x0000_s5" name="" r:id="rId1" imgW="7839075" imgH="1571625" progId="Paint.Picture">
                  <p:embed/>
                </p:oleObj>
              </mc:Choice>
              <mc:Fallback>
                <p:oleObj name="" r:id="rId1" imgW="7839075" imgH="1571625" progId="Paint.Picture">
                  <p:embed/>
                  <p:pic>
                    <p:nvPicPr>
                      <p:cNvPr id="0" name="图片 4"/>
                      <p:cNvPicPr/>
                      <p:nvPr/>
                    </p:nvPicPr>
                    <p:blipFill>
                      <a:blip r:embed="rId2"/>
                      <a:stretch>
                        <a:fillRect/>
                      </a:stretch>
                    </p:blipFill>
                    <p:spPr>
                      <a:xfrm>
                        <a:off x="479425" y="764540"/>
                        <a:ext cx="10853420" cy="2284095"/>
                      </a:xfrm>
                      <a:prstGeom prst="rect">
                        <a:avLst/>
                      </a:prstGeom>
                    </p:spPr>
                  </p:pic>
                </p:oleObj>
              </mc:Fallback>
            </mc:AlternateContent>
          </a:graphicData>
        </a:graphic>
      </p:graphicFrame>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1"/>
          <p:cNvSpPr>
            <a:spLocks noGrp="1"/>
          </p:cNvSpPr>
          <p:nvPr>
            <p:ph type="title"/>
          </p:nvPr>
        </p:nvSpPr>
        <p:spPr>
          <a:xfrm>
            <a:off x="1437640" y="142240"/>
            <a:ext cx="4229735" cy="603250"/>
          </a:xfrm>
        </p:spPr>
        <p:txBody>
          <a:bodyPr vert="horz" wrap="square" lIns="103868" tIns="51934" rIns="103868" bIns="51934" numCol="1" anchor="b" anchorCtr="0" compatLnSpc="1"/>
          <a:p>
            <a:pPr marL="0" marR="0" lvl="0" indent="0" algn="l" defTabSz="914400" rtl="0" eaLnBrk="0" fontAlgn="base" latinLnBrk="0" hangingPunct="0">
              <a:lnSpc>
                <a:spcPct val="100000"/>
              </a:lnSpc>
              <a:spcBef>
                <a:spcPct val="0"/>
              </a:spcBef>
              <a:spcAft>
                <a:spcPct val="0"/>
              </a:spcAft>
              <a:buClrTx/>
              <a:buSzTx/>
              <a:buFontTx/>
              <a:buNone/>
              <a:defRPr/>
            </a:pPr>
            <a:r>
              <a:rPr kumimoji="0" lang="zh-CN" sz="44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rPr>
              <a:t>入库材料要求</a:t>
            </a:r>
            <a:endParaRPr kumimoji="0" lang="zh-CN" sz="44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endParaRPr>
          </a:p>
        </p:txBody>
      </p:sp>
      <p:graphicFrame>
        <p:nvGraphicFramePr>
          <p:cNvPr id="2" name="图示 1"/>
          <p:cNvGraphicFramePr/>
          <p:nvPr/>
        </p:nvGraphicFramePr>
        <p:xfrm>
          <a:off x="732554" y="1214703"/>
          <a:ext cx="10461558" cy="5644884"/>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1"/>
          <p:cNvSpPr>
            <a:spLocks noGrp="1"/>
          </p:cNvSpPr>
          <p:nvPr>
            <p:ph type="title"/>
          </p:nvPr>
        </p:nvSpPr>
        <p:spPr>
          <a:xfrm>
            <a:off x="1509395" y="142240"/>
            <a:ext cx="4277360" cy="603250"/>
          </a:xfrm>
        </p:spPr>
        <p:txBody>
          <a:bodyPr vert="horz" wrap="square" lIns="103868" tIns="51934" rIns="103868" bIns="51934" numCol="1" anchor="b" anchorCtr="0" compatLnSpc="1"/>
          <a:p>
            <a:pPr marL="0" marR="0" lvl="0" indent="0" algn="l" defTabSz="914400" rtl="0" eaLnBrk="0" fontAlgn="base" latinLnBrk="0" hangingPunct="0">
              <a:lnSpc>
                <a:spcPct val="100000"/>
              </a:lnSpc>
              <a:spcBef>
                <a:spcPct val="0"/>
              </a:spcBef>
              <a:spcAft>
                <a:spcPct val="0"/>
              </a:spcAft>
              <a:buClrTx/>
              <a:buSzTx/>
              <a:buFontTx/>
              <a:buNone/>
              <a:defRPr/>
            </a:pPr>
            <a:r>
              <a:rPr lang="zh-CN" sz="4400" b="1" kern="1200" noProof="0" dirty="0" smtClean="0">
                <a:ln>
                  <a:noFill/>
                </a:ln>
                <a:solidFill>
                  <a:srgbClr val="C0504D"/>
                </a:solidFill>
                <a:effectLst/>
                <a:uLnTx/>
                <a:uFillTx/>
                <a:latin typeface="+mn-lt"/>
                <a:ea typeface="华文中宋" panose="02010600040101010101" pitchFamily="2" charset="-122"/>
                <a:cs typeface="+mn-cs"/>
                <a:sym typeface="+mn-ea"/>
              </a:rPr>
              <a:t>入库材料要求</a:t>
            </a:r>
            <a:endParaRPr kumimoji="0" lang="zh-CN" sz="44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sym typeface="+mn-ea"/>
            </a:endParaRPr>
          </a:p>
        </p:txBody>
      </p:sp>
      <p:sp>
        <p:nvSpPr>
          <p:cNvPr id="2" name="矩形 2"/>
          <p:cNvSpPr>
            <a:spLocks noChangeArrowheads="1"/>
          </p:cNvSpPr>
          <p:nvPr/>
        </p:nvSpPr>
        <p:spPr bwMode="auto">
          <a:xfrm>
            <a:off x="300038" y="1050925"/>
            <a:ext cx="11890375" cy="5700395"/>
          </a:xfrm>
          <a:prstGeom prst="rect">
            <a:avLst/>
          </a:prstGeom>
          <a:noFill/>
          <a:ln w="9525">
            <a:noFill/>
            <a:miter lim="800000"/>
          </a:ln>
        </p:spPr>
        <p:txBody>
          <a:bodyPr lIns="103897" tIns="51949" rIns="103897" bIns="51949">
            <a:spAutoFit/>
          </a:bodyPr>
          <a:p>
            <a:pPr marL="0" marR="0" lvl="0" indent="0" algn="l" defTabSz="914400" rtl="0" eaLnBrk="0" hangingPunct="0">
              <a:lnSpc>
                <a:spcPct val="130000"/>
              </a:lnSpc>
              <a:spcBef>
                <a:spcPct val="0"/>
              </a:spcBef>
              <a:spcAft>
                <a:spcPct val="0"/>
              </a:spcAft>
              <a:buClrTx/>
              <a:buSzTx/>
              <a:buFontTx/>
              <a:buNone/>
              <a:defRPr/>
            </a:pPr>
            <a:r>
              <a:rPr kumimoji="0" lang="zh-CN" sz="2800" b="1"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微软雅黑" panose="020B0503020204020204" charset="-122"/>
                <a:sym typeface="Wingdings 2" panose="05020102010507070707"/>
              </a:rPr>
              <a:t>注意：</a:t>
            </a:r>
            <a:r>
              <a:rPr kumimoji="0" lang="en-US" altLang="zh-CN" sz="2800" b="1"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微软雅黑" panose="020B0503020204020204" charset="-122"/>
                <a:sym typeface="Wingdings 2" panose="05020102010507070707"/>
              </a:rPr>
              <a:t>  1.</a:t>
            </a:r>
            <a:r>
              <a:rPr lang="zh-CN" altLang="zh-CN" sz="2800" dirty="0">
                <a:solidFill>
                  <a:srgbClr val="FF0000"/>
                </a:solidFill>
                <a:latin typeface="微软雅黑" panose="020B0503020204020204" charset="-122"/>
                <a:ea typeface="微软雅黑" panose="020B0503020204020204" charset="-122"/>
                <a:cs typeface="微软雅黑" panose="020B0503020204020204" charset="-122"/>
                <a:sym typeface="+mn-ea"/>
              </a:rPr>
              <a:t>单纯的“情况说明”不能作为入库材料。</a:t>
            </a:r>
            <a:endParaRPr kumimoji="0" lang="zh-CN" altLang="en-US" sz="2800" i="0" u="none" strike="noStrike" kern="1200" cap="none" spc="0" normalizeH="0" baseline="0" noProof="0" dirty="0">
              <a:ln>
                <a:noFill/>
              </a:ln>
              <a:effectLst/>
              <a:uLnTx/>
              <a:uFillTx/>
              <a:latin typeface="微软雅黑" panose="020B0503020204020204" charset="-122"/>
              <a:ea typeface="微软雅黑" panose="020B0503020204020204" charset="-122"/>
              <a:cs typeface="微软雅黑" panose="020B0503020204020204" charset="-122"/>
              <a:sym typeface="Wingdings 2" panose="05020102010507070707"/>
            </a:endParaRPr>
          </a:p>
          <a:p>
            <a:pPr marL="0" marR="0" lvl="0" indent="0" algn="l" defTabSz="914400" rtl="0" eaLnBrk="0" hangingPunct="0">
              <a:lnSpc>
                <a:spcPct val="13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Wingdings 2" panose="05020102010507070707"/>
              </a:rPr>
              <a:t>            2.</a:t>
            </a:r>
            <a:r>
              <a:rPr kumimoji="0" lang="zh-CN" altLang="en-US" sz="2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Wingdings 2" panose="05020102010507070707"/>
              </a:rPr>
              <a:t>所有材料必须</a:t>
            </a:r>
            <a:r>
              <a:rPr kumimoji="0" lang="zh-CN" altLang="en-US" sz="2800" b="1"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微软雅黑" panose="020B0503020204020204" charset="-122"/>
                <a:sym typeface="Wingdings 2" panose="05020102010507070707"/>
              </a:rPr>
              <a:t>加盖单位鲜章</a:t>
            </a:r>
            <a:r>
              <a:rPr kumimoji="0" lang="zh-CN" altLang="en-US" sz="2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Wingdings 2" panose="05020102010507070707"/>
              </a:rPr>
              <a:t>，包括备案文件、项目说明、施工或购置合同、支付凭证、照片（开工迹象明显）等。</a:t>
            </a:r>
            <a:endParaRPr kumimoji="0" lang="zh-CN" altLang="en-US" sz="2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Wingdings 2" panose="05020102010507070707"/>
            </a:endParaRPr>
          </a:p>
          <a:p>
            <a:pPr marL="0" marR="0" lvl="0" indent="0" algn="l" defTabSz="914400" rtl="0" eaLnBrk="0" hangingPunct="0">
              <a:lnSpc>
                <a:spcPct val="13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Wingdings 2" panose="05020102010507070707"/>
              </a:rPr>
              <a:t>            3.</a:t>
            </a:r>
            <a:r>
              <a:rPr kumimoji="0" lang="zh-CN" altLang="en-US" sz="2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Wingdings 2" panose="05020102010507070707"/>
              </a:rPr>
              <a:t>一个立项批复对应一个项目，不能将一个项目拆成多个，或将多个项目打捆成一个。</a:t>
            </a:r>
            <a:endParaRPr kumimoji="0" lang="zh-CN" altLang="en-US" sz="2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Wingdings 2" panose="05020102010507070707"/>
            </a:endParaRPr>
          </a:p>
          <a:p>
            <a:pPr marL="0" marR="0" lvl="0" indent="0" algn="l" defTabSz="914400" rtl="0" eaLnBrk="0" hangingPunct="0">
              <a:lnSpc>
                <a:spcPct val="13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Wingdings 2" panose="05020102010507070707"/>
              </a:rPr>
              <a:t>            4.</a:t>
            </a:r>
            <a:r>
              <a:rPr kumimoji="0" lang="zh-CN" altLang="en-US" sz="2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Wingdings 2" panose="05020102010507070707"/>
              </a:rPr>
              <a:t>备案文件、施工合同甲方</a:t>
            </a:r>
            <a:r>
              <a:rPr kumimoji="0" lang="zh-CN" altLang="en-US" sz="2800" b="1"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微软雅黑" panose="020B0503020204020204" charset="-122"/>
                <a:sym typeface="Wingdings 2" panose="05020102010507070707"/>
              </a:rPr>
              <a:t>与申报单位不一致</a:t>
            </a:r>
            <a:r>
              <a:rPr kumimoji="0" lang="zh-CN" altLang="en-US" sz="2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Wingdings 2" panose="05020102010507070707"/>
              </a:rPr>
              <a:t>，需对情况进行说明并加盖鲜章。</a:t>
            </a:r>
            <a:endParaRPr kumimoji="0" lang="zh-CN" altLang="en-US" sz="2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Wingdings 2" panose="05020102010507070707"/>
            </a:endParaRPr>
          </a:p>
          <a:p>
            <a:pPr marL="0" marR="0" lvl="0" indent="0" algn="l" defTabSz="914400" rtl="0" eaLnBrk="0" hangingPunct="0">
              <a:lnSpc>
                <a:spcPct val="13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Wingdings 2" panose="05020102010507070707"/>
              </a:rPr>
              <a:t>            5.</a:t>
            </a:r>
            <a:r>
              <a:rPr kumimoji="0" lang="zh-CN" altLang="en-US" sz="2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Wingdings 2" panose="05020102010507070707"/>
              </a:rPr>
              <a:t>装修改造项目需确认项目会计上进行</a:t>
            </a:r>
            <a:r>
              <a:rPr kumimoji="0" lang="zh-CN" altLang="en-US" sz="2800" b="1"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微软雅黑" panose="020B0503020204020204" charset="-122"/>
                <a:sym typeface="Wingdings 2" panose="05020102010507070707"/>
              </a:rPr>
              <a:t>资本化处理</a:t>
            </a:r>
            <a:r>
              <a:rPr kumimoji="0" lang="zh-CN" altLang="en-US" sz="2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Wingdings 2" panose="05020102010507070707"/>
              </a:rPr>
              <a:t>，附上企业说明及相关凭证，并加盖鲜章。</a:t>
            </a:r>
            <a:endParaRPr kumimoji="0" lang="zh-CN" altLang="en-US" sz="2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Wingdings 2" panose="05020102010507070707"/>
            </a:endParaRPr>
          </a:p>
          <a:p>
            <a:pPr marL="0" marR="0" lvl="0" indent="0" algn="l" defTabSz="914400" rtl="0" eaLnBrk="0" hangingPunct="0">
              <a:lnSpc>
                <a:spcPct val="13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Wingdings 2" panose="05020102010507070707"/>
              </a:rPr>
              <a:t>            6.</a:t>
            </a:r>
            <a:r>
              <a:rPr kumimoji="0" lang="zh-CN" altLang="en-US" sz="2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Wingdings 2" panose="05020102010507070707"/>
              </a:rPr>
              <a:t>材料不能含</a:t>
            </a:r>
            <a:r>
              <a:rPr kumimoji="0" lang="en-US" altLang="zh-CN" sz="2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Wingdings 2" panose="05020102010507070707"/>
              </a:rPr>
              <a:t>“</a:t>
            </a:r>
            <a:r>
              <a:rPr kumimoji="0" lang="zh-CN" altLang="en-US" sz="2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Wingdings 2" panose="05020102010507070707"/>
              </a:rPr>
              <a:t>保</a:t>
            </a:r>
            <a:r>
              <a:rPr kumimoji="0" lang="en-US" altLang="zh-CN" sz="2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Wingdings 2" panose="05020102010507070707"/>
              </a:rPr>
              <a:t>M”</a:t>
            </a:r>
            <a:r>
              <a:rPr kumimoji="0" lang="zh-CN" altLang="en-US" sz="2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Wingdings 2" panose="05020102010507070707"/>
              </a:rPr>
              <a:t>、</a:t>
            </a:r>
            <a:r>
              <a:rPr kumimoji="0" lang="en-US" altLang="zh-CN" sz="2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Wingdings 2" panose="05020102010507070707"/>
              </a:rPr>
              <a:t>“</a:t>
            </a:r>
            <a:r>
              <a:rPr kumimoji="0" lang="zh-CN" altLang="en-US" sz="2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Wingdings 2" panose="05020102010507070707"/>
              </a:rPr>
              <a:t>秘</a:t>
            </a:r>
            <a:r>
              <a:rPr kumimoji="0" lang="en-US" altLang="zh-CN" sz="2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Wingdings 2" panose="05020102010507070707"/>
              </a:rPr>
              <a:t>M”</a:t>
            </a:r>
            <a:r>
              <a:rPr kumimoji="0" lang="zh-CN" altLang="en-US" sz="2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Wingdings 2" panose="05020102010507070707"/>
              </a:rPr>
              <a:t>等字样。</a:t>
            </a:r>
            <a:endParaRPr kumimoji="0" lang="zh-CN" altLang="en-US" sz="2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Wingdings 2" panose="05020102010507070707"/>
            </a:endParaRP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070625" y="1098170"/>
            <a:ext cx="10511585" cy="4349677"/>
          </a:xfrm>
        </p:spPr>
        <p:txBody>
          <a:bodyPr/>
          <a:p>
            <a:pPr fontAlgn="auto">
              <a:lnSpc>
                <a:spcPct val="150000"/>
              </a:lnSpc>
            </a:pPr>
            <a:r>
              <a:rPr lang="en-US" altLang="zh-CN" sz="3200" dirty="0">
                <a:solidFill>
                  <a:schemeClr val="tx1"/>
                </a:solidFill>
                <a:latin typeface="Calibri" panose="020F0502020204030204" charset="0"/>
                <a:ea typeface="宋体" panose="02010600030101010101" pitchFamily="2" charset="-122"/>
                <a:cs typeface="Times New Roman" panose="02020603050405020304" pitchFamily="18" charset="0"/>
              </a:rPr>
              <a:t>        </a:t>
            </a:r>
            <a:r>
              <a:rPr lang="zh-CN" altLang="zh-CN" sz="3200" dirty="0">
                <a:solidFill>
                  <a:schemeClr val="tx1"/>
                </a:solidFill>
                <a:latin typeface="微软雅黑" panose="020B0503020204020204" charset="-122"/>
                <a:ea typeface="微软雅黑" panose="020B0503020204020204" charset="-122"/>
                <a:cs typeface="微软雅黑" panose="020B0503020204020204" charset="-122"/>
              </a:rPr>
              <a:t>无需审批、核准、备案的投资项目，应提供针对该</a:t>
            </a:r>
            <a:r>
              <a:rPr lang="zh-CN" altLang="zh-CN" sz="3200" b="1" dirty="0">
                <a:solidFill>
                  <a:srgbClr val="FF0000"/>
                </a:solidFill>
                <a:latin typeface="微软雅黑" panose="020B0503020204020204" charset="-122"/>
                <a:ea typeface="微软雅黑" panose="020B0503020204020204" charset="-122"/>
                <a:cs typeface="微软雅黑" panose="020B0503020204020204" charset="-122"/>
              </a:rPr>
              <a:t>项目开工建设的请示或批复、会议纪要、项目可行性研究报告等</a:t>
            </a:r>
            <a:r>
              <a:rPr lang="zh-CN" altLang="zh-CN" sz="3200" dirty="0">
                <a:solidFill>
                  <a:schemeClr val="tx1"/>
                </a:solidFill>
                <a:latin typeface="微软雅黑" panose="020B0503020204020204" charset="-122"/>
                <a:ea typeface="微软雅黑" panose="020B0503020204020204" charset="-122"/>
                <a:cs typeface="微软雅黑" panose="020B0503020204020204" charset="-122"/>
              </a:rPr>
              <a:t>，以证明项目的计划总投资和开工时间，加盖单位公章后，可作为入库材料申请入库。</a:t>
            </a:r>
            <a:r>
              <a:rPr lang="zh-CN" altLang="zh-CN" sz="3200" b="1" dirty="0">
                <a:solidFill>
                  <a:srgbClr val="FF0000"/>
                </a:solidFill>
                <a:latin typeface="微软雅黑" panose="020B0503020204020204" charset="-122"/>
                <a:ea typeface="微软雅黑" panose="020B0503020204020204" charset="-122"/>
                <a:cs typeface="微软雅黑" panose="020B0503020204020204" charset="-122"/>
              </a:rPr>
              <a:t>单纯的“情况说明”不能作为入库材料。</a:t>
            </a:r>
            <a:endParaRPr lang="zh-CN" altLang="zh-CN" sz="3200" b="1"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24577" name="标题 1"/>
          <p:cNvSpPr>
            <a:spLocks noGrp="1"/>
          </p:cNvSpPr>
          <p:nvPr>
            <p:ph type="ctrTitle"/>
          </p:nvPr>
        </p:nvSpPr>
        <p:spPr>
          <a:xfrm>
            <a:off x="2328" y="1310"/>
            <a:ext cx="12187345" cy="1320295"/>
          </a:xfrm>
          <a:solidFill>
            <a:schemeClr val="accent2"/>
          </a:solidFill>
          <a:ln>
            <a:solidFill>
              <a:srgbClr val="C0504D"/>
            </a:solidFill>
          </a:ln>
        </p:spPr>
        <p:txBody>
          <a:bodyPr vert="horz" wrap="square" lIns="91404" tIns="45702" rIns="91404" bIns="45702" anchor="ctr" anchorCtr="0">
            <a:scene3d>
              <a:camera prst="orthographicFront"/>
              <a:lightRig rig="threePt" dir="t"/>
            </a:scene3d>
          </a:bodyPr>
          <a:p>
            <a:pPr defTabSz="914400">
              <a:buClrTx/>
              <a:buSzTx/>
              <a:buFontTx/>
              <a:buNone/>
            </a:pPr>
            <a:r>
              <a:rPr lang="en-US" altLang="zh-CN" sz="4800" kern="1200" dirty="0">
                <a:solidFill>
                  <a:schemeClr val="bg1"/>
                </a:solidFill>
                <a:latin typeface="微软雅黑" panose="020B0503020204020204" charset="-122"/>
                <a:ea typeface="微软雅黑" panose="020B0503020204020204" charset="-122"/>
                <a:cs typeface="+mj-cs"/>
              </a:rPr>
              <a:t> </a:t>
            </a:r>
            <a:r>
              <a:rPr lang="en-US" altLang="zh-CN" sz="4800" kern="12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mj-cs"/>
              </a:rPr>
              <a:t> </a:t>
            </a:r>
            <a:r>
              <a:rPr lang="zh-CN" altLang="en-US" sz="4800" kern="12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mj-cs"/>
              </a:rPr>
              <a:t>要求：</a:t>
            </a:r>
            <a:endParaRPr lang="zh-CN" altLang="en-US" sz="4800" kern="12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mj-cs"/>
            </a:endParaRPr>
          </a:p>
        </p:txBody>
      </p:sp>
    </p:spTree>
  </p:cSld>
  <p:clrMapOvr>
    <a:masterClrMapping/>
  </p:clrMapOvr>
  <p:transition>
    <p:random/>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1"/>
          <p:cNvSpPr>
            <a:spLocks noGrp="1"/>
          </p:cNvSpPr>
          <p:nvPr>
            <p:ph type="title"/>
          </p:nvPr>
        </p:nvSpPr>
        <p:spPr>
          <a:xfrm>
            <a:off x="1437564" y="142161"/>
            <a:ext cx="6752937" cy="603082"/>
          </a:xfrm>
        </p:spPr>
        <p:txBody>
          <a:bodyPr vert="horz" wrap="square" lIns="103868" tIns="51934" rIns="103868" bIns="51934" numCol="1" anchor="b" anchorCtr="0" compatLnSpc="1"/>
          <a:p>
            <a:pPr marL="0" marR="0" lvl="0" indent="0" algn="l" defTabSz="914400" rtl="0" eaLnBrk="0" fontAlgn="base" latinLnBrk="0" hangingPunct="0">
              <a:lnSpc>
                <a:spcPct val="100000"/>
              </a:lnSpc>
              <a:spcBef>
                <a:spcPct val="0"/>
              </a:spcBef>
              <a:spcAft>
                <a:spcPct val="0"/>
              </a:spcAft>
              <a:buClrTx/>
              <a:buSzTx/>
              <a:buFontTx/>
              <a:buNone/>
              <a:defRPr/>
            </a:pPr>
            <a:r>
              <a:rPr lang="zh-CN" altLang="en-US" sz="5000" b="1" kern="1200" noProof="0" dirty="0" smtClean="0">
                <a:ln>
                  <a:noFill/>
                </a:ln>
                <a:solidFill>
                  <a:srgbClr val="C0504D"/>
                </a:solidFill>
                <a:effectLst/>
                <a:uLnTx/>
                <a:uFillTx/>
                <a:latin typeface="+mn-lt"/>
                <a:ea typeface="华文中宋" panose="02010600040101010101" pitchFamily="2" charset="-122"/>
                <a:cs typeface="+mn-cs"/>
                <a:sym typeface="+mn-ea"/>
              </a:rPr>
              <a:t>典型案例</a:t>
            </a:r>
            <a:endParaRPr kumimoji="0" lang="zh-CN" sz="5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endParaRPr>
          </a:p>
        </p:txBody>
      </p:sp>
      <p:sp>
        <p:nvSpPr>
          <p:cNvPr id="7" name="文本框 6"/>
          <p:cNvSpPr txBox="1"/>
          <p:nvPr/>
        </p:nvSpPr>
        <p:spPr>
          <a:xfrm>
            <a:off x="499395" y="1550874"/>
            <a:ext cx="2482795" cy="114300"/>
          </a:xfrm>
          <a:prstGeom prst="rect">
            <a:avLst/>
          </a:prstGeom>
          <a:noFill/>
        </p:spPr>
        <p:txBody>
          <a:bodyPr wrap="square" rtlCol="0">
            <a:spAutoFit/>
          </a:bodyPr>
          <a:p>
            <a:pPr>
              <a:lnSpc>
                <a:spcPct val="150000"/>
              </a:lnSpc>
            </a:pPr>
            <a:r>
              <a:rPr lang="zh-CN" altLang="en-US" sz="100" dirty="0" smtClean="0">
                <a:latin typeface="华文中宋" panose="02010600040101010101" pitchFamily="2" charset="-122"/>
                <a:ea typeface="华文中宋" panose="02010600040101010101" pitchFamily="2" charset="-122"/>
                <a:sym typeface="+mn-ea"/>
              </a:rPr>
              <a:t>具备各项必备信息</a:t>
            </a:r>
            <a:endParaRPr lang="zh-CN" altLang="en-US" sz="100" dirty="0" smtClean="0">
              <a:latin typeface="华文中宋" panose="02010600040101010101" pitchFamily="2" charset="-122"/>
              <a:ea typeface="华文中宋" panose="02010600040101010101" pitchFamily="2" charset="-122"/>
              <a:sym typeface="+mn-ea"/>
            </a:endParaRPr>
          </a:p>
        </p:txBody>
      </p:sp>
      <p:pic>
        <p:nvPicPr>
          <p:cNvPr id="4" name="图片 3"/>
          <p:cNvPicPr>
            <a:picLocks noChangeAspect="1"/>
          </p:cNvPicPr>
          <p:nvPr/>
        </p:nvPicPr>
        <p:blipFill>
          <a:blip r:embed="rId1"/>
          <a:stretch>
            <a:fillRect/>
          </a:stretch>
        </p:blipFill>
        <p:spPr>
          <a:xfrm>
            <a:off x="2739687" y="1053172"/>
            <a:ext cx="4283155" cy="5340771"/>
          </a:xfrm>
          <a:prstGeom prst="rect">
            <a:avLst/>
          </a:prstGeom>
        </p:spPr>
      </p:pic>
      <p:pic>
        <p:nvPicPr>
          <p:cNvPr id="10" name="图片 9" descr="22"/>
          <p:cNvPicPr>
            <a:picLocks noChangeAspect="1"/>
          </p:cNvPicPr>
          <p:nvPr/>
        </p:nvPicPr>
        <p:blipFill>
          <a:blip r:embed="rId2"/>
          <a:stretch>
            <a:fillRect/>
          </a:stretch>
        </p:blipFill>
        <p:spPr>
          <a:xfrm>
            <a:off x="7128223" y="1181407"/>
            <a:ext cx="4770700" cy="5084938"/>
          </a:xfrm>
          <a:prstGeom prst="rect">
            <a:avLst/>
          </a:prstGeom>
        </p:spPr>
      </p:pic>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54083" y="1181668"/>
            <a:ext cx="2377355" cy="1783017"/>
          </a:xfrm>
          <a:prstGeom prst="rect">
            <a:avLst/>
          </a:prstGeom>
        </p:spPr>
      </p:pic>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40208" y="1498703"/>
            <a:ext cx="10511585" cy="4349677"/>
          </a:xfrm>
        </p:spPr>
        <p:txBody>
          <a:bodyPr/>
          <a:p>
            <a:pPr fontAlgn="auto" latinLnBrk="0">
              <a:lnSpc>
                <a:spcPct val="150000"/>
              </a:lnSpc>
              <a:spcBef>
                <a:spcPts val="0"/>
              </a:spcBef>
              <a:spcAft>
                <a:spcPts val="1200"/>
              </a:spcAft>
            </a:pPr>
            <a:r>
              <a:rPr lang="zh-CN" altLang="en-US" sz="2800" b="1" dirty="0">
                <a:solidFill>
                  <a:schemeClr val="tx1"/>
                </a:solidFill>
                <a:latin typeface="微软雅黑" panose="020B0503020204020204" charset="-122"/>
                <a:ea typeface="微软雅黑" panose="020B0503020204020204" charset="-122"/>
                <a:cs typeface="微软雅黑" panose="020B0503020204020204" charset="-122"/>
              </a:rPr>
              <a:t> 1. 注意查看施工合同的签订时间、计划开工时间和竣工时间</a:t>
            </a:r>
            <a:endParaRPr lang="zh-CN" altLang="en-US" sz="2800" b="1" dirty="0">
              <a:solidFill>
                <a:schemeClr val="tx1"/>
              </a:solidFill>
              <a:latin typeface="微软雅黑" panose="020B0503020204020204" charset="-122"/>
              <a:ea typeface="微软雅黑" panose="020B0503020204020204" charset="-122"/>
              <a:cs typeface="微软雅黑" panose="020B0503020204020204" charset="-122"/>
            </a:endParaRPr>
          </a:p>
          <a:p>
            <a:pPr fontAlgn="auto" latinLnBrk="0">
              <a:lnSpc>
                <a:spcPct val="150000"/>
              </a:lnSpc>
              <a:spcBef>
                <a:spcPts val="0"/>
              </a:spcBef>
              <a:spcAft>
                <a:spcPts val="1200"/>
              </a:spcAft>
            </a:pPr>
            <a:r>
              <a:rPr lang="en-US" altLang="zh-CN" sz="2800" b="1" dirty="0">
                <a:solidFill>
                  <a:schemeClr val="tx1"/>
                </a:solidFill>
                <a:latin typeface="微软雅黑" panose="020B0503020204020204" charset="-122"/>
                <a:ea typeface="微软雅黑" panose="020B0503020204020204" charset="-122"/>
                <a:cs typeface="微软雅黑" panose="020B0503020204020204" charset="-122"/>
              </a:rPr>
              <a:t> 2.</a:t>
            </a:r>
            <a:r>
              <a:rPr lang="zh-CN" altLang="en-US" sz="2800" b="1" dirty="0">
                <a:solidFill>
                  <a:schemeClr val="tx1"/>
                </a:solidFill>
                <a:latin typeface="微软雅黑" panose="020B0503020204020204" charset="-122"/>
                <a:ea typeface="微软雅黑" panose="020B0503020204020204" charset="-122"/>
                <a:cs typeface="微软雅黑" panose="020B0503020204020204" charset="-122"/>
              </a:rPr>
              <a:t>照片必须是最新月份的照片，且有</a:t>
            </a:r>
            <a:r>
              <a:rPr lang="zh-CN" altLang="en-US" sz="2800" b="1" dirty="0">
                <a:solidFill>
                  <a:schemeClr val="tx1"/>
                </a:solidFill>
                <a:latin typeface="微软雅黑" panose="020B0503020204020204" charset="-122"/>
                <a:ea typeface="微软雅黑" panose="020B0503020204020204" charset="-122"/>
                <a:cs typeface="微软雅黑" panose="020B0503020204020204" charset="-122"/>
                <a:sym typeface="+mn-ea"/>
              </a:rPr>
              <a:t>自动生成的经纬度，</a:t>
            </a:r>
            <a:r>
              <a:rPr lang="zh-CN" altLang="en-US" sz="2800" b="1" dirty="0">
                <a:latin typeface="微软雅黑" panose="020B0503020204020204" charset="-122"/>
                <a:ea typeface="微软雅黑" panose="020B0503020204020204" charset="-122"/>
                <a:cs typeface="微软雅黑" panose="020B0503020204020204" charset="-122"/>
                <a:sym typeface="+mn-ea"/>
              </a:rPr>
              <a:t>标注项目名称、</a:t>
            </a:r>
            <a:r>
              <a:rPr lang="zh-CN" altLang="en-US" sz="2800" b="1" dirty="0">
                <a:solidFill>
                  <a:schemeClr val="tx1"/>
                </a:solidFill>
                <a:latin typeface="微软雅黑" panose="020B0503020204020204" charset="-122"/>
                <a:ea typeface="微软雅黑" panose="020B0503020204020204" charset="-122"/>
                <a:cs typeface="微软雅黑" panose="020B0503020204020204" charset="-122"/>
                <a:sym typeface="+mn-ea"/>
              </a:rPr>
              <a:t>拍摄日期、施工地点和开工时间，加盖</a:t>
            </a:r>
            <a:r>
              <a:rPr lang="zh-CN" altLang="en-US" sz="2800" b="1" dirty="0">
                <a:latin typeface="微软雅黑" panose="020B0503020204020204" charset="-122"/>
                <a:ea typeface="微软雅黑" panose="020B0503020204020204" charset="-122"/>
                <a:cs typeface="微软雅黑" panose="020B0503020204020204" charset="-122"/>
                <a:sym typeface="+mn-ea"/>
              </a:rPr>
              <a:t>单位鲜章</a:t>
            </a:r>
            <a:endParaRPr lang="zh-CN" altLang="en-US" sz="2800" b="1" dirty="0">
              <a:solidFill>
                <a:schemeClr val="tx1"/>
              </a:solidFill>
              <a:latin typeface="微软雅黑" panose="020B0503020204020204" charset="-122"/>
              <a:ea typeface="微软雅黑" panose="020B0503020204020204" charset="-122"/>
              <a:cs typeface="微软雅黑" panose="020B0503020204020204" charset="-122"/>
            </a:endParaRPr>
          </a:p>
          <a:p>
            <a:pPr fontAlgn="auto" latinLnBrk="0">
              <a:lnSpc>
                <a:spcPct val="150000"/>
              </a:lnSpc>
              <a:spcBef>
                <a:spcPts val="0"/>
              </a:spcBef>
              <a:spcAft>
                <a:spcPts val="1200"/>
              </a:spcAft>
            </a:pPr>
            <a:r>
              <a:rPr lang="en-US" altLang="zh-CN" sz="2800" b="1" dirty="0">
                <a:solidFill>
                  <a:schemeClr val="tx1"/>
                </a:solidFill>
                <a:latin typeface="微软雅黑" panose="020B0503020204020204" charset="-122"/>
                <a:ea typeface="微软雅黑" panose="020B0503020204020204" charset="-122"/>
                <a:cs typeface="微软雅黑" panose="020B0503020204020204" charset="-122"/>
              </a:rPr>
              <a:t> 3.</a:t>
            </a:r>
            <a:r>
              <a:rPr lang="zh-CN" altLang="en-US" sz="2800" b="1" dirty="0">
                <a:solidFill>
                  <a:schemeClr val="tx1"/>
                </a:solidFill>
                <a:latin typeface="微软雅黑" panose="020B0503020204020204" charset="-122"/>
                <a:ea typeface="微软雅黑" panose="020B0503020204020204" charset="-122"/>
                <a:cs typeface="微软雅黑" panose="020B0503020204020204" charset="-122"/>
              </a:rPr>
              <a:t>施工现场要有一定工作量才能入库</a:t>
            </a:r>
            <a:endParaRPr lang="zh-CN" altLang="en-US" sz="2800" b="1" dirty="0">
              <a:solidFill>
                <a:schemeClr val="tx1"/>
              </a:solidFill>
              <a:latin typeface="微软雅黑" panose="020B0503020204020204" charset="-122"/>
              <a:ea typeface="微软雅黑" panose="020B0503020204020204" charset="-122"/>
              <a:cs typeface="微软雅黑" panose="020B0503020204020204" charset="-122"/>
            </a:endParaRPr>
          </a:p>
          <a:p>
            <a:pPr fontAlgn="auto">
              <a:lnSpc>
                <a:spcPct val="150000"/>
              </a:lnSpc>
            </a:pPr>
            <a:endParaRPr lang="zh-CN" altLang="en-US" sz="2800" b="1" dirty="0">
              <a:solidFill>
                <a:schemeClr val="tx1"/>
              </a:solidFill>
              <a:latin typeface="微软雅黑" panose="020B0503020204020204" charset="-122"/>
              <a:ea typeface="微软雅黑" panose="020B0503020204020204" charset="-122"/>
              <a:cs typeface="微软雅黑" panose="020B0503020204020204" charset="-122"/>
            </a:endParaRPr>
          </a:p>
          <a:p>
            <a:pPr fontAlgn="auto">
              <a:lnSpc>
                <a:spcPct val="150000"/>
              </a:lnSpc>
            </a:pPr>
            <a:endParaRPr lang="zh-CN" altLang="en-US" sz="2800" b="1"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24577" name="标题 1"/>
          <p:cNvSpPr>
            <a:spLocks noGrp="1"/>
          </p:cNvSpPr>
          <p:nvPr>
            <p:ph type="ctrTitle"/>
          </p:nvPr>
        </p:nvSpPr>
        <p:spPr>
          <a:xfrm>
            <a:off x="2328" y="1310"/>
            <a:ext cx="12187345" cy="1320295"/>
          </a:xfrm>
          <a:solidFill>
            <a:schemeClr val="accent2"/>
          </a:solidFill>
          <a:ln>
            <a:solidFill>
              <a:srgbClr val="C0504D"/>
            </a:solidFill>
          </a:ln>
        </p:spPr>
        <p:txBody>
          <a:bodyPr vert="horz" wrap="square" lIns="91404" tIns="45702" rIns="91404" bIns="45702" anchor="ctr" anchorCtr="0">
            <a:scene3d>
              <a:camera prst="orthographicFront"/>
              <a:lightRig rig="threePt" dir="t"/>
            </a:scene3d>
          </a:bodyPr>
          <a:p>
            <a:pPr defTabSz="914400">
              <a:buClrTx/>
              <a:buSzTx/>
              <a:buFontTx/>
              <a:buNone/>
            </a:pPr>
            <a:r>
              <a:rPr lang="en-US" altLang="zh-CN" sz="4800" kern="1200" dirty="0">
                <a:solidFill>
                  <a:schemeClr val="bg1"/>
                </a:solidFill>
                <a:latin typeface="微软雅黑" panose="020B0503020204020204" charset="-122"/>
                <a:ea typeface="微软雅黑" panose="020B0503020204020204" charset="-122"/>
                <a:cs typeface="+mj-cs"/>
              </a:rPr>
              <a:t> </a:t>
            </a:r>
            <a:r>
              <a:rPr lang="en-US" altLang="zh-CN" sz="4800" b="1" kern="12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mj-cs"/>
              </a:rPr>
              <a:t> </a:t>
            </a:r>
            <a:r>
              <a:rPr lang="zh-CN" altLang="en-US" sz="4800" b="1" kern="12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mj-cs"/>
              </a:rPr>
              <a:t>要求：</a:t>
            </a:r>
            <a:endParaRPr lang="zh-CN" altLang="en-US" sz="4800" b="1" kern="12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mj-cs"/>
            </a:endParaRPr>
          </a:p>
        </p:txBody>
      </p:sp>
    </p:spTree>
  </p:cSld>
  <p:clrMapOvr>
    <a:masterClrMapping/>
  </p:clrMapOvr>
  <p:transition>
    <p:random/>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6" name="矩形 2"/>
          <p:cNvSpPr>
            <a:spLocks noChangeArrowheads="1"/>
          </p:cNvSpPr>
          <p:nvPr/>
        </p:nvSpPr>
        <p:spPr bwMode="auto">
          <a:xfrm>
            <a:off x="302282" y="1050633"/>
            <a:ext cx="11887073" cy="1781810"/>
          </a:xfrm>
          <a:prstGeom prst="rect">
            <a:avLst/>
          </a:prstGeom>
          <a:noFill/>
          <a:ln w="9525">
            <a:noFill/>
            <a:miter lim="800000"/>
          </a:ln>
        </p:spPr>
        <p:txBody>
          <a:bodyPr lIns="103868" tIns="51934" rIns="103868" bIns="51934">
            <a:spAutoFit/>
          </a:bodyPr>
          <a:lstStyle/>
          <a:p>
            <a:pPr marL="0" marR="0" lvl="0" indent="0" algn="l" defTabSz="914400" rtl="0" eaLnBrk="0" hangingPunct="0">
              <a:lnSpc>
                <a:spcPct val="130000"/>
              </a:lnSpc>
              <a:spcBef>
                <a:spcPct val="0"/>
              </a:spcBef>
              <a:spcAft>
                <a:spcPct val="0"/>
              </a:spcAft>
              <a:buClrTx/>
              <a:buSzTx/>
              <a:buFontTx/>
              <a:buNone/>
              <a:defRPr/>
            </a:pPr>
            <a:r>
              <a:rPr kumimoji="0" lang="zh-CN" sz="2800" i="0" u="none" strike="noStrike" kern="1200" cap="none" spc="0" normalizeH="0" baseline="0" noProof="0" dirty="0">
                <a:ln>
                  <a:noFill/>
                </a:ln>
                <a:solidFill>
                  <a:srgbClr val="FF0000"/>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Wingdings 2" panose="05020102010507070707"/>
              </a:rPr>
              <a:t>照片要求：</a:t>
            </a:r>
            <a:endParaRPr kumimoji="0" lang="zh-CN" sz="2800" i="0" u="none" strike="noStrike" kern="1200" cap="none" spc="0" normalizeH="0" baseline="0" noProof="0" dirty="0">
              <a:ln>
                <a:noFill/>
              </a:ln>
              <a:solidFill>
                <a:srgbClr val="FF0000"/>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Wingdings 2" panose="05020102010507070707"/>
            </a:endParaRPr>
          </a:p>
          <a:p>
            <a:pPr marL="0" marR="0" lvl="0" indent="0" algn="l" defTabSz="914400" rtl="0" eaLnBrk="0" hangingPunct="0">
              <a:lnSpc>
                <a:spcPct val="130000"/>
              </a:lnSpc>
              <a:spcBef>
                <a:spcPct val="0"/>
              </a:spcBef>
              <a:spcAft>
                <a:spcPct val="0"/>
              </a:spcAft>
              <a:buClrTx/>
              <a:buSzTx/>
              <a:buFontTx/>
              <a:buNone/>
              <a:defRPr/>
            </a:pPr>
            <a:r>
              <a:rPr kumimoji="0" lang="en-US" altLang="zh-CN" sz="280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Wingdings 2" panose="05020102010507070707"/>
              </a:rPr>
              <a:t>1.</a:t>
            </a:r>
            <a:r>
              <a:rPr lang="zh-CN" altLang="en-US" sz="2800" dirty="0" smtClean="0">
                <a:latin typeface="华文中宋" panose="02010600040101010101" pitchFamily="2" charset="-122"/>
                <a:ea typeface="华文中宋" panose="02010600040101010101" pitchFamily="2" charset="-122"/>
                <a:cs typeface="华文中宋" panose="02010600040101010101" pitchFamily="2" charset="-122"/>
                <a:sym typeface="+mn-ea"/>
              </a:rPr>
              <a:t>必要信息完备</a:t>
            </a:r>
            <a:endParaRPr lang="zh-CN" altLang="en-US" sz="2800" dirty="0" smtClean="0">
              <a:latin typeface="华文中宋" panose="02010600040101010101" pitchFamily="2" charset="-122"/>
              <a:ea typeface="华文中宋" panose="02010600040101010101" pitchFamily="2" charset="-122"/>
              <a:cs typeface="华文中宋" panose="02010600040101010101" pitchFamily="2" charset="-122"/>
              <a:sym typeface="+mn-ea"/>
            </a:endParaRPr>
          </a:p>
          <a:p>
            <a:pPr marL="0" marR="0" lvl="0" indent="0" algn="l" defTabSz="914400" rtl="0" eaLnBrk="0" hangingPunct="0">
              <a:lnSpc>
                <a:spcPct val="130000"/>
              </a:lnSpc>
              <a:spcBef>
                <a:spcPct val="0"/>
              </a:spcBef>
              <a:spcAft>
                <a:spcPct val="0"/>
              </a:spcAft>
              <a:buClrTx/>
              <a:buSzTx/>
              <a:buFontTx/>
              <a:buNone/>
              <a:defRPr/>
            </a:pPr>
            <a:r>
              <a:rPr kumimoji="0" lang="en-US" altLang="zh-CN" sz="280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Wingdings 2" panose="05020102010507070707"/>
              </a:rPr>
              <a:t>2.</a:t>
            </a:r>
            <a:r>
              <a:rPr lang="zh-CN" altLang="en-US" sz="2800" dirty="0" smtClean="0">
                <a:latin typeface="华文中宋" panose="02010600040101010101" pitchFamily="2" charset="-122"/>
                <a:ea typeface="华文中宋" panose="02010600040101010101" pitchFamily="2" charset="-122"/>
                <a:cs typeface="华文中宋" panose="02010600040101010101" pitchFamily="2" charset="-122"/>
                <a:sym typeface="+mn-ea"/>
              </a:rPr>
              <a:t>开工迹象明显</a:t>
            </a:r>
            <a:endParaRPr kumimoji="0" lang="en-US" altLang="zh-CN" sz="280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Wingdings 2" panose="05020102010507070707"/>
            </a:endParaRPr>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139930" y="4133598"/>
            <a:ext cx="2377355" cy="1783017"/>
          </a:xfrm>
          <a:prstGeom prst="rect">
            <a:avLst/>
          </a:prstGeom>
        </p:spPr>
      </p:pic>
      <p:sp>
        <p:nvSpPr>
          <p:cNvPr id="3" name="标题 1"/>
          <p:cNvSpPr>
            <a:spLocks noGrp="1"/>
          </p:cNvSpPr>
          <p:nvPr>
            <p:ph type="title"/>
          </p:nvPr>
        </p:nvSpPr>
        <p:spPr>
          <a:xfrm>
            <a:off x="1509319" y="142161"/>
            <a:ext cx="6752937" cy="603082"/>
          </a:xfrm>
        </p:spPr>
        <p:txBody>
          <a:bodyPr vert="horz" wrap="square" lIns="103868" tIns="51934" rIns="103868" bIns="51934" numCol="1" anchor="b" anchorCtr="0" compatLnSpc="1"/>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5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rPr>
              <a:t>典型案例</a:t>
            </a:r>
            <a:endParaRPr kumimoji="0" lang="zh-CN" sz="5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endParaRPr>
          </a:p>
        </p:txBody>
      </p:sp>
      <p:pic>
        <p:nvPicPr>
          <p:cNvPr id="2" name="图片 1"/>
          <p:cNvPicPr>
            <a:picLocks noChangeAspect="1"/>
          </p:cNvPicPr>
          <p:nvPr/>
        </p:nvPicPr>
        <p:blipFill>
          <a:blip r:embed="rId2"/>
          <a:stretch>
            <a:fillRect/>
          </a:stretch>
        </p:blipFill>
        <p:spPr>
          <a:xfrm>
            <a:off x="4341982" y="835368"/>
            <a:ext cx="4797362" cy="3036996"/>
          </a:xfrm>
          <a:prstGeom prst="rect">
            <a:avLst/>
          </a:prstGeom>
        </p:spPr>
      </p:pic>
      <p:pic>
        <p:nvPicPr>
          <p:cNvPr id="6" name="图片 5"/>
          <p:cNvPicPr>
            <a:picLocks noChangeAspect="1"/>
          </p:cNvPicPr>
          <p:nvPr/>
        </p:nvPicPr>
        <p:blipFill>
          <a:blip r:embed="rId3"/>
          <a:stretch>
            <a:fillRect/>
          </a:stretch>
        </p:blipFill>
        <p:spPr>
          <a:xfrm>
            <a:off x="4420066" y="3989827"/>
            <a:ext cx="4719914" cy="2724663"/>
          </a:xfrm>
          <a:prstGeom prst="rect">
            <a:avLst/>
          </a:prstGeom>
        </p:spPr>
      </p:pic>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6" name="矩形 2"/>
          <p:cNvSpPr>
            <a:spLocks noChangeArrowheads="1"/>
          </p:cNvSpPr>
          <p:nvPr/>
        </p:nvSpPr>
        <p:spPr bwMode="auto">
          <a:xfrm>
            <a:off x="302282" y="1050633"/>
            <a:ext cx="11887073" cy="1000125"/>
          </a:xfrm>
          <a:prstGeom prst="rect">
            <a:avLst/>
          </a:prstGeom>
          <a:noFill/>
          <a:ln w="9525">
            <a:noFill/>
            <a:miter lim="800000"/>
          </a:ln>
        </p:spPr>
        <p:txBody>
          <a:bodyPr lIns="103868" tIns="51934" rIns="103868" bIns="51934">
            <a:spAutoFit/>
          </a:bodyPr>
          <a:lstStyle/>
          <a:p>
            <a:pPr>
              <a:lnSpc>
                <a:spcPts val="3500"/>
              </a:lnSpc>
            </a:pPr>
            <a:r>
              <a:rPr lang="zh-CN" altLang="en-US" sz="2800" dirty="0">
                <a:latin typeface="华文中宋" panose="02010600040101010101" pitchFamily="2" charset="-122"/>
                <a:ea typeface="华文中宋" panose="02010600040101010101" pitchFamily="2" charset="-122"/>
                <a:sym typeface="+mn-ea"/>
              </a:rPr>
              <a:t>开工痕迹少</a:t>
            </a:r>
            <a:endParaRPr lang="zh-CN" altLang="en-US" sz="2800" dirty="0">
              <a:latin typeface="华文中宋" panose="02010600040101010101" pitchFamily="2" charset="-122"/>
              <a:ea typeface="华文中宋" panose="02010600040101010101" pitchFamily="2" charset="-122"/>
              <a:sym typeface="+mn-ea"/>
            </a:endParaRPr>
          </a:p>
          <a:p>
            <a:pPr>
              <a:lnSpc>
                <a:spcPts val="3500"/>
              </a:lnSpc>
            </a:pPr>
            <a:r>
              <a:rPr kumimoji="0" lang="zh-CN" altLang="en-US" sz="280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Wingdings 2" panose="05020102010507070707"/>
              </a:rPr>
              <a:t>必要信息不全</a:t>
            </a:r>
            <a:endParaRPr kumimoji="0" lang="zh-CN" altLang="en-US" sz="280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Wingdings 2" panose="05020102010507070707"/>
            </a:endParaRPr>
          </a:p>
        </p:txBody>
      </p:sp>
      <p:sp>
        <p:nvSpPr>
          <p:cNvPr id="3" name="标题 1"/>
          <p:cNvSpPr>
            <a:spLocks noGrp="1"/>
          </p:cNvSpPr>
          <p:nvPr>
            <p:ph type="title"/>
          </p:nvPr>
        </p:nvSpPr>
        <p:spPr>
          <a:xfrm>
            <a:off x="1437564" y="142161"/>
            <a:ext cx="6752937" cy="603082"/>
          </a:xfrm>
        </p:spPr>
        <p:txBody>
          <a:bodyPr vert="horz" wrap="square" lIns="103868" tIns="51934" rIns="103868" bIns="51934" numCol="1" anchor="b" anchorCtr="0" compatLnSpc="1"/>
          <a:p>
            <a:pPr marL="0" marR="0" lvl="0" indent="0" algn="l" defTabSz="914400" rtl="0" eaLnBrk="0" fontAlgn="base" latinLnBrk="0" hangingPunct="0">
              <a:lnSpc>
                <a:spcPct val="100000"/>
              </a:lnSpc>
              <a:spcBef>
                <a:spcPct val="0"/>
              </a:spcBef>
              <a:spcAft>
                <a:spcPct val="0"/>
              </a:spcAft>
              <a:buClrTx/>
              <a:buSzTx/>
              <a:buFontTx/>
              <a:buNone/>
              <a:defRPr/>
            </a:pPr>
            <a:r>
              <a:rPr lang="zh-CN" altLang="en-US" sz="5000" b="1" kern="1200" noProof="0" dirty="0" smtClean="0">
                <a:ln>
                  <a:noFill/>
                </a:ln>
                <a:solidFill>
                  <a:srgbClr val="C0504D"/>
                </a:solidFill>
                <a:effectLst/>
                <a:uLnTx/>
                <a:uFillTx/>
                <a:latin typeface="+mn-lt"/>
                <a:ea typeface="华文中宋" panose="02010600040101010101" pitchFamily="2" charset="-122"/>
                <a:cs typeface="+mn-cs"/>
                <a:sym typeface="+mn-ea"/>
              </a:rPr>
              <a:t>典型案例</a:t>
            </a:r>
            <a:endParaRPr kumimoji="0" lang="zh-CN" sz="5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endParaRPr>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190767" y="3096994"/>
            <a:ext cx="1933218" cy="1933218"/>
          </a:xfrm>
          <a:prstGeom prst="rect">
            <a:avLst/>
          </a:prstGeom>
        </p:spPr>
      </p:pic>
      <p:pic>
        <p:nvPicPr>
          <p:cNvPr id="4" name="图片 3" descr="828增加开工信息照片"/>
          <p:cNvPicPr>
            <a:picLocks noChangeAspect="1"/>
          </p:cNvPicPr>
          <p:nvPr/>
        </p:nvPicPr>
        <p:blipFill>
          <a:blip r:embed="rId2"/>
          <a:stretch>
            <a:fillRect/>
          </a:stretch>
        </p:blipFill>
        <p:spPr>
          <a:xfrm>
            <a:off x="2591139" y="1344517"/>
            <a:ext cx="3787358" cy="2655467"/>
          </a:xfrm>
          <a:prstGeom prst="rect">
            <a:avLst/>
          </a:prstGeom>
        </p:spPr>
      </p:pic>
      <p:pic>
        <p:nvPicPr>
          <p:cNvPr id="5" name="图片 -2147482555" descr="小黄塘"/>
          <p:cNvPicPr>
            <a:picLocks noChangeAspect="1"/>
          </p:cNvPicPr>
          <p:nvPr/>
        </p:nvPicPr>
        <p:blipFill>
          <a:blip r:embed="rId3"/>
          <a:stretch>
            <a:fillRect/>
          </a:stretch>
        </p:blipFill>
        <p:spPr>
          <a:xfrm>
            <a:off x="7844939" y="797279"/>
            <a:ext cx="3382975" cy="3130950"/>
          </a:xfrm>
          <a:prstGeom prst="rect">
            <a:avLst/>
          </a:prstGeom>
          <a:noFill/>
          <a:ln w="9525">
            <a:noFill/>
          </a:ln>
        </p:spPr>
      </p:pic>
      <p:pic>
        <p:nvPicPr>
          <p:cNvPr id="7" name="图片 6" descr="转山子"/>
          <p:cNvPicPr>
            <a:picLocks noChangeAspect="1"/>
          </p:cNvPicPr>
          <p:nvPr/>
        </p:nvPicPr>
        <p:blipFill>
          <a:blip r:embed="rId4"/>
          <a:srcRect l="15667" t="35735" r="6912" b="29234"/>
          <a:stretch>
            <a:fillRect/>
          </a:stretch>
        </p:blipFill>
        <p:spPr>
          <a:xfrm>
            <a:off x="2523212" y="4196145"/>
            <a:ext cx="3923210" cy="2443436"/>
          </a:xfrm>
          <a:prstGeom prst="rect">
            <a:avLst/>
          </a:prstGeom>
        </p:spPr>
      </p:pic>
      <p:pic>
        <p:nvPicPr>
          <p:cNvPr id="35" name="图片 35" descr="828增加开工信息照片2"/>
          <p:cNvPicPr>
            <a:picLocks noChangeAspect="1"/>
          </p:cNvPicPr>
          <p:nvPr/>
        </p:nvPicPr>
        <p:blipFill>
          <a:blip r:embed="rId5"/>
          <a:stretch>
            <a:fillRect/>
          </a:stretch>
        </p:blipFill>
        <p:spPr>
          <a:xfrm>
            <a:off x="7679885" y="4172656"/>
            <a:ext cx="3713084" cy="2594524"/>
          </a:xfrm>
          <a:prstGeom prst="rect">
            <a:avLst/>
          </a:prstGeom>
        </p:spPr>
      </p:pic>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6" name="矩形 2"/>
          <p:cNvSpPr>
            <a:spLocks noChangeArrowheads="1"/>
          </p:cNvSpPr>
          <p:nvPr/>
        </p:nvSpPr>
        <p:spPr bwMode="auto">
          <a:xfrm>
            <a:off x="302599" y="1050633"/>
            <a:ext cx="9238589" cy="551180"/>
          </a:xfrm>
          <a:prstGeom prst="rect">
            <a:avLst/>
          </a:prstGeom>
          <a:noFill/>
          <a:ln w="9525">
            <a:noFill/>
            <a:miter lim="800000"/>
          </a:ln>
        </p:spPr>
        <p:txBody>
          <a:bodyPr wrap="square" lIns="103868" tIns="51934" rIns="103868" bIns="51934">
            <a:spAutoFit/>
          </a:bodyPr>
          <a:lstStyle/>
          <a:p>
            <a:pPr>
              <a:lnSpc>
                <a:spcPts val="3500"/>
              </a:lnSpc>
            </a:pPr>
            <a:r>
              <a:rPr lang="zh-CN" altLang="en-US" sz="2800" dirty="0">
                <a:latin typeface="华文中宋" panose="02010600040101010101" pitchFamily="2" charset="-122"/>
                <a:ea typeface="华文中宋" panose="02010600040101010101" pitchFamily="2" charset="-122"/>
                <a:sym typeface="+mn-ea"/>
              </a:rPr>
              <a:t>仅</a:t>
            </a:r>
            <a:r>
              <a:rPr lang="zh-CN" altLang="en-US" sz="2800" dirty="0" smtClean="0">
                <a:latin typeface="华文中宋" panose="02010600040101010101" pitchFamily="2" charset="-122"/>
                <a:ea typeface="华文中宋" panose="02010600040101010101" pitchFamily="2" charset="-122"/>
                <a:sym typeface="+mn-ea"/>
              </a:rPr>
              <a:t>有施工机械照，无明显施工场景</a:t>
            </a:r>
            <a:endParaRPr kumimoji="0" lang="en-US" altLang="zh-CN" sz="280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Wingdings 2" panose="05020102010507070707"/>
            </a:endParaRPr>
          </a:p>
        </p:txBody>
      </p:sp>
      <p:sp>
        <p:nvSpPr>
          <p:cNvPr id="3" name="标题 1"/>
          <p:cNvSpPr>
            <a:spLocks noGrp="1"/>
          </p:cNvSpPr>
          <p:nvPr>
            <p:ph type="title"/>
          </p:nvPr>
        </p:nvSpPr>
        <p:spPr>
          <a:xfrm>
            <a:off x="1509319" y="142161"/>
            <a:ext cx="6752937" cy="603082"/>
          </a:xfrm>
        </p:spPr>
        <p:txBody>
          <a:bodyPr vert="horz" wrap="square" lIns="103868" tIns="51934" rIns="103868" bIns="51934" numCol="1" anchor="b" anchorCtr="0" compatLnSpc="1"/>
          <a:p>
            <a:pPr marL="0" marR="0" lvl="0" indent="0" algn="l" defTabSz="914400" rtl="0" eaLnBrk="0" fontAlgn="base" latinLnBrk="0" hangingPunct="0">
              <a:lnSpc>
                <a:spcPct val="100000"/>
              </a:lnSpc>
              <a:spcBef>
                <a:spcPct val="0"/>
              </a:spcBef>
              <a:spcAft>
                <a:spcPct val="0"/>
              </a:spcAft>
              <a:buClrTx/>
              <a:buSzTx/>
              <a:buFontTx/>
              <a:buNone/>
              <a:defRPr/>
            </a:pPr>
            <a:r>
              <a:rPr lang="zh-CN" altLang="en-US" sz="5000" b="1" kern="1200" noProof="0" dirty="0" smtClean="0">
                <a:ln>
                  <a:noFill/>
                </a:ln>
                <a:solidFill>
                  <a:srgbClr val="C0504D"/>
                </a:solidFill>
                <a:effectLst/>
                <a:uLnTx/>
                <a:uFillTx/>
                <a:latin typeface="+mn-lt"/>
                <a:ea typeface="华文中宋" panose="02010600040101010101" pitchFamily="2" charset="-122"/>
                <a:cs typeface="+mn-cs"/>
                <a:sym typeface="+mn-ea"/>
              </a:rPr>
              <a:t>典型案例</a:t>
            </a:r>
            <a:endParaRPr kumimoji="0" lang="zh-CN" sz="5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endParaRPr>
          </a:p>
        </p:txBody>
      </p:sp>
      <p:pic>
        <p:nvPicPr>
          <p:cNvPr id="4" name="图片 3"/>
          <p:cNvPicPr>
            <a:picLocks noChangeAspect="1"/>
          </p:cNvPicPr>
          <p:nvPr/>
        </p:nvPicPr>
        <p:blipFill>
          <a:blip r:embed="rId1"/>
          <a:stretch>
            <a:fillRect/>
          </a:stretch>
        </p:blipFill>
        <p:spPr>
          <a:xfrm>
            <a:off x="903142" y="1601660"/>
            <a:ext cx="10144482" cy="4980826"/>
          </a:xfrm>
          <a:prstGeom prst="rect">
            <a:avLst/>
          </a:prstGeom>
        </p:spPr>
      </p:pic>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08866" y="3125336"/>
            <a:ext cx="1933218" cy="1933218"/>
          </a:xfrm>
          <a:prstGeom prst="rect">
            <a:avLst/>
          </a:prstGeom>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 name="表格 3"/>
          <p:cNvGraphicFramePr/>
          <p:nvPr>
            <p:custDataLst>
              <p:tags r:id="rId1"/>
            </p:custDataLst>
          </p:nvPr>
        </p:nvGraphicFramePr>
        <p:xfrm>
          <a:off x="118745" y="764540"/>
          <a:ext cx="11764010" cy="5491480"/>
        </p:xfrm>
        <a:graphic>
          <a:graphicData uri="http://schemas.openxmlformats.org/drawingml/2006/table">
            <a:tbl>
              <a:tblPr firstRow="1" bandRow="1">
                <a:tableStyleId>{7DF18680-E054-41AD-8BC1-D1AEF772440D}</a:tableStyleId>
              </a:tblPr>
              <a:tblGrid>
                <a:gridCol w="596900"/>
                <a:gridCol w="821055"/>
                <a:gridCol w="1352550"/>
                <a:gridCol w="5518150"/>
                <a:gridCol w="2938780"/>
                <a:gridCol w="536575"/>
              </a:tblGrid>
              <a:tr h="725805">
                <a:tc>
                  <a:txBody>
                    <a:bodyPr/>
                    <a:p>
                      <a:pPr indent="0" algn="ctr">
                        <a:buNone/>
                      </a:pPr>
                      <a:endParaRPr lang="zh-CN" altLang="en-US" sz="1800"/>
                    </a:p>
                  </a:txBody>
                  <a:tcPr marL="12700" marR="12700" marT="12700" anchor="ctr"/>
                </a:tc>
                <a:tc>
                  <a:txBody>
                    <a:bodyPr/>
                    <a:p>
                      <a:pPr indent="0" algn="ctr">
                        <a:buNone/>
                      </a:pPr>
                      <a:r>
                        <a:rPr lang="zh-CN" sz="1800"/>
                        <a:t>表号</a:t>
                      </a:r>
                      <a:endParaRPr lang="zh-CN" altLang="en-US" sz="1800"/>
                    </a:p>
                  </a:txBody>
                  <a:tcPr marL="12700" marR="12700" marT="12700" anchor="ctr"/>
                </a:tc>
                <a:tc>
                  <a:txBody>
                    <a:bodyPr/>
                    <a:p>
                      <a:pPr indent="0" algn="ctr">
                        <a:buNone/>
                      </a:pPr>
                      <a:r>
                        <a:rPr lang="zh-CN" sz="1800"/>
                        <a:t>表名</a:t>
                      </a:r>
                      <a:endParaRPr lang="zh-CN" altLang="en-US" sz="1800"/>
                    </a:p>
                  </a:txBody>
                  <a:tcPr marL="12700" marR="12700" marT="12700" anchor="ctr"/>
                </a:tc>
                <a:tc>
                  <a:txBody>
                    <a:bodyPr/>
                    <a:p>
                      <a:pPr indent="0" algn="ctr">
                        <a:buNone/>
                      </a:pPr>
                      <a:r>
                        <a:rPr lang="zh-CN" sz="1800"/>
                        <a:t>统计范围</a:t>
                      </a:r>
                      <a:endParaRPr lang="zh-CN" altLang="en-US" sz="1800"/>
                    </a:p>
                  </a:txBody>
                  <a:tcPr marL="12700" marR="12700" marT="12700" anchor="ctr"/>
                </a:tc>
                <a:tc>
                  <a:txBody>
                    <a:bodyPr/>
                    <a:p>
                      <a:pPr indent="0" algn="ctr">
                        <a:buNone/>
                      </a:pPr>
                      <a:r>
                        <a:rPr lang="zh-CN" sz="1800"/>
                        <a:t>填报时间</a:t>
                      </a:r>
                      <a:endParaRPr lang="zh-CN" altLang="en-US" sz="1800"/>
                    </a:p>
                  </a:txBody>
                  <a:tcPr marL="12700" marR="12700" marT="12700" anchor="ctr"/>
                </a:tc>
                <a:tc>
                  <a:txBody>
                    <a:bodyPr/>
                    <a:p>
                      <a:pPr indent="0" algn="ctr">
                        <a:buNone/>
                      </a:pPr>
                      <a:r>
                        <a:rPr lang="zh-CN" altLang="en-US" sz="1800"/>
                        <a:t>填报</a:t>
                      </a:r>
                      <a:endParaRPr lang="zh-CN" altLang="en-US" sz="1800"/>
                    </a:p>
                    <a:p>
                      <a:pPr indent="0" algn="ctr">
                        <a:buNone/>
                      </a:pPr>
                      <a:r>
                        <a:rPr lang="zh-CN" altLang="en-US" sz="1800"/>
                        <a:t>途径</a:t>
                      </a:r>
                      <a:endParaRPr lang="zh-CN" altLang="en-US" sz="1800"/>
                    </a:p>
                  </a:txBody>
                  <a:tcPr marL="12700" marR="12700" marT="12700" anchor="ctr"/>
                </a:tc>
              </a:tr>
              <a:tr h="2047240">
                <a:tc>
                  <a:txBody>
                    <a:bodyPr/>
                    <a:p>
                      <a:pPr indent="0" algn="ctr">
                        <a:buNone/>
                      </a:pPr>
                      <a:r>
                        <a:rPr lang="zh-CN" altLang="en-US" sz="1800" b="0">
                          <a:solidFill>
                            <a:srgbClr val="000000"/>
                          </a:solidFill>
                          <a:latin typeface="Arial" panose="020B0604020202020204" pitchFamily="34" charset="0"/>
                          <a:ea typeface="宋体" panose="02010600030101010101" pitchFamily="2" charset="-122"/>
                        </a:rPr>
                        <a:t>年报</a:t>
                      </a:r>
                      <a:endParaRPr lang="zh-CN" altLang="en-US" sz="1800" b="0">
                        <a:solidFill>
                          <a:srgbClr val="000000"/>
                        </a:solidFill>
                        <a:latin typeface="Arial" panose="020B0604020202020204" pitchFamily="34" charset="0"/>
                        <a:ea typeface="宋体" panose="02010600030101010101" pitchFamily="2" charset="-122"/>
                      </a:endParaRPr>
                    </a:p>
                  </a:txBody>
                  <a:tcPr marL="12700" marR="12700" marT="12700" anchor="ctr"/>
                </a:tc>
                <a:tc>
                  <a:txBody>
                    <a:bodyPr/>
                    <a:p>
                      <a:pPr algn="l">
                        <a:buClrTx/>
                        <a:buSzTx/>
                        <a:buFontTx/>
                        <a:buNone/>
                      </a:pPr>
                      <a:r>
                        <a:rPr lang="zh-CN" sz="1800" b="0">
                          <a:solidFill>
                            <a:srgbClr val="000000"/>
                          </a:solidFill>
                          <a:latin typeface="Arial" panose="020B0604020202020204" pitchFamily="34" charset="0"/>
                          <a:ea typeface="宋体" panose="02010600030101010101" pitchFamily="2" charset="-122"/>
                        </a:rPr>
                        <a:t>H108表</a:t>
                      </a:r>
                      <a:endParaRPr lang="zh-CN" sz="1800" b="0">
                        <a:solidFill>
                          <a:srgbClr val="000000"/>
                        </a:solidFill>
                        <a:latin typeface="Arial" panose="020B0604020202020204" pitchFamily="34" charset="0"/>
                        <a:ea typeface="宋体" panose="02010600030101010101" pitchFamily="2" charset="-122"/>
                      </a:endParaRPr>
                    </a:p>
                  </a:txBody>
                  <a:tcPr marL="12700" marR="12700" marT="12700" anchor="ctr"/>
                </a:tc>
                <a:tc>
                  <a:txBody>
                    <a:bodyPr/>
                    <a:p>
                      <a:pPr algn="l">
                        <a:buClrTx/>
                        <a:buSzTx/>
                        <a:buFontTx/>
                        <a:buNone/>
                      </a:pPr>
                      <a:r>
                        <a:rPr lang="zh-CN" sz="1800" b="0" dirty="0">
                          <a:solidFill>
                            <a:srgbClr val="000000"/>
                          </a:solidFill>
                          <a:latin typeface="Arial" panose="020B0604020202020204" pitchFamily="34" charset="0"/>
                          <a:ea typeface="宋体" panose="02010600030101010101" pitchFamily="2" charset="-122"/>
                        </a:rPr>
                        <a:t>固定资产投资项目新增生产能力（或工程效益）情况</a:t>
                      </a:r>
                      <a:endParaRPr lang="zh-CN" sz="1800" b="0" dirty="0">
                        <a:solidFill>
                          <a:srgbClr val="000000"/>
                        </a:solidFill>
                        <a:latin typeface="Arial" panose="020B0604020202020204" pitchFamily="34" charset="0"/>
                        <a:ea typeface="宋体" panose="02010600030101010101" pitchFamily="2" charset="-122"/>
                      </a:endParaRPr>
                    </a:p>
                  </a:txBody>
                  <a:tcPr marL="12700" marR="12700" marT="12700" anchor="ctr"/>
                </a:tc>
                <a:tc>
                  <a:txBody>
                    <a:bodyPr/>
                    <a:p>
                      <a:pPr algn="l">
                        <a:buClrTx/>
                        <a:buSzTx/>
                        <a:buFontTx/>
                        <a:buNone/>
                      </a:pPr>
                      <a:r>
                        <a:rPr lang="zh-CN" sz="1800" b="0" dirty="0">
                          <a:solidFill>
                            <a:srgbClr val="000000"/>
                          </a:solidFill>
                          <a:latin typeface="Arial" panose="020B0604020202020204" pitchFamily="34" charset="0"/>
                          <a:ea typeface="宋体" panose="02010600030101010101" pitchFamily="2" charset="-122"/>
                        </a:rPr>
                        <a:t>202</a:t>
                      </a:r>
                      <a:r>
                        <a:rPr lang="en-US" altLang="zh-CN" sz="1800" b="0" dirty="0">
                          <a:solidFill>
                            <a:srgbClr val="000000"/>
                          </a:solidFill>
                          <a:latin typeface="Arial" panose="020B0604020202020204" pitchFamily="34" charset="0"/>
                          <a:ea typeface="宋体" panose="02010600030101010101" pitchFamily="2" charset="-122"/>
                        </a:rPr>
                        <a:t>4</a:t>
                      </a:r>
                      <a:r>
                        <a:rPr lang="zh-CN" sz="1800" b="0" dirty="0">
                          <a:solidFill>
                            <a:srgbClr val="000000"/>
                          </a:solidFill>
                          <a:latin typeface="Arial" panose="020B0604020202020204" pitchFamily="34" charset="0"/>
                          <a:ea typeface="宋体" panose="02010600030101010101" pitchFamily="2" charset="-122"/>
                        </a:rPr>
                        <a:t>年辖区内规模以上工业、有资质的建筑业、限额以上批发和零售业、限额以上住宿和餐饮业、有开发经营活动的房地产开发经营业、规模以上服务业、其他有5000万元及以上在建项目法人单位和其他调查单位的500万元及以上固定资产投资项目中有能力目录的项目</a:t>
                      </a:r>
                      <a:endParaRPr lang="zh-CN" sz="1800" b="0" dirty="0">
                        <a:solidFill>
                          <a:srgbClr val="000000"/>
                        </a:solidFill>
                        <a:latin typeface="Arial" panose="020B0604020202020204" pitchFamily="34" charset="0"/>
                        <a:ea typeface="宋体" panose="02010600030101010101" pitchFamily="2" charset="-122"/>
                      </a:endParaRPr>
                    </a:p>
                  </a:txBody>
                  <a:tcPr marL="12700" marR="12700" marT="12700" anchor="ctr"/>
                </a:tc>
                <a:tc>
                  <a:txBody>
                    <a:bodyPr/>
                    <a:p>
                      <a:pPr algn="l">
                        <a:buClrTx/>
                        <a:buSzTx/>
                        <a:buFontTx/>
                        <a:buNone/>
                      </a:pPr>
                      <a:r>
                        <a:rPr lang="zh-CN" sz="1800" b="0" dirty="0">
                          <a:solidFill>
                            <a:srgbClr val="000000"/>
                          </a:solidFill>
                          <a:latin typeface="Arial" panose="020B0604020202020204" pitchFamily="34" charset="0"/>
                          <a:ea typeface="宋体" panose="02010600030101010101" pitchFamily="2" charset="-122"/>
                        </a:rPr>
                        <a:t>202</a:t>
                      </a:r>
                      <a:r>
                        <a:rPr lang="en-US" altLang="zh-CN" sz="1800" b="0" dirty="0">
                          <a:solidFill>
                            <a:srgbClr val="000000"/>
                          </a:solidFill>
                          <a:latin typeface="Arial" panose="020B0604020202020204" pitchFamily="34" charset="0"/>
                          <a:ea typeface="宋体" panose="02010600030101010101" pitchFamily="2" charset="-122"/>
                        </a:rPr>
                        <a:t>5</a:t>
                      </a:r>
                      <a:r>
                        <a:rPr lang="zh-CN" sz="1800" b="0" dirty="0">
                          <a:solidFill>
                            <a:srgbClr val="000000"/>
                          </a:solidFill>
                          <a:latin typeface="Arial" panose="020B0604020202020204" pitchFamily="34" charset="0"/>
                          <a:ea typeface="宋体" panose="02010600030101010101" pitchFamily="2" charset="-122"/>
                        </a:rPr>
                        <a:t>年3月</a:t>
                      </a:r>
                      <a:r>
                        <a:rPr lang="en-US" altLang="zh-CN" sz="1800" b="0" dirty="0">
                          <a:solidFill>
                            <a:srgbClr val="000000"/>
                          </a:solidFill>
                          <a:latin typeface="Arial" panose="020B0604020202020204" pitchFamily="34" charset="0"/>
                          <a:ea typeface="宋体" panose="02010600030101010101" pitchFamily="2" charset="-122"/>
                        </a:rPr>
                        <a:t>10</a:t>
                      </a:r>
                      <a:r>
                        <a:rPr lang="zh-CN" sz="1800" b="0" dirty="0">
                          <a:solidFill>
                            <a:srgbClr val="000000"/>
                          </a:solidFill>
                          <a:latin typeface="Arial" panose="020B0604020202020204" pitchFamily="34" charset="0"/>
                          <a:ea typeface="宋体" panose="02010600030101010101" pitchFamily="2" charset="-122"/>
                        </a:rPr>
                        <a:t>日24时前网上填报</a:t>
                      </a:r>
                      <a:endParaRPr lang="zh-CN" sz="1800" b="0" dirty="0">
                        <a:solidFill>
                          <a:srgbClr val="000000"/>
                        </a:solidFill>
                        <a:latin typeface="Arial" panose="020B0604020202020204" pitchFamily="34" charset="0"/>
                        <a:ea typeface="宋体" panose="02010600030101010101" pitchFamily="2" charset="-122"/>
                      </a:endParaRPr>
                    </a:p>
                  </a:txBody>
                  <a:tcPr marL="12700" marR="12700" marT="12700" anchor="ctr"/>
                </a:tc>
                <a:tc rowSpan="3">
                  <a:txBody>
                    <a:bodyPr/>
                    <a:p>
                      <a:pPr algn="l">
                        <a:buClrTx/>
                        <a:buSzTx/>
                        <a:buFontTx/>
                        <a:buNone/>
                      </a:pPr>
                      <a:r>
                        <a:rPr lang="zh-CN" altLang="en-US" sz="1800">
                          <a:solidFill>
                            <a:srgbClr val="000000"/>
                          </a:solidFill>
                          <a:latin typeface="Arial" panose="020B0604020202020204" pitchFamily="34" charset="0"/>
                          <a:ea typeface="宋体" panose="02010600030101010101" pitchFamily="2" charset="-122"/>
                          <a:sym typeface="+mn-ea"/>
                        </a:rPr>
                        <a:t>联网直报平台</a:t>
                      </a:r>
                      <a:endParaRPr lang="zh-CN" altLang="en-US" sz="1800" b="0">
                        <a:solidFill>
                          <a:srgbClr val="000000"/>
                        </a:solidFill>
                        <a:latin typeface="Arial" panose="020B0604020202020204" pitchFamily="34" charset="0"/>
                        <a:ea typeface="宋体" panose="02010600030101010101" pitchFamily="2" charset="-122"/>
                      </a:endParaRPr>
                    </a:p>
                  </a:txBody>
                  <a:tcPr marL="12700" marR="12700" marT="12700" anchor="ctr"/>
                </a:tc>
              </a:tr>
              <a:tr h="932180">
                <a:tc>
                  <a:txBody>
                    <a:bodyPr/>
                    <a:p>
                      <a:pPr indent="0" algn="ctr">
                        <a:buNone/>
                      </a:pPr>
                      <a:r>
                        <a:rPr lang="zh-CN" altLang="en-US" sz="1800" b="0">
                          <a:solidFill>
                            <a:srgbClr val="000000"/>
                          </a:solidFill>
                          <a:latin typeface="Arial" panose="020B0604020202020204" pitchFamily="34" charset="0"/>
                          <a:ea typeface="宋体" panose="02010600030101010101" pitchFamily="2" charset="-122"/>
                        </a:rPr>
                        <a:t>月报</a:t>
                      </a:r>
                      <a:endParaRPr lang="zh-CN" altLang="en-US" sz="1800" b="0">
                        <a:solidFill>
                          <a:srgbClr val="000000"/>
                        </a:solidFill>
                        <a:latin typeface="Arial" panose="020B0604020202020204" pitchFamily="34" charset="0"/>
                        <a:ea typeface="宋体" panose="02010600030101010101" pitchFamily="2" charset="-122"/>
                      </a:endParaRPr>
                    </a:p>
                  </a:txBody>
                  <a:tcPr marL="12700" marR="12700" marT="12700" anchor="ctr"/>
                </a:tc>
                <a:tc>
                  <a:txBody>
                    <a:bodyPr/>
                    <a:p>
                      <a:pPr indent="0" algn="ctr">
                        <a:buNone/>
                      </a:pPr>
                      <a:r>
                        <a:rPr lang="zh-CN" sz="1800" b="0">
                          <a:solidFill>
                            <a:srgbClr val="000000"/>
                          </a:solidFill>
                          <a:latin typeface="Arial" panose="020B0604020202020204" pitchFamily="34" charset="0"/>
                          <a:ea typeface="宋体" panose="02010600030101010101" pitchFamily="2" charset="-122"/>
                        </a:rPr>
                        <a:t>H202表</a:t>
                      </a:r>
                      <a:endParaRPr lang="zh-CN" altLang="en-US" sz="1800" b="0">
                        <a:solidFill>
                          <a:srgbClr val="000000"/>
                        </a:solidFill>
                        <a:latin typeface="Arial" panose="020B0604020202020204" pitchFamily="34" charset="0"/>
                        <a:ea typeface="宋体" panose="02010600030101010101" pitchFamily="2" charset="-122"/>
                      </a:endParaRPr>
                    </a:p>
                  </a:txBody>
                  <a:tcPr marL="12700" marR="12700" marT="12700" anchor="ctr"/>
                </a:tc>
                <a:tc>
                  <a:txBody>
                    <a:bodyPr/>
                    <a:p>
                      <a:pPr indent="0">
                        <a:buNone/>
                      </a:pPr>
                      <a:r>
                        <a:rPr lang="zh-CN" sz="1800" b="0" dirty="0">
                          <a:solidFill>
                            <a:srgbClr val="000000"/>
                          </a:solidFill>
                          <a:latin typeface="Arial" panose="020B0604020202020204" pitchFamily="34" charset="0"/>
                          <a:ea typeface="宋体" panose="02010600030101010101" pitchFamily="2" charset="-122"/>
                        </a:rPr>
                        <a:t>投资项目申请表</a:t>
                      </a:r>
                      <a:endParaRPr lang="zh-CN" altLang="en-US" sz="1800" b="0" dirty="0">
                        <a:solidFill>
                          <a:srgbClr val="000000"/>
                        </a:solidFill>
                        <a:latin typeface="Arial" panose="020B0604020202020204" pitchFamily="34" charset="0"/>
                        <a:ea typeface="宋体" panose="02010600030101010101" pitchFamily="2" charset="-122"/>
                      </a:endParaRPr>
                    </a:p>
                  </a:txBody>
                  <a:tcPr marL="12700" marR="12700" marT="12700" anchor="ctr"/>
                </a:tc>
                <a:tc>
                  <a:txBody>
                    <a:bodyPr/>
                    <a:p>
                      <a:pPr indent="0">
                        <a:buNone/>
                      </a:pPr>
                      <a:r>
                        <a:rPr lang="zh-CN" sz="1800" b="0" dirty="0">
                          <a:solidFill>
                            <a:srgbClr val="000000"/>
                          </a:solidFill>
                          <a:latin typeface="Arial" panose="020B0604020202020204" pitchFamily="34" charset="0"/>
                          <a:ea typeface="宋体" panose="02010600030101010101" pitchFamily="2" charset="-122"/>
                        </a:rPr>
                        <a:t>202</a:t>
                      </a:r>
                      <a:r>
                        <a:rPr lang="en-US" altLang="zh-CN" sz="1800" b="0" dirty="0">
                          <a:solidFill>
                            <a:srgbClr val="000000"/>
                          </a:solidFill>
                          <a:latin typeface="Arial" panose="020B0604020202020204" pitchFamily="34" charset="0"/>
                          <a:ea typeface="宋体" panose="02010600030101010101" pitchFamily="2" charset="-122"/>
                        </a:rPr>
                        <a:t>5</a:t>
                      </a:r>
                      <a:r>
                        <a:rPr lang="zh-CN" sz="1800" b="0" dirty="0">
                          <a:solidFill>
                            <a:srgbClr val="000000"/>
                          </a:solidFill>
                          <a:latin typeface="Arial" panose="020B0604020202020204" pitchFamily="34" charset="0"/>
                          <a:ea typeface="宋体" panose="02010600030101010101" pitchFamily="2" charset="-122"/>
                        </a:rPr>
                        <a:t>年新增计划总投资500万元及以上、计划总投资调整、变更所属单位、退出的固定资产投资项目</a:t>
                      </a:r>
                      <a:endParaRPr lang="zh-CN" altLang="en-US" sz="1800" b="0" dirty="0">
                        <a:solidFill>
                          <a:srgbClr val="000000"/>
                        </a:solidFill>
                        <a:latin typeface="Arial" panose="020B0604020202020204" pitchFamily="34" charset="0"/>
                        <a:ea typeface="宋体" panose="02010600030101010101" pitchFamily="2" charset="-122"/>
                      </a:endParaRPr>
                    </a:p>
                  </a:txBody>
                  <a:tcPr marL="12700" marR="12700" marT="12700" anchor="ctr"/>
                </a:tc>
                <a:tc>
                  <a:txBody>
                    <a:bodyPr/>
                    <a:p>
                      <a:pPr indent="0">
                        <a:buNone/>
                      </a:pPr>
                      <a:r>
                        <a:rPr lang="zh-CN" sz="1800" b="0">
                          <a:solidFill>
                            <a:srgbClr val="000000"/>
                          </a:solidFill>
                          <a:latin typeface="Arial" panose="020B0604020202020204" pitchFamily="34" charset="0"/>
                          <a:ea typeface="宋体" panose="02010600030101010101" pitchFamily="2" charset="-122"/>
                        </a:rPr>
                        <a:t>每月16日12时前网上填报</a:t>
                      </a:r>
                      <a:endParaRPr lang="zh-CN" altLang="en-US" sz="1800" b="0">
                        <a:solidFill>
                          <a:srgbClr val="000000"/>
                        </a:solidFill>
                        <a:latin typeface="Arial" panose="020B0604020202020204" pitchFamily="34" charset="0"/>
                        <a:ea typeface="宋体" panose="02010600030101010101" pitchFamily="2" charset="-122"/>
                      </a:endParaRPr>
                    </a:p>
                  </a:txBody>
                  <a:tcPr marL="12700" marR="12700" marT="12700" anchor="ctr"/>
                </a:tc>
                <a:tc vMerge="1">
                  <a:tcPr marL="12700" marR="12700" marT="12700" anchor="ctr"/>
                </a:tc>
              </a:tr>
              <a:tr h="1786255">
                <a:tc>
                  <a:txBody>
                    <a:bodyPr/>
                    <a:p>
                      <a:pPr indent="0" algn="ctr">
                        <a:buNone/>
                      </a:pPr>
                      <a:r>
                        <a:rPr lang="zh-CN" altLang="en-US" sz="1800" b="0">
                          <a:solidFill>
                            <a:srgbClr val="000000"/>
                          </a:solidFill>
                          <a:latin typeface="Arial" panose="020B0604020202020204" pitchFamily="34" charset="0"/>
                          <a:ea typeface="宋体" panose="02010600030101010101" pitchFamily="2" charset="-122"/>
                        </a:rPr>
                        <a:t>月报</a:t>
                      </a:r>
                      <a:endParaRPr lang="zh-CN" altLang="en-US" sz="1800" b="0">
                        <a:solidFill>
                          <a:srgbClr val="000000"/>
                        </a:solidFill>
                        <a:latin typeface="Arial" panose="020B0604020202020204" pitchFamily="34" charset="0"/>
                        <a:ea typeface="宋体" panose="02010600030101010101" pitchFamily="2" charset="-122"/>
                      </a:endParaRPr>
                    </a:p>
                  </a:txBody>
                  <a:tcPr marL="12700" marR="12700" marT="12700" anchor="ctr"/>
                </a:tc>
                <a:tc>
                  <a:txBody>
                    <a:bodyPr/>
                    <a:p>
                      <a:pPr indent="0" algn="ctr">
                        <a:buNone/>
                      </a:pPr>
                      <a:r>
                        <a:rPr lang="zh-CN" sz="1800" b="0">
                          <a:solidFill>
                            <a:srgbClr val="000000"/>
                          </a:solidFill>
                          <a:latin typeface="Arial" panose="020B0604020202020204" pitchFamily="34" charset="0"/>
                          <a:ea typeface="宋体" panose="02010600030101010101" pitchFamily="2" charset="-122"/>
                        </a:rPr>
                        <a:t>206表</a:t>
                      </a:r>
                      <a:endParaRPr lang="zh-CN" altLang="en-US" sz="1800" b="0">
                        <a:solidFill>
                          <a:srgbClr val="000000"/>
                        </a:solidFill>
                        <a:latin typeface="Arial" panose="020B0604020202020204" pitchFamily="34" charset="0"/>
                        <a:ea typeface="宋体" panose="02010600030101010101" pitchFamily="2" charset="-122"/>
                      </a:endParaRPr>
                    </a:p>
                  </a:txBody>
                  <a:tcPr marL="12700" marR="12700" marT="12700" anchor="ctr"/>
                </a:tc>
                <a:tc>
                  <a:txBody>
                    <a:bodyPr/>
                    <a:p>
                      <a:pPr indent="0">
                        <a:buNone/>
                      </a:pPr>
                      <a:r>
                        <a:rPr lang="zh-CN" sz="1800" b="0">
                          <a:solidFill>
                            <a:srgbClr val="000000"/>
                          </a:solidFill>
                          <a:latin typeface="Arial" panose="020B0604020202020204" pitchFamily="34" charset="0"/>
                          <a:ea typeface="宋体" panose="02010600030101010101" pitchFamily="2" charset="-122"/>
                        </a:rPr>
                        <a:t>固定资产投资项目情况</a:t>
                      </a:r>
                      <a:endParaRPr lang="zh-CN" altLang="en-US" sz="1800" b="0">
                        <a:solidFill>
                          <a:srgbClr val="000000"/>
                        </a:solidFill>
                        <a:latin typeface="Arial" panose="020B0604020202020204" pitchFamily="34" charset="0"/>
                        <a:ea typeface="宋体" panose="02010600030101010101" pitchFamily="2" charset="-122"/>
                      </a:endParaRPr>
                    </a:p>
                  </a:txBody>
                  <a:tcPr marL="12700" marR="12700" marT="12700" anchor="ctr"/>
                </a:tc>
                <a:tc>
                  <a:txBody>
                    <a:bodyPr/>
                    <a:p>
                      <a:pPr indent="0">
                        <a:buNone/>
                      </a:pPr>
                      <a:r>
                        <a:rPr lang="zh-CN" sz="1800" b="0" dirty="0">
                          <a:solidFill>
                            <a:srgbClr val="000000"/>
                          </a:solidFill>
                          <a:latin typeface="Arial" panose="020B0604020202020204" pitchFamily="34" charset="0"/>
                          <a:ea typeface="宋体" panose="02010600030101010101" pitchFamily="2" charset="-122"/>
                        </a:rPr>
                        <a:t>202</a:t>
                      </a:r>
                      <a:r>
                        <a:rPr lang="en-US" altLang="zh-CN" sz="1800" b="0" dirty="0">
                          <a:solidFill>
                            <a:srgbClr val="000000"/>
                          </a:solidFill>
                          <a:latin typeface="Arial" panose="020B0604020202020204" pitchFamily="34" charset="0"/>
                          <a:ea typeface="宋体" panose="02010600030101010101" pitchFamily="2" charset="-122"/>
                        </a:rPr>
                        <a:t>5</a:t>
                      </a:r>
                      <a:r>
                        <a:rPr lang="zh-CN" sz="1800" b="0" dirty="0">
                          <a:solidFill>
                            <a:srgbClr val="000000"/>
                          </a:solidFill>
                          <a:latin typeface="Arial" panose="020B0604020202020204" pitchFamily="34" charset="0"/>
                          <a:ea typeface="宋体" panose="02010600030101010101" pitchFamily="2" charset="-122"/>
                        </a:rPr>
                        <a:t>年辖区内规模以上工业、有资质的建筑业、限额以上批发和零售业、限额以上住宿和餐饮业、有开发经营活动的房地产开发经营业、规模以上服务业和其他调查单位的500万元及以上固定资产投资项目</a:t>
                      </a:r>
                      <a:endParaRPr lang="zh-CN" altLang="en-US" sz="1800" b="0" dirty="0">
                        <a:solidFill>
                          <a:srgbClr val="000000"/>
                        </a:solidFill>
                        <a:latin typeface="Arial" panose="020B0604020202020204" pitchFamily="34" charset="0"/>
                        <a:ea typeface="宋体" panose="02010600030101010101" pitchFamily="2" charset="-122"/>
                      </a:endParaRPr>
                    </a:p>
                  </a:txBody>
                  <a:tcPr marL="12700" marR="12700" marT="12700" anchor="ctr"/>
                </a:tc>
                <a:tc>
                  <a:txBody>
                    <a:bodyPr/>
                    <a:p>
                      <a:pPr indent="0">
                        <a:buNone/>
                      </a:pPr>
                      <a:r>
                        <a:rPr lang="zh-CN" altLang="en-US" sz="1800" b="0" dirty="0">
                          <a:solidFill>
                            <a:schemeClr val="tx1"/>
                          </a:solidFill>
                          <a:latin typeface="Arial" panose="020B0604020202020204" pitchFamily="34" charset="0"/>
                          <a:ea typeface="宋体" panose="02010600030101010101" pitchFamily="2" charset="-122"/>
                        </a:rPr>
                        <a:t>调查单位于</a:t>
                      </a:r>
                      <a:r>
                        <a:rPr lang="en-US" altLang="zh-CN" sz="1800" b="0" dirty="0">
                          <a:solidFill>
                            <a:schemeClr val="tx1"/>
                          </a:solidFill>
                          <a:latin typeface="Arial" panose="020B0604020202020204" pitchFamily="34" charset="0"/>
                          <a:ea typeface="宋体" panose="02010600030101010101" pitchFamily="2" charset="-122"/>
                        </a:rPr>
                        <a:t>2</a:t>
                      </a:r>
                      <a:r>
                        <a:rPr lang="zh-CN" altLang="en-US" sz="1800" b="0" dirty="0">
                          <a:solidFill>
                            <a:schemeClr val="tx1"/>
                          </a:solidFill>
                          <a:latin typeface="Arial" panose="020B0604020202020204" pitchFamily="34" charset="0"/>
                          <a:ea typeface="宋体" panose="02010600030101010101" pitchFamily="2" charset="-122"/>
                        </a:rPr>
                        <a:t>、</a:t>
                      </a:r>
                      <a:r>
                        <a:rPr lang="en-US" altLang="zh-CN" sz="1800" b="0" dirty="0">
                          <a:solidFill>
                            <a:schemeClr val="tx1"/>
                          </a:solidFill>
                          <a:latin typeface="Arial" panose="020B0604020202020204" pitchFamily="34" charset="0"/>
                          <a:ea typeface="宋体" panose="02010600030101010101" pitchFamily="2" charset="-122"/>
                        </a:rPr>
                        <a:t>5</a:t>
                      </a:r>
                      <a:r>
                        <a:rPr lang="zh-CN" altLang="en-US" sz="1800" b="0" dirty="0">
                          <a:solidFill>
                            <a:schemeClr val="tx1"/>
                          </a:solidFill>
                          <a:latin typeface="Arial" panose="020B0604020202020204" pitchFamily="34" charset="0"/>
                          <a:ea typeface="宋体" panose="02010600030101010101" pitchFamily="2" charset="-122"/>
                        </a:rPr>
                        <a:t>、</a:t>
                      </a:r>
                      <a:r>
                        <a:rPr lang="en-US" altLang="zh-CN" sz="1800" b="0" dirty="0">
                          <a:solidFill>
                            <a:schemeClr val="tx1"/>
                          </a:solidFill>
                          <a:latin typeface="Arial" panose="020B0604020202020204" pitchFamily="34" charset="0"/>
                          <a:ea typeface="宋体" panose="02010600030101010101" pitchFamily="2" charset="-122"/>
                        </a:rPr>
                        <a:t>6</a:t>
                      </a:r>
                      <a:r>
                        <a:rPr lang="zh-CN" altLang="en-US" sz="1800" b="0" dirty="0">
                          <a:solidFill>
                            <a:schemeClr val="tx1"/>
                          </a:solidFill>
                          <a:latin typeface="Arial" panose="020B0604020202020204" pitchFamily="34" charset="0"/>
                          <a:ea typeface="宋体" panose="02010600030101010101" pitchFamily="2" charset="-122"/>
                        </a:rPr>
                        <a:t>、</a:t>
                      </a:r>
                      <a:r>
                        <a:rPr lang="en-US" altLang="zh-CN" sz="1800" b="0" dirty="0">
                          <a:solidFill>
                            <a:schemeClr val="tx1"/>
                          </a:solidFill>
                          <a:latin typeface="Arial" panose="020B0604020202020204" pitchFamily="34" charset="0"/>
                          <a:ea typeface="宋体" panose="02010600030101010101" pitchFamily="2" charset="-122"/>
                        </a:rPr>
                        <a:t>7</a:t>
                      </a:r>
                      <a:r>
                        <a:rPr lang="zh-CN" altLang="en-US" sz="1800" b="0" dirty="0">
                          <a:solidFill>
                            <a:schemeClr val="tx1"/>
                          </a:solidFill>
                          <a:latin typeface="Arial" panose="020B0604020202020204" pitchFamily="34" charset="0"/>
                          <a:ea typeface="宋体" panose="02010600030101010101" pitchFamily="2" charset="-122"/>
                        </a:rPr>
                        <a:t>、</a:t>
                      </a:r>
                      <a:r>
                        <a:rPr lang="en-US" altLang="zh-CN" sz="1800" b="0" dirty="0">
                          <a:solidFill>
                            <a:schemeClr val="tx1"/>
                          </a:solidFill>
                          <a:latin typeface="Arial" panose="020B0604020202020204" pitchFamily="34" charset="0"/>
                          <a:ea typeface="宋体" panose="02010600030101010101" pitchFamily="2" charset="-122"/>
                        </a:rPr>
                        <a:t>8</a:t>
                      </a:r>
                      <a:r>
                        <a:rPr lang="zh-CN" altLang="en-US" sz="1800" b="0" dirty="0">
                          <a:solidFill>
                            <a:schemeClr val="tx1"/>
                          </a:solidFill>
                          <a:latin typeface="Arial" panose="020B0604020202020204" pitchFamily="34" charset="0"/>
                          <a:ea typeface="宋体" panose="02010600030101010101" pitchFamily="2" charset="-122"/>
                        </a:rPr>
                        <a:t>、</a:t>
                      </a:r>
                      <a:r>
                        <a:rPr lang="en-US" altLang="zh-CN" sz="1800" b="0" dirty="0">
                          <a:solidFill>
                            <a:schemeClr val="tx1"/>
                          </a:solidFill>
                          <a:latin typeface="Arial" panose="020B0604020202020204" pitchFamily="34" charset="0"/>
                          <a:ea typeface="宋体" panose="02010600030101010101" pitchFamily="2" charset="-122"/>
                        </a:rPr>
                        <a:t>10</a:t>
                      </a:r>
                      <a:r>
                        <a:rPr lang="zh-CN" altLang="en-US" sz="1800" b="0" dirty="0">
                          <a:solidFill>
                            <a:schemeClr val="tx1"/>
                          </a:solidFill>
                          <a:latin typeface="Arial" panose="020B0604020202020204" pitchFamily="34" charset="0"/>
                          <a:ea typeface="宋体" panose="02010600030101010101" pitchFamily="2" charset="-122"/>
                        </a:rPr>
                        <a:t>、</a:t>
                      </a:r>
                      <a:r>
                        <a:rPr lang="en-US" altLang="zh-CN" sz="1800" b="0" dirty="0">
                          <a:solidFill>
                            <a:schemeClr val="tx1"/>
                          </a:solidFill>
                          <a:latin typeface="Arial" panose="020B0604020202020204" pitchFamily="34" charset="0"/>
                          <a:ea typeface="宋体" panose="02010600030101010101" pitchFamily="2" charset="-122"/>
                        </a:rPr>
                        <a:t>11</a:t>
                      </a:r>
                      <a:r>
                        <a:rPr lang="zh-CN" altLang="en-US" sz="1800" b="0" dirty="0">
                          <a:solidFill>
                            <a:schemeClr val="tx1"/>
                          </a:solidFill>
                          <a:latin typeface="Arial" panose="020B0604020202020204" pitchFamily="34" charset="0"/>
                          <a:ea typeface="宋体" panose="02010600030101010101" pitchFamily="2" charset="-122"/>
                        </a:rPr>
                        <a:t>月月后</a:t>
                      </a:r>
                      <a:r>
                        <a:rPr lang="en-US" altLang="zh-CN" sz="1800" b="0" dirty="0">
                          <a:solidFill>
                            <a:schemeClr val="tx1"/>
                          </a:solidFill>
                          <a:latin typeface="Arial" panose="020B0604020202020204" pitchFamily="34" charset="0"/>
                          <a:ea typeface="宋体" panose="02010600030101010101" pitchFamily="2" charset="-122"/>
                        </a:rPr>
                        <a:t>7</a:t>
                      </a:r>
                      <a:r>
                        <a:rPr lang="zh-CN" altLang="en-US" sz="1800" b="0" dirty="0">
                          <a:solidFill>
                            <a:schemeClr val="tx1"/>
                          </a:solidFill>
                          <a:latin typeface="Arial" panose="020B0604020202020204" pitchFamily="34" charset="0"/>
                          <a:ea typeface="宋体" panose="02010600030101010101" pitchFamily="2" charset="-122"/>
                        </a:rPr>
                        <a:t>日，</a:t>
                      </a:r>
                      <a:r>
                        <a:rPr lang="en-US" altLang="zh-CN" sz="1800" b="0" dirty="0">
                          <a:solidFill>
                            <a:schemeClr val="tx1"/>
                          </a:solidFill>
                          <a:latin typeface="Arial" panose="020B0604020202020204" pitchFamily="34" charset="0"/>
                          <a:ea typeface="宋体" panose="02010600030101010101" pitchFamily="2" charset="-122"/>
                        </a:rPr>
                        <a:t>3</a:t>
                      </a:r>
                      <a:r>
                        <a:rPr lang="zh-CN" altLang="en-US" sz="1800" b="0" dirty="0">
                          <a:solidFill>
                            <a:schemeClr val="tx1"/>
                          </a:solidFill>
                          <a:latin typeface="Arial" panose="020B0604020202020204" pitchFamily="34" charset="0"/>
                          <a:ea typeface="宋体" panose="02010600030101010101" pitchFamily="2" charset="-122"/>
                        </a:rPr>
                        <a:t>月月后</a:t>
                      </a:r>
                      <a:r>
                        <a:rPr lang="en-US" altLang="zh-CN" sz="1800" b="0" dirty="0">
                          <a:solidFill>
                            <a:schemeClr val="tx1"/>
                          </a:solidFill>
                          <a:latin typeface="Arial" panose="020B0604020202020204" pitchFamily="34" charset="0"/>
                          <a:ea typeface="宋体" panose="02010600030101010101" pitchFamily="2" charset="-122"/>
                        </a:rPr>
                        <a:t>8</a:t>
                      </a:r>
                      <a:r>
                        <a:rPr lang="zh-CN" altLang="en-US" sz="1800" b="0" dirty="0">
                          <a:solidFill>
                            <a:schemeClr val="tx1"/>
                          </a:solidFill>
                          <a:latin typeface="Arial" panose="020B0604020202020204" pitchFamily="34" charset="0"/>
                          <a:ea typeface="宋体" panose="02010600030101010101" pitchFamily="2" charset="-122"/>
                        </a:rPr>
                        <a:t>日，</a:t>
                      </a:r>
                      <a:r>
                        <a:rPr lang="en-US" altLang="zh-CN" sz="1800" b="0" dirty="0">
                          <a:solidFill>
                            <a:schemeClr val="tx1"/>
                          </a:solidFill>
                          <a:latin typeface="Arial" panose="020B0604020202020204" pitchFamily="34" charset="0"/>
                          <a:ea typeface="宋体" panose="02010600030101010101" pitchFamily="2" charset="-122"/>
                        </a:rPr>
                        <a:t>4</a:t>
                      </a:r>
                      <a:r>
                        <a:rPr lang="zh-CN" altLang="en-US" sz="1800" b="0" dirty="0">
                          <a:solidFill>
                            <a:schemeClr val="tx1"/>
                          </a:solidFill>
                          <a:latin typeface="Arial" panose="020B0604020202020204" pitchFamily="34" charset="0"/>
                          <a:ea typeface="宋体" panose="02010600030101010101" pitchFamily="2" charset="-122"/>
                        </a:rPr>
                        <a:t>、</a:t>
                      </a:r>
                      <a:r>
                        <a:rPr lang="en-US" altLang="zh-CN" sz="1800" b="0" dirty="0">
                          <a:solidFill>
                            <a:schemeClr val="tx1"/>
                          </a:solidFill>
                          <a:latin typeface="Arial" panose="020B0604020202020204" pitchFamily="34" charset="0"/>
                          <a:ea typeface="宋体" panose="02010600030101010101" pitchFamily="2" charset="-122"/>
                        </a:rPr>
                        <a:t>12</a:t>
                      </a:r>
                      <a:r>
                        <a:rPr lang="zh-CN" altLang="en-US" sz="1800" b="0" dirty="0">
                          <a:solidFill>
                            <a:schemeClr val="tx1"/>
                          </a:solidFill>
                          <a:latin typeface="Arial" panose="020B0604020202020204" pitchFamily="34" charset="0"/>
                          <a:ea typeface="宋体" panose="02010600030101010101" pitchFamily="2" charset="-122"/>
                        </a:rPr>
                        <a:t>月月后</a:t>
                      </a:r>
                      <a:r>
                        <a:rPr lang="en-US" altLang="zh-CN" sz="1800" b="0" dirty="0">
                          <a:solidFill>
                            <a:schemeClr val="tx1"/>
                          </a:solidFill>
                          <a:latin typeface="Arial" panose="020B0604020202020204" pitchFamily="34" charset="0"/>
                          <a:ea typeface="宋体" panose="02010600030101010101" pitchFamily="2" charset="-122"/>
                        </a:rPr>
                        <a:t>9</a:t>
                      </a:r>
                      <a:r>
                        <a:rPr lang="zh-CN" altLang="en-US" sz="1800" b="0" dirty="0">
                          <a:solidFill>
                            <a:schemeClr val="tx1"/>
                          </a:solidFill>
                          <a:latin typeface="Arial" panose="020B0604020202020204" pitchFamily="34" charset="0"/>
                          <a:ea typeface="宋体" panose="02010600030101010101" pitchFamily="2" charset="-122"/>
                        </a:rPr>
                        <a:t>日</a:t>
                      </a:r>
                      <a:r>
                        <a:rPr lang="en-US" altLang="zh-CN" sz="1800" b="0" dirty="0">
                          <a:solidFill>
                            <a:schemeClr val="tx1"/>
                          </a:solidFill>
                          <a:latin typeface="Arial" panose="020B0604020202020204" pitchFamily="34" charset="0"/>
                          <a:ea typeface="宋体" panose="02010600030101010101" pitchFamily="2" charset="-122"/>
                        </a:rPr>
                        <a:t>12</a:t>
                      </a:r>
                      <a:r>
                        <a:rPr lang="zh-CN" altLang="en-US" sz="1800" b="0" dirty="0">
                          <a:solidFill>
                            <a:schemeClr val="tx1"/>
                          </a:solidFill>
                          <a:latin typeface="Arial" panose="020B0604020202020204" pitchFamily="34" charset="0"/>
                          <a:ea typeface="宋体" panose="02010600030101010101" pitchFamily="2" charset="-122"/>
                        </a:rPr>
                        <a:t>时，</a:t>
                      </a:r>
                      <a:r>
                        <a:rPr lang="en-US" altLang="zh-CN" sz="1800" b="0" dirty="0">
                          <a:solidFill>
                            <a:schemeClr val="tx1"/>
                          </a:solidFill>
                          <a:latin typeface="Arial" panose="020B0604020202020204" pitchFamily="34" charset="0"/>
                          <a:ea typeface="宋体" panose="02010600030101010101" pitchFamily="2" charset="-122"/>
                        </a:rPr>
                        <a:t>9</a:t>
                      </a:r>
                      <a:r>
                        <a:rPr lang="zh-CN" altLang="en-US" sz="1800" b="0" dirty="0">
                          <a:solidFill>
                            <a:schemeClr val="tx1"/>
                          </a:solidFill>
                          <a:latin typeface="Arial" panose="020B0604020202020204" pitchFamily="34" charset="0"/>
                          <a:ea typeface="宋体" panose="02010600030101010101" pitchFamily="2" charset="-122"/>
                        </a:rPr>
                        <a:t>月月后</a:t>
                      </a:r>
                      <a:r>
                        <a:rPr lang="en-US" altLang="zh-CN" sz="1800" b="0" dirty="0">
                          <a:solidFill>
                            <a:schemeClr val="tx1"/>
                          </a:solidFill>
                          <a:latin typeface="Arial" panose="020B0604020202020204" pitchFamily="34" charset="0"/>
                          <a:ea typeface="宋体" panose="02010600030101010101" pitchFamily="2" charset="-122"/>
                        </a:rPr>
                        <a:t>11</a:t>
                      </a:r>
                      <a:r>
                        <a:rPr lang="zh-CN" altLang="en-US" sz="1800" b="0" dirty="0">
                          <a:solidFill>
                            <a:schemeClr val="tx1"/>
                          </a:solidFill>
                          <a:latin typeface="Arial" panose="020B0604020202020204" pitchFamily="34" charset="0"/>
                          <a:ea typeface="宋体" panose="02010600030101010101" pitchFamily="2" charset="-122"/>
                        </a:rPr>
                        <a:t>日</a:t>
                      </a:r>
                      <a:r>
                        <a:rPr lang="en-US" altLang="zh-CN" sz="1800" b="0" dirty="0">
                          <a:solidFill>
                            <a:schemeClr val="tx1"/>
                          </a:solidFill>
                          <a:latin typeface="Arial" panose="020B0604020202020204" pitchFamily="34" charset="0"/>
                          <a:ea typeface="宋体" panose="02010600030101010101" pitchFamily="2" charset="-122"/>
                        </a:rPr>
                        <a:t>18</a:t>
                      </a:r>
                      <a:r>
                        <a:rPr lang="zh-CN" altLang="en-US" sz="1800" b="0" dirty="0">
                          <a:solidFill>
                            <a:schemeClr val="tx1"/>
                          </a:solidFill>
                          <a:latin typeface="Arial" panose="020B0604020202020204" pitchFamily="34" charset="0"/>
                          <a:ea typeface="宋体" panose="02010600030101010101" pitchFamily="2" charset="-122"/>
                        </a:rPr>
                        <a:t>时前独立自行网上填报</a:t>
                      </a:r>
                      <a:endParaRPr lang="zh-CN" altLang="en-US" sz="1800" b="0" dirty="0">
                        <a:solidFill>
                          <a:schemeClr val="tx1"/>
                        </a:solidFill>
                        <a:latin typeface="Arial" panose="020B0604020202020204" pitchFamily="34" charset="0"/>
                        <a:ea typeface="宋体" panose="02010600030101010101" pitchFamily="2" charset="-122"/>
                      </a:endParaRPr>
                    </a:p>
                  </a:txBody>
                  <a:tcPr marL="12700" marR="12700" marT="12700" anchor="ctr"/>
                </a:tc>
                <a:tc vMerge="1">
                  <a:tcPr marL="12700" marR="12700" marT="12700" anchor="ctr"/>
                </a:tc>
              </a:tr>
            </a:tbl>
          </a:graphicData>
        </a:graphic>
      </p:graphicFrame>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009688" y="1425705"/>
            <a:ext cx="10511585" cy="4349677"/>
          </a:xfrm>
        </p:spPr>
        <p:txBody>
          <a:bodyPr/>
          <a:p>
            <a:pPr fontAlgn="auto">
              <a:lnSpc>
                <a:spcPct val="150000"/>
              </a:lnSpc>
            </a:pPr>
            <a:r>
              <a:rPr lang="en-US" altLang="zh-CN" sz="3200" dirty="0">
                <a:solidFill>
                  <a:schemeClr val="tx1"/>
                </a:solidFill>
                <a:latin typeface="Calibri" panose="020F0502020204030204" charset="0"/>
                <a:ea typeface="宋体" panose="02010600030101010101" pitchFamily="2" charset="-122"/>
                <a:cs typeface="Times New Roman" panose="02020603050405020304" pitchFamily="18" charset="0"/>
              </a:rPr>
              <a:t> </a:t>
            </a:r>
            <a:r>
              <a:rPr lang="en-US" altLang="zh-CN" sz="3200" dirty="0">
                <a:solidFill>
                  <a:schemeClr val="tx1"/>
                </a:solidFill>
                <a:latin typeface="微软雅黑" panose="020B0503020204020204" charset="-122"/>
                <a:ea typeface="微软雅黑" panose="020B0503020204020204" charset="-122"/>
                <a:cs typeface="微软雅黑" panose="020B0503020204020204" charset="-122"/>
              </a:rPr>
              <a:t> 1.</a:t>
            </a:r>
            <a:r>
              <a:rPr lang="zh-CN" altLang="en-US" sz="3200" dirty="0">
                <a:solidFill>
                  <a:schemeClr val="tx1"/>
                </a:solidFill>
                <a:latin typeface="微软雅黑" panose="020B0503020204020204" charset="-122"/>
                <a:ea typeface="微软雅黑" panose="020B0503020204020204" charset="-122"/>
                <a:cs typeface="微软雅黑" panose="020B0503020204020204" charset="-122"/>
              </a:rPr>
              <a:t>如果购置合同或订单是以前年度签订的，必须要有</a:t>
            </a:r>
            <a:r>
              <a:rPr lang="zh-CN" altLang="en-US" sz="3200" b="1" dirty="0">
                <a:solidFill>
                  <a:srgbClr val="FF0000"/>
                </a:solidFill>
                <a:latin typeface="微软雅黑" panose="020B0503020204020204" charset="-122"/>
                <a:ea typeface="微软雅黑" panose="020B0503020204020204" charset="-122"/>
                <a:cs typeface="微软雅黑" panose="020B0503020204020204" charset="-122"/>
              </a:rPr>
              <a:t>今年的支付发票或会计入账凭证</a:t>
            </a:r>
            <a:endParaRPr lang="zh-CN" altLang="en-US" sz="3200" b="1" dirty="0">
              <a:solidFill>
                <a:srgbClr val="C00000"/>
              </a:solidFill>
              <a:latin typeface="微软雅黑" panose="020B0503020204020204" charset="-122"/>
              <a:ea typeface="微软雅黑" panose="020B0503020204020204" charset="-122"/>
              <a:cs typeface="微软雅黑" panose="020B0503020204020204" charset="-122"/>
            </a:endParaRPr>
          </a:p>
          <a:p>
            <a:pPr fontAlgn="auto">
              <a:lnSpc>
                <a:spcPct val="150000"/>
              </a:lnSpc>
            </a:pPr>
            <a:r>
              <a:rPr lang="en-US" altLang="zh-CN" sz="3200" b="1" dirty="0">
                <a:solidFill>
                  <a:schemeClr val="tx1"/>
                </a:solidFill>
                <a:latin typeface="微软雅黑" panose="020B0503020204020204" charset="-122"/>
                <a:ea typeface="微软雅黑" panose="020B0503020204020204" charset="-122"/>
                <a:cs typeface="微软雅黑" panose="020B0503020204020204" charset="-122"/>
              </a:rPr>
              <a:t>  2.采购订单</a:t>
            </a:r>
            <a:r>
              <a:rPr lang="zh-CN" altLang="en-US" sz="3200" b="1" dirty="0">
                <a:solidFill>
                  <a:schemeClr val="tx1"/>
                </a:solidFill>
                <a:latin typeface="微软雅黑" panose="020B0503020204020204" charset="-122"/>
                <a:ea typeface="微软雅黑" panose="020B0503020204020204" charset="-122"/>
                <a:cs typeface="微软雅黑" panose="020B0503020204020204" charset="-122"/>
              </a:rPr>
              <a:t>要有</a:t>
            </a:r>
            <a:r>
              <a:rPr lang="en-US" altLang="zh-CN" sz="3200" b="1" dirty="0">
                <a:solidFill>
                  <a:schemeClr val="tx1"/>
                </a:solidFill>
                <a:latin typeface="微软雅黑" panose="020B0503020204020204" charset="-122"/>
                <a:ea typeface="微软雅黑" panose="020B0503020204020204" charset="-122"/>
                <a:cs typeface="微软雅黑" panose="020B0503020204020204" charset="-122"/>
              </a:rPr>
              <a:t>供应商盖章</a:t>
            </a:r>
            <a:endParaRPr lang="en-US" altLang="zh-CN" sz="3200" b="1" dirty="0">
              <a:solidFill>
                <a:schemeClr val="tx1"/>
              </a:solidFill>
              <a:latin typeface="微软雅黑" panose="020B0503020204020204" charset="-122"/>
              <a:ea typeface="微软雅黑" panose="020B0503020204020204" charset="-122"/>
              <a:cs typeface="微软雅黑" panose="020B0503020204020204" charset="-122"/>
            </a:endParaRPr>
          </a:p>
          <a:p>
            <a:pPr fontAlgn="auto">
              <a:lnSpc>
                <a:spcPct val="150000"/>
              </a:lnSpc>
            </a:pPr>
            <a:r>
              <a:rPr lang="en-US" altLang="zh-CN" sz="3200" b="1" dirty="0">
                <a:solidFill>
                  <a:schemeClr val="tx1"/>
                </a:solidFill>
                <a:latin typeface="微软雅黑" panose="020B0503020204020204" charset="-122"/>
                <a:ea typeface="微软雅黑" panose="020B0503020204020204" charset="-122"/>
                <a:cs typeface="微软雅黑" panose="020B0503020204020204" charset="-122"/>
              </a:rPr>
              <a:t>  3.</a:t>
            </a:r>
            <a:r>
              <a:rPr lang="zh-CN" altLang="en-US" sz="3200" b="1" dirty="0">
                <a:solidFill>
                  <a:schemeClr val="tx1"/>
                </a:solidFill>
                <a:latin typeface="微软雅黑" panose="020B0503020204020204" charset="-122"/>
                <a:ea typeface="微软雅黑" panose="020B0503020204020204" charset="-122"/>
                <a:cs typeface="微软雅黑" panose="020B0503020204020204" charset="-122"/>
              </a:rPr>
              <a:t>发票一定要清晰</a:t>
            </a:r>
            <a:endParaRPr lang="zh-CN" altLang="en-US" sz="3200" b="1"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24577" name="标题 1"/>
          <p:cNvSpPr>
            <a:spLocks noGrp="1"/>
          </p:cNvSpPr>
          <p:nvPr>
            <p:ph type="ctrTitle"/>
          </p:nvPr>
        </p:nvSpPr>
        <p:spPr>
          <a:xfrm>
            <a:off x="2328" y="1310"/>
            <a:ext cx="12187345" cy="1320295"/>
          </a:xfrm>
          <a:solidFill>
            <a:schemeClr val="accent2"/>
          </a:solidFill>
        </p:spPr>
        <p:txBody>
          <a:bodyPr vert="horz" wrap="square" lIns="91404" tIns="45702" rIns="91404" bIns="45702" anchor="ctr" anchorCtr="0"/>
          <a:p>
            <a:pPr defTabSz="914400">
              <a:buClrTx/>
              <a:buSzTx/>
              <a:buFontTx/>
              <a:buNone/>
            </a:pPr>
            <a:r>
              <a:rPr lang="en-US" altLang="zh-CN" sz="4800" b="1" kern="12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mj-cs"/>
              </a:rPr>
              <a:t>  </a:t>
            </a:r>
            <a:r>
              <a:rPr lang="zh-CN" altLang="en-US" sz="4800" b="1" kern="12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mj-cs"/>
              </a:rPr>
              <a:t>设备购置项目的入库要求：</a:t>
            </a:r>
            <a:endParaRPr lang="zh-CN" altLang="en-US" sz="4800" b="1" kern="12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mj-cs"/>
            </a:endParaRPr>
          </a:p>
        </p:txBody>
      </p:sp>
    </p:spTree>
  </p:cSld>
  <p:clrMapOvr>
    <a:masterClrMapping/>
  </p:clrMapOvr>
  <p:transition>
    <p:random/>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1"/>
          <p:cNvSpPr>
            <a:spLocks noGrp="1"/>
          </p:cNvSpPr>
          <p:nvPr>
            <p:ph type="title"/>
          </p:nvPr>
        </p:nvSpPr>
        <p:spPr>
          <a:xfrm>
            <a:off x="1437564" y="70406"/>
            <a:ext cx="6752937" cy="603082"/>
          </a:xfrm>
        </p:spPr>
        <p:txBody>
          <a:bodyPr vert="horz" wrap="square" lIns="103868" tIns="51934" rIns="103868" bIns="51934" numCol="1" anchor="b"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sz="4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rPr>
              <a:t>年度项目结转与退库</a:t>
            </a:r>
            <a:endParaRPr kumimoji="0" lang="zh-CN" sz="4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endParaRPr>
          </a:p>
        </p:txBody>
      </p:sp>
      <p:sp>
        <p:nvSpPr>
          <p:cNvPr id="33826" name="Rectangle 34"/>
          <p:cNvSpPr>
            <a:spLocks noChangeArrowheads="1"/>
          </p:cNvSpPr>
          <p:nvPr/>
        </p:nvSpPr>
        <p:spPr bwMode="auto">
          <a:xfrm>
            <a:off x="551477" y="825722"/>
            <a:ext cx="11279230" cy="5237480"/>
          </a:xfrm>
          <a:prstGeom prst="rect">
            <a:avLst/>
          </a:prstGeom>
          <a:noFill/>
          <a:ln w="9525">
            <a:noFill/>
            <a:miter lim="800000"/>
          </a:ln>
        </p:spPr>
        <p:txBody>
          <a:bodyPr lIns="108819" tIns="54409" rIns="108819" bIns="54409" anchor="ctr">
            <a:spAutoFit/>
          </a:bodyPr>
          <a:p>
            <a:pPr marL="0" marR="0" lvl="0" indent="0" algn="l" defTabSz="914400" rtl="0">
              <a:lnSpc>
                <a:spcPts val="4000"/>
              </a:lnSpc>
              <a:spcBef>
                <a:spcPct val="0"/>
              </a:spcBef>
              <a:spcAft>
                <a:spcPct val="0"/>
              </a:spcAft>
              <a:buClrTx/>
              <a:buSzTx/>
              <a:buFontTx/>
              <a:buNone/>
              <a:defRPr/>
            </a:pPr>
            <a:r>
              <a:rPr kumimoji="0" lang="en-US" altLang="zh-CN" sz="3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     </a:t>
            </a:r>
            <a:r>
              <a:rPr lang="zh-CN" altLang="en-US" sz="2000" b="1" noProof="0" dirty="0">
                <a:ln>
                  <a:noFill/>
                </a:ln>
                <a:effectLst/>
                <a:uLnTx/>
                <a:uFillTx/>
                <a:latin typeface="微软雅黑" panose="020B0503020204020204" charset="-122"/>
                <a:ea typeface="微软雅黑" panose="020B0503020204020204" charset="-122"/>
                <a:cs typeface="微软雅黑" panose="020B0503020204020204" charset="-122"/>
                <a:sym typeface="+mn-lt"/>
              </a:rPr>
              <a:t>统计机构会对</a:t>
            </a:r>
            <a:r>
              <a:rPr lang="zh-CN" altLang="en-US" sz="2000" b="1" noProof="0" dirty="0">
                <a:ln>
                  <a:noFill/>
                </a:ln>
                <a:effectLst/>
                <a:uLnTx/>
                <a:uFillTx/>
                <a:latin typeface="微软雅黑" panose="020B0503020204020204" charset="-122"/>
                <a:ea typeface="微软雅黑" panose="020B0503020204020204" charset="-122"/>
                <a:cs typeface="微软雅黑" panose="020B0503020204020204" charset="-122"/>
                <a:sym typeface="+mn-ea"/>
              </a:rPr>
              <a:t>投资项目的结转和退库进行核实认定。主要核实：</a:t>
            </a:r>
            <a:endParaRPr kumimoji="0" lang="zh-CN" altLang="en-US"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l" defTabSz="914400" rtl="0">
              <a:lnSpc>
                <a:spcPts val="4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lt"/>
              </a:rPr>
              <a:t>1.206表指标中，填写“11本年全部投产时间”的，“12期末项目建设状态”填写“2全部投产”的；</a:t>
            </a:r>
            <a:r>
              <a:rPr lang="zh-CN" altLang="en-US" sz="2000" b="1" noProof="0" dirty="0">
                <a:ln>
                  <a:noFill/>
                </a:ln>
                <a:effectLst/>
                <a:uLnTx/>
                <a:uFillTx/>
                <a:latin typeface="微软雅黑" panose="020B0503020204020204" charset="-122"/>
                <a:ea typeface="微软雅黑" panose="020B0503020204020204" charset="-122"/>
                <a:cs typeface="微软雅黑" panose="020B0503020204020204" charset="-122"/>
                <a:sym typeface="+mn-lt"/>
              </a:rPr>
              <a:t>（所以项目已经竣工验收投产的，要退库的，12月月报一定要填写对应指标）</a:t>
            </a:r>
            <a:endParaRPr lang="zh-CN" altLang="en-US" sz="2000" b="1" noProof="0" dirty="0">
              <a:ln>
                <a:noFill/>
              </a:ln>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l" defTabSz="914400" rtl="0">
              <a:lnSpc>
                <a:spcPts val="4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lt"/>
              </a:rPr>
              <a:t>2.累计完成投资超过计划总投资1.2倍的；</a:t>
            </a:r>
            <a:r>
              <a:rPr lang="zh-CN" altLang="en-US" sz="2000" b="1" noProof="0" dirty="0">
                <a:ln>
                  <a:noFill/>
                </a:ln>
                <a:effectLst/>
                <a:uLnTx/>
                <a:uFillTx/>
                <a:latin typeface="微软雅黑" panose="020B0503020204020204" charset="-122"/>
                <a:ea typeface="微软雅黑" panose="020B0503020204020204" charset="-122"/>
                <a:cs typeface="微软雅黑" panose="020B0503020204020204" charset="-122"/>
                <a:sym typeface="+mn-lt"/>
              </a:rPr>
              <a:t>（不退库的，超预算较大的，后续需要调整计划总投资）</a:t>
            </a:r>
            <a:endParaRPr kumimoji="0" lang="zh-CN" altLang="en-US"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l" defTabSz="914400" rtl="0">
              <a:lnSpc>
                <a:spcPts val="4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lt"/>
              </a:rPr>
              <a:t>3.单纯设备购置类项目；</a:t>
            </a:r>
            <a:endParaRPr kumimoji="0" lang="zh-CN" altLang="en-US"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l" defTabSz="914400" rtl="0">
              <a:lnSpc>
                <a:spcPts val="4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lt"/>
              </a:rPr>
              <a:t>4.在建时间过长，特别是近几年无投资的；</a:t>
            </a:r>
            <a:endParaRPr kumimoji="0" lang="zh-CN" altLang="en-US"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l" defTabSz="914400" rtl="0">
              <a:lnSpc>
                <a:spcPts val="4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lt"/>
              </a:rPr>
              <a:t>5.累计完成投资超过计划总投资的0.9倍，且当年无投资报送的。</a:t>
            </a:r>
            <a:endParaRPr kumimoji="0" lang="zh-CN" altLang="en-US"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l" defTabSz="914400" rtl="0">
              <a:lnSpc>
                <a:spcPts val="4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※所有退出项目需要填写H202退出（填表时审核类型选</a:t>
            </a:r>
            <a:r>
              <a:rPr kumimoji="0" lang="en-US" altLang="zh-CN"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4</a:t>
            </a:r>
            <a:r>
              <a:rPr kumimoji="0" lang="zh-CN" altLang="en-US"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退出）</a:t>
            </a:r>
            <a:endParaRPr kumimoji="0" lang="zh-CN" altLang="en-US"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a:lnSpc>
                <a:spcPts val="4000"/>
              </a:lnSpc>
              <a:spcBef>
                <a:spcPct val="0"/>
              </a:spcBef>
              <a:spcAft>
                <a:spcPct val="0"/>
              </a:spcAft>
              <a:buClrTx/>
              <a:buSzTx/>
              <a:buFontTx/>
              <a:buNone/>
              <a:defRPr/>
            </a:pPr>
            <a:r>
              <a:rPr lang="zh-CN" altLang="en-US" sz="2000" b="1" noProof="0" dirty="0">
                <a:ln>
                  <a:noFill/>
                </a:ln>
                <a:solidFill>
                  <a:srgbClr val="FF0000"/>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     如果在核实认定期间没有与统计机构确认退库，不能自行填报</a:t>
            </a:r>
            <a:r>
              <a:rPr lang="en-US" altLang="zh-CN" sz="2000" b="1" noProof="0" dirty="0">
                <a:ln>
                  <a:noFill/>
                </a:ln>
                <a:solidFill>
                  <a:srgbClr val="FF0000"/>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H202</a:t>
            </a:r>
            <a:r>
              <a:rPr lang="zh-CN" altLang="en-US" sz="2000" b="1" noProof="0" dirty="0">
                <a:ln>
                  <a:noFill/>
                </a:ln>
                <a:solidFill>
                  <a:srgbClr val="FF0000"/>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表退库。核实认定期间已与统计机构确认退库的，</a:t>
            </a:r>
            <a:r>
              <a:rPr lang="en-US" altLang="zh-CN" sz="2000" b="1" noProof="0" dirty="0">
                <a:ln>
                  <a:noFill/>
                </a:ln>
                <a:solidFill>
                  <a:srgbClr val="FF0000"/>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2</a:t>
            </a:r>
            <a:r>
              <a:rPr lang="zh-CN" altLang="en-US" sz="2000" b="1" noProof="0" dirty="0">
                <a:ln>
                  <a:noFill/>
                </a:ln>
                <a:solidFill>
                  <a:srgbClr val="FF0000"/>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月</a:t>
            </a:r>
            <a:r>
              <a:rPr lang="en-US" altLang="zh-CN" sz="2000" b="1" noProof="0" dirty="0">
                <a:ln>
                  <a:noFill/>
                </a:ln>
                <a:solidFill>
                  <a:srgbClr val="FF0000"/>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16</a:t>
            </a:r>
            <a:r>
              <a:rPr lang="zh-CN" altLang="en-US" sz="2000" b="1" noProof="0" dirty="0">
                <a:ln>
                  <a:noFill/>
                </a:ln>
                <a:solidFill>
                  <a:srgbClr val="FF0000"/>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日前需平台提交</a:t>
            </a:r>
            <a:r>
              <a:rPr lang="en-US" altLang="zh-CN" sz="2000" b="1" noProof="0" dirty="0">
                <a:ln>
                  <a:noFill/>
                </a:ln>
                <a:solidFill>
                  <a:srgbClr val="FF0000"/>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H202</a:t>
            </a:r>
            <a:r>
              <a:rPr lang="zh-CN" altLang="en-US" sz="2000" b="1" noProof="0" dirty="0">
                <a:ln>
                  <a:noFill/>
                </a:ln>
                <a:solidFill>
                  <a:srgbClr val="FF0000"/>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表，申请退库。</a:t>
            </a:r>
            <a:endParaRPr kumimoji="0" lang="zh-CN" altLang="en-US"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内容占位符 2"/>
          <p:cNvSpPr>
            <a:spLocks noGrp="1"/>
          </p:cNvSpPr>
          <p:nvPr>
            <p:ph idx="1"/>
          </p:nvPr>
        </p:nvSpPr>
        <p:spPr>
          <a:xfrm>
            <a:off x="1456055" y="1485265"/>
            <a:ext cx="9486900" cy="3375660"/>
          </a:xfrm>
        </p:spPr>
        <p:txBody>
          <a:bodyPr vert="horz" wrap="square" lIns="91440" tIns="45720" rIns="91440" bIns="45720" anchor="t" anchorCtr="0"/>
          <a:p>
            <a:pPr marL="0" indent="0">
              <a:lnSpc>
                <a:spcPct val="150000"/>
              </a:lnSpc>
              <a:buNone/>
            </a:pPr>
            <a:r>
              <a:rPr lang="zh-CN" altLang="en-US" sz="3600" b="1" dirty="0">
                <a:latin typeface="微软雅黑" panose="020B0503020204020204" charset="-122"/>
                <a:ea typeface="微软雅黑" panose="020B0503020204020204" charset="-122"/>
                <a:sym typeface="+mn-ea"/>
              </a:rPr>
              <a:t>（二）</a:t>
            </a:r>
            <a:r>
              <a:rPr lang="en-US" altLang="zh-CN" sz="3600" b="1" dirty="0">
                <a:latin typeface="微软雅黑" panose="020B0503020204020204" charset="-122"/>
                <a:ea typeface="微软雅黑" panose="020B0503020204020204" charset="-122"/>
                <a:sym typeface="+mn-ea"/>
              </a:rPr>
              <a:t>206</a:t>
            </a:r>
            <a:r>
              <a:rPr lang="zh-CN" altLang="en-US" sz="3600" b="1" dirty="0">
                <a:latin typeface="微软雅黑" panose="020B0503020204020204" charset="-122"/>
                <a:ea typeface="微软雅黑" panose="020B0503020204020204" charset="-122"/>
                <a:sym typeface="+mn-ea"/>
              </a:rPr>
              <a:t>表（月报）固定资产投资项目情况</a:t>
            </a:r>
            <a:endParaRPr lang="zh-CN" altLang="en-US" sz="3600" b="1" dirty="0">
              <a:latin typeface="微软雅黑" panose="020B0503020204020204" charset="-122"/>
              <a:ea typeface="微软雅黑" panose="020B0503020204020204" charset="-122"/>
              <a:sym typeface="+mn-ea"/>
            </a:endParaRPr>
          </a:p>
          <a:p>
            <a:pPr marL="0" indent="0">
              <a:lnSpc>
                <a:spcPct val="150000"/>
              </a:lnSpc>
              <a:buNone/>
            </a:pPr>
            <a:endParaRPr lang="zh-CN" altLang="en-US" sz="3600" b="1" dirty="0">
              <a:latin typeface="微软雅黑" panose="020B0503020204020204" charset="-122"/>
              <a:ea typeface="微软雅黑" panose="020B0503020204020204" charset="-122"/>
              <a:sym typeface="+mn-ea"/>
            </a:endParaRPr>
          </a:p>
          <a:p>
            <a:pPr marL="0" indent="0">
              <a:lnSpc>
                <a:spcPct val="150000"/>
              </a:lnSpc>
              <a:buNone/>
            </a:pPr>
            <a:endParaRPr lang="zh-CN" altLang="en-US" sz="3600" b="1" dirty="0">
              <a:latin typeface="微软雅黑" panose="020B0503020204020204" charset="-122"/>
              <a:ea typeface="微软雅黑" panose="020B0503020204020204" charset="-122"/>
              <a:sym typeface="+mn-ea"/>
            </a:endParaRPr>
          </a:p>
          <a:p>
            <a:pPr>
              <a:lnSpc>
                <a:spcPct val="150000"/>
              </a:lnSpc>
            </a:pPr>
            <a:endParaRPr lang="zh-CN" altLang="en-US" sz="3600" b="1" dirty="0">
              <a:latin typeface="微软雅黑" panose="020B0503020204020204" charset="-122"/>
              <a:ea typeface="微软雅黑" panose="020B0503020204020204" charset="-122"/>
            </a:endParaRPr>
          </a:p>
          <a:p>
            <a:pPr marL="0" indent="0">
              <a:lnSpc>
                <a:spcPct val="150000"/>
              </a:lnSpc>
              <a:buNone/>
            </a:pPr>
            <a:endParaRPr lang="zh-CN" altLang="en-US" sz="3200" b="1" dirty="0"/>
          </a:p>
          <a:p>
            <a:endParaRPr lang="zh-CN" altLang="en-US" dirty="0"/>
          </a:p>
        </p:txBody>
      </p:sp>
      <p:sp>
        <p:nvSpPr>
          <p:cNvPr id="4" name="文本框 3"/>
          <p:cNvSpPr txBox="1"/>
          <p:nvPr/>
        </p:nvSpPr>
        <p:spPr>
          <a:xfrm>
            <a:off x="2063750" y="2637155"/>
            <a:ext cx="6684645" cy="119888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p>
            <a:r>
              <a:rPr lang="zh-CN" altLang="en-US" sz="2400" b="1">
                <a:solidFill>
                  <a:srgbClr val="FF0000"/>
                </a:solidFill>
              </a:rPr>
              <a:t>每期上报截止日的中午</a:t>
            </a:r>
            <a:r>
              <a:rPr lang="en-US" altLang="zh-CN" sz="2400" b="1">
                <a:solidFill>
                  <a:srgbClr val="FF0000"/>
                </a:solidFill>
              </a:rPr>
              <a:t>12</a:t>
            </a:r>
            <a:r>
              <a:rPr lang="zh-CN" altLang="en-US" sz="2400" b="1">
                <a:solidFill>
                  <a:srgbClr val="FF0000"/>
                </a:solidFill>
              </a:rPr>
              <a:t>时上报截止</a:t>
            </a:r>
            <a:endParaRPr lang="zh-CN" altLang="en-US" sz="2400" b="1">
              <a:solidFill>
                <a:srgbClr val="FF0000"/>
              </a:solidFill>
            </a:endParaRPr>
          </a:p>
          <a:p>
            <a:endParaRPr lang="en-US" altLang="zh-CN" sz="2400" b="1">
              <a:solidFill>
                <a:srgbClr val="FF0000"/>
              </a:solidFill>
            </a:endParaRPr>
          </a:p>
          <a:p>
            <a:r>
              <a:rPr lang="en-US" altLang="zh-CN" sz="2400" b="1">
                <a:solidFill>
                  <a:srgbClr val="FF0000"/>
                </a:solidFill>
              </a:rPr>
              <a:t>2025</a:t>
            </a:r>
            <a:r>
              <a:rPr lang="zh-CN" altLang="en-US" sz="2400" b="1">
                <a:solidFill>
                  <a:srgbClr val="FF0000"/>
                </a:solidFill>
              </a:rPr>
              <a:t>年</a:t>
            </a:r>
            <a:r>
              <a:rPr lang="en-US" altLang="zh-CN" sz="2400" b="1">
                <a:solidFill>
                  <a:srgbClr val="FF0000"/>
                </a:solidFill>
              </a:rPr>
              <a:t>3</a:t>
            </a:r>
            <a:r>
              <a:rPr lang="zh-CN" altLang="en-US" sz="2400" b="1">
                <a:solidFill>
                  <a:srgbClr val="FF0000"/>
                </a:solidFill>
              </a:rPr>
              <a:t>月报表时报送</a:t>
            </a:r>
            <a:r>
              <a:rPr lang="en-US" altLang="zh-CN" sz="2400" b="1">
                <a:solidFill>
                  <a:srgbClr val="FF0000"/>
                </a:solidFill>
                <a:sym typeface="+mn-ea"/>
              </a:rPr>
              <a:t>1</a:t>
            </a:r>
            <a:r>
              <a:rPr lang="zh-CN" altLang="en-US" sz="2400" b="1">
                <a:solidFill>
                  <a:srgbClr val="FF0000"/>
                </a:solidFill>
                <a:sym typeface="+mn-ea"/>
              </a:rPr>
              <a:t>月和</a:t>
            </a:r>
            <a:r>
              <a:rPr lang="en-US" altLang="zh-CN" sz="2400" b="1">
                <a:solidFill>
                  <a:srgbClr val="FF0000"/>
                </a:solidFill>
                <a:sym typeface="+mn-ea"/>
              </a:rPr>
              <a:t>2</a:t>
            </a:r>
            <a:r>
              <a:rPr lang="zh-CN" altLang="en-US" sz="2400" b="1">
                <a:solidFill>
                  <a:srgbClr val="FF0000"/>
                </a:solidFill>
                <a:sym typeface="+mn-ea"/>
              </a:rPr>
              <a:t>月累计发生数据</a:t>
            </a:r>
            <a:endParaRPr lang="zh-CN" altLang="en-US" sz="2400" b="1">
              <a:solidFill>
                <a:srgbClr val="FF0000"/>
              </a:solidFill>
            </a:endParaRPr>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5" name="标题 1"/>
          <p:cNvSpPr txBox="1"/>
          <p:nvPr/>
        </p:nvSpPr>
        <p:spPr>
          <a:xfrm>
            <a:off x="1238250" y="39688"/>
            <a:ext cx="9001125" cy="603250"/>
          </a:xfrm>
          <a:prstGeom prst="rect">
            <a:avLst/>
          </a:prstGeom>
          <a:noFill/>
          <a:ln w="9525">
            <a:noFill/>
          </a:ln>
        </p:spPr>
        <p:txBody>
          <a:bodyPr anchor="t" anchorCtr="0"/>
          <a:p>
            <a:pPr eaLnBrk="0" hangingPunct="0">
              <a:spcBef>
                <a:spcPct val="20000"/>
              </a:spcBef>
              <a:buClr>
                <a:srgbClr val="C0504D"/>
              </a:buClr>
            </a:pPr>
            <a:r>
              <a:rPr lang="en-US" altLang="zh-CN" sz="3200" b="1" dirty="0">
                <a:solidFill>
                  <a:srgbClr val="181DD6"/>
                </a:solidFill>
                <a:latin typeface="隶书" panose="02010509060101010101" pitchFamily="49" charset="-122"/>
                <a:ea typeface="隶书" panose="02010509060101010101" pitchFamily="49" charset="-122"/>
                <a:sym typeface="+mn-lt"/>
              </a:rPr>
              <a:t>2</a:t>
            </a:r>
            <a:r>
              <a:rPr lang="en-US" sz="3200" b="1" dirty="0">
                <a:solidFill>
                  <a:srgbClr val="181DD6"/>
                </a:solidFill>
                <a:latin typeface="隶书" panose="02010509060101010101" pitchFamily="49" charset="-122"/>
                <a:ea typeface="隶书" panose="02010509060101010101" pitchFamily="49" charset="-122"/>
                <a:sym typeface="+mn-lt"/>
              </a:rPr>
              <a:t>06</a:t>
            </a:r>
            <a:r>
              <a:rPr lang="zh-CN" altLang="en-US" sz="3200" b="1" dirty="0">
                <a:solidFill>
                  <a:srgbClr val="181DD6"/>
                </a:solidFill>
                <a:latin typeface="隶书" panose="02010509060101010101" pitchFamily="49" charset="-122"/>
                <a:ea typeface="隶书" panose="02010509060101010101" pitchFamily="49" charset="-122"/>
                <a:sym typeface="+mn-lt"/>
              </a:rPr>
              <a:t>表 表样</a:t>
            </a:r>
            <a:endParaRPr lang="zh-CN" altLang="en-US" sz="3200" b="1" dirty="0">
              <a:solidFill>
                <a:srgbClr val="181DD6"/>
              </a:solidFill>
              <a:latin typeface="隶书" panose="02010509060101010101" pitchFamily="49" charset="-122"/>
              <a:ea typeface="隶书" panose="02010509060101010101" pitchFamily="49" charset="-122"/>
              <a:sym typeface="+mn-lt"/>
            </a:endParaRPr>
          </a:p>
        </p:txBody>
      </p:sp>
      <p:sp>
        <p:nvSpPr>
          <p:cNvPr id="101" name="文本框 100"/>
          <p:cNvSpPr txBox="1"/>
          <p:nvPr/>
        </p:nvSpPr>
        <p:spPr>
          <a:xfrm>
            <a:off x="1654175" y="4566285"/>
            <a:ext cx="8201660" cy="368300"/>
          </a:xfrm>
          <a:prstGeom prst="rect">
            <a:avLst/>
          </a:prstGeom>
          <a:noFill/>
          <a:ln w="9525">
            <a:noFill/>
          </a:ln>
        </p:spPr>
        <p:txBody>
          <a:bodyPr wrap="square">
            <a:spAutoFit/>
          </a:bodyPr>
          <a:p>
            <a:r>
              <a:rPr lang="zh-CN" altLang="en-US"/>
              <a:t> </a:t>
            </a:r>
            <a:endParaRPr lang="zh-CN" altLang="en-US"/>
          </a:p>
        </p:txBody>
      </p:sp>
      <p:graphicFrame>
        <p:nvGraphicFramePr>
          <p:cNvPr id="4" name="对象 3"/>
          <p:cNvGraphicFramePr/>
          <p:nvPr/>
        </p:nvGraphicFramePr>
        <p:xfrm>
          <a:off x="263525" y="764540"/>
          <a:ext cx="6026785" cy="5998210"/>
        </p:xfrm>
        <a:graphic>
          <a:graphicData uri="http://schemas.openxmlformats.org/presentationml/2006/ole">
            <mc:AlternateContent xmlns:mc="http://schemas.openxmlformats.org/markup-compatibility/2006">
              <mc:Choice xmlns:v="urn:schemas-microsoft-com:vml" Requires="v">
                <p:oleObj spid="_x0000_s6" name="" r:id="rId1" imgW="6276975" imgH="7429500" progId="Paint.Picture">
                  <p:embed/>
                </p:oleObj>
              </mc:Choice>
              <mc:Fallback>
                <p:oleObj name="" r:id="rId1" imgW="6276975" imgH="7429500" progId="Paint.Picture">
                  <p:embed/>
                  <p:pic>
                    <p:nvPicPr>
                      <p:cNvPr id="0" name="图片 5"/>
                      <p:cNvPicPr/>
                      <p:nvPr/>
                    </p:nvPicPr>
                    <p:blipFill>
                      <a:blip r:embed="rId2"/>
                      <a:stretch>
                        <a:fillRect/>
                      </a:stretch>
                    </p:blipFill>
                    <p:spPr>
                      <a:xfrm>
                        <a:off x="263525" y="764540"/>
                        <a:ext cx="6026785" cy="5998210"/>
                      </a:xfrm>
                      <a:prstGeom prst="rect">
                        <a:avLst/>
                      </a:prstGeom>
                    </p:spPr>
                  </p:pic>
                </p:oleObj>
              </mc:Fallback>
            </mc:AlternateContent>
          </a:graphicData>
        </a:graphic>
      </p:graphicFrame>
      <p:graphicFrame>
        <p:nvGraphicFramePr>
          <p:cNvPr id="7" name="对象 6"/>
          <p:cNvGraphicFramePr/>
          <p:nvPr/>
        </p:nvGraphicFramePr>
        <p:xfrm>
          <a:off x="6892290" y="769620"/>
          <a:ext cx="4794250" cy="5871845"/>
        </p:xfrm>
        <a:graphic>
          <a:graphicData uri="http://schemas.openxmlformats.org/presentationml/2006/ole">
            <mc:AlternateContent xmlns:mc="http://schemas.openxmlformats.org/markup-compatibility/2006">
              <mc:Choice xmlns:v="urn:schemas-microsoft-com:vml" Requires="v">
                <p:oleObj spid="_x0000_s8" name="" r:id="rId3" imgW="6267450" imgH="6419850" progId="Paint.Picture">
                  <p:embed/>
                </p:oleObj>
              </mc:Choice>
              <mc:Fallback>
                <p:oleObj name="" r:id="rId3" imgW="6267450" imgH="6419850" progId="Paint.Picture">
                  <p:embed/>
                  <p:pic>
                    <p:nvPicPr>
                      <p:cNvPr id="0" name="图片 7"/>
                      <p:cNvPicPr/>
                      <p:nvPr/>
                    </p:nvPicPr>
                    <p:blipFill>
                      <a:blip r:embed="rId4"/>
                      <a:stretch>
                        <a:fillRect/>
                      </a:stretch>
                    </p:blipFill>
                    <p:spPr>
                      <a:xfrm>
                        <a:off x="6892290" y="769620"/>
                        <a:ext cx="4794250" cy="5871845"/>
                      </a:xfrm>
                      <a:prstGeom prst="rect">
                        <a:avLst/>
                      </a:prstGeom>
                    </p:spPr>
                  </p:pic>
                </p:oleObj>
              </mc:Fallback>
            </mc:AlternateContent>
          </a:graphicData>
        </a:graphic>
      </p:graphicFrame>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标题 1"/>
          <p:cNvSpPr>
            <a:spLocks noGrp="1"/>
          </p:cNvSpPr>
          <p:nvPr>
            <p:ph type="title"/>
          </p:nvPr>
        </p:nvSpPr>
        <p:spPr>
          <a:xfrm>
            <a:off x="1160145" y="100965"/>
            <a:ext cx="3496945" cy="603250"/>
          </a:xfrm>
        </p:spPr>
        <p:txBody>
          <a:bodyPr vert="horz" wrap="square" lIns="103897" tIns="51949" rIns="103897" bIns="51949" numCol="1" anchor="b" anchorCtr="0" compatLnSpc="1"/>
          <a:p>
            <a:pPr marL="0" marR="0" lvl="0" indent="0" algn="l" defTabSz="914400" rtl="0" eaLnBrk="0" fontAlgn="base" latinLnBrk="0" hangingPunct="0">
              <a:lnSpc>
                <a:spcPct val="100000"/>
              </a:lnSpc>
              <a:spcBef>
                <a:spcPct val="0"/>
              </a:spcBef>
              <a:spcAft>
                <a:spcPct val="0"/>
              </a:spcAft>
              <a:buClrTx/>
              <a:buSzTx/>
              <a:buFontTx/>
              <a:buNone/>
              <a:defRPr/>
            </a:pPr>
            <a:r>
              <a:rPr lang="zh-CN" sz="4000" b="1" kern="1200" noProof="0" dirty="0" smtClean="0">
                <a:ln>
                  <a:noFill/>
                </a:ln>
                <a:solidFill>
                  <a:srgbClr val="C0504D"/>
                </a:solidFill>
                <a:effectLst/>
                <a:uLnTx/>
                <a:uFillTx/>
                <a:latin typeface="+mn-lt"/>
                <a:ea typeface="华文中宋" panose="02010600040101010101" pitchFamily="2" charset="-122"/>
                <a:cs typeface="+mn-cs"/>
                <a:sym typeface="+mn-ea"/>
              </a:rPr>
              <a:t>制度修订内容</a:t>
            </a:r>
            <a:endParaRPr kumimoji="0" lang="zh-CN" sz="4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endParaRPr>
          </a:p>
        </p:txBody>
      </p:sp>
      <p:sp>
        <p:nvSpPr>
          <p:cNvPr id="50179" name="内容占位符 2"/>
          <p:cNvSpPr>
            <a:spLocks noGrp="1"/>
          </p:cNvSpPr>
          <p:nvPr>
            <p:ph idx="1"/>
          </p:nvPr>
        </p:nvSpPr>
        <p:spPr>
          <a:xfrm>
            <a:off x="728345" y="1053465"/>
            <a:ext cx="10733405" cy="3860165"/>
          </a:xfrm>
        </p:spPr>
        <p:txBody>
          <a:bodyPr vert="horz" wrap="square" lIns="103897" tIns="51949" rIns="103897" bIns="51949" numCol="1" anchor="t" anchorCtr="0" compatLnSpc="1"/>
          <a:p>
            <a:pPr marL="57150" lvl="0" indent="-285750" algn="l" eaLnBrk="1" fontAlgn="auto" latinLnBrk="0" hangingPunct="1">
              <a:lnSpc>
                <a:spcPct val="150000"/>
              </a:lnSpc>
              <a:spcBef>
                <a:spcPts val="400"/>
              </a:spcBef>
              <a:buClrTx/>
              <a:buSzTx/>
              <a:buFont typeface="Wingdings" panose="05000000000000000000" charset="0"/>
              <a:buChar char="ü"/>
            </a:pPr>
            <a:r>
              <a:rPr lang="en-US" altLang="zh-CN" sz="2800" dirty="0" smtClean="0">
                <a:latin typeface="黑体" panose="02010609060101010101" pitchFamily="49" charset="-122"/>
                <a:ea typeface="黑体" panose="02010609060101010101" pitchFamily="49" charset="-122"/>
                <a:sym typeface="+mn-ea"/>
              </a:rPr>
              <a:t>   </a:t>
            </a:r>
            <a:r>
              <a:rPr lang="zh-CN" altLang="en-US" sz="2800" b="1" dirty="0" smtClean="0">
                <a:latin typeface="黑体" panose="02010609060101010101" pitchFamily="49" charset="-122"/>
                <a:ea typeface="黑体" panose="02010609060101010101" pitchFamily="49" charset="-122"/>
                <a:sym typeface="+mn-ea"/>
              </a:rPr>
              <a:t>新增指标</a:t>
            </a:r>
            <a:r>
              <a:rPr lang="zh-CN" altLang="en-US" sz="2800" dirty="0" smtClean="0">
                <a:latin typeface="黑体" panose="02010609060101010101" pitchFamily="49" charset="-122"/>
                <a:ea typeface="黑体" panose="02010609060101010101" pitchFamily="49" charset="-122"/>
                <a:sym typeface="+mn-ea"/>
              </a:rPr>
              <a:t>：“已签订合同总额”</a:t>
            </a:r>
            <a:r>
              <a:rPr lang="en-US" altLang="zh-CN" sz="2800" dirty="0" smtClean="0">
                <a:latin typeface="黑体" panose="02010609060101010101" pitchFamily="49" charset="-122"/>
                <a:ea typeface="黑体" panose="02010609060101010101" pitchFamily="49" charset="-122"/>
                <a:sym typeface="+mn-ea"/>
              </a:rPr>
              <a:t>  </a:t>
            </a:r>
            <a:endParaRPr lang="zh-CN" altLang="en-US" sz="2800" dirty="0" smtClean="0">
              <a:latin typeface="黑体" panose="02010609060101010101" pitchFamily="49" charset="-122"/>
              <a:ea typeface="黑体" panose="02010609060101010101" pitchFamily="49" charset="-122"/>
              <a:sym typeface="+mn-ea"/>
            </a:endParaRPr>
          </a:p>
          <a:p>
            <a:pPr marL="57150" lvl="0" indent="-285750" algn="l" eaLnBrk="1" fontAlgn="auto" latinLnBrk="0" hangingPunct="1">
              <a:lnSpc>
                <a:spcPct val="150000"/>
              </a:lnSpc>
              <a:spcBef>
                <a:spcPts val="400"/>
              </a:spcBef>
              <a:buClrTx/>
              <a:buSzTx/>
              <a:buFont typeface="Wingdings" panose="05000000000000000000" charset="0"/>
              <a:buChar char="ü"/>
            </a:pPr>
            <a:r>
              <a:rPr lang="en-US" altLang="zh-CN" sz="2800" dirty="0" smtClean="0">
                <a:latin typeface="黑体" panose="02010609060101010101" pitchFamily="49" charset="-122"/>
                <a:ea typeface="黑体" panose="02010609060101010101" pitchFamily="49" charset="-122"/>
                <a:sym typeface="+mn-ea"/>
              </a:rPr>
              <a:t>  </a:t>
            </a:r>
            <a:r>
              <a:rPr lang="en-US" altLang="zh-CN" sz="2800" b="1" dirty="0" smtClean="0">
                <a:latin typeface="黑体" panose="02010609060101010101" pitchFamily="49" charset="-122"/>
                <a:ea typeface="黑体" panose="02010609060101010101" pitchFamily="49" charset="-122"/>
                <a:sym typeface="+mn-ea"/>
              </a:rPr>
              <a:t> </a:t>
            </a:r>
            <a:r>
              <a:rPr lang="zh-CN" altLang="en-US" sz="2800" b="1" dirty="0" smtClean="0">
                <a:latin typeface="黑体" panose="02010609060101010101" pitchFamily="49" charset="-122"/>
                <a:ea typeface="黑体" panose="02010609060101010101" pitchFamily="49" charset="-122"/>
                <a:sym typeface="+mn-ea"/>
              </a:rPr>
              <a:t>新增</a:t>
            </a:r>
            <a:r>
              <a:rPr lang="zh-CN" altLang="en-US" sz="2800" dirty="0" smtClean="0">
                <a:latin typeface="黑体" panose="02010609060101010101" pitchFamily="49" charset="-122"/>
                <a:ea typeface="黑体" panose="02010609060101010101" pitchFamily="49" charset="-122"/>
                <a:sym typeface="+mn-ea"/>
              </a:rPr>
              <a:t>填写“是否为超长期特别国债项目”“是否为灾后重建和增发国债项目”“是否为政府投资项目”标识指标</a:t>
            </a:r>
            <a:endParaRPr lang="zh-CN" altLang="en-US" sz="2800" dirty="0" smtClean="0">
              <a:latin typeface="黑体" panose="02010609060101010101" pitchFamily="49" charset="-122"/>
              <a:ea typeface="黑体" panose="02010609060101010101" pitchFamily="49" charset="-122"/>
            </a:endParaRPr>
          </a:p>
          <a:p>
            <a:pPr lvl="0" algn="l" eaLnBrk="1" fontAlgn="auto" latinLnBrk="0" hangingPunct="1">
              <a:lnSpc>
                <a:spcPct val="150000"/>
              </a:lnSpc>
              <a:spcBef>
                <a:spcPts val="400"/>
              </a:spcBef>
              <a:buClrTx/>
              <a:buSzTx/>
              <a:buFont typeface="Wingdings" panose="05000000000000000000" charset="0"/>
              <a:buChar char="ü"/>
            </a:pPr>
            <a:r>
              <a:rPr sz="2800" dirty="0" smtClean="0">
                <a:latin typeface="黑体" panose="02010609060101010101" pitchFamily="49" charset="-122"/>
                <a:ea typeface="黑体" panose="02010609060101010101" pitchFamily="49" charset="-122"/>
                <a:sym typeface="+mn-ea"/>
              </a:rPr>
              <a:t>“城市有机更新项目类型”名称更换为“城市更新项目类型”</a:t>
            </a:r>
            <a:endParaRPr sz="2800" dirty="0" smtClean="0">
              <a:latin typeface="黑体" panose="02010609060101010101" pitchFamily="49" charset="-122"/>
              <a:ea typeface="黑体" panose="02010609060101010101" pitchFamily="49" charset="-122"/>
              <a:sym typeface="+mn-ea"/>
            </a:endParaRPr>
          </a:p>
          <a:p>
            <a:pPr lvl="0" algn="l" eaLnBrk="1" fontAlgn="auto" latinLnBrk="0" hangingPunct="1">
              <a:lnSpc>
                <a:spcPct val="150000"/>
              </a:lnSpc>
              <a:spcBef>
                <a:spcPts val="400"/>
              </a:spcBef>
              <a:buClrTx/>
              <a:buSzTx/>
              <a:buFont typeface="Wingdings" panose="05000000000000000000" charset="0"/>
              <a:buChar char="ü"/>
            </a:pPr>
            <a:r>
              <a:rPr lang="zh-CN" altLang="en-US" sz="2800" dirty="0" smtClean="0">
                <a:latin typeface="黑体" panose="02010609060101010101" pitchFamily="49" charset="-122"/>
                <a:ea typeface="黑体" panose="02010609060101010101" pitchFamily="49" charset="-122"/>
                <a:sym typeface="+mn-ea"/>
              </a:rPr>
              <a:t>“棚户区改造项目”调整为“保障性住房项目”</a:t>
            </a:r>
            <a:endParaRPr kumimoji="0" lang="zh-CN" altLang="en-US" sz="2800" b="1" i="0" u="none" strike="noStrike" kern="1200" cap="none" spc="0" normalizeH="0" baseline="0" noProof="0" dirty="0" smtClean="0">
              <a:ln>
                <a:noFill/>
              </a:ln>
              <a:solidFill>
                <a:schemeClr val="tx1"/>
              </a:solidFill>
              <a:effectLst/>
              <a:uLnTx/>
              <a:uFillTx/>
              <a:latin typeface="+mj-lt"/>
              <a:ea typeface="华文中宋" panose="02010600040101010101" pitchFamily="2" charset="-122"/>
              <a:cs typeface="+mn-cs"/>
              <a:sym typeface="+mn-ea"/>
            </a:endParaRPr>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4"/>
          <p:cNvSpPr/>
          <p:nvPr/>
        </p:nvSpPr>
        <p:spPr>
          <a:xfrm>
            <a:off x="1524000" y="1588"/>
            <a:ext cx="309563" cy="368300"/>
          </a:xfrm>
          <a:prstGeom prst="rect">
            <a:avLst/>
          </a:prstGeom>
          <a:noFill/>
          <a:ln w="9525">
            <a:noFill/>
          </a:ln>
        </p:spPr>
        <p:txBody>
          <a:bodyPr wrap="none" anchor="ctr" anchorCtr="0">
            <a:spAutoFit/>
          </a:bodyPr>
          <a:lstStyle/>
          <a:p>
            <a:endParaRPr lang="zh-CN" altLang="en-US" dirty="0">
              <a:latin typeface="Arial" panose="020B0604020202020204" pitchFamily="34" charset="0"/>
              <a:ea typeface="宋体" panose="02010600030101010101" pitchFamily="2" charset="-122"/>
            </a:endParaRPr>
          </a:p>
        </p:txBody>
      </p:sp>
      <p:sp>
        <p:nvSpPr>
          <p:cNvPr id="3" name="文本框 2"/>
          <p:cNvSpPr txBox="1"/>
          <p:nvPr/>
        </p:nvSpPr>
        <p:spPr>
          <a:xfrm>
            <a:off x="1524000" y="1772920"/>
            <a:ext cx="4610735" cy="978535"/>
          </a:xfrm>
          <a:prstGeom prst="rect">
            <a:avLst/>
          </a:prstGeom>
          <a:noFill/>
        </p:spPr>
        <p:txBody>
          <a:bodyPr wrap="square" rtlCol="0">
            <a:noAutofit/>
          </a:bodyPr>
          <a:lstStyle/>
          <a:p>
            <a:r>
              <a:rPr lang="en-US" altLang="zh-CN" sz="3200" dirty="0">
                <a:latin typeface="微软雅黑" panose="020B0503020204020204" charset="-122"/>
                <a:ea typeface="微软雅黑" panose="020B0503020204020204" charset="-122"/>
                <a:cs typeface="微软雅黑" panose="020B0503020204020204" charset="-122"/>
              </a:rPr>
              <a:t>1.</a:t>
            </a:r>
            <a:r>
              <a:rPr lang="zh-CN" altLang="en-US" sz="3200" dirty="0">
                <a:latin typeface="微软雅黑" panose="020B0503020204020204" charset="-122"/>
                <a:ea typeface="微软雅黑" panose="020B0503020204020204" charset="-122"/>
                <a:cs typeface="微软雅黑" panose="020B0503020204020204" charset="-122"/>
              </a:rPr>
              <a:t>主要指标解释</a:t>
            </a:r>
            <a:endParaRPr lang="zh-CN" altLang="en-US" sz="3200" dirty="0">
              <a:latin typeface="微软雅黑" panose="020B0503020204020204" charset="-122"/>
              <a:ea typeface="微软雅黑" panose="020B0503020204020204" charset="-122"/>
              <a:cs typeface="微软雅黑" panose="020B0503020204020204" charset="-122"/>
            </a:endParaRPr>
          </a:p>
          <a:p>
            <a:endParaRPr lang="zh-CN" altLang="en-US" sz="32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1654175" y="4566285"/>
            <a:ext cx="8201660" cy="368300"/>
          </a:xfrm>
          <a:prstGeom prst="rect">
            <a:avLst/>
          </a:prstGeom>
          <a:noFill/>
          <a:ln w="9525">
            <a:noFill/>
          </a:ln>
        </p:spPr>
        <p:txBody>
          <a:bodyPr wrap="square">
            <a:spAutoFit/>
          </a:bodyPr>
          <a:lstStyle/>
          <a:p>
            <a:r>
              <a:rPr lang="zh-CN" altLang="en-US"/>
              <a:t> </a:t>
            </a:r>
            <a:endParaRPr lang="zh-CN" altLang="en-US"/>
          </a:p>
        </p:txBody>
      </p:sp>
      <p:sp>
        <p:nvSpPr>
          <p:cNvPr id="7" name="文本框 6"/>
          <p:cNvSpPr txBox="1"/>
          <p:nvPr/>
        </p:nvSpPr>
        <p:spPr>
          <a:xfrm>
            <a:off x="694690" y="5999480"/>
            <a:ext cx="8343265" cy="420370"/>
          </a:xfrm>
          <a:prstGeom prst="rect">
            <a:avLst/>
          </a:prstGeom>
          <a:noFill/>
          <a:ln w="9525">
            <a:noFill/>
          </a:ln>
        </p:spPr>
        <p:txBody>
          <a:bodyPr>
            <a:noAutofit/>
          </a:bodyPr>
          <a:lstStyle/>
          <a:p>
            <a:r>
              <a:rPr lang="zh-CN" altLang="en-US"/>
              <a:t> </a:t>
            </a:r>
            <a:endParaRPr lang="zh-CN" altLang="en-US"/>
          </a:p>
        </p:txBody>
      </p:sp>
      <p:pic>
        <p:nvPicPr>
          <p:cNvPr id="100" name="图片 99"/>
          <p:cNvPicPr/>
          <p:nvPr/>
        </p:nvPicPr>
        <p:blipFill>
          <a:blip r:embed="rId1"/>
          <a:stretch>
            <a:fillRect/>
          </a:stretch>
        </p:blipFill>
        <p:spPr>
          <a:xfrm>
            <a:off x="669925" y="836295"/>
            <a:ext cx="10527030" cy="5303520"/>
          </a:xfrm>
          <a:prstGeom prst="rect">
            <a:avLst/>
          </a:prstGeom>
          <a:noFill/>
          <a:ln w="9525">
            <a:noFill/>
          </a:ln>
        </p:spPr>
      </p:pic>
      <p:sp>
        <p:nvSpPr>
          <p:cNvPr id="36919" name="TextBox 3"/>
          <p:cNvSpPr txBox="1"/>
          <p:nvPr/>
        </p:nvSpPr>
        <p:spPr>
          <a:xfrm>
            <a:off x="10055860" y="3212465"/>
            <a:ext cx="2081530" cy="2604770"/>
          </a:xfrm>
          <a:prstGeom prst="rect">
            <a:avLst/>
          </a:prstGeom>
          <a:solidFill>
            <a:srgbClr val="FCFCC0"/>
          </a:solidFill>
          <a:ln w="22225" cap="flat" cmpd="sng">
            <a:solidFill>
              <a:srgbClr val="0712E7"/>
            </a:solidFill>
            <a:prstDash val="solid"/>
            <a:miter/>
            <a:headEnd type="none" w="med" len="med"/>
            <a:tailEnd type="none" w="med" len="med"/>
          </a:ln>
        </p:spPr>
        <p:txBody>
          <a:bodyPr wrap="square" anchor="t" anchorCtr="0">
            <a:spAutoFit/>
          </a:bodyPr>
          <a:lstStyle/>
          <a:p>
            <a:pPr>
              <a:lnSpc>
                <a:spcPts val="2800"/>
              </a:lnSpc>
            </a:pPr>
            <a:r>
              <a:rPr lang="zh-CN" altLang="en-US" sz="2000" b="1" dirty="0">
                <a:latin typeface="仿宋_GB2312" panose="02010609030101010101" pitchFamily="49" charset="-122"/>
                <a:ea typeface="宋体" panose="02010600030101010101" pitchFamily="2" charset="-122"/>
              </a:rPr>
              <a:t>标灰项平台预制，不必填写，</a:t>
            </a:r>
            <a:r>
              <a:rPr lang="zh-CN" altLang="en-US" sz="2000" b="1" dirty="0">
                <a:solidFill>
                  <a:srgbClr val="FF0000"/>
                </a:solidFill>
                <a:latin typeface="仿宋_GB2312" panose="02010609030101010101" pitchFamily="49" charset="-122"/>
                <a:ea typeface="宋体" panose="02010600030101010101" pitchFamily="2" charset="-122"/>
              </a:rPr>
              <a:t>注意部分新增</a:t>
            </a:r>
            <a:r>
              <a:rPr lang="en-US" altLang="zh-CN" sz="2000" b="1" dirty="0">
                <a:solidFill>
                  <a:srgbClr val="FF0000"/>
                </a:solidFill>
                <a:latin typeface="仿宋_GB2312" panose="02010609030101010101" pitchFamily="49" charset="-122"/>
                <a:ea typeface="宋体" panose="02010600030101010101" pitchFamily="2" charset="-122"/>
              </a:rPr>
              <a:t>U</a:t>
            </a:r>
            <a:r>
              <a:rPr lang="zh-CN" altLang="en-US" sz="2000" b="1" dirty="0">
                <a:solidFill>
                  <a:srgbClr val="FF0000"/>
                </a:solidFill>
                <a:latin typeface="仿宋_GB2312" panose="02010609030101010101" pitchFamily="49" charset="-122"/>
                <a:ea typeface="宋体" panose="02010600030101010101" pitchFamily="2" charset="-122"/>
              </a:rPr>
              <a:t>单位，存在没有注册统计类型等信息，及时向统计局反馈处理。</a:t>
            </a:r>
            <a:endParaRPr lang="zh-CN" altLang="en-US" sz="2000" b="1" dirty="0">
              <a:solidFill>
                <a:srgbClr val="FF0000"/>
              </a:solidFill>
              <a:latin typeface="仿宋_GB2312" panose="02010609030101010101" pitchFamily="49" charset="-122"/>
              <a:ea typeface="宋体" panose="02010600030101010101" pitchFamily="2" charset="-122"/>
            </a:endParaRPr>
          </a:p>
        </p:txBody>
      </p:sp>
      <p:sp>
        <p:nvSpPr>
          <p:cNvPr id="2" name="文本框 1"/>
          <p:cNvSpPr txBox="1"/>
          <p:nvPr/>
        </p:nvSpPr>
        <p:spPr>
          <a:xfrm>
            <a:off x="1199515" y="116840"/>
            <a:ext cx="4427220" cy="521970"/>
          </a:xfrm>
          <a:prstGeom prst="rect">
            <a:avLst/>
          </a:prstGeom>
          <a:noFill/>
        </p:spPr>
        <p:txBody>
          <a:bodyPr wrap="square" rtlCol="0" anchor="t">
            <a:spAutoFit/>
          </a:bodyPr>
          <a:p>
            <a:r>
              <a:rPr lang="zh-CN" altLang="en-US" sz="2800" b="1" dirty="0">
                <a:solidFill>
                  <a:srgbClr val="181DD6"/>
                </a:solidFill>
                <a:latin typeface="隶书" panose="02010509060101010101" pitchFamily="49" charset="-122"/>
                <a:ea typeface="隶书" panose="02010509060101010101" pitchFamily="49" charset="-122"/>
                <a:sym typeface="+mn-lt"/>
              </a:rPr>
              <a:t>主要指标解释</a:t>
            </a:r>
            <a:endParaRPr lang="zh-CN" altLang="en-US" sz="2800"/>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6" name="圆角矩形 15"/>
          <p:cNvSpPr/>
          <p:nvPr/>
        </p:nvSpPr>
        <p:spPr>
          <a:xfrm>
            <a:off x="725488" y="1289050"/>
            <a:ext cx="5459413" cy="692150"/>
          </a:xfrm>
          <a:prstGeom prst="round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3010" name="文本框 16"/>
          <p:cNvSpPr txBox="1"/>
          <p:nvPr/>
        </p:nvSpPr>
        <p:spPr>
          <a:xfrm>
            <a:off x="754063" y="1412875"/>
            <a:ext cx="5386387" cy="460375"/>
          </a:xfrm>
          <a:prstGeom prst="rect">
            <a:avLst/>
          </a:prstGeom>
          <a:noFill/>
          <a:ln w="9525">
            <a:noFill/>
          </a:ln>
        </p:spPr>
        <p:txBody>
          <a:bodyPr wrap="none" anchor="t" anchorCtr="0">
            <a:spAutoFit/>
          </a:bodyPr>
          <a:lstStyle/>
          <a:p>
            <a:pPr algn="ctr"/>
            <a:r>
              <a:rPr lang="zh-CN" altLang="en-US" sz="2400" b="1" dirty="0">
                <a:solidFill>
                  <a:schemeClr val="bg1"/>
                </a:solidFill>
                <a:latin typeface="Arial" panose="020B0604020202020204" pitchFamily="34" charset="0"/>
                <a:ea typeface="微软雅黑" panose="020B0503020204020204" charset="-122"/>
              </a:rPr>
              <a:t>《关于市场主体统计分类的划分规定》</a:t>
            </a:r>
            <a:endParaRPr lang="zh-CN" altLang="en-US" sz="2400" b="1" dirty="0">
              <a:solidFill>
                <a:schemeClr val="bg1"/>
              </a:solidFill>
              <a:latin typeface="Arial" panose="020B0604020202020204" pitchFamily="34" charset="0"/>
              <a:ea typeface="微软雅黑" panose="020B0503020204020204" charset="-122"/>
            </a:endParaRPr>
          </a:p>
        </p:txBody>
      </p:sp>
      <p:sp>
        <p:nvSpPr>
          <p:cNvPr id="14342" name="文本框 12"/>
          <p:cNvSpPr txBox="1"/>
          <p:nvPr/>
        </p:nvSpPr>
        <p:spPr>
          <a:xfrm>
            <a:off x="1493838" y="3346450"/>
            <a:ext cx="9545638" cy="2503170"/>
          </a:xfrm>
          <a:prstGeom prst="rect">
            <a:avLst/>
          </a:prstGeom>
          <a:noFill/>
          <a:ln w="9525">
            <a:noFill/>
          </a:ln>
        </p:spPr>
        <p:txBody>
          <a:bodyPr wrap="square" anchor="t" anchorCtr="0">
            <a:spAutoFit/>
          </a:bodyPr>
          <a:lstStyle/>
          <a:p>
            <a:pPr marL="494030" indent="-457200">
              <a:spcBef>
                <a:spcPct val="20000"/>
              </a:spcBef>
              <a:buClrTx/>
              <a:buSzPct val="85000"/>
              <a:buFont typeface="Wingdings" panose="05000000000000000000" charset="0"/>
              <a:buChar char="Ø"/>
            </a:pPr>
            <a:r>
              <a:rPr lang="zh-CN" altLang="en-US" sz="2800" noProof="1">
                <a:solidFill>
                  <a:srgbClr val="336699"/>
                </a:solidFill>
                <a:latin typeface="微软雅黑" panose="020B0503020204020204" charset="-122"/>
                <a:ea typeface="微软雅黑" panose="020B0503020204020204" charset="-122"/>
                <a:cs typeface="+mn-cs"/>
                <a:sym typeface="微软雅黑" panose="020B0503020204020204" charset="-122"/>
              </a:rPr>
              <a:t>登记注册类型划分为</a:t>
            </a:r>
            <a:r>
              <a:rPr lang="en-US" altLang="zh-CN" sz="2800" noProof="1">
                <a:solidFill>
                  <a:srgbClr val="336699"/>
                </a:solidFill>
                <a:latin typeface="微软雅黑" panose="020B0503020204020204" charset="-122"/>
                <a:ea typeface="微软雅黑" panose="020B0503020204020204" charset="-122"/>
                <a:cs typeface="+mn-cs"/>
                <a:sym typeface="微软雅黑" panose="020B0503020204020204" charset="-122"/>
              </a:rPr>
              <a:t>9</a:t>
            </a:r>
            <a:r>
              <a:rPr lang="zh-CN" altLang="en-US" sz="2800" noProof="1">
                <a:solidFill>
                  <a:srgbClr val="336699"/>
                </a:solidFill>
                <a:latin typeface="微软雅黑" panose="020B0503020204020204" charset="-122"/>
                <a:ea typeface="微软雅黑" panose="020B0503020204020204" charset="-122"/>
                <a:cs typeface="+mn-cs"/>
                <a:sym typeface="微软雅黑" panose="020B0503020204020204" charset="-122"/>
              </a:rPr>
              <a:t>个大类，具体类型</a:t>
            </a:r>
            <a:r>
              <a:rPr lang="en-US" altLang="zh-CN" sz="2800" noProof="1">
                <a:solidFill>
                  <a:srgbClr val="336699"/>
                </a:solidFill>
                <a:latin typeface="微软雅黑" panose="020B0503020204020204" charset="-122"/>
                <a:ea typeface="微软雅黑" panose="020B0503020204020204" charset="-122"/>
                <a:cs typeface="+mn-cs"/>
                <a:sym typeface="微软雅黑" panose="020B0503020204020204" charset="-122"/>
              </a:rPr>
              <a:t>132</a:t>
            </a:r>
            <a:r>
              <a:rPr lang="zh-CN" altLang="en-US" sz="2800" noProof="1">
                <a:solidFill>
                  <a:srgbClr val="336699"/>
                </a:solidFill>
                <a:latin typeface="微软雅黑" panose="020B0503020204020204" charset="-122"/>
                <a:ea typeface="微软雅黑" panose="020B0503020204020204" charset="-122"/>
                <a:cs typeface="+mn-cs"/>
                <a:sym typeface="微软雅黑" panose="020B0503020204020204" charset="-122"/>
              </a:rPr>
              <a:t>个，登记注册类型代码为</a:t>
            </a:r>
            <a:r>
              <a:rPr lang="zh-CN" altLang="en-US" sz="2800" noProof="1">
                <a:solidFill>
                  <a:srgbClr val="FF0000"/>
                </a:solidFill>
                <a:latin typeface="微软雅黑" panose="020B0503020204020204" charset="-122"/>
                <a:ea typeface="微软雅黑" panose="020B0503020204020204" charset="-122"/>
                <a:cs typeface="+mn-cs"/>
                <a:sym typeface="微软雅黑" panose="020B0503020204020204" charset="-122"/>
              </a:rPr>
              <a:t>4</a:t>
            </a:r>
            <a:r>
              <a:rPr lang="zh-CN" altLang="en-US" sz="2800" noProof="1">
                <a:solidFill>
                  <a:srgbClr val="336699"/>
                </a:solidFill>
                <a:latin typeface="微软雅黑" panose="020B0503020204020204" charset="-122"/>
                <a:ea typeface="微软雅黑" panose="020B0503020204020204" charset="-122"/>
                <a:cs typeface="+mn-cs"/>
                <a:sym typeface="微软雅黑" panose="020B0503020204020204" charset="-122"/>
              </a:rPr>
              <a:t>位码。</a:t>
            </a:r>
            <a:endParaRPr lang="zh-CN" altLang="en-US" sz="2800" noProof="1">
              <a:solidFill>
                <a:srgbClr val="336699"/>
              </a:solidFill>
              <a:latin typeface="微软雅黑" panose="020B0503020204020204" charset="-122"/>
              <a:ea typeface="微软雅黑" panose="020B0503020204020204" charset="-122"/>
              <a:cs typeface="+mn-cs"/>
              <a:sym typeface="微软雅黑" panose="020B0503020204020204" charset="-122"/>
            </a:endParaRPr>
          </a:p>
          <a:p>
            <a:pPr marL="36830">
              <a:spcBef>
                <a:spcPct val="20000"/>
              </a:spcBef>
              <a:buClrTx/>
              <a:buSzPct val="85000"/>
              <a:buFont typeface="Wingdings" panose="05000000000000000000" charset="0"/>
            </a:pPr>
            <a:endParaRPr lang="zh-CN" altLang="en-US" sz="2800" noProof="1">
              <a:solidFill>
                <a:srgbClr val="336699"/>
              </a:solidFill>
              <a:latin typeface="微软雅黑" panose="020B0503020204020204" charset="-122"/>
              <a:ea typeface="微软雅黑" panose="020B0503020204020204" charset="-122"/>
              <a:sym typeface="微软雅黑" panose="020B0503020204020204" charset="-122"/>
            </a:endParaRPr>
          </a:p>
          <a:p>
            <a:pPr marL="494030" indent="-457200">
              <a:spcBef>
                <a:spcPct val="20000"/>
              </a:spcBef>
              <a:buClrTx/>
              <a:buSzPct val="85000"/>
              <a:buFont typeface="Wingdings" panose="05000000000000000000" charset="0"/>
              <a:buChar char="Ø"/>
            </a:pPr>
            <a:r>
              <a:rPr lang="zh-CN" altLang="en-US" sz="2800" noProof="1">
                <a:solidFill>
                  <a:srgbClr val="336699"/>
                </a:solidFill>
                <a:latin typeface="微软雅黑" panose="020B0503020204020204" charset="-122"/>
                <a:ea typeface="微软雅黑" panose="020B0503020204020204" charset="-122"/>
                <a:cs typeface="+mn-cs"/>
                <a:sym typeface="微软雅黑" panose="020B0503020204020204" charset="-122"/>
              </a:rPr>
              <a:t>将登记注册统计类别分为6个大类、17个中类、23个小类。</a:t>
            </a:r>
            <a:endParaRPr lang="zh-CN" altLang="en-US" sz="2800" noProof="1">
              <a:solidFill>
                <a:srgbClr val="336699"/>
              </a:solidFill>
              <a:latin typeface="微软雅黑" panose="020B0503020204020204" charset="-122"/>
              <a:ea typeface="微软雅黑" panose="020B0503020204020204" charset="-122"/>
              <a:sym typeface="微软雅黑" panose="020B0503020204020204" charset="-122"/>
            </a:endParaRPr>
          </a:p>
          <a:p>
            <a:pPr marL="36830">
              <a:spcBef>
                <a:spcPct val="20000"/>
              </a:spcBef>
              <a:buClrTx/>
              <a:buSzPct val="85000"/>
              <a:buFont typeface="Wingdings" panose="05000000000000000000" charset="0"/>
            </a:pPr>
            <a:r>
              <a:rPr lang="en-US" altLang="zh-CN" sz="2800" noProof="1">
                <a:solidFill>
                  <a:srgbClr val="336699"/>
                </a:solidFill>
                <a:latin typeface="微软雅黑" panose="020B0503020204020204" charset="-122"/>
                <a:ea typeface="微软雅黑" panose="020B0503020204020204" charset="-122"/>
                <a:cs typeface="+mn-cs"/>
                <a:sym typeface="微软雅黑" panose="020B0503020204020204" charset="-122"/>
              </a:rPr>
              <a:t>   </a:t>
            </a:r>
            <a:r>
              <a:rPr lang="zh-CN" sz="2800" noProof="1">
                <a:solidFill>
                  <a:srgbClr val="336699"/>
                </a:solidFill>
                <a:latin typeface="微软雅黑" panose="020B0503020204020204" charset="-122"/>
                <a:ea typeface="微软雅黑" panose="020B0503020204020204" charset="-122"/>
                <a:cs typeface="+mn-cs"/>
                <a:sym typeface="微软雅黑" panose="020B0503020204020204" charset="-122"/>
              </a:rPr>
              <a:t>经营</a:t>
            </a:r>
            <a:r>
              <a:rPr lang="zh-CN" altLang="en-US" sz="2800" noProof="1">
                <a:solidFill>
                  <a:srgbClr val="336699"/>
                </a:solidFill>
                <a:latin typeface="微软雅黑" panose="020B0503020204020204" charset="-122"/>
                <a:ea typeface="微软雅黑" panose="020B0503020204020204" charset="-122"/>
                <a:cs typeface="+mn-cs"/>
                <a:sym typeface="微软雅黑" panose="020B0503020204020204" charset="-122"/>
              </a:rPr>
              <a:t>主体统计类别为</a:t>
            </a:r>
            <a:r>
              <a:rPr lang="zh-CN" altLang="en-US" sz="2800" noProof="1">
                <a:solidFill>
                  <a:srgbClr val="FF0000"/>
                </a:solidFill>
                <a:latin typeface="微软雅黑" panose="020B0503020204020204" charset="-122"/>
                <a:ea typeface="微软雅黑" panose="020B0503020204020204" charset="-122"/>
                <a:cs typeface="+mn-cs"/>
                <a:sym typeface="微软雅黑" panose="020B0503020204020204" charset="-122"/>
              </a:rPr>
              <a:t>3</a:t>
            </a:r>
            <a:r>
              <a:rPr lang="zh-CN" altLang="en-US" sz="2800" noProof="1">
                <a:solidFill>
                  <a:srgbClr val="336699"/>
                </a:solidFill>
                <a:latin typeface="微软雅黑" panose="020B0503020204020204" charset="-122"/>
                <a:ea typeface="微软雅黑" panose="020B0503020204020204" charset="-122"/>
                <a:cs typeface="+mn-cs"/>
                <a:sym typeface="微软雅黑" panose="020B0503020204020204" charset="-122"/>
              </a:rPr>
              <a:t>位码。</a:t>
            </a:r>
            <a:endParaRPr lang="zh-CN" altLang="en-US" sz="2800" noProof="1">
              <a:solidFill>
                <a:srgbClr val="336699"/>
              </a:solidFill>
              <a:latin typeface="微软雅黑" panose="020B0503020204020204" charset="-122"/>
              <a:ea typeface="微软雅黑" panose="020B0503020204020204" charset="-122"/>
              <a:sym typeface="微软雅黑" panose="020B0503020204020204" charset="-122"/>
            </a:endParaRPr>
          </a:p>
        </p:txBody>
      </p:sp>
      <p:sp>
        <p:nvSpPr>
          <p:cNvPr id="4" name="圆角矩形 3"/>
          <p:cNvSpPr/>
          <p:nvPr/>
        </p:nvSpPr>
        <p:spPr>
          <a:xfrm>
            <a:off x="992188" y="2363788"/>
            <a:ext cx="7023100" cy="490538"/>
          </a:xfrm>
          <a:prstGeom prst="roundRect">
            <a:avLst/>
          </a:prstGeom>
          <a:noFill/>
          <a:ln>
            <a:solidFill>
              <a:schemeClr val="accent1"/>
            </a:solidFill>
            <a:prstDash val="dash"/>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2000" strike="noStrike" noProof="1">
                <a:solidFill>
                  <a:schemeClr val="tx1"/>
                </a:solidFill>
                <a:latin typeface="Arial" panose="020B0604020202020204" pitchFamily="34" charset="0"/>
                <a:ea typeface="微软雅黑" panose="020B0503020204020204" charset="-122"/>
              </a:rPr>
              <a:t>基于</a:t>
            </a:r>
            <a:r>
              <a:rPr lang="zh-CN" altLang="en-US" sz="2000" strike="noStrike" noProof="1">
                <a:solidFill>
                  <a:srgbClr val="4B649F"/>
                </a:solidFill>
                <a:latin typeface="Arial" panose="020B0604020202020204" pitchFamily="34" charset="0"/>
                <a:ea typeface="微软雅黑" panose="020B0503020204020204" charset="-122"/>
                <a:sym typeface="+mn-ea"/>
              </a:rPr>
              <a:t>经营主体的登记注册类型</a:t>
            </a:r>
            <a:r>
              <a:rPr lang="zh-CN" altLang="en-US" sz="2000" strike="noStrike" noProof="1">
                <a:solidFill>
                  <a:schemeClr val="tx1"/>
                </a:solidFill>
                <a:latin typeface="Arial" panose="020B0604020202020204" pitchFamily="34" charset="0"/>
                <a:ea typeface="微软雅黑" panose="020B0503020204020204" charset="-122"/>
              </a:rPr>
              <a:t>对各类经营主体进行了再分类</a:t>
            </a:r>
            <a:endParaRPr lang="zh-CN" altLang="en-US" sz="2000" strike="noStrike" noProof="1">
              <a:solidFill>
                <a:schemeClr val="tx1"/>
              </a:solidFill>
              <a:latin typeface="Arial" panose="020B0604020202020204" pitchFamily="34" charset="0"/>
              <a:ea typeface="微软雅黑" panose="020B0503020204020204" charset="-122"/>
            </a:endParaRPr>
          </a:p>
        </p:txBody>
      </p:sp>
      <p:sp>
        <p:nvSpPr>
          <p:cNvPr id="44034" name="标题 1"/>
          <p:cNvSpPr txBox="1"/>
          <p:nvPr/>
        </p:nvSpPr>
        <p:spPr>
          <a:xfrm>
            <a:off x="276860" y="692785"/>
            <a:ext cx="6357938" cy="552450"/>
          </a:xfrm>
          <a:prstGeom prst="rect">
            <a:avLst/>
          </a:prstGeom>
          <a:noFill/>
          <a:ln w="9525">
            <a:noFill/>
          </a:ln>
        </p:spPr>
        <p:txBody>
          <a:bodyPr anchor="t" anchorCtr="0"/>
          <a:lstStyle/>
          <a:p>
            <a:pPr>
              <a:buFontTx/>
            </a:pPr>
            <a:r>
              <a:rPr lang="zh-CN" altLang="en-US" sz="3200" b="1" dirty="0">
                <a:latin typeface="仿宋_GB2312" panose="02010609030101010101" pitchFamily="49" charset="-122"/>
                <a:ea typeface="仿宋_GB2312" panose="02010609030101010101" pitchFamily="49" charset="-122"/>
                <a:sym typeface="Times New Roman" panose="02020603050405020304" pitchFamily="18" charset="0"/>
              </a:rPr>
              <a:t>登记注册统计类别</a:t>
            </a:r>
            <a:endParaRPr lang="zh-CN" altLang="en-US" sz="3200" b="1" dirty="0">
              <a:latin typeface="仿宋_GB2312" panose="02010609030101010101" pitchFamily="49" charset="-122"/>
              <a:ea typeface="仿宋_GB2312" panose="02010609030101010101" pitchFamily="49" charset="-122"/>
              <a:sym typeface="Times New Roman" panose="02020603050405020304" pitchFamily="18" charset="0"/>
            </a:endParaRPr>
          </a:p>
        </p:txBody>
      </p:sp>
      <p:sp>
        <p:nvSpPr>
          <p:cNvPr id="2" name="文本框 1"/>
          <p:cNvSpPr txBox="1"/>
          <p:nvPr/>
        </p:nvSpPr>
        <p:spPr>
          <a:xfrm>
            <a:off x="1285875" y="74930"/>
            <a:ext cx="4427220" cy="521970"/>
          </a:xfrm>
          <a:prstGeom prst="rect">
            <a:avLst/>
          </a:prstGeom>
          <a:noFill/>
        </p:spPr>
        <p:txBody>
          <a:bodyPr wrap="square" rtlCol="0" anchor="t">
            <a:spAutoFit/>
          </a:bodyPr>
          <a:p>
            <a:r>
              <a:rPr lang="zh-CN" altLang="en-US" sz="2800" b="1" dirty="0">
                <a:solidFill>
                  <a:srgbClr val="181DD6"/>
                </a:solidFill>
                <a:latin typeface="隶书" panose="02010509060101010101" pitchFamily="49" charset="-122"/>
                <a:ea typeface="隶书" panose="02010509060101010101" pitchFamily="49" charset="-122"/>
                <a:sym typeface="+mn-lt"/>
              </a:rPr>
              <a:t>主要指标解释</a:t>
            </a:r>
            <a:endParaRPr lang="zh-CN" altLang="en-US" sz="2800"/>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3010" name="文本框 16"/>
          <p:cNvSpPr txBox="1"/>
          <p:nvPr/>
        </p:nvSpPr>
        <p:spPr>
          <a:xfrm>
            <a:off x="754063" y="1412875"/>
            <a:ext cx="5386387" cy="460375"/>
          </a:xfrm>
          <a:prstGeom prst="rect">
            <a:avLst/>
          </a:prstGeom>
          <a:noFill/>
          <a:ln w="9525">
            <a:noFill/>
          </a:ln>
        </p:spPr>
        <p:txBody>
          <a:bodyPr wrap="none" anchor="t" anchorCtr="0">
            <a:spAutoFit/>
          </a:bodyPr>
          <a:lstStyle/>
          <a:p>
            <a:pPr algn="ctr"/>
            <a:r>
              <a:rPr lang="zh-CN" altLang="en-US" sz="2400" b="1" dirty="0">
                <a:solidFill>
                  <a:schemeClr val="bg1"/>
                </a:solidFill>
                <a:latin typeface="Arial" panose="020B0604020202020204" pitchFamily="34" charset="0"/>
                <a:ea typeface="微软雅黑" panose="020B0503020204020204" charset="-122"/>
              </a:rPr>
              <a:t>《关于市场主体统计分类的划分规定》</a:t>
            </a:r>
            <a:endParaRPr lang="zh-CN" altLang="en-US" sz="2400" b="1" dirty="0">
              <a:solidFill>
                <a:schemeClr val="bg1"/>
              </a:solidFill>
              <a:latin typeface="Arial" panose="020B0604020202020204" pitchFamily="34" charset="0"/>
              <a:ea typeface="微软雅黑" panose="020B0503020204020204" charset="-122"/>
            </a:endParaRPr>
          </a:p>
        </p:txBody>
      </p:sp>
      <p:sp>
        <p:nvSpPr>
          <p:cNvPr id="44034" name="标题 1"/>
          <p:cNvSpPr txBox="1"/>
          <p:nvPr/>
        </p:nvSpPr>
        <p:spPr>
          <a:xfrm>
            <a:off x="553085" y="833755"/>
            <a:ext cx="6357938" cy="552450"/>
          </a:xfrm>
          <a:prstGeom prst="rect">
            <a:avLst/>
          </a:prstGeom>
          <a:noFill/>
          <a:ln w="9525">
            <a:noFill/>
          </a:ln>
        </p:spPr>
        <p:txBody>
          <a:bodyPr anchor="t" anchorCtr="0"/>
          <a:lstStyle/>
          <a:p>
            <a:pPr>
              <a:buFontTx/>
            </a:pPr>
            <a:r>
              <a:rPr lang="zh-CN" altLang="en-US" sz="3200" b="1" dirty="0">
                <a:latin typeface="仿宋_GB2312" panose="02010609030101010101" pitchFamily="49" charset="-122"/>
                <a:ea typeface="仿宋_GB2312" panose="02010609030101010101" pitchFamily="49" charset="-122"/>
                <a:sym typeface="Times New Roman" panose="02020603050405020304" pitchFamily="18" charset="0"/>
              </a:rPr>
              <a:t>登记注册统计类别</a:t>
            </a:r>
            <a:endParaRPr lang="zh-CN" altLang="en-US" sz="3200" b="1" dirty="0">
              <a:latin typeface="仿宋_GB2312" panose="02010609030101010101" pitchFamily="49" charset="-122"/>
              <a:ea typeface="仿宋_GB2312" panose="02010609030101010101" pitchFamily="49" charset="-122"/>
              <a:sym typeface="Times New Roman" panose="02020603050405020304" pitchFamily="18" charset="0"/>
            </a:endParaRPr>
          </a:p>
        </p:txBody>
      </p:sp>
      <p:graphicFrame>
        <p:nvGraphicFramePr>
          <p:cNvPr id="3" name="表格 2"/>
          <p:cNvGraphicFramePr/>
          <p:nvPr>
            <p:custDataLst>
              <p:tags r:id="rId1"/>
            </p:custDataLst>
          </p:nvPr>
        </p:nvGraphicFramePr>
        <p:xfrm>
          <a:off x="1775460" y="1529080"/>
          <a:ext cx="7806690" cy="5097780"/>
        </p:xfrm>
        <a:graphic>
          <a:graphicData uri="http://schemas.openxmlformats.org/drawingml/2006/table">
            <a:tbl>
              <a:tblPr firstRow="1" bandRow="1">
                <a:tableStyleId>{5940675A-B579-460E-94D1-54222C63F5DA}</a:tableStyleId>
              </a:tblPr>
              <a:tblGrid>
                <a:gridCol w="779780"/>
                <a:gridCol w="3124200"/>
                <a:gridCol w="779780"/>
                <a:gridCol w="3122930"/>
              </a:tblGrid>
              <a:tr h="354965">
                <a:tc>
                  <a:txBody>
                    <a:bodyPr/>
                    <a:lstStyle/>
                    <a:p>
                      <a:pPr indent="0" algn="ctr">
                        <a:buNone/>
                      </a:pPr>
                      <a:r>
                        <a:rPr lang="en-US" sz="1200" b="1">
                          <a:latin typeface="宋体" panose="02010600030101010101" pitchFamily="2" charset="-122"/>
                          <a:ea typeface="宋体" panose="02010600030101010101" pitchFamily="2" charset="-122"/>
                          <a:cs typeface="宋体" panose="02010600030101010101" pitchFamily="2" charset="-122"/>
                        </a:rPr>
                        <a:t>代码</a:t>
                      </a:r>
                      <a:endParaRPr lang="en-US" altLang="en-US" sz="12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1">
                          <a:latin typeface="宋体" panose="02010600030101010101" pitchFamily="2" charset="-122"/>
                          <a:ea typeface="宋体" panose="02010600030101010101" pitchFamily="2" charset="-122"/>
                          <a:cs typeface="宋体" panose="02010600030101010101" pitchFamily="2" charset="-122"/>
                        </a:rPr>
                        <a:t>市场主体统计类别</a:t>
                      </a:r>
                      <a:endParaRPr lang="en-US" altLang="en-US" sz="12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1">
                          <a:latin typeface="宋体" panose="02010600030101010101" pitchFamily="2" charset="-122"/>
                          <a:ea typeface="宋体" panose="02010600030101010101" pitchFamily="2" charset="-122"/>
                          <a:cs typeface="宋体" panose="02010600030101010101" pitchFamily="2" charset="-122"/>
                        </a:rPr>
                        <a:t>代码</a:t>
                      </a:r>
                      <a:endParaRPr lang="en-US" altLang="en-US" sz="12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1">
                          <a:latin typeface="宋体" panose="02010600030101010101" pitchFamily="2" charset="-122"/>
                          <a:ea typeface="宋体" panose="02010600030101010101" pitchFamily="2" charset="-122"/>
                          <a:cs typeface="宋体" panose="02010600030101010101" pitchFamily="2" charset="-122"/>
                        </a:rPr>
                        <a:t>市场主体统计类别</a:t>
                      </a:r>
                      <a:endParaRPr lang="en-US" altLang="en-US" sz="12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96545">
                <a:tc>
                  <a:txBody>
                    <a:bodyPr/>
                    <a:lstStyle/>
                    <a:p>
                      <a:pPr indent="0" algn="ctr">
                        <a:buNone/>
                      </a:pPr>
                      <a:r>
                        <a:rPr lang="en-US" sz="1400" b="1">
                          <a:latin typeface="仿宋_GB2312" panose="02010609030101010101" pitchFamily="49" charset="-122"/>
                          <a:ea typeface="仿宋_GB2312" panose="02010609030101010101" pitchFamily="49" charset="-122"/>
                          <a:cs typeface="宋体" panose="02010600030101010101" pitchFamily="2" charset="-122"/>
                        </a:rPr>
                        <a:t>100</a:t>
                      </a:r>
                      <a:endParaRPr lang="en-US" altLang="en-US" sz="1400" b="1">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lstStyle/>
                    <a:p>
                      <a:pPr indent="0">
                        <a:buNone/>
                      </a:pPr>
                      <a:r>
                        <a:rPr lang="en-US" sz="1400" b="1">
                          <a:latin typeface="仿宋_GB2312" panose="02010609030101010101" pitchFamily="49" charset="-122"/>
                          <a:ea typeface="仿宋_GB2312" panose="02010609030101010101" pitchFamily="49" charset="-122"/>
                          <a:cs typeface="宋体" panose="02010600030101010101" pitchFamily="2" charset="-122"/>
                        </a:rPr>
                        <a:t>内资企业</a:t>
                      </a:r>
                      <a:endParaRPr lang="en-US" altLang="en-US" sz="1400" b="1">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lstStyle/>
                    <a:p>
                      <a:pPr indent="0" algn="ctr">
                        <a:buNone/>
                      </a:pPr>
                      <a:r>
                        <a:rPr lang="en-US" sz="1400" b="1">
                          <a:latin typeface="仿宋_GB2312" panose="02010609030101010101" pitchFamily="49" charset="-122"/>
                          <a:ea typeface="仿宋_GB2312" panose="02010609030101010101" pitchFamily="49" charset="-122"/>
                          <a:cs typeface="宋体" panose="02010600030101010101" pitchFamily="2" charset="-122"/>
                        </a:rPr>
                        <a:t>200</a:t>
                      </a:r>
                      <a:endParaRPr lang="en-US" altLang="en-US" sz="1400" b="1">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lstStyle/>
                    <a:p>
                      <a:pPr indent="0">
                        <a:buNone/>
                      </a:pPr>
                      <a:r>
                        <a:rPr lang="en-US" sz="1400" b="1">
                          <a:latin typeface="仿宋_GB2312" panose="02010609030101010101" pitchFamily="49" charset="-122"/>
                          <a:ea typeface="仿宋_GB2312" panose="02010609030101010101" pitchFamily="49" charset="-122"/>
                          <a:cs typeface="宋体" panose="02010600030101010101" pitchFamily="2" charset="-122"/>
                        </a:rPr>
                        <a:t>港澳台投资企业</a:t>
                      </a:r>
                      <a:endParaRPr lang="en-US" altLang="en-US" sz="1400" b="1">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cap="flat">
                      <a:noFill/>
                    </a:lnB>
                    <a:lnTlToBr>
                      <a:noFill/>
                    </a:lnTlToBr>
                    <a:lnBlToTr>
                      <a:noFill/>
                    </a:lnBlToTr>
                    <a:noFill/>
                  </a:tcPr>
                </a:tc>
              </a:tr>
              <a:tr h="297180">
                <a:tc>
                  <a:txBody>
                    <a:bodyPr/>
                    <a:lstStyle/>
                    <a:p>
                      <a:pPr indent="0" algn="ctr">
                        <a:buNone/>
                      </a:pPr>
                      <a:r>
                        <a:rPr lang="en-US" sz="1400" b="0">
                          <a:latin typeface="仿宋_GB2312" panose="02010609030101010101" pitchFamily="49" charset="-122"/>
                          <a:ea typeface="仿宋_GB2312" panose="02010609030101010101" pitchFamily="49" charset="-122"/>
                          <a:cs typeface="宋体" panose="02010600030101010101" pitchFamily="2" charset="-122"/>
                        </a:rPr>
                        <a:t>110</a:t>
                      </a:r>
                      <a:endParaRPr lang="en-US" altLang="en-US" sz="1400" b="0">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buNone/>
                      </a:pPr>
                      <a:r>
                        <a:rPr 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rPr>
                        <a:t>  </a:t>
                      </a:r>
                      <a:r>
                        <a:rPr lang="en-US" sz="1400" b="0">
                          <a:solidFill>
                            <a:schemeClr val="tx1"/>
                          </a:solidFill>
                          <a:latin typeface="仿宋_GB2312" panose="02010609030101010101" pitchFamily="49" charset="-122"/>
                          <a:ea typeface="仿宋_GB2312" panose="02010609030101010101" pitchFamily="49" charset="-122"/>
                          <a:cs typeface="宋体" panose="02010600030101010101" pitchFamily="2" charset="-122"/>
                        </a:rPr>
                        <a:t>有限责任公司</a:t>
                      </a:r>
                      <a:endParaRPr lang="en-US" altLang="en-US" sz="1400" b="0">
                        <a:solidFill>
                          <a:schemeClr val="tx1"/>
                        </a:solidFill>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400" b="0">
                          <a:latin typeface="仿宋_GB2312" panose="02010609030101010101" pitchFamily="49" charset="-122"/>
                          <a:ea typeface="仿宋_GB2312" panose="02010609030101010101" pitchFamily="49" charset="-122"/>
                          <a:cs typeface="宋体" panose="02010600030101010101" pitchFamily="2" charset="-122"/>
                        </a:rPr>
                        <a:t>210</a:t>
                      </a:r>
                      <a:endParaRPr lang="en-US" altLang="en-US" sz="1400" b="0">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buNone/>
                      </a:pPr>
                      <a:r>
                        <a:rPr 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rPr>
                        <a:t>  港澳台投资有限责任公司</a:t>
                      </a:r>
                      <a:endParaRPr lang="en-US" alt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95910">
                <a:tc>
                  <a:txBody>
                    <a:bodyPr/>
                    <a:lstStyle/>
                    <a:p>
                      <a:pPr indent="0" algn="ctr">
                        <a:buNone/>
                      </a:pPr>
                      <a:r>
                        <a:rPr lang="en-US" sz="1400" b="0">
                          <a:latin typeface="仿宋_GB2312" panose="02010609030101010101" pitchFamily="49" charset="-122"/>
                          <a:ea typeface="仿宋_GB2312" panose="02010609030101010101" pitchFamily="49" charset="-122"/>
                          <a:cs typeface="宋体" panose="02010600030101010101" pitchFamily="2" charset="-122"/>
                        </a:rPr>
                        <a:t>111</a:t>
                      </a:r>
                      <a:endParaRPr lang="en-US" altLang="en-US" sz="1400" b="0">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buNone/>
                      </a:pPr>
                      <a:r>
                        <a:rPr 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rPr>
                        <a:t>    国有独资公司</a:t>
                      </a:r>
                      <a:endParaRPr lang="en-US" alt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400" b="0">
                          <a:latin typeface="仿宋_GB2312" panose="02010609030101010101" pitchFamily="49" charset="-122"/>
                          <a:ea typeface="仿宋_GB2312" panose="02010609030101010101" pitchFamily="49" charset="-122"/>
                          <a:cs typeface="宋体" panose="02010600030101010101" pitchFamily="2" charset="-122"/>
                        </a:rPr>
                        <a:t>220</a:t>
                      </a:r>
                      <a:endParaRPr lang="en-US" altLang="en-US" sz="1400" b="0">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buNone/>
                      </a:pPr>
                      <a:r>
                        <a:rPr 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rPr>
                        <a:t>  港澳台投资股份有限公司</a:t>
                      </a:r>
                      <a:endParaRPr lang="en-US" alt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96545">
                <a:tc>
                  <a:txBody>
                    <a:bodyPr/>
                    <a:lstStyle/>
                    <a:p>
                      <a:pPr indent="0" algn="ctr">
                        <a:buNone/>
                      </a:pPr>
                      <a:r>
                        <a:rPr lang="en-US" sz="1400" b="0">
                          <a:latin typeface="仿宋_GB2312" panose="02010609030101010101" pitchFamily="49" charset="-122"/>
                          <a:ea typeface="仿宋_GB2312" panose="02010609030101010101" pitchFamily="49" charset="-122"/>
                          <a:cs typeface="宋体" panose="02010600030101010101" pitchFamily="2" charset="-122"/>
                        </a:rPr>
                        <a:t>112</a:t>
                      </a:r>
                      <a:endParaRPr lang="en-US" altLang="en-US" sz="1400" b="0">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buNone/>
                      </a:pPr>
                      <a:r>
                        <a:rPr 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rPr>
                        <a:t>    私营有限责任公司</a:t>
                      </a:r>
                      <a:endParaRPr lang="en-US" alt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400" b="0">
                          <a:latin typeface="仿宋_GB2312" panose="02010609030101010101" pitchFamily="49" charset="-122"/>
                          <a:ea typeface="仿宋_GB2312" panose="02010609030101010101" pitchFamily="49" charset="-122"/>
                          <a:cs typeface="宋体" panose="02010600030101010101" pitchFamily="2" charset="-122"/>
                        </a:rPr>
                        <a:t>230</a:t>
                      </a:r>
                      <a:endParaRPr lang="en-US" altLang="en-US" sz="1400" b="0">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buNone/>
                      </a:pPr>
                      <a:r>
                        <a:rPr 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rPr>
                        <a:t>  港澳台投资合伙企业</a:t>
                      </a:r>
                      <a:endParaRPr lang="en-US" alt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96545">
                <a:tc>
                  <a:txBody>
                    <a:bodyPr/>
                    <a:lstStyle/>
                    <a:p>
                      <a:pPr indent="0" algn="ctr">
                        <a:buNone/>
                      </a:pPr>
                      <a:r>
                        <a:rPr lang="en-US" sz="1400" b="0">
                          <a:latin typeface="仿宋_GB2312" panose="02010609030101010101" pitchFamily="49" charset="-122"/>
                          <a:ea typeface="仿宋_GB2312" panose="02010609030101010101" pitchFamily="49" charset="-122"/>
                          <a:cs typeface="宋体" panose="02010600030101010101" pitchFamily="2" charset="-122"/>
                        </a:rPr>
                        <a:t>119</a:t>
                      </a:r>
                      <a:endParaRPr lang="en-US" altLang="en-US" sz="1400" b="0">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buNone/>
                      </a:pPr>
                      <a:r>
                        <a:rPr 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rPr>
                        <a:t>    其他有限责任公司</a:t>
                      </a:r>
                      <a:endParaRPr lang="en-US" alt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400" b="0">
                          <a:latin typeface="仿宋_GB2312" panose="02010609030101010101" pitchFamily="49" charset="-122"/>
                          <a:ea typeface="仿宋_GB2312" panose="02010609030101010101" pitchFamily="49" charset="-122"/>
                          <a:cs typeface="宋体" panose="02010600030101010101" pitchFamily="2" charset="-122"/>
                        </a:rPr>
                        <a:t>290</a:t>
                      </a:r>
                      <a:endParaRPr lang="en-US" altLang="en-US" sz="1400" b="0">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buNone/>
                      </a:pPr>
                      <a:r>
                        <a:rPr 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rPr>
                        <a:t>  其他港澳台投资企业</a:t>
                      </a:r>
                      <a:endParaRPr lang="en-US" alt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95910">
                <a:tc>
                  <a:txBody>
                    <a:bodyPr/>
                    <a:lstStyle/>
                    <a:p>
                      <a:pPr indent="0" algn="ctr">
                        <a:buNone/>
                      </a:pPr>
                      <a:r>
                        <a:rPr lang="en-US" sz="1400" b="0">
                          <a:latin typeface="仿宋_GB2312" panose="02010609030101010101" pitchFamily="49" charset="-122"/>
                          <a:ea typeface="仿宋_GB2312" panose="02010609030101010101" pitchFamily="49" charset="-122"/>
                          <a:cs typeface="宋体" panose="02010600030101010101" pitchFamily="2" charset="-122"/>
                        </a:rPr>
                        <a:t>120</a:t>
                      </a:r>
                      <a:endParaRPr lang="en-US" altLang="en-US" sz="1400" b="0">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buNone/>
                      </a:pPr>
                      <a:r>
                        <a:rPr 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rPr>
                        <a:t> </a:t>
                      </a:r>
                      <a:r>
                        <a:rPr lang="en-US" sz="1400" b="0">
                          <a:solidFill>
                            <a:schemeClr val="tx1"/>
                          </a:solidFill>
                          <a:latin typeface="仿宋_GB2312" panose="02010609030101010101" pitchFamily="49" charset="-122"/>
                          <a:ea typeface="仿宋_GB2312" panose="02010609030101010101" pitchFamily="49" charset="-122"/>
                          <a:cs typeface="宋体" panose="02010600030101010101" pitchFamily="2" charset="-122"/>
                        </a:rPr>
                        <a:t> 股份有限公司</a:t>
                      </a:r>
                      <a:endParaRPr lang="en-US" altLang="en-US" sz="1400" b="0">
                        <a:solidFill>
                          <a:schemeClr val="tx1"/>
                        </a:solidFill>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400" b="1">
                          <a:latin typeface="仿宋_GB2312" panose="02010609030101010101" pitchFamily="49" charset="-122"/>
                          <a:ea typeface="仿宋_GB2312" panose="02010609030101010101" pitchFamily="49" charset="-122"/>
                          <a:cs typeface="宋体" panose="02010600030101010101" pitchFamily="2" charset="-122"/>
                        </a:rPr>
                        <a:t>300</a:t>
                      </a:r>
                      <a:endParaRPr lang="en-US" altLang="en-US" sz="1400" b="1">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buNone/>
                      </a:pPr>
                      <a:r>
                        <a:rPr lang="en-US" sz="1400" b="1">
                          <a:latin typeface="仿宋_GB2312" panose="02010609030101010101" pitchFamily="49" charset="-122"/>
                          <a:ea typeface="仿宋_GB2312" panose="02010609030101010101" pitchFamily="49" charset="-122"/>
                          <a:cs typeface="宋体" panose="02010600030101010101" pitchFamily="2" charset="-122"/>
                        </a:rPr>
                        <a:t>外商投资企业</a:t>
                      </a:r>
                      <a:endParaRPr lang="en-US" altLang="en-US" sz="1400" b="1">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97180">
                <a:tc>
                  <a:txBody>
                    <a:bodyPr/>
                    <a:lstStyle/>
                    <a:p>
                      <a:pPr indent="0" algn="ctr">
                        <a:buNone/>
                      </a:pPr>
                      <a:r>
                        <a:rPr lang="en-US" sz="1400" b="0">
                          <a:latin typeface="仿宋_GB2312" panose="02010609030101010101" pitchFamily="49" charset="-122"/>
                          <a:ea typeface="仿宋_GB2312" panose="02010609030101010101" pitchFamily="49" charset="-122"/>
                          <a:cs typeface="宋体" panose="02010600030101010101" pitchFamily="2" charset="-122"/>
                        </a:rPr>
                        <a:t>121</a:t>
                      </a:r>
                      <a:endParaRPr lang="en-US" altLang="en-US" sz="1400" b="0">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buNone/>
                      </a:pPr>
                      <a:r>
                        <a:rPr 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rPr>
                        <a:t>    私营股份有限公司</a:t>
                      </a:r>
                      <a:endParaRPr lang="en-US" alt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400" b="0">
                          <a:latin typeface="仿宋_GB2312" panose="02010609030101010101" pitchFamily="49" charset="-122"/>
                          <a:ea typeface="仿宋_GB2312" panose="02010609030101010101" pitchFamily="49" charset="-122"/>
                          <a:cs typeface="宋体" panose="02010600030101010101" pitchFamily="2" charset="-122"/>
                        </a:rPr>
                        <a:t>310</a:t>
                      </a:r>
                      <a:endParaRPr lang="en-US" altLang="en-US" sz="1400" b="0">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buNone/>
                      </a:pPr>
                      <a:r>
                        <a:rPr 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rPr>
                        <a:t>  外商投资有限责任公司</a:t>
                      </a:r>
                      <a:endParaRPr lang="en-US" alt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95910">
                <a:tc>
                  <a:txBody>
                    <a:bodyPr/>
                    <a:lstStyle/>
                    <a:p>
                      <a:pPr indent="0" algn="ctr">
                        <a:buNone/>
                      </a:pPr>
                      <a:r>
                        <a:rPr lang="en-US" sz="1400" b="0">
                          <a:latin typeface="仿宋_GB2312" panose="02010609030101010101" pitchFamily="49" charset="-122"/>
                          <a:ea typeface="仿宋_GB2312" panose="02010609030101010101" pitchFamily="49" charset="-122"/>
                          <a:cs typeface="宋体" panose="02010600030101010101" pitchFamily="2" charset="-122"/>
                        </a:rPr>
                        <a:t>129</a:t>
                      </a:r>
                      <a:endParaRPr lang="en-US" altLang="en-US" sz="1400" b="0">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buNone/>
                      </a:pPr>
                      <a:r>
                        <a:rPr 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rPr>
                        <a:t>    其他股份有限公司</a:t>
                      </a:r>
                      <a:endParaRPr lang="en-US" alt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400" b="0">
                          <a:latin typeface="仿宋_GB2312" panose="02010609030101010101" pitchFamily="49" charset="-122"/>
                          <a:ea typeface="仿宋_GB2312" panose="02010609030101010101" pitchFamily="49" charset="-122"/>
                          <a:cs typeface="宋体" panose="02010600030101010101" pitchFamily="2" charset="-122"/>
                        </a:rPr>
                        <a:t>320</a:t>
                      </a:r>
                      <a:endParaRPr lang="en-US" altLang="en-US" sz="1400" b="0">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buNone/>
                      </a:pPr>
                      <a:r>
                        <a:rPr 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rPr>
                        <a:t>  外商投资股份有限公司</a:t>
                      </a:r>
                      <a:endParaRPr lang="en-US" alt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95910">
                <a:tc>
                  <a:txBody>
                    <a:bodyPr/>
                    <a:lstStyle/>
                    <a:p>
                      <a:pPr indent="0" algn="ctr">
                        <a:buNone/>
                      </a:pPr>
                      <a:r>
                        <a:rPr lang="en-US" sz="1400" b="0">
                          <a:latin typeface="仿宋_GB2312" panose="02010609030101010101" pitchFamily="49" charset="-122"/>
                          <a:ea typeface="仿宋_GB2312" panose="02010609030101010101" pitchFamily="49" charset="-122"/>
                          <a:cs typeface="宋体" panose="02010600030101010101" pitchFamily="2" charset="-122"/>
                        </a:rPr>
                        <a:t>130</a:t>
                      </a:r>
                      <a:endParaRPr lang="en-US" altLang="en-US" sz="1400" b="0">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buNone/>
                      </a:pPr>
                      <a:r>
                        <a:rPr 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rPr>
                        <a:t>  </a:t>
                      </a:r>
                      <a:r>
                        <a:rPr lang="en-US" sz="1400" b="0">
                          <a:solidFill>
                            <a:schemeClr val="tx1"/>
                          </a:solidFill>
                          <a:latin typeface="仿宋_GB2312" panose="02010609030101010101" pitchFamily="49" charset="-122"/>
                          <a:ea typeface="仿宋_GB2312" panose="02010609030101010101" pitchFamily="49" charset="-122"/>
                          <a:cs typeface="宋体" panose="02010600030101010101" pitchFamily="2" charset="-122"/>
                        </a:rPr>
                        <a:t>非公司企业法人</a:t>
                      </a:r>
                      <a:endParaRPr lang="en-US" altLang="en-US" sz="1400" b="0">
                        <a:solidFill>
                          <a:schemeClr val="tx1"/>
                        </a:solidFill>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400" b="0">
                          <a:latin typeface="仿宋_GB2312" panose="02010609030101010101" pitchFamily="49" charset="-122"/>
                          <a:ea typeface="仿宋_GB2312" panose="02010609030101010101" pitchFamily="49" charset="-122"/>
                          <a:cs typeface="宋体" panose="02010600030101010101" pitchFamily="2" charset="-122"/>
                        </a:rPr>
                        <a:t>330</a:t>
                      </a:r>
                      <a:endParaRPr lang="en-US" altLang="en-US" sz="1400" b="0">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buNone/>
                      </a:pPr>
                      <a:r>
                        <a:rPr 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rPr>
                        <a:t>  外商投资合伙企业</a:t>
                      </a:r>
                      <a:endParaRPr lang="en-US" alt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97180">
                <a:tc>
                  <a:txBody>
                    <a:bodyPr/>
                    <a:lstStyle/>
                    <a:p>
                      <a:pPr indent="0" algn="ctr">
                        <a:buNone/>
                      </a:pPr>
                      <a:r>
                        <a:rPr lang="en-US" sz="1400" b="0">
                          <a:latin typeface="仿宋_GB2312" panose="02010609030101010101" pitchFamily="49" charset="-122"/>
                          <a:ea typeface="仿宋_GB2312" panose="02010609030101010101" pitchFamily="49" charset="-122"/>
                          <a:cs typeface="宋体" panose="02010600030101010101" pitchFamily="2" charset="-122"/>
                        </a:rPr>
                        <a:t>131</a:t>
                      </a:r>
                      <a:endParaRPr lang="en-US" altLang="en-US" sz="1400" b="0">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buNone/>
                      </a:pPr>
                      <a:r>
                        <a:rPr 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rPr>
                        <a:t>    全民所有制企业（国有企业）</a:t>
                      </a:r>
                      <a:endParaRPr lang="en-US" alt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400" b="0">
                          <a:latin typeface="仿宋_GB2312" panose="02010609030101010101" pitchFamily="49" charset="-122"/>
                          <a:ea typeface="仿宋_GB2312" panose="02010609030101010101" pitchFamily="49" charset="-122"/>
                          <a:cs typeface="宋体" panose="02010600030101010101" pitchFamily="2" charset="-122"/>
                        </a:rPr>
                        <a:t>390</a:t>
                      </a:r>
                      <a:endParaRPr lang="en-US" altLang="en-US" sz="1400" b="0">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buNone/>
                      </a:pPr>
                      <a:r>
                        <a:rPr 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rPr>
                        <a:t>  其他外商投资企业</a:t>
                      </a:r>
                      <a:endParaRPr lang="en-US" alt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95910">
                <a:tc>
                  <a:txBody>
                    <a:bodyPr/>
                    <a:lstStyle/>
                    <a:p>
                      <a:pPr indent="0" algn="ctr">
                        <a:buNone/>
                      </a:pPr>
                      <a:r>
                        <a:rPr lang="en-US" sz="1400" b="0">
                          <a:latin typeface="仿宋_GB2312" panose="02010609030101010101" pitchFamily="49" charset="-122"/>
                          <a:ea typeface="仿宋_GB2312" panose="02010609030101010101" pitchFamily="49" charset="-122"/>
                          <a:cs typeface="宋体" panose="02010600030101010101" pitchFamily="2" charset="-122"/>
                        </a:rPr>
                        <a:t>132</a:t>
                      </a:r>
                      <a:endParaRPr lang="en-US" altLang="en-US" sz="1400" b="0">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buNone/>
                      </a:pPr>
                      <a:r>
                        <a:rPr 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rPr>
                        <a:t>    集体所有制企业（集体企业）</a:t>
                      </a:r>
                      <a:endParaRPr lang="en-US" alt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400" b="1">
                          <a:solidFill>
                            <a:srgbClr val="FF0000"/>
                          </a:solidFill>
                          <a:latin typeface="仿宋_GB2312" panose="02010609030101010101" pitchFamily="49" charset="-122"/>
                          <a:ea typeface="仿宋_GB2312" panose="02010609030101010101" pitchFamily="49" charset="-122"/>
                          <a:cs typeface="宋体" panose="02010600030101010101" pitchFamily="2" charset="-122"/>
                        </a:rPr>
                        <a:t>400</a:t>
                      </a:r>
                      <a:endParaRPr lang="en-US" altLang="en-US" sz="1400" b="1">
                        <a:solidFill>
                          <a:srgbClr val="FF0000"/>
                        </a:solidFill>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buNone/>
                      </a:pPr>
                      <a:r>
                        <a:rPr lang="en-US" sz="1400" b="1">
                          <a:solidFill>
                            <a:srgbClr val="FF0000"/>
                          </a:solidFill>
                          <a:latin typeface="仿宋_GB2312" panose="02010609030101010101" pitchFamily="49" charset="-122"/>
                          <a:ea typeface="仿宋_GB2312" panose="02010609030101010101" pitchFamily="49" charset="-122"/>
                          <a:cs typeface="宋体" panose="02010600030101010101" pitchFamily="2" charset="-122"/>
                        </a:rPr>
                        <a:t>农民专业合作社（联合社）</a:t>
                      </a:r>
                      <a:endParaRPr lang="en-US" altLang="en-US" sz="1400" b="1">
                        <a:solidFill>
                          <a:srgbClr val="FF0000"/>
                        </a:solidFill>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95910">
                <a:tc>
                  <a:txBody>
                    <a:bodyPr/>
                    <a:lstStyle/>
                    <a:p>
                      <a:pPr indent="0" algn="ctr">
                        <a:buNone/>
                      </a:pPr>
                      <a:r>
                        <a:rPr lang="en-US" sz="1400" b="0">
                          <a:latin typeface="仿宋_GB2312" panose="02010609030101010101" pitchFamily="49" charset="-122"/>
                          <a:ea typeface="仿宋_GB2312" panose="02010609030101010101" pitchFamily="49" charset="-122"/>
                          <a:cs typeface="宋体" panose="02010600030101010101" pitchFamily="2" charset="-122"/>
                        </a:rPr>
                        <a:t>133</a:t>
                      </a:r>
                      <a:endParaRPr lang="en-US" altLang="en-US" sz="1400" b="0">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buNone/>
                      </a:pPr>
                      <a:r>
                        <a:rPr 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rPr>
                        <a:t>    股份合作企业</a:t>
                      </a:r>
                      <a:endParaRPr lang="en-US" alt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400" b="1">
                          <a:solidFill>
                            <a:srgbClr val="FF0000"/>
                          </a:solidFill>
                          <a:latin typeface="仿宋_GB2312" panose="02010609030101010101" pitchFamily="49" charset="-122"/>
                          <a:ea typeface="仿宋_GB2312" panose="02010609030101010101" pitchFamily="49" charset="-122"/>
                          <a:cs typeface="宋体" panose="02010600030101010101" pitchFamily="2" charset="-122"/>
                        </a:rPr>
                        <a:t>500</a:t>
                      </a:r>
                      <a:endParaRPr lang="en-US" altLang="en-US" sz="1400" b="1">
                        <a:solidFill>
                          <a:srgbClr val="FF0000"/>
                        </a:solidFill>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buNone/>
                      </a:pPr>
                      <a:r>
                        <a:rPr lang="en-US" sz="1400" b="1">
                          <a:solidFill>
                            <a:srgbClr val="FF0000"/>
                          </a:solidFill>
                          <a:latin typeface="仿宋_GB2312" panose="02010609030101010101" pitchFamily="49" charset="-122"/>
                          <a:ea typeface="仿宋_GB2312" panose="02010609030101010101" pitchFamily="49" charset="-122"/>
                          <a:cs typeface="宋体" panose="02010600030101010101" pitchFamily="2" charset="-122"/>
                        </a:rPr>
                        <a:t>个体工商户</a:t>
                      </a:r>
                      <a:endParaRPr lang="en-US" altLang="en-US" sz="1400" b="1">
                        <a:solidFill>
                          <a:srgbClr val="FF0000"/>
                        </a:solidFill>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97180">
                <a:tc>
                  <a:txBody>
                    <a:bodyPr/>
                    <a:lstStyle/>
                    <a:p>
                      <a:pPr indent="0" algn="ctr">
                        <a:buNone/>
                      </a:pPr>
                      <a:r>
                        <a:rPr lang="en-US" sz="1400" b="0">
                          <a:latin typeface="仿宋_GB2312" panose="02010609030101010101" pitchFamily="49" charset="-122"/>
                          <a:ea typeface="仿宋_GB2312" panose="02010609030101010101" pitchFamily="49" charset="-122"/>
                          <a:cs typeface="宋体" panose="02010600030101010101" pitchFamily="2" charset="-122"/>
                        </a:rPr>
                        <a:t>134</a:t>
                      </a:r>
                      <a:endParaRPr lang="en-US" altLang="en-US" sz="1400" b="0">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buNone/>
                      </a:pPr>
                      <a:r>
                        <a:rPr 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rPr>
                        <a:t>    联营企业</a:t>
                      </a:r>
                      <a:endParaRPr lang="en-US" alt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400" b="1">
                          <a:solidFill>
                            <a:srgbClr val="FF0000"/>
                          </a:solidFill>
                          <a:latin typeface="仿宋_GB2312" panose="02010609030101010101" pitchFamily="49" charset="-122"/>
                          <a:ea typeface="仿宋_GB2312" panose="02010609030101010101" pitchFamily="49" charset="-122"/>
                          <a:cs typeface="宋体" panose="02010600030101010101" pitchFamily="2" charset="-122"/>
                        </a:rPr>
                        <a:t>900</a:t>
                      </a:r>
                      <a:endParaRPr lang="en-US" altLang="en-US" sz="1400" b="1">
                        <a:solidFill>
                          <a:srgbClr val="FF0000"/>
                        </a:solidFill>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buNone/>
                      </a:pPr>
                      <a:r>
                        <a:rPr lang="en-US" sz="1400" b="1">
                          <a:solidFill>
                            <a:srgbClr val="FF0000"/>
                          </a:solidFill>
                          <a:latin typeface="仿宋_GB2312" panose="02010609030101010101" pitchFamily="49" charset="-122"/>
                          <a:ea typeface="仿宋_GB2312" panose="02010609030101010101" pitchFamily="49" charset="-122"/>
                          <a:cs typeface="宋体" panose="02010600030101010101" pitchFamily="2" charset="-122"/>
                        </a:rPr>
                        <a:t>其他市场主体</a:t>
                      </a:r>
                      <a:endParaRPr lang="en-US" altLang="en-US" sz="1400" b="1">
                        <a:solidFill>
                          <a:srgbClr val="FF0000"/>
                        </a:solidFill>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96545">
                <a:tc>
                  <a:txBody>
                    <a:bodyPr/>
                    <a:lstStyle/>
                    <a:p>
                      <a:pPr indent="0" algn="ctr">
                        <a:buNone/>
                      </a:pPr>
                      <a:r>
                        <a:rPr lang="en-US" sz="1400" b="0">
                          <a:latin typeface="仿宋_GB2312" panose="02010609030101010101" pitchFamily="49" charset="-122"/>
                          <a:ea typeface="仿宋_GB2312" panose="02010609030101010101" pitchFamily="49" charset="-122"/>
                          <a:cs typeface="宋体" panose="02010600030101010101" pitchFamily="2" charset="-122"/>
                        </a:rPr>
                        <a:t>140</a:t>
                      </a:r>
                      <a:endParaRPr lang="en-US" altLang="en-US" sz="1400" b="0">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buNone/>
                      </a:pPr>
                      <a:r>
                        <a:rPr 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rPr>
                        <a:t>  个人独资企业</a:t>
                      </a:r>
                      <a:endParaRPr lang="en-US" alt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400" b="0">
                          <a:latin typeface="仿宋_GB2312" panose="02010609030101010101" pitchFamily="49" charset="-122"/>
                          <a:ea typeface="仿宋_GB2312" panose="02010609030101010101" pitchFamily="49" charset="-122"/>
                          <a:cs typeface="宋体" panose="02010600030101010101" pitchFamily="2" charset="-122"/>
                        </a:rPr>
                        <a:t> </a:t>
                      </a:r>
                      <a:endParaRPr lang="en-US" altLang="en-US" sz="1400" b="0">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buNone/>
                      </a:pPr>
                      <a:r>
                        <a:rPr lang="en-US" sz="1400" b="0">
                          <a:latin typeface="仿宋_GB2312" panose="02010609030101010101" pitchFamily="49" charset="-122"/>
                          <a:ea typeface="仿宋_GB2312" panose="02010609030101010101" pitchFamily="49" charset="-122"/>
                          <a:cs typeface="宋体" panose="02010600030101010101" pitchFamily="2" charset="-122"/>
                        </a:rPr>
                        <a:t> </a:t>
                      </a:r>
                      <a:endParaRPr lang="en-US" altLang="en-US" sz="1400" b="0">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95910">
                <a:tc>
                  <a:txBody>
                    <a:bodyPr/>
                    <a:lstStyle/>
                    <a:p>
                      <a:pPr indent="0" algn="ctr">
                        <a:buNone/>
                      </a:pPr>
                      <a:r>
                        <a:rPr lang="en-US" sz="1400" b="0">
                          <a:latin typeface="仿宋_GB2312" panose="02010609030101010101" pitchFamily="49" charset="-122"/>
                          <a:ea typeface="仿宋_GB2312" panose="02010609030101010101" pitchFamily="49" charset="-122"/>
                          <a:cs typeface="宋体" panose="02010600030101010101" pitchFamily="2" charset="-122"/>
                        </a:rPr>
                        <a:t>150</a:t>
                      </a:r>
                      <a:endParaRPr lang="en-US" altLang="en-US" sz="1400" b="0">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buNone/>
                      </a:pPr>
                      <a:r>
                        <a:rPr 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rPr>
                        <a:t>  合伙企业</a:t>
                      </a:r>
                      <a:endParaRPr lang="en-US" alt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400" b="0">
                          <a:latin typeface="仿宋_GB2312" panose="02010609030101010101" pitchFamily="49" charset="-122"/>
                          <a:ea typeface="仿宋_GB2312" panose="02010609030101010101" pitchFamily="49" charset="-122"/>
                          <a:cs typeface="宋体" panose="02010600030101010101" pitchFamily="2" charset="-122"/>
                        </a:rPr>
                        <a:t> </a:t>
                      </a:r>
                      <a:endParaRPr lang="en-US" altLang="en-US" sz="1400" b="0">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buNone/>
                      </a:pPr>
                      <a:r>
                        <a:rPr lang="en-US" sz="1400" b="0">
                          <a:latin typeface="仿宋_GB2312" panose="02010609030101010101" pitchFamily="49" charset="-122"/>
                          <a:ea typeface="仿宋_GB2312" panose="02010609030101010101" pitchFamily="49" charset="-122"/>
                          <a:cs typeface="宋体" panose="02010600030101010101" pitchFamily="2" charset="-122"/>
                        </a:rPr>
                        <a:t> </a:t>
                      </a:r>
                      <a:endParaRPr lang="en-US" altLang="en-US" sz="1400" b="0">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96545">
                <a:tc>
                  <a:txBody>
                    <a:bodyPr/>
                    <a:lstStyle/>
                    <a:p>
                      <a:pPr indent="0" algn="ctr">
                        <a:buNone/>
                      </a:pPr>
                      <a:r>
                        <a:rPr lang="en-US" sz="1400" b="0">
                          <a:latin typeface="仿宋_GB2312" panose="02010609030101010101" pitchFamily="49" charset="-122"/>
                          <a:ea typeface="仿宋_GB2312" panose="02010609030101010101" pitchFamily="49" charset="-122"/>
                          <a:cs typeface="宋体" panose="02010600030101010101" pitchFamily="2" charset="-122"/>
                        </a:rPr>
                        <a:t>190</a:t>
                      </a:r>
                      <a:endParaRPr lang="en-US" altLang="en-US" sz="1400" b="0">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a:lnL>
                      <a:noFill/>
                    </a:lnL>
                    <a:lnR w="12700" cap="flat" cmpd="sng">
                      <a:solidFill>
                        <a:srgbClr val="080000"/>
                      </a:solidFill>
                      <a:prstDash val="solid"/>
                      <a:headEnd type="none" w="med" len="med"/>
                      <a:tailEnd type="none" w="med" len="med"/>
                    </a:lnR>
                    <a:lnT cap="flat">
                      <a:noFill/>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rPr>
                        <a:t>  其他内资企业</a:t>
                      </a:r>
                      <a:endParaRPr lang="en-US" alt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仿宋_GB2312" panose="02010609030101010101" pitchFamily="49" charset="-122"/>
                          <a:ea typeface="仿宋_GB2312" panose="02010609030101010101" pitchFamily="49" charset="-122"/>
                          <a:cs typeface="宋体" panose="02010600030101010101" pitchFamily="2" charset="-122"/>
                        </a:rPr>
                        <a:t> </a:t>
                      </a:r>
                      <a:endParaRPr lang="en-US" altLang="en-US" sz="1400" b="0">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endParaRPr lang="en-US" altLang="en-US" sz="1400" b="0">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cap="flat">
                      <a:noFill/>
                    </a:lnR>
                    <a:lnT cap="flat">
                      <a:noFill/>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2" name="文本框 1"/>
          <p:cNvSpPr txBox="1"/>
          <p:nvPr/>
        </p:nvSpPr>
        <p:spPr>
          <a:xfrm>
            <a:off x="1214755" y="116840"/>
            <a:ext cx="4427220" cy="521970"/>
          </a:xfrm>
          <a:prstGeom prst="rect">
            <a:avLst/>
          </a:prstGeom>
          <a:noFill/>
        </p:spPr>
        <p:txBody>
          <a:bodyPr wrap="square" rtlCol="0" anchor="t">
            <a:spAutoFit/>
          </a:bodyPr>
          <a:p>
            <a:r>
              <a:rPr lang="zh-CN" altLang="en-US" sz="2800" b="1" dirty="0">
                <a:solidFill>
                  <a:srgbClr val="181DD6"/>
                </a:solidFill>
                <a:latin typeface="隶书" panose="02010509060101010101" pitchFamily="49" charset="-122"/>
                <a:ea typeface="隶书" panose="02010509060101010101" pitchFamily="49" charset="-122"/>
                <a:sym typeface="+mn-lt"/>
              </a:rPr>
              <a:t>主要指标解释</a:t>
            </a:r>
            <a:endParaRPr lang="zh-CN" altLang="en-US" sz="2800"/>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7106" name="文本框 16"/>
          <p:cNvSpPr txBox="1"/>
          <p:nvPr/>
        </p:nvSpPr>
        <p:spPr>
          <a:xfrm>
            <a:off x="846138" y="1404938"/>
            <a:ext cx="3719512" cy="460375"/>
          </a:xfrm>
          <a:prstGeom prst="rect">
            <a:avLst/>
          </a:prstGeom>
          <a:noFill/>
          <a:ln w="9525">
            <a:noFill/>
          </a:ln>
        </p:spPr>
        <p:txBody>
          <a:bodyPr wrap="square" anchor="t" anchorCtr="0">
            <a:spAutoFit/>
          </a:bodyPr>
          <a:lstStyle/>
          <a:p>
            <a:pPr algn="ctr"/>
            <a:r>
              <a:rPr lang="zh-CN" altLang="en-US" sz="2400" b="1" dirty="0">
                <a:solidFill>
                  <a:schemeClr val="bg1"/>
                </a:solidFill>
                <a:latin typeface="Arial" panose="020B0604020202020204" pitchFamily="34" charset="0"/>
                <a:ea typeface="微软雅黑" panose="020B0503020204020204" charset="-122"/>
              </a:rPr>
              <a:t>农民专业合作社（联合社）</a:t>
            </a:r>
            <a:endParaRPr lang="zh-CN" altLang="en-US" sz="2400" b="1" dirty="0">
              <a:solidFill>
                <a:schemeClr val="bg1"/>
              </a:solidFill>
              <a:latin typeface="Arial" panose="020B0604020202020204" pitchFamily="34" charset="0"/>
              <a:ea typeface="微软雅黑" panose="020B0503020204020204" charset="-122"/>
            </a:endParaRPr>
          </a:p>
        </p:txBody>
      </p:sp>
      <p:sp>
        <p:nvSpPr>
          <p:cNvPr id="47132" name="文本框 16"/>
          <p:cNvSpPr txBox="1"/>
          <p:nvPr/>
        </p:nvSpPr>
        <p:spPr>
          <a:xfrm>
            <a:off x="1616075" y="3001963"/>
            <a:ext cx="2019300" cy="460375"/>
          </a:xfrm>
          <a:prstGeom prst="rect">
            <a:avLst/>
          </a:prstGeom>
          <a:noFill/>
          <a:ln w="9525">
            <a:noFill/>
          </a:ln>
        </p:spPr>
        <p:txBody>
          <a:bodyPr wrap="none" anchor="t" anchorCtr="0">
            <a:spAutoFit/>
          </a:bodyPr>
          <a:lstStyle/>
          <a:p>
            <a:pPr algn="ctr"/>
            <a:r>
              <a:rPr lang="zh-CN" altLang="en-US" sz="2400" b="1" dirty="0">
                <a:solidFill>
                  <a:schemeClr val="bg1"/>
                </a:solidFill>
                <a:latin typeface="Arial" panose="020B0604020202020204" pitchFamily="34" charset="0"/>
                <a:ea typeface="微软雅黑" panose="020B0503020204020204" charset="-122"/>
              </a:rPr>
              <a:t>其他市场主体</a:t>
            </a:r>
            <a:endParaRPr lang="zh-CN" altLang="en-US" sz="2400" b="1" dirty="0">
              <a:solidFill>
                <a:schemeClr val="bg1"/>
              </a:solidFill>
              <a:latin typeface="Arial" panose="020B0604020202020204" pitchFamily="34" charset="0"/>
              <a:ea typeface="微软雅黑" panose="020B0503020204020204" charset="-122"/>
            </a:endParaRPr>
          </a:p>
        </p:txBody>
      </p:sp>
      <p:sp>
        <p:nvSpPr>
          <p:cNvPr id="4" name="文本框 3"/>
          <p:cNvSpPr txBox="1"/>
          <p:nvPr/>
        </p:nvSpPr>
        <p:spPr>
          <a:xfrm>
            <a:off x="1376045" y="930275"/>
            <a:ext cx="8928735" cy="521970"/>
          </a:xfrm>
          <a:prstGeom prst="rect">
            <a:avLst/>
          </a:prstGeom>
          <a:noFill/>
        </p:spPr>
        <p:txBody>
          <a:bodyPr wrap="square" rtlCol="0">
            <a:spAutoFit/>
          </a:bodyPr>
          <a:lstStyle/>
          <a:p>
            <a:r>
              <a:rPr lang="zh-CN" altLang="en-US" sz="2800" dirty="0"/>
              <a:t>经营主体登记注册类型与统计类别对照表（示例）</a:t>
            </a:r>
            <a:endParaRPr lang="zh-CN" altLang="en-US" sz="2800" dirty="0"/>
          </a:p>
        </p:txBody>
      </p:sp>
      <p:graphicFrame>
        <p:nvGraphicFramePr>
          <p:cNvPr id="5" name="表格 4"/>
          <p:cNvGraphicFramePr/>
          <p:nvPr>
            <p:custDataLst>
              <p:tags r:id="rId1"/>
            </p:custDataLst>
          </p:nvPr>
        </p:nvGraphicFramePr>
        <p:xfrm>
          <a:off x="1343660" y="1557020"/>
          <a:ext cx="7735570" cy="5024755"/>
        </p:xfrm>
        <a:graphic>
          <a:graphicData uri="http://schemas.openxmlformats.org/drawingml/2006/table">
            <a:tbl>
              <a:tblPr firstRow="1" bandRow="1">
                <a:tableStyleId>{5C22544A-7EE6-4342-B048-85BDC9FD1C3A}</a:tableStyleId>
              </a:tblPr>
              <a:tblGrid>
                <a:gridCol w="588010"/>
                <a:gridCol w="4495165"/>
                <a:gridCol w="548640"/>
                <a:gridCol w="2103755"/>
              </a:tblGrid>
              <a:tr h="368935">
                <a:tc gridSpan="2">
                  <a:txBody>
                    <a:bodyPr/>
                    <a:lstStyle/>
                    <a:p>
                      <a:pPr indent="0" algn="ctr">
                        <a:buNone/>
                      </a:pPr>
                      <a:r>
                        <a:rPr lang="en-US" sz="1400">
                          <a:latin typeface="宋体" panose="02010600030101010101" pitchFamily="2" charset="-122"/>
                          <a:ea typeface="宋体" panose="02010600030101010101" pitchFamily="2" charset="-122"/>
                        </a:rPr>
                        <a:t>登记注册类型及代码</a:t>
                      </a:r>
                      <a:endParaRPr lang="en-US" altLang="en-US" sz="1400">
                        <a:latin typeface="宋体" panose="02010600030101010101" pitchFamily="2" charset="-122"/>
                        <a:ea typeface="宋体" panose="02010600030101010101" pitchFamily="2" charset="-122"/>
                      </a:endParaRPr>
                    </a:p>
                  </a:txBody>
                  <a:tcPr marL="68580" marR="68580" marT="0" marB="0" anchor="ctr"/>
                </a:tc>
                <a:tc hMerge="1">
                  <a:tcPr/>
                </a:tc>
                <a:tc gridSpan="2">
                  <a:txBody>
                    <a:bodyPr/>
                    <a:lstStyle/>
                    <a:p>
                      <a:pPr indent="0" algn="ctr">
                        <a:buNone/>
                      </a:pPr>
                      <a:r>
                        <a:rPr lang="en-US" sz="1400">
                          <a:latin typeface="宋体" panose="02010600030101010101" pitchFamily="2" charset="-122"/>
                          <a:ea typeface="宋体" panose="02010600030101010101" pitchFamily="2" charset="-122"/>
                        </a:rPr>
                        <a:t>统计类别及代码</a:t>
                      </a:r>
                      <a:endParaRPr lang="en-US" altLang="en-US" sz="1400">
                        <a:latin typeface="宋体" panose="02010600030101010101" pitchFamily="2" charset="-122"/>
                        <a:ea typeface="宋体" panose="02010600030101010101" pitchFamily="2" charset="-122"/>
                      </a:endParaRPr>
                    </a:p>
                  </a:txBody>
                  <a:tcPr marL="68580" marR="68580" marT="0" marB="0" anchor="ctr"/>
                </a:tc>
                <a:tc hMerge="1">
                  <a:tcPr/>
                </a:tc>
              </a:tr>
              <a:tr h="213360">
                <a:tc>
                  <a:txBody>
                    <a:bodyPr/>
                    <a:lstStyle/>
                    <a:p>
                      <a:pPr indent="0">
                        <a:buNone/>
                      </a:pPr>
                      <a:r>
                        <a:rPr lang="en-US" sz="1400">
                          <a:latin typeface="宋体" panose="02010600030101010101" pitchFamily="2" charset="-122"/>
                          <a:ea typeface="宋体" panose="02010600030101010101" pitchFamily="2" charset="-122"/>
                        </a:rPr>
                        <a:t>1000</a:t>
                      </a:r>
                      <a:endParaRPr lang="en-US" altLang="en-US" sz="1400">
                        <a:latin typeface="宋体" panose="02010600030101010101" pitchFamily="2" charset="-122"/>
                        <a:ea typeface="宋体" panose="02010600030101010101" pitchFamily="2" charset="-122"/>
                      </a:endParaRPr>
                    </a:p>
                  </a:txBody>
                  <a:tcPr marL="68580" marR="68580" marT="0" marB="0"/>
                </a:tc>
                <a:tc>
                  <a:txBody>
                    <a:bodyPr/>
                    <a:lstStyle/>
                    <a:p>
                      <a:pPr indent="0">
                        <a:buNone/>
                      </a:pPr>
                      <a:r>
                        <a:rPr lang="en-US" sz="1400">
                          <a:latin typeface="宋体" panose="02010600030101010101" pitchFamily="2" charset="-122"/>
                          <a:ea typeface="宋体" panose="02010600030101010101" pitchFamily="2" charset="-122"/>
                        </a:rPr>
                        <a:t>内资公司</a:t>
                      </a:r>
                      <a:endParaRPr lang="en-US" altLang="en-US" sz="1400">
                        <a:latin typeface="宋体" panose="02010600030101010101" pitchFamily="2" charset="-122"/>
                        <a:ea typeface="宋体" panose="02010600030101010101" pitchFamily="2" charset="-122"/>
                      </a:endParaRPr>
                    </a:p>
                  </a:txBody>
                  <a:tcPr marL="68580" marR="68580" marT="0" marB="0"/>
                </a:tc>
                <a:tc>
                  <a:txBody>
                    <a:bodyPr/>
                    <a:lstStyle/>
                    <a:p>
                      <a:pPr indent="0" algn="ctr">
                        <a:buNone/>
                      </a:pPr>
                      <a:r>
                        <a:rPr lang="en-US" sz="1400">
                          <a:latin typeface="宋体" panose="02010600030101010101" pitchFamily="2" charset="-122"/>
                          <a:ea typeface="宋体" panose="02010600030101010101" pitchFamily="2" charset="-122"/>
                        </a:rPr>
                        <a:t> </a:t>
                      </a:r>
                      <a:endParaRPr lang="en-US" altLang="en-US" sz="1400">
                        <a:latin typeface="宋体" panose="02010600030101010101" pitchFamily="2" charset="-122"/>
                        <a:ea typeface="宋体" panose="02010600030101010101" pitchFamily="2" charset="-122"/>
                      </a:endParaRPr>
                    </a:p>
                  </a:txBody>
                  <a:tcPr marL="68580" marR="68580" marT="0" marB="0" anchor="ctr"/>
                </a:tc>
                <a:tc>
                  <a:txBody>
                    <a:bodyPr/>
                    <a:lstStyle/>
                    <a:p>
                      <a:pPr indent="0">
                        <a:buNone/>
                      </a:pPr>
                      <a:r>
                        <a:rPr lang="en-US" sz="1400">
                          <a:latin typeface="宋体" panose="02010600030101010101" pitchFamily="2" charset="-122"/>
                          <a:ea typeface="宋体" panose="02010600030101010101" pitchFamily="2" charset="-122"/>
                        </a:rPr>
                        <a:t> </a:t>
                      </a:r>
                      <a:endParaRPr lang="en-US" altLang="en-US" sz="1400">
                        <a:latin typeface="宋体" panose="02010600030101010101" pitchFamily="2" charset="-122"/>
                        <a:ea typeface="宋体" panose="02010600030101010101" pitchFamily="2" charset="-122"/>
                      </a:endParaRPr>
                    </a:p>
                  </a:txBody>
                  <a:tcPr marL="68580" marR="68580" marT="0" marB="0" anchor="ctr"/>
                </a:tc>
              </a:tr>
              <a:tr h="235585">
                <a:tc>
                  <a:txBody>
                    <a:bodyPr/>
                    <a:lstStyle/>
                    <a:p>
                      <a:pPr indent="0">
                        <a:buNone/>
                      </a:pPr>
                      <a:r>
                        <a:rPr lang="en-US" sz="1400">
                          <a:latin typeface="宋体" panose="02010600030101010101" pitchFamily="2" charset="-122"/>
                          <a:ea typeface="宋体" panose="02010600030101010101" pitchFamily="2" charset="-122"/>
                        </a:rPr>
                        <a:t>1100</a:t>
                      </a:r>
                      <a:endParaRPr lang="en-US" altLang="en-US" sz="1400">
                        <a:latin typeface="宋体" panose="02010600030101010101" pitchFamily="2" charset="-122"/>
                        <a:ea typeface="宋体" panose="02010600030101010101" pitchFamily="2" charset="-122"/>
                      </a:endParaRPr>
                    </a:p>
                  </a:txBody>
                  <a:tcPr marL="68580" marR="68580" marT="0" marB="0"/>
                </a:tc>
                <a:tc>
                  <a:txBody>
                    <a:bodyPr/>
                    <a:lstStyle/>
                    <a:p>
                      <a:pPr indent="0">
                        <a:buNone/>
                      </a:pPr>
                      <a:r>
                        <a:rPr lang="en-US" sz="1400">
                          <a:latin typeface="宋体" panose="02010600030101010101" pitchFamily="2" charset="-122"/>
                          <a:ea typeface="宋体" panose="02010600030101010101" pitchFamily="2" charset="-122"/>
                        </a:rPr>
                        <a:t>有限责任公司</a:t>
                      </a:r>
                      <a:endParaRPr lang="en-US" altLang="en-US" sz="1400">
                        <a:latin typeface="宋体" panose="02010600030101010101" pitchFamily="2" charset="-122"/>
                        <a:ea typeface="宋体" panose="02010600030101010101" pitchFamily="2" charset="-122"/>
                      </a:endParaRPr>
                    </a:p>
                  </a:txBody>
                  <a:tcPr marL="68580" marR="68580" marT="0" marB="0"/>
                </a:tc>
                <a:tc>
                  <a:txBody>
                    <a:bodyPr/>
                    <a:lstStyle/>
                    <a:p>
                      <a:pPr indent="0" algn="ctr">
                        <a:buNone/>
                      </a:pPr>
                      <a:r>
                        <a:rPr lang="en-US" sz="1400">
                          <a:latin typeface="宋体" panose="02010600030101010101" pitchFamily="2" charset="-122"/>
                          <a:ea typeface="宋体" panose="02010600030101010101" pitchFamily="2" charset="-122"/>
                        </a:rPr>
                        <a:t> </a:t>
                      </a:r>
                      <a:endParaRPr lang="en-US" altLang="en-US" sz="1400">
                        <a:latin typeface="宋体" panose="02010600030101010101" pitchFamily="2" charset="-122"/>
                        <a:ea typeface="宋体" panose="02010600030101010101" pitchFamily="2" charset="-122"/>
                      </a:endParaRPr>
                    </a:p>
                  </a:txBody>
                  <a:tcPr marL="68580" marR="68580" marT="0" marB="0" anchor="ctr"/>
                </a:tc>
                <a:tc>
                  <a:txBody>
                    <a:bodyPr/>
                    <a:lstStyle/>
                    <a:p>
                      <a:pPr indent="0">
                        <a:buNone/>
                      </a:pPr>
                      <a:r>
                        <a:rPr lang="en-US" sz="1400">
                          <a:latin typeface="宋体" panose="02010600030101010101" pitchFamily="2" charset="-122"/>
                          <a:ea typeface="宋体" panose="02010600030101010101" pitchFamily="2" charset="-122"/>
                        </a:rPr>
                        <a:t> </a:t>
                      </a:r>
                      <a:endParaRPr lang="en-US" altLang="en-US" sz="1400">
                        <a:latin typeface="宋体" panose="02010600030101010101" pitchFamily="2" charset="-122"/>
                        <a:ea typeface="宋体" panose="02010600030101010101" pitchFamily="2" charset="-122"/>
                      </a:endParaRPr>
                    </a:p>
                  </a:txBody>
                  <a:tcPr marL="68580" marR="68580" marT="0" marB="0" anchor="ctr"/>
                </a:tc>
              </a:tr>
              <a:tr h="234315">
                <a:tc>
                  <a:txBody>
                    <a:bodyPr/>
                    <a:lstStyle/>
                    <a:p>
                      <a:pPr indent="0">
                        <a:buNone/>
                      </a:pPr>
                      <a:r>
                        <a:rPr lang="en-US" sz="1400">
                          <a:latin typeface="宋体" panose="02010600030101010101" pitchFamily="2" charset="-122"/>
                          <a:ea typeface="宋体" panose="02010600030101010101" pitchFamily="2" charset="-122"/>
                        </a:rPr>
                        <a:t>1110</a:t>
                      </a:r>
                      <a:endParaRPr lang="en-US" altLang="en-US" sz="1400">
                        <a:latin typeface="宋体" panose="02010600030101010101" pitchFamily="2" charset="-122"/>
                        <a:ea typeface="宋体" panose="02010600030101010101" pitchFamily="2" charset="-122"/>
                      </a:endParaRPr>
                    </a:p>
                  </a:txBody>
                  <a:tcPr marL="68580" marR="68580" marT="0" marB="0"/>
                </a:tc>
                <a:tc>
                  <a:txBody>
                    <a:bodyPr/>
                    <a:lstStyle/>
                    <a:p>
                      <a:pPr indent="0">
                        <a:buNone/>
                      </a:pPr>
                      <a:r>
                        <a:rPr lang="en-US" sz="1400">
                          <a:latin typeface="宋体" panose="02010600030101010101" pitchFamily="2" charset="-122"/>
                          <a:ea typeface="宋体" panose="02010600030101010101" pitchFamily="2" charset="-122"/>
                          <a:cs typeface="宋体" panose="02010600030101010101" pitchFamily="2" charset="-122"/>
                        </a:rPr>
                        <a:t>有限责任公司(国有独资)</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indent="0" algn="ctr">
                        <a:buNone/>
                      </a:pPr>
                      <a:r>
                        <a:rPr lang="en-US" sz="1400">
                          <a:latin typeface="宋体" panose="02010600030101010101" pitchFamily="2" charset="-122"/>
                          <a:ea typeface="宋体" panose="02010600030101010101" pitchFamily="2" charset="-122"/>
                        </a:rPr>
                        <a:t>111</a:t>
                      </a:r>
                      <a:endParaRPr lang="en-US" altLang="en-US" sz="1400">
                        <a:latin typeface="宋体" panose="02010600030101010101" pitchFamily="2" charset="-122"/>
                        <a:ea typeface="宋体" panose="02010600030101010101" pitchFamily="2" charset="-122"/>
                      </a:endParaRPr>
                    </a:p>
                  </a:txBody>
                  <a:tcPr marL="68580" marR="68580" marT="0" marB="0" anchor="ctr"/>
                </a:tc>
                <a:tc>
                  <a:txBody>
                    <a:bodyPr/>
                    <a:lstStyle/>
                    <a:p>
                      <a:pPr indent="0">
                        <a:buNone/>
                      </a:pPr>
                      <a:r>
                        <a:rPr lang="en-US" sz="1400">
                          <a:latin typeface="宋体" panose="02010600030101010101" pitchFamily="2" charset="-122"/>
                          <a:ea typeface="宋体" panose="02010600030101010101" pitchFamily="2" charset="-122"/>
                        </a:rPr>
                        <a:t>国有独资公司</a:t>
                      </a:r>
                      <a:endParaRPr lang="en-US" altLang="en-US" sz="1400">
                        <a:latin typeface="宋体" panose="02010600030101010101" pitchFamily="2" charset="-122"/>
                        <a:ea typeface="宋体" panose="02010600030101010101" pitchFamily="2" charset="-122"/>
                      </a:endParaRPr>
                    </a:p>
                  </a:txBody>
                  <a:tcPr marL="68580" marR="68580" marT="0" marB="0" anchor="ctr"/>
                </a:tc>
              </a:tr>
              <a:tr h="235585">
                <a:tc>
                  <a:txBody>
                    <a:bodyPr/>
                    <a:lstStyle/>
                    <a:p>
                      <a:pPr indent="0">
                        <a:buNone/>
                      </a:pPr>
                      <a:r>
                        <a:rPr lang="en-US" sz="1400">
                          <a:latin typeface="宋体" panose="02010600030101010101" pitchFamily="2" charset="-122"/>
                          <a:ea typeface="宋体" panose="02010600030101010101" pitchFamily="2" charset="-122"/>
                        </a:rPr>
                        <a:t>1120</a:t>
                      </a:r>
                      <a:endParaRPr lang="en-US" altLang="en-US" sz="1400">
                        <a:latin typeface="宋体" panose="02010600030101010101" pitchFamily="2" charset="-122"/>
                        <a:ea typeface="宋体" panose="02010600030101010101" pitchFamily="2" charset="-122"/>
                      </a:endParaRPr>
                    </a:p>
                  </a:txBody>
                  <a:tcPr marL="68580" marR="68580" marT="0" marB="0"/>
                </a:tc>
                <a:tc>
                  <a:txBody>
                    <a:bodyPr/>
                    <a:lstStyle/>
                    <a:p>
                      <a:pPr indent="0">
                        <a:buNone/>
                      </a:pPr>
                      <a:r>
                        <a:rPr lang="en-US" sz="1400">
                          <a:latin typeface="宋体" panose="02010600030101010101" pitchFamily="2" charset="-122"/>
                          <a:ea typeface="宋体" panose="02010600030101010101" pitchFamily="2" charset="-122"/>
                          <a:cs typeface="宋体" panose="02010600030101010101" pitchFamily="2" charset="-122"/>
                        </a:rPr>
                        <a:t>有限责任公司(外商投资企业投资)</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indent="0" algn="ctr">
                        <a:buNone/>
                      </a:pPr>
                      <a:r>
                        <a:rPr lang="en-US" sz="1400">
                          <a:latin typeface="宋体" panose="02010600030101010101" pitchFamily="2" charset="-122"/>
                          <a:ea typeface="宋体" panose="02010600030101010101" pitchFamily="2" charset="-122"/>
                        </a:rPr>
                        <a:t> </a:t>
                      </a:r>
                      <a:endParaRPr lang="en-US" altLang="en-US" sz="1400">
                        <a:latin typeface="宋体" panose="02010600030101010101" pitchFamily="2" charset="-122"/>
                        <a:ea typeface="宋体" panose="02010600030101010101" pitchFamily="2" charset="-122"/>
                      </a:endParaRPr>
                    </a:p>
                  </a:txBody>
                  <a:tcPr marL="68580" marR="68580" marT="0" marB="0" anchor="ctr"/>
                </a:tc>
                <a:tc>
                  <a:txBody>
                    <a:bodyPr/>
                    <a:lstStyle/>
                    <a:p>
                      <a:pPr indent="0">
                        <a:buNone/>
                      </a:pPr>
                      <a:r>
                        <a:rPr lang="en-US" sz="1400">
                          <a:latin typeface="宋体" panose="02010600030101010101" pitchFamily="2" charset="-122"/>
                          <a:ea typeface="宋体" panose="02010600030101010101" pitchFamily="2" charset="-122"/>
                        </a:rPr>
                        <a:t> </a:t>
                      </a:r>
                      <a:endParaRPr lang="en-US" altLang="en-US" sz="1400">
                        <a:latin typeface="宋体" panose="02010600030101010101" pitchFamily="2" charset="-122"/>
                        <a:ea typeface="宋体" panose="02010600030101010101" pitchFamily="2" charset="-122"/>
                      </a:endParaRPr>
                    </a:p>
                  </a:txBody>
                  <a:tcPr marL="68580" marR="68580" marT="0" marB="0" anchor="ctr"/>
                </a:tc>
              </a:tr>
              <a:tr h="234315">
                <a:tc>
                  <a:txBody>
                    <a:bodyPr/>
                    <a:lstStyle/>
                    <a:p>
                      <a:pPr indent="0">
                        <a:buNone/>
                      </a:pPr>
                      <a:r>
                        <a:rPr lang="en-US" sz="1400">
                          <a:latin typeface="宋体" panose="02010600030101010101" pitchFamily="2" charset="-122"/>
                          <a:ea typeface="宋体" panose="02010600030101010101" pitchFamily="2" charset="-122"/>
                        </a:rPr>
                        <a:t>1121</a:t>
                      </a:r>
                      <a:endParaRPr lang="en-US" altLang="en-US" sz="1400">
                        <a:latin typeface="宋体" panose="02010600030101010101" pitchFamily="2" charset="-122"/>
                        <a:ea typeface="宋体" panose="02010600030101010101" pitchFamily="2" charset="-122"/>
                      </a:endParaRPr>
                    </a:p>
                  </a:txBody>
                  <a:tcPr marL="68580" marR="68580" marT="0" marB="0"/>
                </a:tc>
                <a:tc>
                  <a:txBody>
                    <a:bodyPr/>
                    <a:lstStyle/>
                    <a:p>
                      <a:pPr indent="0">
                        <a:buNone/>
                      </a:pPr>
                      <a:r>
                        <a:rPr lang="en-US" sz="1400">
                          <a:latin typeface="宋体" panose="02010600030101010101" pitchFamily="2" charset="-122"/>
                          <a:ea typeface="宋体" panose="02010600030101010101" pitchFamily="2" charset="-122"/>
                          <a:cs typeface="宋体" panose="02010600030101010101" pitchFamily="2" charset="-122"/>
                        </a:rPr>
                        <a:t>有限责任公司(外商投资企业合资)</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indent="0" algn="ctr">
                        <a:buNone/>
                      </a:pPr>
                      <a:r>
                        <a:rPr lang="en-US" sz="1400">
                          <a:latin typeface="宋体" panose="02010600030101010101" pitchFamily="2" charset="-122"/>
                          <a:ea typeface="宋体" panose="02010600030101010101" pitchFamily="2" charset="-122"/>
                        </a:rPr>
                        <a:t>119</a:t>
                      </a:r>
                      <a:endParaRPr lang="en-US" altLang="en-US" sz="1400">
                        <a:latin typeface="宋体" panose="02010600030101010101" pitchFamily="2" charset="-122"/>
                        <a:ea typeface="宋体" panose="02010600030101010101" pitchFamily="2" charset="-122"/>
                      </a:endParaRPr>
                    </a:p>
                  </a:txBody>
                  <a:tcPr marL="68580" marR="68580" marT="0" marB="0" anchor="ctr"/>
                </a:tc>
                <a:tc>
                  <a:txBody>
                    <a:bodyPr/>
                    <a:lstStyle/>
                    <a:p>
                      <a:pPr indent="0">
                        <a:buNone/>
                      </a:pPr>
                      <a:r>
                        <a:rPr lang="en-US" sz="1400">
                          <a:latin typeface="宋体" panose="02010600030101010101" pitchFamily="2" charset="-122"/>
                          <a:ea typeface="宋体" panose="02010600030101010101" pitchFamily="2" charset="-122"/>
                        </a:rPr>
                        <a:t>其他有限责任公司</a:t>
                      </a:r>
                      <a:endParaRPr lang="en-US" altLang="en-US" sz="1400">
                        <a:latin typeface="宋体" panose="02010600030101010101" pitchFamily="2" charset="-122"/>
                        <a:ea typeface="宋体" panose="02010600030101010101" pitchFamily="2" charset="-122"/>
                      </a:endParaRPr>
                    </a:p>
                  </a:txBody>
                  <a:tcPr marL="68580" marR="68580" marT="0" marB="0" anchor="ctr"/>
                </a:tc>
              </a:tr>
              <a:tr h="234950">
                <a:tc>
                  <a:txBody>
                    <a:bodyPr/>
                    <a:lstStyle/>
                    <a:p>
                      <a:pPr indent="0">
                        <a:buNone/>
                      </a:pPr>
                      <a:r>
                        <a:rPr lang="en-US" sz="1400">
                          <a:latin typeface="宋体" panose="02010600030101010101" pitchFamily="2" charset="-122"/>
                          <a:ea typeface="宋体" panose="02010600030101010101" pitchFamily="2" charset="-122"/>
                        </a:rPr>
                        <a:t>1122</a:t>
                      </a:r>
                      <a:endParaRPr lang="en-US" altLang="en-US" sz="1400">
                        <a:latin typeface="宋体" panose="02010600030101010101" pitchFamily="2" charset="-122"/>
                        <a:ea typeface="宋体" panose="02010600030101010101" pitchFamily="2" charset="-122"/>
                      </a:endParaRPr>
                    </a:p>
                  </a:txBody>
                  <a:tcPr marL="68580" marR="68580" marT="0" marB="0"/>
                </a:tc>
                <a:tc>
                  <a:txBody>
                    <a:bodyPr/>
                    <a:lstStyle/>
                    <a:p>
                      <a:pPr indent="0">
                        <a:buNone/>
                      </a:pPr>
                      <a:r>
                        <a:rPr lang="en-US" sz="1400">
                          <a:latin typeface="宋体" panose="02010600030101010101" pitchFamily="2" charset="-122"/>
                          <a:ea typeface="宋体" panose="02010600030101010101" pitchFamily="2" charset="-122"/>
                          <a:cs typeface="宋体" panose="02010600030101010101" pitchFamily="2" charset="-122"/>
                        </a:rPr>
                        <a:t>有限责任公司(外商投资企业与内资合资)</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indent="0" algn="ctr">
                        <a:buNone/>
                      </a:pPr>
                      <a:r>
                        <a:rPr lang="en-US" sz="1400">
                          <a:latin typeface="宋体" panose="02010600030101010101" pitchFamily="2" charset="-122"/>
                          <a:ea typeface="宋体" panose="02010600030101010101" pitchFamily="2" charset="-122"/>
                        </a:rPr>
                        <a:t>119</a:t>
                      </a:r>
                      <a:endParaRPr lang="en-US" altLang="en-US" sz="1400">
                        <a:latin typeface="宋体" panose="02010600030101010101" pitchFamily="2" charset="-122"/>
                        <a:ea typeface="宋体" panose="02010600030101010101" pitchFamily="2" charset="-122"/>
                      </a:endParaRPr>
                    </a:p>
                  </a:txBody>
                  <a:tcPr marL="68580" marR="68580" marT="0" marB="0" anchor="ctr"/>
                </a:tc>
                <a:tc>
                  <a:txBody>
                    <a:bodyPr/>
                    <a:lstStyle/>
                    <a:p>
                      <a:pPr indent="0">
                        <a:buNone/>
                      </a:pPr>
                      <a:r>
                        <a:rPr lang="en-US" sz="1400">
                          <a:latin typeface="宋体" panose="02010600030101010101" pitchFamily="2" charset="-122"/>
                          <a:ea typeface="宋体" panose="02010600030101010101" pitchFamily="2" charset="-122"/>
                        </a:rPr>
                        <a:t>其他有限责任公司</a:t>
                      </a:r>
                      <a:endParaRPr lang="en-US" altLang="en-US" sz="1400">
                        <a:latin typeface="宋体" panose="02010600030101010101" pitchFamily="2" charset="-122"/>
                        <a:ea typeface="宋体" panose="02010600030101010101" pitchFamily="2" charset="-122"/>
                      </a:endParaRPr>
                    </a:p>
                  </a:txBody>
                  <a:tcPr marL="68580" marR="68580" marT="0" marB="0" anchor="ctr"/>
                </a:tc>
              </a:tr>
              <a:tr h="234950">
                <a:tc>
                  <a:txBody>
                    <a:bodyPr/>
                    <a:lstStyle/>
                    <a:p>
                      <a:pPr indent="0">
                        <a:buNone/>
                      </a:pPr>
                      <a:r>
                        <a:rPr lang="en-US" sz="1400">
                          <a:latin typeface="宋体" panose="02010600030101010101" pitchFamily="2" charset="-122"/>
                          <a:ea typeface="宋体" panose="02010600030101010101" pitchFamily="2" charset="-122"/>
                        </a:rPr>
                        <a:t>1123</a:t>
                      </a:r>
                      <a:endParaRPr lang="en-US" altLang="en-US" sz="1400">
                        <a:latin typeface="宋体" panose="02010600030101010101" pitchFamily="2" charset="-122"/>
                        <a:ea typeface="宋体" panose="02010600030101010101" pitchFamily="2" charset="-122"/>
                      </a:endParaRPr>
                    </a:p>
                  </a:txBody>
                  <a:tcPr marL="68580" marR="68580" marT="0" marB="0"/>
                </a:tc>
                <a:tc>
                  <a:txBody>
                    <a:bodyPr/>
                    <a:lstStyle/>
                    <a:p>
                      <a:pPr indent="0">
                        <a:buNone/>
                      </a:pPr>
                      <a:r>
                        <a:rPr lang="en-US" sz="1400">
                          <a:latin typeface="宋体" panose="02010600030101010101" pitchFamily="2" charset="-122"/>
                          <a:ea typeface="宋体" panose="02010600030101010101" pitchFamily="2" charset="-122"/>
                          <a:cs typeface="宋体" panose="02010600030101010101" pitchFamily="2" charset="-122"/>
                        </a:rPr>
                        <a:t>有限责任公司(外商投资企业法人独资) </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indent="0" algn="ctr">
                        <a:buNone/>
                      </a:pPr>
                      <a:r>
                        <a:rPr lang="en-US" sz="1400">
                          <a:latin typeface="宋体" panose="02010600030101010101" pitchFamily="2" charset="-122"/>
                          <a:ea typeface="宋体" panose="02010600030101010101" pitchFamily="2" charset="-122"/>
                        </a:rPr>
                        <a:t>119</a:t>
                      </a:r>
                      <a:endParaRPr lang="en-US" altLang="en-US" sz="1400">
                        <a:latin typeface="宋体" panose="02010600030101010101" pitchFamily="2" charset="-122"/>
                        <a:ea typeface="宋体" panose="02010600030101010101" pitchFamily="2" charset="-122"/>
                      </a:endParaRPr>
                    </a:p>
                  </a:txBody>
                  <a:tcPr marL="68580" marR="68580" marT="0" marB="0" anchor="ctr"/>
                </a:tc>
                <a:tc>
                  <a:txBody>
                    <a:bodyPr/>
                    <a:lstStyle/>
                    <a:p>
                      <a:pPr indent="0">
                        <a:buNone/>
                      </a:pPr>
                      <a:r>
                        <a:rPr lang="en-US" sz="1400">
                          <a:latin typeface="宋体" panose="02010600030101010101" pitchFamily="2" charset="-122"/>
                          <a:ea typeface="宋体" panose="02010600030101010101" pitchFamily="2" charset="-122"/>
                        </a:rPr>
                        <a:t>其他有限责任公司</a:t>
                      </a:r>
                      <a:endParaRPr lang="en-US" altLang="en-US" sz="1400">
                        <a:latin typeface="宋体" panose="02010600030101010101" pitchFamily="2" charset="-122"/>
                        <a:ea typeface="宋体" panose="02010600030101010101" pitchFamily="2" charset="-122"/>
                      </a:endParaRPr>
                    </a:p>
                  </a:txBody>
                  <a:tcPr marL="68580" marR="68580" marT="0" marB="0" anchor="ctr"/>
                </a:tc>
              </a:tr>
              <a:tr h="234950">
                <a:tc>
                  <a:txBody>
                    <a:bodyPr/>
                    <a:lstStyle/>
                    <a:p>
                      <a:pPr indent="0">
                        <a:buNone/>
                      </a:pPr>
                      <a:r>
                        <a:rPr lang="en-US" sz="1400">
                          <a:latin typeface="宋体" panose="02010600030101010101" pitchFamily="2" charset="-122"/>
                          <a:ea typeface="宋体" panose="02010600030101010101" pitchFamily="2" charset="-122"/>
                        </a:rPr>
                        <a:t>1130</a:t>
                      </a:r>
                      <a:endParaRPr lang="en-US" altLang="en-US" sz="1400">
                        <a:latin typeface="宋体" panose="02010600030101010101" pitchFamily="2" charset="-122"/>
                        <a:ea typeface="宋体" panose="02010600030101010101" pitchFamily="2" charset="-122"/>
                      </a:endParaRPr>
                    </a:p>
                  </a:txBody>
                  <a:tcPr marL="68580" marR="68580" marT="0" marB="0"/>
                </a:tc>
                <a:tc>
                  <a:txBody>
                    <a:bodyPr/>
                    <a:lstStyle/>
                    <a:p>
                      <a:pPr indent="0">
                        <a:buNone/>
                      </a:pPr>
                      <a:r>
                        <a:rPr lang="en-US" sz="1400">
                          <a:latin typeface="宋体" panose="02010600030101010101" pitchFamily="2" charset="-122"/>
                          <a:ea typeface="宋体" panose="02010600030101010101" pitchFamily="2" charset="-122"/>
                          <a:cs typeface="宋体" panose="02010600030101010101" pitchFamily="2" charset="-122"/>
                        </a:rPr>
                        <a:t>有限责任公司(自然人投资或控股)</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indent="0" algn="ctr">
                        <a:buNone/>
                      </a:pPr>
                      <a:r>
                        <a:rPr lang="en-US" sz="1400">
                          <a:latin typeface="宋体" panose="02010600030101010101" pitchFamily="2" charset="-122"/>
                          <a:ea typeface="宋体" panose="02010600030101010101" pitchFamily="2" charset="-122"/>
                        </a:rPr>
                        <a:t>112</a:t>
                      </a:r>
                      <a:endParaRPr lang="en-US" altLang="en-US" sz="1400">
                        <a:latin typeface="宋体" panose="02010600030101010101" pitchFamily="2" charset="-122"/>
                        <a:ea typeface="宋体" panose="02010600030101010101" pitchFamily="2" charset="-122"/>
                      </a:endParaRPr>
                    </a:p>
                  </a:txBody>
                  <a:tcPr marL="68580" marR="68580" marT="0" marB="0" anchor="ctr"/>
                </a:tc>
                <a:tc>
                  <a:txBody>
                    <a:bodyPr/>
                    <a:lstStyle/>
                    <a:p>
                      <a:pPr indent="0">
                        <a:buNone/>
                      </a:pPr>
                      <a:r>
                        <a:rPr lang="en-US" sz="1400">
                          <a:latin typeface="宋体" panose="02010600030101010101" pitchFamily="2" charset="-122"/>
                          <a:ea typeface="宋体" panose="02010600030101010101" pitchFamily="2" charset="-122"/>
                        </a:rPr>
                        <a:t>私营有限责任公司</a:t>
                      </a:r>
                      <a:endParaRPr lang="en-US" altLang="en-US" sz="1400">
                        <a:latin typeface="宋体" panose="02010600030101010101" pitchFamily="2" charset="-122"/>
                        <a:ea typeface="宋体" panose="02010600030101010101" pitchFamily="2" charset="-122"/>
                      </a:endParaRPr>
                    </a:p>
                  </a:txBody>
                  <a:tcPr marL="68580" marR="68580" marT="0" marB="0" anchor="ctr"/>
                </a:tc>
              </a:tr>
              <a:tr h="234950">
                <a:tc>
                  <a:txBody>
                    <a:bodyPr/>
                    <a:lstStyle/>
                    <a:p>
                      <a:pPr indent="0">
                        <a:buNone/>
                      </a:pPr>
                      <a:r>
                        <a:rPr lang="en-US" sz="1400">
                          <a:latin typeface="宋体" panose="02010600030101010101" pitchFamily="2" charset="-122"/>
                          <a:ea typeface="宋体" panose="02010600030101010101" pitchFamily="2" charset="-122"/>
                        </a:rPr>
                        <a:t>1140</a:t>
                      </a:r>
                      <a:endParaRPr lang="en-US" altLang="en-US" sz="1400">
                        <a:latin typeface="宋体" panose="02010600030101010101" pitchFamily="2" charset="-122"/>
                        <a:ea typeface="宋体" panose="02010600030101010101" pitchFamily="2" charset="-122"/>
                      </a:endParaRPr>
                    </a:p>
                  </a:txBody>
                  <a:tcPr marL="68580" marR="68580" marT="0" marB="0"/>
                </a:tc>
                <a:tc>
                  <a:txBody>
                    <a:bodyPr/>
                    <a:lstStyle/>
                    <a:p>
                      <a:pPr indent="0">
                        <a:buNone/>
                      </a:pPr>
                      <a:r>
                        <a:rPr lang="en-US" sz="1400">
                          <a:latin typeface="宋体" panose="02010600030101010101" pitchFamily="2" charset="-122"/>
                          <a:ea typeface="宋体" panose="02010600030101010101" pitchFamily="2" charset="-122"/>
                          <a:cs typeface="宋体" panose="02010600030101010101" pitchFamily="2" charset="-122"/>
                        </a:rPr>
                        <a:t>有限责任公司(国有控股)</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indent="0" algn="ctr">
                        <a:buNone/>
                      </a:pPr>
                      <a:r>
                        <a:rPr lang="en-US" sz="1400">
                          <a:latin typeface="宋体" panose="02010600030101010101" pitchFamily="2" charset="-122"/>
                          <a:ea typeface="宋体" panose="02010600030101010101" pitchFamily="2" charset="-122"/>
                        </a:rPr>
                        <a:t>119</a:t>
                      </a:r>
                      <a:endParaRPr lang="en-US" altLang="en-US" sz="1400">
                        <a:latin typeface="宋体" panose="02010600030101010101" pitchFamily="2" charset="-122"/>
                        <a:ea typeface="宋体" panose="02010600030101010101" pitchFamily="2" charset="-122"/>
                      </a:endParaRPr>
                    </a:p>
                  </a:txBody>
                  <a:tcPr marL="68580" marR="68580" marT="0" marB="0" anchor="ctr"/>
                </a:tc>
                <a:tc>
                  <a:txBody>
                    <a:bodyPr/>
                    <a:lstStyle/>
                    <a:p>
                      <a:pPr indent="0">
                        <a:buNone/>
                      </a:pPr>
                      <a:r>
                        <a:rPr lang="en-US" sz="1400">
                          <a:latin typeface="宋体" panose="02010600030101010101" pitchFamily="2" charset="-122"/>
                          <a:ea typeface="宋体" panose="02010600030101010101" pitchFamily="2" charset="-122"/>
                        </a:rPr>
                        <a:t>其他有限责任公司</a:t>
                      </a:r>
                      <a:endParaRPr lang="en-US" altLang="en-US" sz="1400">
                        <a:latin typeface="宋体" panose="02010600030101010101" pitchFamily="2" charset="-122"/>
                        <a:ea typeface="宋体" panose="02010600030101010101" pitchFamily="2" charset="-122"/>
                      </a:endParaRPr>
                    </a:p>
                  </a:txBody>
                  <a:tcPr marL="68580" marR="68580" marT="0" marB="0" anchor="ctr"/>
                </a:tc>
              </a:tr>
              <a:tr h="234950">
                <a:tc>
                  <a:txBody>
                    <a:bodyPr/>
                    <a:lstStyle/>
                    <a:p>
                      <a:pPr indent="0">
                        <a:buNone/>
                      </a:pPr>
                      <a:r>
                        <a:rPr lang="en-US" sz="1400" b="0">
                          <a:latin typeface="宋体" panose="02010600030101010101" pitchFamily="2" charset="-122"/>
                          <a:ea typeface="宋体" panose="02010600030101010101" pitchFamily="2" charset="-122"/>
                        </a:rPr>
                        <a:t>1150</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一人有限责任公司</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r>
              <a:tr h="234950">
                <a:tc>
                  <a:txBody>
                    <a:bodyPr/>
                    <a:lstStyle/>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1151</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有限责任公司(自然人独资)</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112</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私营有限责任公司</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r>
              <a:tr h="234950">
                <a:tc>
                  <a:txBody>
                    <a:bodyPr/>
                    <a:lstStyle/>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1152</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有限责任公司(自然人投资或控股的法人独资)</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112</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私营有限责任公司</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r>
              <a:tr h="234950">
                <a:tc>
                  <a:txBody>
                    <a:bodyPr/>
                    <a:lstStyle/>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1153</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有限责任公司(非自然人投资或控股的法人独资）</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119</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其他有限责任公司</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r>
              <a:tr h="234950">
                <a:tc>
                  <a:txBody>
                    <a:bodyPr/>
                    <a:lstStyle/>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1190</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其他有限责任公司</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119</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其他有限责任公司</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r>
              <a:tr h="0">
                <a:tc>
                  <a:txBody>
                    <a:bodyPr/>
                    <a:lstStyle/>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1200</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indent="0">
                        <a:buNone/>
                      </a:pPr>
                      <a:r>
                        <a:rPr lang="en-US" sz="1400" b="0" dirty="0" err="1">
                          <a:solidFill>
                            <a:srgbClr val="000000"/>
                          </a:solidFill>
                          <a:latin typeface="宋体" panose="02010600030101010101" pitchFamily="2" charset="-122"/>
                          <a:ea typeface="宋体" panose="02010600030101010101" pitchFamily="2" charset="-122"/>
                          <a:cs typeface="宋体" panose="02010600030101010101" pitchFamily="2" charset="-122"/>
                        </a:rPr>
                        <a:t>股份有限公司</a:t>
                      </a:r>
                      <a:endParaRPr lang="en-US" altLang="en-US" sz="1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r>
              <a:tr h="234950">
                <a:tc>
                  <a:txBody>
                    <a:bodyPr/>
                    <a:lstStyle/>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1210</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股份有限公司(上市)</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r>
              <a:tr h="234950">
                <a:tc>
                  <a:txBody>
                    <a:bodyPr/>
                    <a:lstStyle/>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1211</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股份有限公司(上市、外商投资企业投资)</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129</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其他股份有限公司</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r>
              <a:tr h="234950">
                <a:tc>
                  <a:txBody>
                    <a:bodyPr/>
                    <a:lstStyle/>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1212</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股份有限公司(上市、自然人投资或控股)</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121</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私营股份有限公司</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r>
              <a:tr h="234950">
                <a:tc>
                  <a:txBody>
                    <a:bodyPr/>
                    <a:lstStyle/>
                    <a:p>
                      <a:pPr indent="0" algn="ctr">
                        <a:buNone/>
                      </a:pPr>
                      <a:r>
                        <a:rPr lang="en-US" altLang="zh-CN" sz="1400">
                          <a:latin typeface="宋体" panose="02010600030101010101" pitchFamily="2" charset="-122"/>
                          <a:ea typeface="宋体" panose="02010600030101010101" pitchFamily="2" charset="-122"/>
                        </a:rPr>
                        <a:t>……</a:t>
                      </a:r>
                      <a:endParaRPr lang="en-US" altLang="zh-CN" sz="1400">
                        <a:latin typeface="宋体" panose="02010600030101010101" pitchFamily="2" charset="-122"/>
                        <a:ea typeface="宋体" panose="02010600030101010101" pitchFamily="2" charset="-122"/>
                      </a:endParaRPr>
                    </a:p>
                  </a:txBody>
                  <a:tcPr marL="68580" marR="68580" marT="0" marB="0"/>
                </a:tc>
                <a:tc>
                  <a:txBody>
                    <a:bodyPr/>
                    <a:lstStyle/>
                    <a:p>
                      <a:pPr indent="0" algn="ctr">
                        <a:buNone/>
                      </a:pPr>
                      <a:r>
                        <a:rPr lang="en-US" altLang="en-US" sz="1400">
                          <a:latin typeface="宋体" panose="02010600030101010101" pitchFamily="2" charset="-122"/>
                          <a:ea typeface="宋体" panose="02010600030101010101" pitchFamily="2" charset="-122"/>
                        </a:rPr>
                        <a:t>……</a:t>
                      </a:r>
                      <a:endParaRPr lang="en-US" altLang="en-US" sz="1400">
                        <a:latin typeface="宋体" panose="02010600030101010101" pitchFamily="2" charset="-122"/>
                        <a:ea typeface="宋体" panose="02010600030101010101" pitchFamily="2" charset="-122"/>
                      </a:endParaRPr>
                    </a:p>
                  </a:txBody>
                  <a:tcPr marL="68580" marR="68580" marT="0" marB="0"/>
                </a:tc>
                <a:tc>
                  <a:txBody>
                    <a:bodyPr/>
                    <a:lstStyle/>
                    <a:p>
                      <a:pPr indent="0" algn="ctr">
                        <a:buNone/>
                      </a:pPr>
                      <a:r>
                        <a:rPr lang="en-US" altLang="en-US" sz="1400">
                          <a:latin typeface="宋体" panose="02010600030101010101" pitchFamily="2" charset="-122"/>
                          <a:ea typeface="宋体" panose="02010600030101010101" pitchFamily="2" charset="-122"/>
                        </a:rPr>
                        <a:t>……</a:t>
                      </a:r>
                      <a:endParaRPr lang="en-US" altLang="en-US" sz="1400">
                        <a:latin typeface="宋体" panose="02010600030101010101" pitchFamily="2" charset="-122"/>
                        <a:ea typeface="宋体" panose="02010600030101010101" pitchFamily="2" charset="-122"/>
                      </a:endParaRPr>
                    </a:p>
                  </a:txBody>
                  <a:tcPr marL="68580" marR="68580" marT="0" marB="0" anchor="ctr"/>
                </a:tc>
                <a:tc>
                  <a:txBody>
                    <a:bodyPr/>
                    <a:lstStyle/>
                    <a:p>
                      <a:pPr indent="0" algn="ctr">
                        <a:buNone/>
                      </a:pPr>
                      <a:r>
                        <a:rPr lang="en-US" altLang="en-US" sz="1400">
                          <a:latin typeface="宋体" panose="02010600030101010101" pitchFamily="2" charset="-122"/>
                          <a:ea typeface="宋体" panose="02010600030101010101" pitchFamily="2" charset="-122"/>
                        </a:rPr>
                        <a:t>……</a:t>
                      </a:r>
                      <a:endParaRPr lang="en-US" altLang="en-US" sz="1400">
                        <a:latin typeface="宋体" panose="02010600030101010101" pitchFamily="2" charset="-122"/>
                        <a:ea typeface="宋体" panose="02010600030101010101" pitchFamily="2" charset="-122"/>
                      </a:endParaRPr>
                    </a:p>
                  </a:txBody>
                  <a:tcPr marL="68580" marR="68580" marT="0" marB="0" anchor="ctr"/>
                </a:tc>
              </a:tr>
              <a:tr h="234950">
                <a:tc>
                  <a:txBody>
                    <a:bodyPr/>
                    <a:lstStyle/>
                    <a:p>
                      <a:pPr indent="0" algn="ctr">
                        <a:buNone/>
                      </a:pPr>
                      <a:r>
                        <a:rPr lang="en-US" altLang="zh-CN" sz="1400">
                          <a:latin typeface="宋体" panose="02010600030101010101" pitchFamily="2" charset="-122"/>
                          <a:ea typeface="宋体" panose="02010600030101010101" pitchFamily="2" charset="-122"/>
                        </a:rPr>
                        <a:t>……</a:t>
                      </a:r>
                      <a:endParaRPr lang="en-US" altLang="zh-CN" sz="1400">
                        <a:latin typeface="宋体" panose="02010600030101010101" pitchFamily="2" charset="-122"/>
                        <a:ea typeface="宋体" panose="02010600030101010101" pitchFamily="2" charset="-122"/>
                      </a:endParaRPr>
                    </a:p>
                  </a:txBody>
                  <a:tcPr marL="68580" marR="68580" marT="0" marB="0"/>
                </a:tc>
                <a:tc>
                  <a:txBody>
                    <a:bodyPr/>
                    <a:lstStyle/>
                    <a:p>
                      <a:pPr indent="0" algn="ctr">
                        <a:buNone/>
                      </a:pPr>
                      <a:r>
                        <a:rPr lang="en-US" altLang="en-US" sz="1400">
                          <a:latin typeface="宋体" panose="02010600030101010101" pitchFamily="2" charset="-122"/>
                          <a:ea typeface="宋体" panose="02010600030101010101" pitchFamily="2" charset="-122"/>
                        </a:rPr>
                        <a:t>……</a:t>
                      </a:r>
                      <a:endParaRPr lang="en-US" altLang="en-US" sz="1400">
                        <a:latin typeface="宋体" panose="02010600030101010101" pitchFamily="2" charset="-122"/>
                        <a:ea typeface="宋体" panose="02010600030101010101" pitchFamily="2" charset="-122"/>
                      </a:endParaRPr>
                    </a:p>
                  </a:txBody>
                  <a:tcPr marL="68580" marR="68580" marT="0" marB="0"/>
                </a:tc>
                <a:tc>
                  <a:txBody>
                    <a:bodyPr/>
                    <a:lstStyle/>
                    <a:p>
                      <a:pPr indent="0" algn="ctr">
                        <a:buNone/>
                      </a:pPr>
                      <a:r>
                        <a:rPr lang="en-US" altLang="en-US" sz="1400">
                          <a:latin typeface="宋体" panose="02010600030101010101" pitchFamily="2" charset="-122"/>
                          <a:ea typeface="宋体" panose="02010600030101010101" pitchFamily="2" charset="-122"/>
                        </a:rPr>
                        <a:t>……</a:t>
                      </a:r>
                      <a:endParaRPr lang="en-US" altLang="en-US" sz="1400">
                        <a:latin typeface="宋体" panose="02010600030101010101" pitchFamily="2" charset="-122"/>
                        <a:ea typeface="宋体" panose="02010600030101010101" pitchFamily="2" charset="-122"/>
                      </a:endParaRPr>
                    </a:p>
                  </a:txBody>
                  <a:tcPr marL="68580" marR="68580" marT="0" marB="0" anchor="ctr"/>
                </a:tc>
                <a:tc>
                  <a:txBody>
                    <a:bodyPr/>
                    <a:lstStyle/>
                    <a:p>
                      <a:pPr indent="0" algn="ctr">
                        <a:buNone/>
                      </a:pPr>
                      <a:r>
                        <a:rPr lang="en-US" altLang="en-US" sz="1400" dirty="0">
                          <a:latin typeface="宋体" panose="02010600030101010101" pitchFamily="2" charset="-122"/>
                          <a:ea typeface="宋体" panose="02010600030101010101" pitchFamily="2" charset="-122"/>
                        </a:rPr>
                        <a:t>……</a:t>
                      </a:r>
                      <a:endParaRPr lang="en-US" altLang="en-US" sz="1400" dirty="0">
                        <a:latin typeface="宋体" panose="02010600030101010101" pitchFamily="2" charset="-122"/>
                        <a:ea typeface="宋体" panose="02010600030101010101" pitchFamily="2" charset="-122"/>
                      </a:endParaRPr>
                    </a:p>
                  </a:txBody>
                  <a:tcPr marL="68580" marR="68580" marT="0" marB="0" anchor="ctr"/>
                </a:tc>
              </a:tr>
            </a:tbl>
          </a:graphicData>
        </a:graphic>
      </p:graphicFrame>
      <p:sp>
        <p:nvSpPr>
          <p:cNvPr id="100" name="文本框 99"/>
          <p:cNvSpPr txBox="1"/>
          <p:nvPr/>
        </p:nvSpPr>
        <p:spPr>
          <a:xfrm>
            <a:off x="9079865" y="2924810"/>
            <a:ext cx="2700020" cy="1866900"/>
          </a:xfrm>
          <a:prstGeom prst="rect">
            <a:avLst/>
          </a:prstGeom>
          <a:noFill/>
          <a:ln w="9525">
            <a:noFill/>
          </a:ln>
        </p:spPr>
        <p:txBody>
          <a:bodyPr>
            <a:noAutofit/>
          </a:bodyPr>
          <a:lstStyle/>
          <a:p>
            <a:pPr algn="ctr"/>
            <a:r>
              <a:rPr lang="zh-CN" altLang="en-US" sz="1800" b="1">
                <a:solidFill>
                  <a:srgbClr val="FF0000"/>
                </a:solidFill>
                <a:latin typeface="宋体" panose="02010600030101010101" pitchFamily="2" charset="-122"/>
              </a:rPr>
              <a:t>具体详见制度附件目录《</a:t>
            </a:r>
            <a:r>
              <a:rPr lang="en-US" sz="1800" b="1">
                <a:solidFill>
                  <a:srgbClr val="FF0000"/>
                </a:solidFill>
                <a:latin typeface="宋体" panose="02010600030101010101" pitchFamily="2" charset="-122"/>
              </a:rPr>
              <a:t>4.</a:t>
            </a:r>
            <a:r>
              <a:rPr lang="zh-CN" sz="1800" b="1">
                <a:solidFill>
                  <a:srgbClr val="FF0000"/>
                </a:solidFill>
                <a:ea typeface="宋体" panose="02010600030101010101" pitchFamily="2" charset="-122"/>
              </a:rPr>
              <a:t>市场主体登记注册类型与统计类别对照表》</a:t>
            </a:r>
            <a:endParaRPr lang="zh-CN" altLang="en-US" sz="1800" b="1">
              <a:solidFill>
                <a:srgbClr val="FF0000"/>
              </a:solidFill>
              <a:ea typeface="宋体" panose="02010600030101010101" pitchFamily="2" charset="-122"/>
            </a:endParaRPr>
          </a:p>
        </p:txBody>
      </p:sp>
      <p:sp>
        <p:nvSpPr>
          <p:cNvPr id="3" name="文本框 2"/>
          <p:cNvSpPr txBox="1"/>
          <p:nvPr/>
        </p:nvSpPr>
        <p:spPr>
          <a:xfrm>
            <a:off x="1199515" y="116840"/>
            <a:ext cx="4427220" cy="521970"/>
          </a:xfrm>
          <a:prstGeom prst="rect">
            <a:avLst/>
          </a:prstGeom>
          <a:noFill/>
        </p:spPr>
        <p:txBody>
          <a:bodyPr wrap="square" rtlCol="0" anchor="t">
            <a:spAutoFit/>
          </a:bodyPr>
          <a:p>
            <a:r>
              <a:rPr lang="zh-CN" altLang="en-US" sz="2800" b="1" dirty="0">
                <a:solidFill>
                  <a:srgbClr val="181DD6"/>
                </a:solidFill>
                <a:latin typeface="隶书" panose="02010509060101010101" pitchFamily="49" charset="-122"/>
                <a:ea typeface="隶书" panose="02010509060101010101" pitchFamily="49" charset="-122"/>
                <a:sym typeface="+mn-lt"/>
              </a:rPr>
              <a:t>主要指标解释</a:t>
            </a:r>
            <a:endParaRPr lang="zh-CN" altLang="en-US" sz="2800"/>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内容占位符 2"/>
          <p:cNvSpPr>
            <a:spLocks noGrp="1"/>
          </p:cNvSpPr>
          <p:nvPr>
            <p:ph idx="1"/>
          </p:nvPr>
        </p:nvSpPr>
        <p:spPr>
          <a:xfrm>
            <a:off x="1847850" y="1485265"/>
            <a:ext cx="9095105" cy="4516120"/>
          </a:xfrm>
        </p:spPr>
        <p:txBody>
          <a:bodyPr vert="horz" wrap="square" lIns="91440" tIns="45720" rIns="91440" bIns="45720" anchor="t" anchorCtr="0"/>
          <a:p>
            <a:pPr marL="0" indent="0">
              <a:lnSpc>
                <a:spcPct val="150000"/>
              </a:lnSpc>
              <a:buNone/>
            </a:pPr>
            <a:r>
              <a:rPr lang="zh-CN" altLang="en-US" sz="3600" b="1" dirty="0">
                <a:latin typeface="微软雅黑" panose="020B0503020204020204" charset="-122"/>
                <a:ea typeface="微软雅黑" panose="020B0503020204020204" charset="-122"/>
                <a:sym typeface="+mn-ea"/>
              </a:rPr>
              <a:t>（一）</a:t>
            </a:r>
            <a:r>
              <a:rPr lang="en-US" altLang="zh-CN" sz="3600" b="1" dirty="0">
                <a:latin typeface="微软雅黑" panose="020B0503020204020204" charset="-122"/>
                <a:ea typeface="微软雅黑" panose="020B0503020204020204" charset="-122"/>
                <a:sym typeface="+mn-ea"/>
              </a:rPr>
              <a:t>H202</a:t>
            </a:r>
            <a:r>
              <a:rPr lang="zh-CN" altLang="en-US" sz="3600" b="1" dirty="0">
                <a:latin typeface="微软雅黑" panose="020B0503020204020204" charset="-122"/>
                <a:ea typeface="微软雅黑" panose="020B0503020204020204" charset="-122"/>
                <a:sym typeface="+mn-ea"/>
              </a:rPr>
              <a:t>表 投资项目申请表</a:t>
            </a:r>
            <a:endParaRPr lang="zh-CN" altLang="en-US" sz="3600" b="1" dirty="0">
              <a:latin typeface="微软雅黑" panose="020B0503020204020204" charset="-122"/>
              <a:ea typeface="微软雅黑" panose="020B0503020204020204" charset="-122"/>
              <a:sym typeface="+mn-ea"/>
            </a:endParaRPr>
          </a:p>
          <a:p>
            <a:pPr marL="0" indent="0">
              <a:lnSpc>
                <a:spcPct val="150000"/>
              </a:lnSpc>
              <a:buNone/>
            </a:pPr>
            <a:r>
              <a:rPr lang="zh-CN" altLang="en-US" sz="3600" b="1" dirty="0">
                <a:latin typeface="微软雅黑" panose="020B0503020204020204" charset="-122"/>
                <a:ea typeface="微软雅黑" panose="020B0503020204020204" charset="-122"/>
                <a:sym typeface="+mn-ea"/>
              </a:rPr>
              <a:t>（新增项目入库、退库、调整计划总投资）</a:t>
            </a:r>
            <a:endParaRPr lang="zh-CN" altLang="en-US" sz="3600" b="1" dirty="0">
              <a:latin typeface="微软雅黑" panose="020B0503020204020204" charset="-122"/>
              <a:ea typeface="微软雅黑" panose="020B0503020204020204" charset="-122"/>
              <a:sym typeface="+mn-ea"/>
            </a:endParaRPr>
          </a:p>
          <a:p>
            <a:pPr marL="0" indent="0">
              <a:lnSpc>
                <a:spcPct val="150000"/>
              </a:lnSpc>
              <a:buNone/>
            </a:pPr>
            <a:endParaRPr lang="zh-CN" altLang="en-US" sz="3600" b="1" dirty="0">
              <a:latin typeface="微软雅黑" panose="020B0503020204020204" charset="-122"/>
              <a:ea typeface="微软雅黑" panose="020B0503020204020204" charset="-122"/>
              <a:sym typeface="+mn-ea"/>
            </a:endParaRPr>
          </a:p>
          <a:p>
            <a:pPr>
              <a:lnSpc>
                <a:spcPct val="150000"/>
              </a:lnSpc>
            </a:pPr>
            <a:endParaRPr lang="zh-CN" altLang="en-US" sz="3600" b="1" dirty="0">
              <a:latin typeface="微软雅黑" panose="020B0503020204020204" charset="-122"/>
              <a:ea typeface="微软雅黑" panose="020B0503020204020204" charset="-122"/>
            </a:endParaRPr>
          </a:p>
          <a:p>
            <a:pPr marL="0" indent="0">
              <a:lnSpc>
                <a:spcPct val="150000"/>
              </a:lnSpc>
              <a:buNone/>
            </a:pPr>
            <a:endParaRPr lang="zh-CN" altLang="en-US" sz="3200" b="1" dirty="0"/>
          </a:p>
          <a:p>
            <a:endParaRPr lang="zh-CN" altLang="en-US" dirty="0"/>
          </a:p>
        </p:txBody>
      </p:sp>
      <p:sp>
        <p:nvSpPr>
          <p:cNvPr id="2" name="文本框 1"/>
          <p:cNvSpPr txBox="1"/>
          <p:nvPr/>
        </p:nvSpPr>
        <p:spPr>
          <a:xfrm>
            <a:off x="1559560" y="3717290"/>
            <a:ext cx="10294620" cy="175323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p>
            <a:r>
              <a:rPr lang="zh-CN" altLang="en-US" b="1">
                <a:solidFill>
                  <a:srgbClr val="FF0000"/>
                </a:solidFill>
              </a:rPr>
              <a:t>不是每个月所有单位都填报，只有有新增项目或者调整计划总投资的项目单位才填；</a:t>
            </a:r>
            <a:endParaRPr lang="zh-CN" altLang="en-US" b="1">
              <a:solidFill>
                <a:srgbClr val="FF0000"/>
              </a:solidFill>
            </a:endParaRPr>
          </a:p>
          <a:p>
            <a:endParaRPr lang="zh-CN" altLang="en-US" b="1">
              <a:solidFill>
                <a:srgbClr val="FF0000"/>
              </a:solidFill>
            </a:endParaRPr>
          </a:p>
          <a:p>
            <a:r>
              <a:rPr lang="zh-CN" altLang="en-US" b="1">
                <a:solidFill>
                  <a:srgbClr val="FF0000"/>
                </a:solidFill>
              </a:rPr>
              <a:t>退库项目，只有每年</a:t>
            </a:r>
            <a:r>
              <a:rPr lang="en-US" altLang="zh-CN" b="1">
                <a:solidFill>
                  <a:srgbClr val="FF0000"/>
                </a:solidFill>
              </a:rPr>
              <a:t>2</a:t>
            </a:r>
            <a:r>
              <a:rPr lang="zh-CN" altLang="en-US" b="1">
                <a:solidFill>
                  <a:srgbClr val="FF0000"/>
                </a:solidFill>
              </a:rPr>
              <a:t>月月报才能填报退库（</a:t>
            </a:r>
            <a:r>
              <a:rPr lang="en-US" altLang="zh-CN" b="1">
                <a:solidFill>
                  <a:srgbClr val="FF0000"/>
                </a:solidFill>
              </a:rPr>
              <a:t>2</a:t>
            </a:r>
            <a:r>
              <a:rPr lang="zh-CN" altLang="en-US" b="1">
                <a:solidFill>
                  <a:srgbClr val="FF0000"/>
                </a:solidFill>
              </a:rPr>
              <a:t>月</a:t>
            </a:r>
            <a:r>
              <a:rPr lang="en-US" altLang="zh-CN" b="1">
                <a:solidFill>
                  <a:srgbClr val="FF0000"/>
                </a:solidFill>
              </a:rPr>
              <a:t>16</a:t>
            </a:r>
            <a:r>
              <a:rPr lang="zh-CN" altLang="en-US" b="1">
                <a:solidFill>
                  <a:srgbClr val="FF0000"/>
                </a:solidFill>
              </a:rPr>
              <a:t>日截止）</a:t>
            </a:r>
            <a:endParaRPr lang="zh-CN" altLang="en-US" b="1">
              <a:solidFill>
                <a:srgbClr val="FF0000"/>
              </a:solidFill>
            </a:endParaRPr>
          </a:p>
          <a:p>
            <a:endParaRPr lang="zh-CN" altLang="en-US" b="1">
              <a:solidFill>
                <a:srgbClr val="FF0000"/>
              </a:solidFill>
            </a:endParaRPr>
          </a:p>
          <a:p>
            <a:r>
              <a:rPr lang="zh-CN" altLang="en-US" b="1">
                <a:solidFill>
                  <a:srgbClr val="FF0000"/>
                </a:solidFill>
                <a:sym typeface="+mn-ea"/>
              </a:rPr>
              <a:t>每月</a:t>
            </a:r>
            <a:r>
              <a:rPr lang="en-US" altLang="zh-CN" b="1">
                <a:solidFill>
                  <a:srgbClr val="FF0000"/>
                </a:solidFill>
                <a:sym typeface="+mn-ea"/>
              </a:rPr>
              <a:t>16</a:t>
            </a:r>
            <a:r>
              <a:rPr lang="zh-CN" altLang="en-US" b="1">
                <a:solidFill>
                  <a:srgbClr val="FF0000"/>
                </a:solidFill>
                <a:sym typeface="+mn-ea"/>
              </a:rPr>
              <a:t>日</a:t>
            </a:r>
            <a:r>
              <a:rPr lang="en-US" altLang="zh-CN" b="1">
                <a:solidFill>
                  <a:srgbClr val="FF0000"/>
                </a:solidFill>
                <a:sym typeface="+mn-ea"/>
              </a:rPr>
              <a:t>12</a:t>
            </a:r>
            <a:r>
              <a:rPr lang="zh-CN" altLang="en-US" b="1">
                <a:solidFill>
                  <a:srgbClr val="FF0000"/>
                </a:solidFill>
                <a:sym typeface="+mn-ea"/>
              </a:rPr>
              <a:t>时前上报截止</a:t>
            </a:r>
            <a:endParaRPr lang="zh-CN" altLang="en-US" b="1">
              <a:solidFill>
                <a:srgbClr val="FF0000"/>
              </a:solidFill>
            </a:endParaRPr>
          </a:p>
          <a:p>
            <a:endParaRPr lang="zh-CN" altLang="en-US" b="1">
              <a:solidFill>
                <a:srgbClr val="FF0000"/>
              </a:solidFill>
            </a:endParaRPr>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9156" name="文本框 12"/>
          <p:cNvSpPr txBox="1"/>
          <p:nvPr/>
        </p:nvSpPr>
        <p:spPr>
          <a:xfrm>
            <a:off x="642938" y="2032000"/>
            <a:ext cx="8086725" cy="522288"/>
          </a:xfrm>
          <a:prstGeom prst="rect">
            <a:avLst/>
          </a:prstGeom>
          <a:noFill/>
          <a:ln w="9525">
            <a:noFill/>
          </a:ln>
        </p:spPr>
        <p:txBody>
          <a:bodyPr wrap="square" anchor="t" anchorCtr="0">
            <a:spAutoFit/>
          </a:bodyPr>
          <a:lstStyle/>
          <a:p>
            <a:pPr marL="494030" indent="-457200">
              <a:spcBef>
                <a:spcPct val="20000"/>
              </a:spcBef>
              <a:buClrTx/>
              <a:buSzPct val="85000"/>
              <a:buFont typeface="Wingdings" panose="05000000000000000000" charset="0"/>
              <a:buChar char="Ø"/>
            </a:pPr>
            <a:r>
              <a:rPr lang="zh-CN" altLang="en-US" sz="2800" dirty="0">
                <a:solidFill>
                  <a:srgbClr val="336699"/>
                </a:solidFill>
                <a:latin typeface="微软雅黑" panose="020B0503020204020204" charset="-122"/>
                <a:ea typeface="微软雅黑" panose="020B0503020204020204" charset="-122"/>
                <a:sym typeface="微软雅黑" panose="020B0503020204020204" charset="-122"/>
              </a:rPr>
              <a:t>机关、事业单位、编办批准成立的社会团体</a:t>
            </a:r>
            <a:endParaRPr lang="en-US" altLang="zh-CN" sz="2800" dirty="0">
              <a:solidFill>
                <a:srgbClr val="336699"/>
              </a:solidFill>
              <a:latin typeface="微软雅黑" panose="020B0503020204020204" charset="-122"/>
              <a:ea typeface="微软雅黑" panose="020B0503020204020204" charset="-122"/>
              <a:sym typeface="微软雅黑" panose="020B0503020204020204" charset="-122"/>
            </a:endParaRPr>
          </a:p>
        </p:txBody>
      </p:sp>
      <p:cxnSp>
        <p:nvCxnSpPr>
          <p:cNvPr id="3" name="直接连接符 2"/>
          <p:cNvCxnSpPr/>
          <p:nvPr/>
        </p:nvCxnSpPr>
        <p:spPr>
          <a:xfrm>
            <a:off x="2565400" y="2554288"/>
            <a:ext cx="2032000" cy="0"/>
          </a:xfrm>
          <a:prstGeom prst="line">
            <a:avLst/>
          </a:prstGeom>
          <a:ln>
            <a:tailEnd type="oval" w="med" len="med"/>
          </a:ln>
        </p:spPr>
        <p:style>
          <a:lnRef idx="1">
            <a:schemeClr val="dk1"/>
          </a:lnRef>
          <a:fillRef idx="0">
            <a:schemeClr val="dk1"/>
          </a:fillRef>
          <a:effectRef idx="0">
            <a:schemeClr val="dk1"/>
          </a:effectRef>
          <a:fontRef idx="minor">
            <a:schemeClr val="tx1"/>
          </a:fontRef>
        </p:style>
      </p:cxnSp>
      <p:sp>
        <p:nvSpPr>
          <p:cNvPr id="4" name="双括号 3"/>
          <p:cNvSpPr/>
          <p:nvPr/>
        </p:nvSpPr>
        <p:spPr>
          <a:xfrm>
            <a:off x="5102225" y="2554288"/>
            <a:ext cx="5280025" cy="806450"/>
          </a:xfrm>
          <a:prstGeom prst="bracketPair">
            <a:avLst>
              <a:gd name="adj" fmla="val 7018"/>
            </a:avLst>
          </a:prstGeom>
        </p:spPr>
        <p:style>
          <a:lnRef idx="1">
            <a:schemeClr val="accent1"/>
          </a:lnRef>
          <a:fillRef idx="0">
            <a:schemeClr val="accent1"/>
          </a:fillRef>
          <a:effectRef idx="0">
            <a:schemeClr val="accent1"/>
          </a:effectRef>
          <a:fontRef idx="minor">
            <a:schemeClr val="tx1"/>
          </a:fontRef>
        </p:style>
        <p:txBody>
          <a:bodyPr rtlCol="0" anchor="ctr"/>
          <a:lstStyle/>
          <a:p>
            <a:pPr algn="ctr" fontAlgn="base"/>
            <a:endParaRPr lang="zh-CN" altLang="en-US" strike="noStrike" noProof="1"/>
          </a:p>
        </p:txBody>
      </p:sp>
      <p:sp>
        <p:nvSpPr>
          <p:cNvPr id="2" name="圆角矩形 1"/>
          <p:cNvSpPr/>
          <p:nvPr/>
        </p:nvSpPr>
        <p:spPr>
          <a:xfrm>
            <a:off x="5348288" y="2717800"/>
            <a:ext cx="4806950" cy="492125"/>
          </a:xfrm>
          <a:prstGeom prst="roundRect">
            <a:avLst/>
          </a:prstGeom>
          <a:noFill/>
          <a:ln>
            <a:solidFill>
              <a:schemeClr val="accent1"/>
            </a:solidFill>
            <a:prstDash val="dash"/>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2000" strike="noStrike" noProof="1">
                <a:solidFill>
                  <a:schemeClr val="tx1"/>
                </a:solidFill>
                <a:latin typeface="微软雅黑" panose="020B0503020204020204" charset="-122"/>
                <a:ea typeface="微软雅黑" panose="020B0503020204020204" charset="-122"/>
                <a:sym typeface="微软雅黑" panose="020B0503020204020204" charset="-122"/>
              </a:rPr>
              <a:t>131全民所有制企业（国有企业）</a:t>
            </a:r>
            <a:endParaRPr lang="zh-CN" altLang="en-US" sz="2000" strike="noStrike" noProof="1">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49161" name="文本框 12"/>
          <p:cNvSpPr txBox="1"/>
          <p:nvPr/>
        </p:nvSpPr>
        <p:spPr>
          <a:xfrm>
            <a:off x="749300" y="3498850"/>
            <a:ext cx="11369675" cy="521970"/>
          </a:xfrm>
          <a:prstGeom prst="rect">
            <a:avLst/>
          </a:prstGeom>
          <a:noFill/>
          <a:ln w="9525">
            <a:noFill/>
          </a:ln>
        </p:spPr>
        <p:txBody>
          <a:bodyPr wrap="square" anchor="t" anchorCtr="0">
            <a:spAutoFit/>
          </a:bodyPr>
          <a:lstStyle/>
          <a:p>
            <a:pPr marL="494030" indent="-457200">
              <a:spcBef>
                <a:spcPct val="20000"/>
              </a:spcBef>
              <a:buClrTx/>
              <a:buSzPct val="85000"/>
              <a:buFont typeface="Wingdings" panose="05000000000000000000" charset="0"/>
              <a:buChar char="Ø"/>
            </a:pPr>
            <a:r>
              <a:rPr lang="zh-CN" altLang="en-US" sz="2800" dirty="0">
                <a:solidFill>
                  <a:srgbClr val="336699"/>
                </a:solidFill>
                <a:latin typeface="微软雅黑" panose="020B0503020204020204" charset="-122"/>
                <a:ea typeface="微软雅黑" panose="020B0503020204020204" charset="-122"/>
                <a:sym typeface="+mn-ea"/>
              </a:rPr>
              <a:t>农民专业合作社</a:t>
            </a:r>
            <a:endParaRPr lang="zh-CN" altLang="en-US" sz="2800" dirty="0">
              <a:solidFill>
                <a:srgbClr val="336699"/>
              </a:solidFill>
              <a:latin typeface="微软雅黑" panose="020B0503020204020204" charset="-122"/>
              <a:ea typeface="微软雅黑" panose="020B0503020204020204" charset="-122"/>
              <a:sym typeface="微软雅黑" panose="020B0503020204020204" charset="-122"/>
            </a:endParaRPr>
          </a:p>
        </p:txBody>
      </p:sp>
      <p:sp>
        <p:nvSpPr>
          <p:cNvPr id="11" name="双括号 10"/>
          <p:cNvSpPr/>
          <p:nvPr/>
        </p:nvSpPr>
        <p:spPr>
          <a:xfrm>
            <a:off x="5102225" y="4019550"/>
            <a:ext cx="5280025" cy="817563"/>
          </a:xfrm>
          <a:prstGeom prst="bracketPair">
            <a:avLst>
              <a:gd name="adj" fmla="val 7018"/>
            </a:avLst>
          </a:prstGeom>
        </p:spPr>
        <p:style>
          <a:lnRef idx="1">
            <a:schemeClr val="accent1"/>
          </a:lnRef>
          <a:fillRef idx="0">
            <a:schemeClr val="accent1"/>
          </a:fillRef>
          <a:effectRef idx="0">
            <a:schemeClr val="accent1"/>
          </a:effectRef>
          <a:fontRef idx="minor">
            <a:schemeClr val="tx1"/>
          </a:fontRef>
        </p:style>
        <p:txBody>
          <a:bodyPr rtlCol="0" anchor="ctr"/>
          <a:lstStyle/>
          <a:p>
            <a:pPr algn="ctr" fontAlgn="base"/>
            <a:endParaRPr lang="zh-CN" altLang="en-US" strike="noStrike" noProof="1"/>
          </a:p>
        </p:txBody>
      </p:sp>
      <p:sp>
        <p:nvSpPr>
          <p:cNvPr id="12" name="圆角矩形 11"/>
          <p:cNvSpPr/>
          <p:nvPr/>
        </p:nvSpPr>
        <p:spPr>
          <a:xfrm>
            <a:off x="5356225" y="4191000"/>
            <a:ext cx="4806950" cy="490538"/>
          </a:xfrm>
          <a:prstGeom prst="roundRect">
            <a:avLst/>
          </a:prstGeom>
          <a:solidFill>
            <a:schemeClr val="accent1">
              <a:lumMod val="20000"/>
              <a:lumOff val="80000"/>
            </a:schemeClr>
          </a:solid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2000" dirty="0">
                <a:solidFill>
                  <a:schemeClr val="tx1"/>
                </a:solidFill>
                <a:latin typeface="微软雅黑" panose="020B0503020204020204" charset="-122"/>
                <a:ea typeface="微软雅黑" panose="020B0503020204020204" charset="-122"/>
                <a:sym typeface="+mn-ea"/>
              </a:rPr>
              <a:t>400农民专业合作社（联合社）</a:t>
            </a:r>
            <a:endParaRPr lang="zh-CN" altLang="en-US" sz="2000" strike="noStrike" noProof="1">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5" name="圆角矩形 4"/>
          <p:cNvSpPr/>
          <p:nvPr/>
        </p:nvSpPr>
        <p:spPr>
          <a:xfrm>
            <a:off x="571500" y="1117600"/>
            <a:ext cx="7732713" cy="692150"/>
          </a:xfrm>
          <a:prstGeom prst="round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9165" name="文本框 16"/>
          <p:cNvSpPr txBox="1"/>
          <p:nvPr/>
        </p:nvSpPr>
        <p:spPr>
          <a:xfrm>
            <a:off x="642938" y="1233488"/>
            <a:ext cx="7561262" cy="460375"/>
          </a:xfrm>
          <a:prstGeom prst="rect">
            <a:avLst/>
          </a:prstGeom>
          <a:noFill/>
          <a:ln w="9525">
            <a:noFill/>
          </a:ln>
        </p:spPr>
        <p:txBody>
          <a:bodyPr wrap="square" anchor="t" anchorCtr="0">
            <a:spAutoFit/>
          </a:bodyPr>
          <a:lstStyle/>
          <a:p>
            <a:pPr algn="ctr"/>
            <a:r>
              <a:rPr lang="zh-CN" altLang="en-US" sz="2400" b="1" dirty="0">
                <a:solidFill>
                  <a:schemeClr val="bg1"/>
                </a:solidFill>
                <a:latin typeface="Arial" panose="020B0604020202020204" pitchFamily="34" charset="0"/>
                <a:ea typeface="微软雅黑" panose="020B0503020204020204" charset="-122"/>
              </a:rPr>
              <a:t>机关、事业单位和社会团体等组织机构</a:t>
            </a:r>
            <a:endParaRPr lang="zh-CN" altLang="en-US" sz="2400" b="1" dirty="0">
              <a:solidFill>
                <a:schemeClr val="bg1"/>
              </a:solidFill>
              <a:latin typeface="Arial" panose="020B0604020202020204" pitchFamily="34" charset="0"/>
              <a:ea typeface="微软雅黑" panose="020B0503020204020204" charset="-122"/>
            </a:endParaRPr>
          </a:p>
        </p:txBody>
      </p:sp>
      <p:sp>
        <p:nvSpPr>
          <p:cNvPr id="6" name="圆角矩形 5"/>
          <p:cNvSpPr/>
          <p:nvPr/>
        </p:nvSpPr>
        <p:spPr>
          <a:xfrm>
            <a:off x="3641725" y="2638425"/>
            <a:ext cx="795338" cy="238125"/>
          </a:xfrm>
          <a:prstGeom prst="roundRect">
            <a:avLst/>
          </a:prstGeom>
          <a:noFill/>
          <a:ln>
            <a:noFill/>
            <a:prstDash val="dash"/>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1400" strike="noStrike" noProof="1">
                <a:solidFill>
                  <a:schemeClr val="tx1"/>
                </a:solidFill>
                <a:latin typeface="微软雅黑" panose="020B0503020204020204" charset="-122"/>
                <a:ea typeface="微软雅黑" panose="020B0503020204020204" charset="-122"/>
                <a:sym typeface="微软雅黑" panose="020B0503020204020204" charset="-122"/>
              </a:rPr>
              <a:t>视同</a:t>
            </a:r>
            <a:endParaRPr lang="zh-CN" altLang="en-US" sz="1400" strike="noStrike" noProof="1">
              <a:solidFill>
                <a:schemeClr val="tx1"/>
              </a:solidFill>
              <a:latin typeface="微软雅黑" panose="020B0503020204020204" charset="-122"/>
              <a:ea typeface="微软雅黑" panose="020B0503020204020204" charset="-122"/>
              <a:sym typeface="微软雅黑" panose="020B0503020204020204" charset="-122"/>
            </a:endParaRPr>
          </a:p>
        </p:txBody>
      </p:sp>
      <p:cxnSp>
        <p:nvCxnSpPr>
          <p:cNvPr id="13" name="直接连接符 12"/>
          <p:cNvCxnSpPr/>
          <p:nvPr/>
        </p:nvCxnSpPr>
        <p:spPr>
          <a:xfrm>
            <a:off x="2565400" y="4048125"/>
            <a:ext cx="2032000" cy="0"/>
          </a:xfrm>
          <a:prstGeom prst="line">
            <a:avLst/>
          </a:prstGeom>
          <a:ln>
            <a:tailEnd type="oval" w="med" len="med"/>
          </a:ln>
        </p:spPr>
        <p:style>
          <a:lnRef idx="1">
            <a:schemeClr val="dk1"/>
          </a:lnRef>
          <a:fillRef idx="0">
            <a:schemeClr val="dk1"/>
          </a:fillRef>
          <a:effectRef idx="0">
            <a:schemeClr val="dk1"/>
          </a:effectRef>
          <a:fontRef idx="minor">
            <a:schemeClr val="tx1"/>
          </a:fontRef>
        </p:style>
      </p:cxnSp>
      <p:sp>
        <p:nvSpPr>
          <p:cNvPr id="14" name="圆角矩形 13"/>
          <p:cNvSpPr/>
          <p:nvPr/>
        </p:nvSpPr>
        <p:spPr>
          <a:xfrm>
            <a:off x="3641725" y="4133850"/>
            <a:ext cx="795338" cy="238125"/>
          </a:xfrm>
          <a:prstGeom prst="roundRect">
            <a:avLst/>
          </a:prstGeom>
          <a:noFill/>
          <a:ln>
            <a:noFill/>
            <a:prstDash val="dash"/>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1400" strike="noStrike" noProof="1">
                <a:solidFill>
                  <a:schemeClr val="tx1"/>
                </a:solidFill>
                <a:latin typeface="微软雅黑" panose="020B0503020204020204" charset="-122"/>
                <a:ea typeface="微软雅黑" panose="020B0503020204020204" charset="-122"/>
                <a:sym typeface="微软雅黑" panose="020B0503020204020204" charset="-122"/>
              </a:rPr>
              <a:t>视同</a:t>
            </a:r>
            <a:endParaRPr lang="zh-CN" altLang="en-US" sz="1400" strike="noStrike" noProof="1">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49169" name="文本框 12"/>
          <p:cNvSpPr txBox="1"/>
          <p:nvPr/>
        </p:nvSpPr>
        <p:spPr>
          <a:xfrm>
            <a:off x="819150" y="4940300"/>
            <a:ext cx="10302875" cy="521970"/>
          </a:xfrm>
          <a:prstGeom prst="rect">
            <a:avLst/>
          </a:prstGeom>
          <a:noFill/>
          <a:ln w="9525">
            <a:noFill/>
          </a:ln>
        </p:spPr>
        <p:txBody>
          <a:bodyPr wrap="square" anchor="t" anchorCtr="0">
            <a:spAutoFit/>
          </a:bodyPr>
          <a:lstStyle/>
          <a:p>
            <a:pPr marL="494030" indent="-457200">
              <a:spcBef>
                <a:spcPct val="20000"/>
              </a:spcBef>
              <a:buClrTx/>
              <a:buSzPct val="85000"/>
              <a:buFont typeface="Wingdings" panose="05000000000000000000" charset="0"/>
              <a:buChar char="Ø"/>
            </a:pPr>
            <a:r>
              <a:rPr lang="zh-CN" altLang="en-US" sz="2800" dirty="0">
                <a:solidFill>
                  <a:srgbClr val="336699"/>
                </a:solidFill>
                <a:latin typeface="微软雅黑" panose="020B0503020204020204" charset="-122"/>
                <a:ea typeface="微软雅黑" panose="020B0503020204020204" charset="-122"/>
                <a:sym typeface="微软雅黑" panose="020B0503020204020204" charset="-122"/>
              </a:rPr>
              <a:t>农村集体经济组织、社区（居委会）、村委会</a:t>
            </a:r>
            <a:endParaRPr lang="zh-CN" altLang="en-US" sz="2800" dirty="0">
              <a:solidFill>
                <a:srgbClr val="336699"/>
              </a:solidFill>
              <a:latin typeface="微软雅黑" panose="020B0503020204020204" charset="-122"/>
              <a:ea typeface="微软雅黑" panose="020B0503020204020204" charset="-122"/>
              <a:sym typeface="微软雅黑" panose="020B0503020204020204" charset="-122"/>
            </a:endParaRPr>
          </a:p>
        </p:txBody>
      </p:sp>
      <p:sp>
        <p:nvSpPr>
          <p:cNvPr id="17" name="双括号 16"/>
          <p:cNvSpPr/>
          <p:nvPr/>
        </p:nvSpPr>
        <p:spPr>
          <a:xfrm>
            <a:off x="5102225" y="5461000"/>
            <a:ext cx="5280025" cy="817563"/>
          </a:xfrm>
          <a:prstGeom prst="bracketPair">
            <a:avLst>
              <a:gd name="adj" fmla="val 7018"/>
            </a:avLst>
          </a:prstGeom>
        </p:spPr>
        <p:style>
          <a:lnRef idx="1">
            <a:schemeClr val="accent1"/>
          </a:lnRef>
          <a:fillRef idx="0">
            <a:schemeClr val="accent1"/>
          </a:fillRef>
          <a:effectRef idx="0">
            <a:schemeClr val="accent1"/>
          </a:effectRef>
          <a:fontRef idx="minor">
            <a:schemeClr val="tx1"/>
          </a:fontRef>
        </p:style>
        <p:txBody>
          <a:bodyPr rtlCol="0" anchor="ctr"/>
          <a:lstStyle/>
          <a:p>
            <a:pPr algn="ctr" fontAlgn="base"/>
            <a:endParaRPr lang="zh-CN" altLang="en-US" strike="noStrike" noProof="1"/>
          </a:p>
        </p:txBody>
      </p:sp>
      <p:sp>
        <p:nvSpPr>
          <p:cNvPr id="18" name="圆角矩形 17"/>
          <p:cNvSpPr/>
          <p:nvPr/>
        </p:nvSpPr>
        <p:spPr>
          <a:xfrm>
            <a:off x="5356225" y="5632450"/>
            <a:ext cx="4806950" cy="490538"/>
          </a:xfrm>
          <a:prstGeom prst="roundRect">
            <a:avLst/>
          </a:prstGeom>
          <a:noFill/>
          <a:ln>
            <a:solidFill>
              <a:schemeClr val="accent1"/>
            </a:solidFill>
            <a:prstDash val="dash"/>
          </a:ln>
          <a:extLst>
            <a:ext uri="{909E8E84-426E-40DD-AFC4-6F175D3DCCD1}">
              <a14:hiddenFill xmlns:a14="http://schemas.microsoft.com/office/drawing/2010/main">
                <a:solidFill>
                  <a:schemeClr val="accent1">
                    <a:lumMod val="20000"/>
                    <a:lumOff val="8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2000" strike="noStrike" noProof="1">
                <a:solidFill>
                  <a:schemeClr val="tx1"/>
                </a:solidFill>
                <a:latin typeface="微软雅黑" panose="020B0503020204020204" charset="-122"/>
                <a:ea typeface="微软雅黑" panose="020B0503020204020204" charset="-122"/>
                <a:sym typeface="微软雅黑" panose="020B0503020204020204" charset="-122"/>
              </a:rPr>
              <a:t>132集体所有制企业（集体企业）</a:t>
            </a:r>
            <a:endParaRPr lang="zh-CN" altLang="en-US" sz="2000" strike="noStrike" noProof="1">
              <a:solidFill>
                <a:schemeClr val="tx1"/>
              </a:solidFill>
              <a:latin typeface="微软雅黑" panose="020B0503020204020204" charset="-122"/>
              <a:ea typeface="微软雅黑" panose="020B0503020204020204" charset="-122"/>
              <a:sym typeface="微软雅黑" panose="020B0503020204020204" charset="-122"/>
            </a:endParaRPr>
          </a:p>
        </p:txBody>
      </p:sp>
      <p:cxnSp>
        <p:nvCxnSpPr>
          <p:cNvPr id="19" name="直接连接符 18"/>
          <p:cNvCxnSpPr/>
          <p:nvPr/>
        </p:nvCxnSpPr>
        <p:spPr>
          <a:xfrm>
            <a:off x="2565400" y="5489575"/>
            <a:ext cx="2032000" cy="0"/>
          </a:xfrm>
          <a:prstGeom prst="line">
            <a:avLst/>
          </a:prstGeom>
          <a:ln>
            <a:tailEnd type="oval" w="med" len="med"/>
          </a:ln>
        </p:spPr>
        <p:style>
          <a:lnRef idx="1">
            <a:schemeClr val="dk1"/>
          </a:lnRef>
          <a:fillRef idx="0">
            <a:schemeClr val="dk1"/>
          </a:fillRef>
          <a:effectRef idx="0">
            <a:schemeClr val="dk1"/>
          </a:effectRef>
          <a:fontRef idx="minor">
            <a:schemeClr val="tx1"/>
          </a:fontRef>
        </p:style>
      </p:cxnSp>
      <p:sp>
        <p:nvSpPr>
          <p:cNvPr id="20" name="圆角矩形 19"/>
          <p:cNvSpPr/>
          <p:nvPr/>
        </p:nvSpPr>
        <p:spPr>
          <a:xfrm>
            <a:off x="3641725" y="5575300"/>
            <a:ext cx="795338" cy="238125"/>
          </a:xfrm>
          <a:prstGeom prst="roundRect">
            <a:avLst/>
          </a:prstGeom>
          <a:noFill/>
          <a:ln>
            <a:noFill/>
            <a:prstDash val="dash"/>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1400" strike="noStrike" noProof="1">
                <a:solidFill>
                  <a:schemeClr val="tx1"/>
                </a:solidFill>
                <a:latin typeface="微软雅黑" panose="020B0503020204020204" charset="-122"/>
                <a:ea typeface="微软雅黑" panose="020B0503020204020204" charset="-122"/>
                <a:sym typeface="微软雅黑" panose="020B0503020204020204" charset="-122"/>
              </a:rPr>
              <a:t>视同</a:t>
            </a:r>
            <a:endParaRPr lang="zh-CN" altLang="en-US" sz="1400" strike="noStrike" noProof="1">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7" name="文本框 6"/>
          <p:cNvSpPr txBox="1"/>
          <p:nvPr/>
        </p:nvSpPr>
        <p:spPr>
          <a:xfrm>
            <a:off x="1199515" y="116840"/>
            <a:ext cx="4427220" cy="521970"/>
          </a:xfrm>
          <a:prstGeom prst="rect">
            <a:avLst/>
          </a:prstGeom>
          <a:noFill/>
        </p:spPr>
        <p:txBody>
          <a:bodyPr wrap="square" rtlCol="0" anchor="t">
            <a:spAutoFit/>
          </a:bodyPr>
          <a:p>
            <a:r>
              <a:rPr lang="zh-CN" altLang="en-US" sz="2800" b="1" dirty="0">
                <a:solidFill>
                  <a:srgbClr val="181DD6"/>
                </a:solidFill>
                <a:latin typeface="隶书" panose="02010509060101010101" pitchFamily="49" charset="-122"/>
                <a:ea typeface="隶书" panose="02010509060101010101" pitchFamily="49" charset="-122"/>
                <a:sym typeface="+mn-lt"/>
              </a:rPr>
              <a:t>主要指标解释</a:t>
            </a:r>
            <a:endParaRPr lang="zh-CN" altLang="en-US" sz="2800"/>
          </a:p>
        </p:txBody>
      </p:sp>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1654175" y="4566285"/>
            <a:ext cx="8201660" cy="368300"/>
          </a:xfrm>
          <a:prstGeom prst="rect">
            <a:avLst/>
          </a:prstGeom>
          <a:noFill/>
          <a:ln w="9525">
            <a:noFill/>
          </a:ln>
        </p:spPr>
        <p:txBody>
          <a:bodyPr wrap="square">
            <a:spAutoFit/>
          </a:bodyPr>
          <a:lstStyle/>
          <a:p>
            <a:r>
              <a:rPr lang="zh-CN" altLang="en-US"/>
              <a:t> </a:t>
            </a:r>
            <a:endParaRPr lang="zh-CN" altLang="en-US"/>
          </a:p>
        </p:txBody>
      </p:sp>
      <p:sp>
        <p:nvSpPr>
          <p:cNvPr id="7" name="文本框 6"/>
          <p:cNvSpPr txBox="1"/>
          <p:nvPr/>
        </p:nvSpPr>
        <p:spPr>
          <a:xfrm>
            <a:off x="694690" y="5999480"/>
            <a:ext cx="8343265" cy="420370"/>
          </a:xfrm>
          <a:prstGeom prst="rect">
            <a:avLst/>
          </a:prstGeom>
          <a:noFill/>
          <a:ln w="9525">
            <a:noFill/>
          </a:ln>
        </p:spPr>
        <p:txBody>
          <a:bodyPr>
            <a:noAutofit/>
          </a:bodyPr>
          <a:lstStyle/>
          <a:p>
            <a:r>
              <a:rPr lang="zh-CN" altLang="en-US"/>
              <a:t> </a:t>
            </a:r>
            <a:endParaRPr lang="zh-CN" altLang="en-US"/>
          </a:p>
        </p:txBody>
      </p:sp>
      <p:sp>
        <p:nvSpPr>
          <p:cNvPr id="2" name="文本框 1"/>
          <p:cNvSpPr txBox="1"/>
          <p:nvPr/>
        </p:nvSpPr>
        <p:spPr>
          <a:xfrm>
            <a:off x="1199515" y="116840"/>
            <a:ext cx="4427220" cy="521970"/>
          </a:xfrm>
          <a:prstGeom prst="rect">
            <a:avLst/>
          </a:prstGeom>
          <a:noFill/>
        </p:spPr>
        <p:txBody>
          <a:bodyPr wrap="square" rtlCol="0" anchor="t">
            <a:spAutoFit/>
          </a:bodyPr>
          <a:p>
            <a:r>
              <a:rPr lang="zh-CN" altLang="en-US" sz="2800" b="1" dirty="0">
                <a:solidFill>
                  <a:srgbClr val="181DD6"/>
                </a:solidFill>
                <a:latin typeface="隶书" panose="02010509060101010101" pitchFamily="49" charset="-122"/>
                <a:ea typeface="隶书" panose="02010509060101010101" pitchFamily="49" charset="-122"/>
                <a:sym typeface="+mn-lt"/>
              </a:rPr>
              <a:t>主要指标解释</a:t>
            </a:r>
            <a:endParaRPr lang="zh-CN" altLang="en-US" sz="2800"/>
          </a:p>
        </p:txBody>
      </p:sp>
      <p:pic>
        <p:nvPicPr>
          <p:cNvPr id="3" name="图片 22"/>
          <p:cNvPicPr>
            <a:picLocks noChangeAspect="1"/>
          </p:cNvPicPr>
          <p:nvPr/>
        </p:nvPicPr>
        <p:blipFill>
          <a:blip r:embed="rId1"/>
          <a:stretch>
            <a:fillRect/>
          </a:stretch>
        </p:blipFill>
        <p:spPr>
          <a:xfrm>
            <a:off x="407035" y="1052830"/>
            <a:ext cx="11210925" cy="3580765"/>
          </a:xfrm>
          <a:prstGeom prst="rect">
            <a:avLst/>
          </a:prstGeom>
          <a:noFill/>
          <a:ln w="9525">
            <a:noFill/>
          </a:ln>
        </p:spPr>
      </p:pic>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1654175" y="4566285"/>
            <a:ext cx="8201660" cy="368300"/>
          </a:xfrm>
          <a:prstGeom prst="rect">
            <a:avLst/>
          </a:prstGeom>
          <a:noFill/>
          <a:ln w="9525">
            <a:noFill/>
          </a:ln>
        </p:spPr>
        <p:txBody>
          <a:bodyPr wrap="square">
            <a:spAutoFit/>
          </a:bodyPr>
          <a:lstStyle/>
          <a:p>
            <a:r>
              <a:rPr lang="zh-CN" altLang="en-US"/>
              <a:t> </a:t>
            </a:r>
            <a:endParaRPr lang="zh-CN" altLang="en-US"/>
          </a:p>
        </p:txBody>
      </p:sp>
      <p:sp>
        <p:nvSpPr>
          <p:cNvPr id="2" name="文本框 1"/>
          <p:cNvSpPr txBox="1"/>
          <p:nvPr/>
        </p:nvSpPr>
        <p:spPr>
          <a:xfrm>
            <a:off x="1199515" y="116840"/>
            <a:ext cx="4427220" cy="521970"/>
          </a:xfrm>
          <a:prstGeom prst="rect">
            <a:avLst/>
          </a:prstGeom>
          <a:noFill/>
        </p:spPr>
        <p:txBody>
          <a:bodyPr wrap="square" rtlCol="0" anchor="t">
            <a:spAutoFit/>
          </a:bodyPr>
          <a:p>
            <a:r>
              <a:rPr lang="zh-CN" altLang="en-US" sz="2800" b="1" dirty="0">
                <a:solidFill>
                  <a:srgbClr val="181DD6"/>
                </a:solidFill>
                <a:latin typeface="隶书" panose="02010509060101010101" pitchFamily="49" charset="-122"/>
                <a:ea typeface="隶书" panose="02010509060101010101" pitchFamily="49" charset="-122"/>
                <a:sym typeface="+mn-lt"/>
              </a:rPr>
              <a:t>主要指标解释</a:t>
            </a:r>
            <a:endParaRPr lang="zh-CN" altLang="en-US" sz="2800"/>
          </a:p>
        </p:txBody>
      </p:sp>
      <p:pic>
        <p:nvPicPr>
          <p:cNvPr id="3" name="图片 -2147482423"/>
          <p:cNvPicPr>
            <a:picLocks noChangeAspect="1"/>
          </p:cNvPicPr>
          <p:nvPr/>
        </p:nvPicPr>
        <p:blipFill>
          <a:blip r:embed="rId1"/>
          <a:stretch>
            <a:fillRect/>
          </a:stretch>
        </p:blipFill>
        <p:spPr>
          <a:xfrm>
            <a:off x="368300" y="955040"/>
            <a:ext cx="11521440" cy="4773295"/>
          </a:xfrm>
          <a:prstGeom prst="rect">
            <a:avLst/>
          </a:prstGeom>
          <a:noFill/>
          <a:ln w="9525">
            <a:noFill/>
          </a:ln>
        </p:spPr>
      </p:pic>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1654175" y="4566285"/>
            <a:ext cx="8201660" cy="368300"/>
          </a:xfrm>
          <a:prstGeom prst="rect">
            <a:avLst/>
          </a:prstGeom>
          <a:noFill/>
          <a:ln w="9525">
            <a:noFill/>
          </a:ln>
        </p:spPr>
        <p:txBody>
          <a:bodyPr wrap="square">
            <a:spAutoFit/>
          </a:bodyPr>
          <a:lstStyle/>
          <a:p>
            <a:r>
              <a:rPr lang="zh-CN" altLang="en-US"/>
              <a:t> </a:t>
            </a:r>
            <a:endParaRPr lang="zh-CN" altLang="en-US"/>
          </a:p>
        </p:txBody>
      </p:sp>
      <p:sp>
        <p:nvSpPr>
          <p:cNvPr id="2" name="文本框 1"/>
          <p:cNvSpPr txBox="1"/>
          <p:nvPr/>
        </p:nvSpPr>
        <p:spPr>
          <a:xfrm>
            <a:off x="1199515" y="116840"/>
            <a:ext cx="4427220" cy="521970"/>
          </a:xfrm>
          <a:prstGeom prst="rect">
            <a:avLst/>
          </a:prstGeom>
          <a:noFill/>
        </p:spPr>
        <p:txBody>
          <a:bodyPr wrap="square" rtlCol="0" anchor="t">
            <a:spAutoFit/>
          </a:bodyPr>
          <a:p>
            <a:r>
              <a:rPr lang="zh-CN" altLang="en-US" sz="2800" b="1" dirty="0">
                <a:solidFill>
                  <a:srgbClr val="181DD6"/>
                </a:solidFill>
                <a:latin typeface="隶书" panose="02010509060101010101" pitchFamily="49" charset="-122"/>
                <a:ea typeface="隶书" panose="02010509060101010101" pitchFamily="49" charset="-122"/>
                <a:sym typeface="+mn-lt"/>
              </a:rPr>
              <a:t>主要指标解释</a:t>
            </a:r>
            <a:endParaRPr lang="zh-CN" altLang="en-US" sz="2800"/>
          </a:p>
        </p:txBody>
      </p:sp>
      <p:sp>
        <p:nvSpPr>
          <p:cNvPr id="45059" name="矩形 5"/>
          <p:cNvSpPr/>
          <p:nvPr/>
        </p:nvSpPr>
        <p:spPr>
          <a:xfrm>
            <a:off x="767080" y="1562100"/>
            <a:ext cx="10869930" cy="4246245"/>
          </a:xfrm>
          <a:prstGeom prst="rect">
            <a:avLst/>
          </a:prstGeom>
          <a:noFill/>
          <a:ln w="9525">
            <a:noFill/>
          </a:ln>
        </p:spPr>
        <p:txBody>
          <a:bodyPr wrap="square" anchor="t" anchorCtr="0">
            <a:spAutoFit/>
          </a:bodyPr>
          <a:p>
            <a:pPr>
              <a:lnSpc>
                <a:spcPct val="125000"/>
              </a:lnSpc>
              <a:buFont typeface="Wingdings" panose="05000000000000000000" pitchFamily="2" charset="2"/>
              <a:buChar char="l"/>
            </a:pPr>
            <a:r>
              <a:rPr lang="zh-CN" altLang="en-US" sz="2400" dirty="0">
                <a:latin typeface="仿宋_GB2312" panose="02010609030101010101" pitchFamily="49" charset="-122"/>
                <a:ea typeface="仿宋_GB2312" panose="02010609030101010101" pitchFamily="49" charset="-122"/>
              </a:rPr>
              <a:t>如果项目投产后有几种产品，应根据主要产品来确定行业类别。如某矿业公司的“镁及镁合金生产线”项目，行业类别应为“镁冶炼（</a:t>
            </a:r>
            <a:r>
              <a:rPr lang="en-US" altLang="zh-CN" sz="2400" dirty="0">
                <a:latin typeface="仿宋_GB2312" panose="02010609030101010101" pitchFamily="49" charset="-122"/>
                <a:ea typeface="仿宋_GB2312" panose="02010609030101010101" pitchFamily="49" charset="-122"/>
              </a:rPr>
              <a:t>3217</a:t>
            </a:r>
            <a:r>
              <a:rPr lang="zh-CN" altLang="en-US" sz="2400" dirty="0">
                <a:latin typeface="仿宋_GB2312" panose="02010609030101010101" pitchFamily="49" charset="-122"/>
                <a:ea typeface="仿宋_GB2312" panose="02010609030101010101" pitchFamily="49" charset="-122"/>
              </a:rPr>
              <a:t>）”。</a:t>
            </a:r>
            <a:endParaRPr lang="en-US" altLang="zh-CN" sz="2400" dirty="0">
              <a:latin typeface="仿宋_GB2312" panose="02010609030101010101" pitchFamily="49" charset="-122"/>
              <a:ea typeface="仿宋_GB2312" panose="02010609030101010101" pitchFamily="49" charset="-122"/>
            </a:endParaRPr>
          </a:p>
          <a:p>
            <a:pPr>
              <a:lnSpc>
                <a:spcPct val="125000"/>
              </a:lnSpc>
              <a:buFont typeface="Wingdings" panose="05000000000000000000" pitchFamily="2" charset="2"/>
              <a:buChar char="l"/>
            </a:pPr>
            <a:r>
              <a:rPr lang="zh-CN" altLang="en-US" sz="2400" dirty="0">
                <a:latin typeface="仿宋_GB2312" panose="02010609030101010101" pitchFamily="49" charset="-122"/>
                <a:ea typeface="仿宋_GB2312" panose="02010609030101010101" pitchFamily="49" charset="-122"/>
              </a:rPr>
              <a:t>建筑业企业承建的项目，应按项目用途填写行业类别，如某建筑企业承建的保障性住房项目，行业类别应为 “其他房地产（</a:t>
            </a:r>
            <a:r>
              <a:rPr lang="en-US" altLang="zh-CN" sz="2400" dirty="0">
                <a:latin typeface="仿宋_GB2312" panose="02010609030101010101" pitchFamily="49" charset="-122"/>
                <a:ea typeface="仿宋_GB2312" panose="02010609030101010101" pitchFamily="49" charset="-122"/>
              </a:rPr>
              <a:t>7090</a:t>
            </a:r>
            <a:r>
              <a:rPr lang="zh-CN" altLang="en-US" sz="2400" dirty="0">
                <a:latin typeface="仿宋_GB2312" panose="02010609030101010101" pitchFamily="49" charset="-122"/>
                <a:ea typeface="仿宋_GB2312" panose="02010609030101010101" pitchFamily="49" charset="-122"/>
              </a:rPr>
              <a:t>）”。特别注意</a:t>
            </a:r>
            <a:r>
              <a:rPr lang="en-US" altLang="zh-CN" sz="2400" dirty="0">
                <a:latin typeface="仿宋_GB2312" panose="02010609030101010101" pitchFamily="49" charset="-122"/>
                <a:ea typeface="仿宋_GB2312" panose="02010609030101010101" pitchFamily="49" charset="-122"/>
              </a:rPr>
              <a:t>47-50</a:t>
            </a:r>
            <a:r>
              <a:rPr lang="zh-CN" altLang="en-US" sz="2400" dirty="0">
                <a:latin typeface="仿宋_GB2312" panose="02010609030101010101" pitchFamily="49" charset="-122"/>
                <a:ea typeface="仿宋_GB2312" panose="02010609030101010101" pitchFamily="49" charset="-122"/>
              </a:rPr>
              <a:t>的项目。</a:t>
            </a:r>
            <a:endParaRPr lang="en-US" altLang="zh-CN" sz="2400" dirty="0">
              <a:latin typeface="仿宋_GB2312" panose="02010609030101010101" pitchFamily="49" charset="-122"/>
              <a:ea typeface="仿宋_GB2312" panose="02010609030101010101" pitchFamily="49" charset="-122"/>
            </a:endParaRPr>
          </a:p>
          <a:p>
            <a:pPr>
              <a:lnSpc>
                <a:spcPct val="125000"/>
              </a:lnSpc>
              <a:buFont typeface="Wingdings" panose="05000000000000000000" pitchFamily="2" charset="2"/>
              <a:buChar char="l"/>
            </a:pPr>
            <a:r>
              <a:rPr lang="zh-CN" altLang="en-US" sz="2400" dirty="0">
                <a:latin typeface="仿宋_GB2312" panose="02010609030101010101" pitchFamily="49" charset="-122"/>
                <a:ea typeface="仿宋_GB2312" panose="02010609030101010101" pitchFamily="49" charset="-122"/>
              </a:rPr>
              <a:t>行政事业单位报送的基础设施项目，应按项目用途填写行业类别，如某地政府部门报送的污水管网工程，行业类别应为 “公共设施管理业（</a:t>
            </a:r>
            <a:r>
              <a:rPr lang="en-US" altLang="en-US" sz="2400" dirty="0">
                <a:latin typeface="仿宋_GB2312" panose="02010609030101010101" pitchFamily="49" charset="-122"/>
                <a:ea typeface="仿宋_GB2312" panose="02010609030101010101" pitchFamily="49" charset="-122"/>
              </a:rPr>
              <a:t>7810</a:t>
            </a:r>
            <a:r>
              <a:rPr lang="zh-CN" altLang="en-US" sz="2400" dirty="0">
                <a:latin typeface="仿宋_GB2312" panose="02010609030101010101" pitchFamily="49" charset="-122"/>
                <a:ea typeface="仿宋_GB2312" panose="02010609030101010101" pitchFamily="49" charset="-122"/>
              </a:rPr>
              <a:t>）”。</a:t>
            </a:r>
            <a:endParaRPr lang="en-US" altLang="zh-CN" sz="2400" dirty="0">
              <a:latin typeface="仿宋_GB2312" panose="02010609030101010101" pitchFamily="49" charset="-122"/>
              <a:ea typeface="仿宋_GB2312" panose="02010609030101010101" pitchFamily="49" charset="-122"/>
            </a:endParaRPr>
          </a:p>
          <a:p>
            <a:pPr>
              <a:lnSpc>
                <a:spcPct val="125000"/>
              </a:lnSpc>
              <a:buFont typeface="Wingdings" panose="05000000000000000000" pitchFamily="2" charset="2"/>
              <a:buChar char="l"/>
            </a:pPr>
            <a:r>
              <a:rPr lang="zh-CN" altLang="en-US" sz="2400" dirty="0">
                <a:latin typeface="仿宋_GB2312" panose="02010609030101010101" pitchFamily="49" charset="-122"/>
                <a:ea typeface="仿宋_GB2312" panose="02010609030101010101" pitchFamily="49" charset="-122"/>
              </a:rPr>
              <a:t>高标准农田建设应根据项目用途填写相应的种植业行业代码。</a:t>
            </a:r>
            <a:endParaRPr lang="zh-CN" altLang="en-US" sz="2400" dirty="0">
              <a:latin typeface="仿宋_GB2312" panose="02010609030101010101" pitchFamily="49" charset="-122"/>
              <a:ea typeface="仿宋_GB2312" panose="02010609030101010101" pitchFamily="49" charset="-122"/>
            </a:endParaRPr>
          </a:p>
          <a:p>
            <a:pPr>
              <a:lnSpc>
                <a:spcPct val="125000"/>
              </a:lnSpc>
              <a:buFont typeface="Wingdings" panose="05000000000000000000" pitchFamily="2" charset="2"/>
              <a:buChar char="l"/>
            </a:pPr>
            <a:r>
              <a:rPr lang="en-US" altLang="zh-CN" sz="2400" b="1" dirty="0">
                <a:solidFill>
                  <a:srgbClr val="FF0000"/>
                </a:solidFill>
                <a:latin typeface="仿宋_GB2312" panose="02010609030101010101" pitchFamily="49" charset="-122"/>
                <a:ea typeface="仿宋_GB2312" panose="02010609030101010101" pitchFamily="49" charset="-122"/>
              </a:rPr>
              <a:t>标准厂房建设项目，如厂房用途明确，应按建成后主要用途填报行业类别，如仅用作出租经营且没有明确用途，行业类别应为“ 其他房地产（7090）”。</a:t>
            </a:r>
            <a:endParaRPr lang="en-US" altLang="zh-CN" sz="2400" b="1" dirty="0">
              <a:solidFill>
                <a:srgbClr val="FF0000"/>
              </a:solidFill>
              <a:latin typeface="仿宋_GB2312" panose="02010609030101010101" pitchFamily="49" charset="-122"/>
              <a:ea typeface="仿宋_GB2312" panose="02010609030101010101" pitchFamily="49" charset="-122"/>
            </a:endParaRPr>
          </a:p>
        </p:txBody>
      </p:sp>
      <p:sp>
        <p:nvSpPr>
          <p:cNvPr id="45058" name="标题 1"/>
          <p:cNvSpPr txBox="1"/>
          <p:nvPr/>
        </p:nvSpPr>
        <p:spPr>
          <a:xfrm>
            <a:off x="911225" y="836613"/>
            <a:ext cx="6556375" cy="552450"/>
          </a:xfrm>
          <a:prstGeom prst="rect">
            <a:avLst/>
          </a:prstGeom>
          <a:noFill/>
          <a:ln w="9525">
            <a:noFill/>
          </a:ln>
        </p:spPr>
        <p:txBody>
          <a:bodyPr anchor="t" anchorCtr="0"/>
          <a:p>
            <a:pPr>
              <a:buFontTx/>
            </a:pPr>
            <a:r>
              <a:rPr lang="zh-CN" altLang="en-US" sz="3200" b="1" dirty="0">
                <a:latin typeface="仿宋_GB2312" panose="02010609030101010101" pitchFamily="49" charset="-122"/>
                <a:ea typeface="仿宋_GB2312" panose="02010609030101010101" pitchFamily="49" charset="-122"/>
                <a:sym typeface="Times New Roman" panose="02020603050405020304" pitchFamily="18" charset="0"/>
              </a:rPr>
              <a:t>项目行业编码</a:t>
            </a:r>
            <a:endParaRPr lang="zh-CN" altLang="en-US" sz="3200" b="1" dirty="0">
              <a:latin typeface="仿宋_GB2312" panose="02010609030101010101" pitchFamily="49" charset="-122"/>
              <a:ea typeface="仿宋_GB2312" panose="02010609030101010101" pitchFamily="49" charset="-122"/>
              <a:sym typeface="Times New Roman" panose="02020603050405020304" pitchFamily="18" charset="0"/>
            </a:endParaRPr>
          </a:p>
        </p:txBody>
      </p:sp>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1654175" y="4566285"/>
            <a:ext cx="8201660" cy="368300"/>
          </a:xfrm>
          <a:prstGeom prst="rect">
            <a:avLst/>
          </a:prstGeom>
          <a:noFill/>
          <a:ln w="9525">
            <a:noFill/>
          </a:ln>
        </p:spPr>
        <p:txBody>
          <a:bodyPr wrap="square">
            <a:spAutoFit/>
          </a:bodyPr>
          <a:lstStyle/>
          <a:p>
            <a:r>
              <a:rPr lang="zh-CN" altLang="en-US"/>
              <a:t> </a:t>
            </a:r>
            <a:endParaRPr lang="zh-CN" altLang="en-US"/>
          </a:p>
        </p:txBody>
      </p:sp>
      <p:sp>
        <p:nvSpPr>
          <p:cNvPr id="2" name="文本框 1"/>
          <p:cNvSpPr txBox="1"/>
          <p:nvPr/>
        </p:nvSpPr>
        <p:spPr>
          <a:xfrm>
            <a:off x="1199515" y="116840"/>
            <a:ext cx="4427220" cy="521970"/>
          </a:xfrm>
          <a:prstGeom prst="rect">
            <a:avLst/>
          </a:prstGeom>
          <a:noFill/>
        </p:spPr>
        <p:txBody>
          <a:bodyPr wrap="square" rtlCol="0" anchor="t">
            <a:spAutoFit/>
          </a:bodyPr>
          <a:p>
            <a:r>
              <a:rPr lang="zh-CN" altLang="en-US" sz="2800" b="1" dirty="0">
                <a:solidFill>
                  <a:srgbClr val="181DD6"/>
                </a:solidFill>
                <a:latin typeface="隶书" panose="02010509060101010101" pitchFamily="49" charset="-122"/>
                <a:ea typeface="隶书" panose="02010509060101010101" pitchFamily="49" charset="-122"/>
                <a:sym typeface="+mn-lt"/>
              </a:rPr>
              <a:t>主要指标解释</a:t>
            </a:r>
            <a:endParaRPr lang="zh-CN" altLang="en-US" sz="2800"/>
          </a:p>
        </p:txBody>
      </p:sp>
      <p:pic>
        <p:nvPicPr>
          <p:cNvPr id="3" name="图片 24"/>
          <p:cNvPicPr>
            <a:picLocks noChangeAspect="1"/>
          </p:cNvPicPr>
          <p:nvPr/>
        </p:nvPicPr>
        <p:blipFill>
          <a:blip r:embed="rId1"/>
          <a:stretch>
            <a:fillRect/>
          </a:stretch>
        </p:blipFill>
        <p:spPr>
          <a:xfrm>
            <a:off x="250825" y="1160145"/>
            <a:ext cx="11738610" cy="3562985"/>
          </a:xfrm>
          <a:prstGeom prst="rect">
            <a:avLst/>
          </a:prstGeom>
          <a:noFill/>
          <a:ln w="9525">
            <a:noFill/>
          </a:ln>
        </p:spPr>
      </p:pic>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图示 4"/>
          <p:cNvGraphicFramePr/>
          <p:nvPr/>
        </p:nvGraphicFramePr>
        <p:xfrm>
          <a:off x="1523968" y="1643042"/>
          <a:ext cx="7460324" cy="4662858"/>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51202" name="标题 1"/>
          <p:cNvSpPr txBox="1"/>
          <p:nvPr/>
        </p:nvSpPr>
        <p:spPr>
          <a:xfrm>
            <a:off x="982980" y="764540"/>
            <a:ext cx="6357938" cy="552450"/>
          </a:xfrm>
          <a:prstGeom prst="rect">
            <a:avLst/>
          </a:prstGeom>
          <a:noFill/>
          <a:ln w="9525">
            <a:noFill/>
          </a:ln>
        </p:spPr>
        <p:txBody>
          <a:bodyPr anchor="t" anchorCtr="0"/>
          <a:lstStyle/>
          <a:p>
            <a:pPr>
              <a:buFontTx/>
            </a:pPr>
            <a:r>
              <a:rPr lang="zh-CN" altLang="en-US" sz="3200" b="1" dirty="0">
                <a:latin typeface="仿宋_GB2312" panose="02010609030101010101" pitchFamily="49" charset="-122"/>
                <a:ea typeface="仿宋_GB2312" panose="02010609030101010101" pitchFamily="49" charset="-122"/>
                <a:sym typeface="Times New Roman" panose="02020603050405020304" pitchFamily="18" charset="0"/>
              </a:rPr>
              <a:t>项目类别</a:t>
            </a:r>
            <a:endParaRPr lang="zh-CN" altLang="en-US" sz="3200" b="1" dirty="0">
              <a:latin typeface="仿宋_GB2312" panose="02010609030101010101" pitchFamily="49" charset="-122"/>
              <a:ea typeface="仿宋_GB2312" panose="02010609030101010101" pitchFamily="49" charset="-122"/>
              <a:sym typeface="Times New Roman" panose="02020603050405020304" pitchFamily="18" charset="0"/>
            </a:endParaRPr>
          </a:p>
        </p:txBody>
      </p:sp>
      <p:sp>
        <p:nvSpPr>
          <p:cNvPr id="51203" name="椭圆形标注 7"/>
          <p:cNvSpPr/>
          <p:nvPr/>
        </p:nvSpPr>
        <p:spPr>
          <a:xfrm>
            <a:off x="5095875" y="857250"/>
            <a:ext cx="1857375" cy="785813"/>
          </a:xfrm>
          <a:prstGeom prst="wedgeEllipseCallout">
            <a:avLst>
              <a:gd name="adj1" fmla="val -20833"/>
              <a:gd name="adj2" fmla="val 62500"/>
            </a:avLst>
          </a:prstGeom>
          <a:solidFill>
            <a:schemeClr val="accent1">
              <a:alpha val="0"/>
            </a:schemeClr>
          </a:solidFill>
          <a:ln w="38100" cap="flat" cmpd="sng">
            <a:solidFill>
              <a:srgbClr val="FF0000"/>
            </a:solidFill>
            <a:prstDash val="solid"/>
            <a:round/>
            <a:headEnd type="none" w="med" len="med"/>
            <a:tailEnd type="none" w="med" len="med"/>
          </a:ln>
        </p:spPr>
        <p:txBody>
          <a:bodyPr wrap="none" anchor="ctr" anchorCtr="0"/>
          <a:lstStyle/>
          <a:p>
            <a:pPr algn="ctr"/>
            <a:r>
              <a:rPr lang="en-US" altLang="zh-CN" dirty="0">
                <a:latin typeface="Arial" panose="020B0604020202020204" pitchFamily="34" charset="0"/>
                <a:ea typeface="宋体" panose="02010600030101010101" pitchFamily="2" charset="-122"/>
              </a:rPr>
              <a:t>Z05=[06,46]</a:t>
            </a:r>
            <a:endParaRPr lang="en-US" altLang="zh-CN" dirty="0">
              <a:latin typeface="Arial" panose="020B0604020202020204" pitchFamily="34" charset="0"/>
              <a:ea typeface="宋体" panose="02010600030101010101" pitchFamily="2" charset="-122"/>
            </a:endParaRPr>
          </a:p>
        </p:txBody>
      </p:sp>
      <p:sp>
        <p:nvSpPr>
          <p:cNvPr id="51204" name="椭圆形标注 8"/>
          <p:cNvSpPr/>
          <p:nvPr/>
        </p:nvSpPr>
        <p:spPr>
          <a:xfrm>
            <a:off x="6667500" y="1428750"/>
            <a:ext cx="1857375" cy="785813"/>
          </a:xfrm>
          <a:prstGeom prst="wedgeEllipseCallout">
            <a:avLst>
              <a:gd name="adj1" fmla="val -31773"/>
              <a:gd name="adj2" fmla="val 69685"/>
            </a:avLst>
          </a:prstGeom>
          <a:solidFill>
            <a:schemeClr val="accent1">
              <a:alpha val="0"/>
            </a:schemeClr>
          </a:solidFill>
          <a:ln w="38100" cap="flat" cmpd="sng">
            <a:solidFill>
              <a:srgbClr val="FF0000"/>
            </a:solidFill>
            <a:prstDash val="solid"/>
            <a:round/>
            <a:headEnd type="none" w="med" len="med"/>
            <a:tailEnd type="none" w="med" len="med"/>
          </a:ln>
        </p:spPr>
        <p:txBody>
          <a:bodyPr wrap="none" anchor="ctr" anchorCtr="0"/>
          <a:lstStyle/>
          <a:p>
            <a:pPr algn="ctr"/>
            <a:r>
              <a:rPr lang="zh-CN" altLang="en-US" dirty="0">
                <a:latin typeface="Arial" panose="020B0604020202020204" pitchFamily="34" charset="0"/>
                <a:ea typeface="宋体" panose="02010600030101010101" pitchFamily="2" charset="-122"/>
              </a:rPr>
              <a:t>项目名称</a:t>
            </a:r>
            <a:endParaRPr lang="en-US" altLang="zh-CN" dirty="0">
              <a:latin typeface="Arial" panose="020B0604020202020204" pitchFamily="34" charset="0"/>
              <a:ea typeface="宋体" panose="02010600030101010101" pitchFamily="2" charset="-122"/>
            </a:endParaRPr>
          </a:p>
          <a:p>
            <a:pPr algn="ctr"/>
            <a:r>
              <a:rPr lang="en-US" altLang="zh-CN" dirty="0">
                <a:latin typeface="Arial" panose="020B0604020202020204" pitchFamily="34" charset="0"/>
                <a:ea typeface="宋体" panose="02010600030101010101" pitchFamily="2" charset="-122"/>
              </a:rPr>
              <a:t>Z05=7090</a:t>
            </a:r>
            <a:endParaRPr lang="en-US" altLang="zh-CN" dirty="0">
              <a:latin typeface="Arial" panose="020B0604020202020204" pitchFamily="34" charset="0"/>
              <a:ea typeface="宋体" panose="02010600030101010101" pitchFamily="2" charset="-122"/>
            </a:endParaRPr>
          </a:p>
        </p:txBody>
      </p:sp>
      <p:sp>
        <p:nvSpPr>
          <p:cNvPr id="51205" name="椭圆形标注 10"/>
          <p:cNvSpPr/>
          <p:nvPr/>
        </p:nvSpPr>
        <p:spPr>
          <a:xfrm>
            <a:off x="1238250" y="5000625"/>
            <a:ext cx="1857375" cy="1143000"/>
          </a:xfrm>
          <a:prstGeom prst="wedgeEllipseCallout">
            <a:avLst>
              <a:gd name="adj1" fmla="val 54532"/>
              <a:gd name="adj2" fmla="val -65356"/>
            </a:avLst>
          </a:prstGeom>
          <a:solidFill>
            <a:schemeClr val="accent1">
              <a:alpha val="0"/>
            </a:schemeClr>
          </a:solidFill>
          <a:ln w="38100" cap="flat" cmpd="sng">
            <a:solidFill>
              <a:srgbClr val="FF0000"/>
            </a:solidFill>
            <a:prstDash val="solid"/>
            <a:round/>
            <a:headEnd type="none" w="med" len="med"/>
            <a:tailEnd type="none" w="med" len="med"/>
          </a:ln>
        </p:spPr>
        <p:txBody>
          <a:bodyPr wrap="none" anchor="ctr" anchorCtr="0"/>
          <a:lstStyle/>
          <a:p>
            <a:pPr algn="ctr"/>
            <a:r>
              <a:rPr lang="en-US" altLang="zh-CN" dirty="0">
                <a:latin typeface="Arial" panose="020B0604020202020204" pitchFamily="34" charset="0"/>
                <a:ea typeface="宋体" panose="02010600030101010101" pitchFamily="2" charset="-122"/>
              </a:rPr>
              <a:t>567</a:t>
            </a:r>
            <a:r>
              <a:rPr lang="zh-CN" altLang="en-US" dirty="0">
                <a:latin typeface="Arial" panose="020B0604020202020204" pitchFamily="34" charset="0"/>
                <a:ea typeface="宋体" panose="02010600030101010101" pitchFamily="2" charset="-122"/>
              </a:rPr>
              <a:t>新基建</a:t>
            </a:r>
            <a:endParaRPr lang="en-US" altLang="zh-CN" dirty="0">
              <a:latin typeface="Arial" panose="020B0604020202020204" pitchFamily="34" charset="0"/>
              <a:ea typeface="宋体" panose="02010600030101010101" pitchFamily="2" charset="-122"/>
            </a:endParaRPr>
          </a:p>
        </p:txBody>
      </p:sp>
      <p:sp>
        <p:nvSpPr>
          <p:cNvPr id="51206" name="文本框 1"/>
          <p:cNvSpPr txBox="1"/>
          <p:nvPr/>
        </p:nvSpPr>
        <p:spPr>
          <a:xfrm>
            <a:off x="7535863" y="5876925"/>
            <a:ext cx="4081462" cy="922020"/>
          </a:xfrm>
          <a:prstGeom prst="rect">
            <a:avLst/>
          </a:prstGeom>
          <a:noFill/>
          <a:ln w="9525">
            <a:noFill/>
          </a:ln>
        </p:spPr>
        <p:txBody>
          <a:bodyPr anchor="t" anchorCtr="0">
            <a:spAutoFit/>
          </a:bodyPr>
          <a:lstStyle/>
          <a:p>
            <a:r>
              <a:rPr lang="zh-CN" altLang="zh-CN" b="1" dirty="0">
                <a:solidFill>
                  <a:srgbClr val="FF0000"/>
                </a:solidFill>
                <a:latin typeface="Arial" panose="020B0604020202020204" pitchFamily="34" charset="0"/>
                <a:ea typeface="宋体" panose="02010600030101010101" pitchFamily="2" charset="-122"/>
              </a:rPr>
              <a:t>！注意一个指标两个选项，不能填错。</a:t>
            </a:r>
            <a:endParaRPr lang="zh-CN" altLang="zh-CN" b="1" dirty="0">
              <a:solidFill>
                <a:srgbClr val="FF0000"/>
              </a:solidFill>
              <a:latin typeface="Arial" panose="020B0604020202020204" pitchFamily="34" charset="0"/>
              <a:ea typeface="宋体" panose="02010600030101010101" pitchFamily="2" charset="-122"/>
            </a:endParaRPr>
          </a:p>
          <a:p>
            <a:r>
              <a:rPr lang="en-US" altLang="zh-CN" b="1" dirty="0">
                <a:solidFill>
                  <a:srgbClr val="FF0000"/>
                </a:solidFill>
                <a:latin typeface="Arial" panose="020B0604020202020204" pitchFamily="34" charset="0"/>
                <a:ea typeface="宋体" panose="02010600030101010101" pitchFamily="2" charset="-122"/>
              </a:rPr>
              <a:t>2.</a:t>
            </a:r>
            <a:r>
              <a:rPr lang="zh-CN" altLang="en-US" b="1" dirty="0">
                <a:solidFill>
                  <a:srgbClr val="FF0000"/>
                </a:solidFill>
                <a:latin typeface="Arial" panose="020B0604020202020204" pitchFamily="34" charset="0"/>
                <a:ea typeface="宋体" panose="02010600030101010101" pitchFamily="2" charset="-122"/>
              </a:rPr>
              <a:t>第一个填写</a:t>
            </a:r>
            <a:r>
              <a:rPr lang="en-US" altLang="zh-CN" b="1" dirty="0">
                <a:solidFill>
                  <a:srgbClr val="FF0000"/>
                </a:solidFill>
                <a:latin typeface="Arial" panose="020B0604020202020204" pitchFamily="34" charset="0"/>
                <a:ea typeface="宋体" panose="02010600030101010101" pitchFamily="2" charset="-122"/>
              </a:rPr>
              <a:t>1</a:t>
            </a:r>
            <a:r>
              <a:rPr lang="zh-CN" altLang="en-US" b="1" dirty="0">
                <a:solidFill>
                  <a:srgbClr val="FF0000"/>
                </a:solidFill>
                <a:latin typeface="Arial" panose="020B0604020202020204" pitchFamily="34" charset="0"/>
                <a:ea typeface="宋体" panose="02010600030101010101" pitchFamily="2" charset="-122"/>
              </a:rPr>
              <a:t>、</a:t>
            </a:r>
            <a:r>
              <a:rPr lang="en-US" altLang="zh-CN" b="1" dirty="0">
                <a:solidFill>
                  <a:srgbClr val="FF0000"/>
                </a:solidFill>
                <a:latin typeface="Arial" panose="020B0604020202020204" pitchFamily="34" charset="0"/>
                <a:ea typeface="宋体" panose="02010600030101010101" pitchFamily="2" charset="-122"/>
              </a:rPr>
              <a:t>2</a:t>
            </a:r>
            <a:r>
              <a:rPr lang="zh-CN" altLang="en-US" b="1" dirty="0">
                <a:solidFill>
                  <a:srgbClr val="FF0000"/>
                </a:solidFill>
                <a:latin typeface="Arial" panose="020B0604020202020204" pitchFamily="34" charset="0"/>
                <a:ea typeface="宋体" panose="02010600030101010101" pitchFamily="2" charset="-122"/>
              </a:rPr>
              <a:t>、</a:t>
            </a:r>
            <a:r>
              <a:rPr lang="en-US" altLang="zh-CN" b="1" dirty="0">
                <a:solidFill>
                  <a:srgbClr val="FF0000"/>
                </a:solidFill>
                <a:latin typeface="Arial" panose="020B0604020202020204" pitchFamily="34" charset="0"/>
                <a:ea typeface="宋体" panose="02010600030101010101" pitchFamily="2" charset="-122"/>
              </a:rPr>
              <a:t>3</a:t>
            </a:r>
            <a:r>
              <a:rPr lang="zh-CN" altLang="en-US" b="1" dirty="0">
                <a:solidFill>
                  <a:srgbClr val="FF0000"/>
                </a:solidFill>
                <a:latin typeface="Arial" panose="020B0604020202020204" pitchFamily="34" charset="0"/>
                <a:ea typeface="宋体" panose="02010600030101010101" pitchFamily="2" charset="-122"/>
              </a:rPr>
              <a:t>、</a:t>
            </a:r>
            <a:r>
              <a:rPr lang="en-US" altLang="zh-CN" b="1" dirty="0">
                <a:solidFill>
                  <a:srgbClr val="FF0000"/>
                </a:solidFill>
                <a:latin typeface="Arial" panose="020B0604020202020204" pitchFamily="34" charset="0"/>
                <a:ea typeface="宋体" panose="02010600030101010101" pitchFamily="2" charset="-122"/>
              </a:rPr>
              <a:t>4</a:t>
            </a:r>
            <a:r>
              <a:rPr lang="zh-CN" altLang="en-US" b="1" dirty="0">
                <a:solidFill>
                  <a:srgbClr val="FF0000"/>
                </a:solidFill>
                <a:latin typeface="Arial" panose="020B0604020202020204" pitchFamily="34" charset="0"/>
                <a:ea typeface="宋体" panose="02010600030101010101" pitchFamily="2" charset="-122"/>
              </a:rPr>
              <a:t>、</a:t>
            </a:r>
            <a:r>
              <a:rPr lang="en-US" altLang="zh-CN" b="1" dirty="0">
                <a:solidFill>
                  <a:srgbClr val="FF0000"/>
                </a:solidFill>
                <a:latin typeface="Arial" panose="020B0604020202020204" pitchFamily="34" charset="0"/>
                <a:ea typeface="宋体" panose="02010600030101010101" pitchFamily="2" charset="-122"/>
              </a:rPr>
              <a:t>9</a:t>
            </a:r>
            <a:r>
              <a:rPr lang="zh-CN" altLang="en-US" b="1" dirty="0">
                <a:solidFill>
                  <a:srgbClr val="FF0000"/>
                </a:solidFill>
                <a:latin typeface="Arial" panose="020B0604020202020204" pitchFamily="34" charset="0"/>
                <a:ea typeface="宋体" panose="02010600030101010101" pitchFamily="2" charset="-122"/>
              </a:rPr>
              <a:t>其中之一，第二个选项填写</a:t>
            </a:r>
            <a:r>
              <a:rPr lang="en-US" altLang="zh-CN" b="1" dirty="0">
                <a:solidFill>
                  <a:srgbClr val="FF0000"/>
                </a:solidFill>
                <a:latin typeface="Arial" panose="020B0604020202020204" pitchFamily="34" charset="0"/>
                <a:ea typeface="宋体" panose="02010600030101010101" pitchFamily="2" charset="-122"/>
              </a:rPr>
              <a:t>5</a:t>
            </a:r>
            <a:r>
              <a:rPr lang="zh-CN" altLang="en-US" b="1" dirty="0">
                <a:solidFill>
                  <a:srgbClr val="FF0000"/>
                </a:solidFill>
                <a:latin typeface="Arial" panose="020B0604020202020204" pitchFamily="34" charset="0"/>
                <a:ea typeface="宋体" panose="02010600030101010101" pitchFamily="2" charset="-122"/>
              </a:rPr>
              <a:t>、</a:t>
            </a:r>
            <a:r>
              <a:rPr lang="en-US" altLang="zh-CN" b="1" dirty="0">
                <a:solidFill>
                  <a:srgbClr val="FF0000"/>
                </a:solidFill>
                <a:latin typeface="Arial" panose="020B0604020202020204" pitchFamily="34" charset="0"/>
                <a:ea typeface="宋体" panose="02010600030101010101" pitchFamily="2" charset="-122"/>
              </a:rPr>
              <a:t>6</a:t>
            </a:r>
            <a:r>
              <a:rPr lang="zh-CN" altLang="en-US" b="1" dirty="0">
                <a:solidFill>
                  <a:srgbClr val="FF0000"/>
                </a:solidFill>
                <a:latin typeface="Arial" panose="020B0604020202020204" pitchFamily="34" charset="0"/>
                <a:ea typeface="宋体" panose="02010600030101010101" pitchFamily="2" charset="-122"/>
              </a:rPr>
              <a:t>、</a:t>
            </a:r>
            <a:r>
              <a:rPr lang="en-US" altLang="zh-CN" b="1" dirty="0">
                <a:solidFill>
                  <a:srgbClr val="FF0000"/>
                </a:solidFill>
                <a:latin typeface="Arial" panose="020B0604020202020204" pitchFamily="34" charset="0"/>
                <a:ea typeface="宋体" panose="02010600030101010101" pitchFamily="2" charset="-122"/>
              </a:rPr>
              <a:t>7</a:t>
            </a:r>
            <a:r>
              <a:rPr lang="zh-CN" altLang="en-US" b="1" dirty="0">
                <a:solidFill>
                  <a:srgbClr val="FF0000"/>
                </a:solidFill>
                <a:latin typeface="Arial" panose="020B0604020202020204" pitchFamily="34" charset="0"/>
                <a:ea typeface="宋体" panose="02010600030101010101" pitchFamily="2" charset="-122"/>
              </a:rPr>
              <a:t>之一</a:t>
            </a:r>
            <a:endParaRPr lang="zh-CN" altLang="en-US" b="1" dirty="0">
              <a:solidFill>
                <a:srgbClr val="FF0000"/>
              </a:solidFill>
              <a:latin typeface="Arial" panose="020B0604020202020204" pitchFamily="34" charset="0"/>
              <a:ea typeface="宋体" panose="02010600030101010101" pitchFamily="2" charset="-122"/>
            </a:endParaRPr>
          </a:p>
        </p:txBody>
      </p:sp>
      <p:sp>
        <p:nvSpPr>
          <p:cNvPr id="2" name="文本框 1"/>
          <p:cNvSpPr txBox="1"/>
          <p:nvPr/>
        </p:nvSpPr>
        <p:spPr>
          <a:xfrm>
            <a:off x="1199515" y="116840"/>
            <a:ext cx="4427220" cy="521970"/>
          </a:xfrm>
          <a:prstGeom prst="rect">
            <a:avLst/>
          </a:prstGeom>
          <a:noFill/>
        </p:spPr>
        <p:txBody>
          <a:bodyPr wrap="square" rtlCol="0" anchor="t">
            <a:spAutoFit/>
          </a:bodyPr>
          <a:p>
            <a:r>
              <a:rPr lang="zh-CN" altLang="en-US" sz="2800" b="1" dirty="0">
                <a:solidFill>
                  <a:srgbClr val="181DD6"/>
                </a:solidFill>
                <a:latin typeface="隶书" panose="02010509060101010101" pitchFamily="49" charset="-122"/>
                <a:ea typeface="隶书" panose="02010509060101010101" pitchFamily="49" charset="-122"/>
                <a:sym typeface="+mn-lt"/>
              </a:rPr>
              <a:t>主要指标解释</a:t>
            </a:r>
            <a:endParaRPr lang="zh-CN" altLang="en-US" sz="2800"/>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694690" y="5999480"/>
            <a:ext cx="8343265" cy="420370"/>
          </a:xfrm>
          <a:prstGeom prst="rect">
            <a:avLst/>
          </a:prstGeom>
          <a:noFill/>
          <a:ln w="9525">
            <a:noFill/>
          </a:ln>
        </p:spPr>
        <p:txBody>
          <a:bodyPr>
            <a:noAutofit/>
          </a:bodyPr>
          <a:lstStyle/>
          <a:p>
            <a:r>
              <a:rPr lang="zh-CN" altLang="en-US"/>
              <a:t> </a:t>
            </a:r>
            <a:endParaRPr lang="zh-CN" altLang="en-US"/>
          </a:p>
        </p:txBody>
      </p:sp>
      <p:sp>
        <p:nvSpPr>
          <p:cNvPr id="2" name="文本框 1"/>
          <p:cNvSpPr txBox="1"/>
          <p:nvPr/>
        </p:nvSpPr>
        <p:spPr>
          <a:xfrm>
            <a:off x="1199515" y="116840"/>
            <a:ext cx="4427220" cy="521970"/>
          </a:xfrm>
          <a:prstGeom prst="rect">
            <a:avLst/>
          </a:prstGeom>
          <a:noFill/>
        </p:spPr>
        <p:txBody>
          <a:bodyPr wrap="square" rtlCol="0" anchor="t">
            <a:spAutoFit/>
          </a:bodyPr>
          <a:p>
            <a:r>
              <a:rPr lang="zh-CN" altLang="en-US" sz="2800" b="1" dirty="0">
                <a:solidFill>
                  <a:srgbClr val="181DD6"/>
                </a:solidFill>
                <a:latin typeface="隶书" panose="02010509060101010101" pitchFamily="49" charset="-122"/>
                <a:ea typeface="隶书" panose="02010509060101010101" pitchFamily="49" charset="-122"/>
                <a:sym typeface="+mn-lt"/>
              </a:rPr>
              <a:t>主要指标解释</a:t>
            </a:r>
            <a:endParaRPr lang="zh-CN" altLang="en-US" sz="2800"/>
          </a:p>
        </p:txBody>
      </p:sp>
      <p:pic>
        <p:nvPicPr>
          <p:cNvPr id="3" name="图片 25"/>
          <p:cNvPicPr>
            <a:picLocks noChangeAspect="1"/>
          </p:cNvPicPr>
          <p:nvPr/>
        </p:nvPicPr>
        <p:blipFill>
          <a:blip r:embed="rId1"/>
          <a:stretch>
            <a:fillRect/>
          </a:stretch>
        </p:blipFill>
        <p:spPr>
          <a:xfrm>
            <a:off x="601345" y="878205"/>
            <a:ext cx="10637520" cy="5537200"/>
          </a:xfrm>
          <a:prstGeom prst="rect">
            <a:avLst/>
          </a:prstGeom>
          <a:noFill/>
          <a:ln w="9525">
            <a:noFill/>
          </a:ln>
        </p:spPr>
      </p:pic>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1654175" y="4566285"/>
            <a:ext cx="8201660" cy="368300"/>
          </a:xfrm>
          <a:prstGeom prst="rect">
            <a:avLst/>
          </a:prstGeom>
          <a:noFill/>
          <a:ln w="9525">
            <a:noFill/>
          </a:ln>
        </p:spPr>
        <p:txBody>
          <a:bodyPr wrap="square">
            <a:spAutoFit/>
          </a:bodyPr>
          <a:lstStyle/>
          <a:p>
            <a:r>
              <a:rPr lang="zh-CN" altLang="en-US"/>
              <a:t> </a:t>
            </a:r>
            <a:endParaRPr lang="zh-CN" altLang="en-US"/>
          </a:p>
        </p:txBody>
      </p:sp>
      <p:sp>
        <p:nvSpPr>
          <p:cNvPr id="2" name="文本框 1"/>
          <p:cNvSpPr txBox="1"/>
          <p:nvPr/>
        </p:nvSpPr>
        <p:spPr>
          <a:xfrm>
            <a:off x="1199515" y="116840"/>
            <a:ext cx="4427220" cy="521970"/>
          </a:xfrm>
          <a:prstGeom prst="rect">
            <a:avLst/>
          </a:prstGeom>
          <a:noFill/>
        </p:spPr>
        <p:txBody>
          <a:bodyPr wrap="square" rtlCol="0" anchor="t">
            <a:spAutoFit/>
          </a:bodyPr>
          <a:p>
            <a:r>
              <a:rPr lang="zh-CN" altLang="en-US" sz="2800" b="1" dirty="0">
                <a:solidFill>
                  <a:srgbClr val="181DD6"/>
                </a:solidFill>
                <a:latin typeface="隶书" panose="02010509060101010101" pitchFamily="49" charset="-122"/>
                <a:ea typeface="隶书" panose="02010509060101010101" pitchFamily="49" charset="-122"/>
                <a:sym typeface="+mn-lt"/>
              </a:rPr>
              <a:t>主要指标解释</a:t>
            </a:r>
            <a:endParaRPr lang="zh-CN" altLang="en-US" sz="2800"/>
          </a:p>
        </p:txBody>
      </p:sp>
      <p:pic>
        <p:nvPicPr>
          <p:cNvPr id="3" name="图片 -2147482413"/>
          <p:cNvPicPr>
            <a:picLocks noChangeAspect="1"/>
          </p:cNvPicPr>
          <p:nvPr/>
        </p:nvPicPr>
        <p:blipFill>
          <a:blip r:embed="rId1"/>
          <a:stretch>
            <a:fillRect/>
          </a:stretch>
        </p:blipFill>
        <p:spPr>
          <a:xfrm>
            <a:off x="429260" y="1238250"/>
            <a:ext cx="11383645" cy="4363085"/>
          </a:xfrm>
          <a:prstGeom prst="rect">
            <a:avLst/>
          </a:prstGeom>
          <a:noFill/>
          <a:ln w="9525">
            <a:noFill/>
          </a:ln>
        </p:spPr>
      </p:pic>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694690" y="5999480"/>
            <a:ext cx="8343265" cy="420370"/>
          </a:xfrm>
          <a:prstGeom prst="rect">
            <a:avLst/>
          </a:prstGeom>
          <a:noFill/>
          <a:ln w="9525">
            <a:noFill/>
          </a:ln>
        </p:spPr>
        <p:txBody>
          <a:bodyPr>
            <a:noAutofit/>
          </a:bodyPr>
          <a:lstStyle/>
          <a:p>
            <a:r>
              <a:rPr lang="zh-CN" altLang="en-US"/>
              <a:t> </a:t>
            </a:r>
            <a:endParaRPr lang="zh-CN" altLang="en-US"/>
          </a:p>
        </p:txBody>
      </p:sp>
      <p:sp>
        <p:nvSpPr>
          <p:cNvPr id="2" name="文本框 1"/>
          <p:cNvSpPr txBox="1"/>
          <p:nvPr/>
        </p:nvSpPr>
        <p:spPr>
          <a:xfrm>
            <a:off x="1199515" y="116840"/>
            <a:ext cx="4427220" cy="521970"/>
          </a:xfrm>
          <a:prstGeom prst="rect">
            <a:avLst/>
          </a:prstGeom>
          <a:noFill/>
        </p:spPr>
        <p:txBody>
          <a:bodyPr wrap="square" rtlCol="0" anchor="t">
            <a:spAutoFit/>
          </a:bodyPr>
          <a:p>
            <a:r>
              <a:rPr lang="zh-CN" altLang="en-US" sz="2800" b="1" dirty="0">
                <a:solidFill>
                  <a:srgbClr val="181DD6"/>
                </a:solidFill>
                <a:latin typeface="隶书" panose="02010509060101010101" pitchFamily="49" charset="-122"/>
                <a:ea typeface="隶书" panose="02010509060101010101" pitchFamily="49" charset="-122"/>
                <a:sym typeface="+mn-lt"/>
              </a:rPr>
              <a:t>主要指标解释</a:t>
            </a:r>
            <a:endParaRPr lang="zh-CN" altLang="en-US" sz="2800"/>
          </a:p>
        </p:txBody>
      </p:sp>
      <p:pic>
        <p:nvPicPr>
          <p:cNvPr id="3" name="图片 35"/>
          <p:cNvPicPr>
            <a:picLocks noChangeAspect="1"/>
          </p:cNvPicPr>
          <p:nvPr/>
        </p:nvPicPr>
        <p:blipFill>
          <a:blip r:embed="rId1"/>
          <a:stretch>
            <a:fillRect/>
          </a:stretch>
        </p:blipFill>
        <p:spPr>
          <a:xfrm>
            <a:off x="643890" y="948690"/>
            <a:ext cx="10955655" cy="5168265"/>
          </a:xfrm>
          <a:prstGeom prst="rect">
            <a:avLst/>
          </a:prstGeom>
          <a:noFill/>
          <a:ln w="9525">
            <a:noFill/>
          </a:ln>
        </p:spPr>
      </p:pic>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694690" y="5999480"/>
            <a:ext cx="8343265" cy="420370"/>
          </a:xfrm>
          <a:prstGeom prst="rect">
            <a:avLst/>
          </a:prstGeom>
          <a:noFill/>
          <a:ln w="9525">
            <a:noFill/>
          </a:ln>
        </p:spPr>
        <p:txBody>
          <a:bodyPr>
            <a:noAutofit/>
          </a:bodyPr>
          <a:lstStyle/>
          <a:p>
            <a:r>
              <a:rPr lang="zh-CN" altLang="en-US"/>
              <a:t> </a:t>
            </a:r>
            <a:endParaRPr lang="zh-CN" altLang="en-US"/>
          </a:p>
        </p:txBody>
      </p:sp>
      <p:sp>
        <p:nvSpPr>
          <p:cNvPr id="2" name="文本框 1"/>
          <p:cNvSpPr txBox="1"/>
          <p:nvPr/>
        </p:nvSpPr>
        <p:spPr>
          <a:xfrm>
            <a:off x="1199515" y="116840"/>
            <a:ext cx="4427220" cy="521970"/>
          </a:xfrm>
          <a:prstGeom prst="rect">
            <a:avLst/>
          </a:prstGeom>
          <a:noFill/>
        </p:spPr>
        <p:txBody>
          <a:bodyPr wrap="square" rtlCol="0" anchor="t">
            <a:spAutoFit/>
          </a:bodyPr>
          <a:p>
            <a:r>
              <a:rPr lang="zh-CN" altLang="en-US" sz="2800" b="1" dirty="0">
                <a:solidFill>
                  <a:srgbClr val="181DD6"/>
                </a:solidFill>
                <a:latin typeface="隶书" panose="02010509060101010101" pitchFamily="49" charset="-122"/>
                <a:ea typeface="隶书" panose="02010509060101010101" pitchFamily="49" charset="-122"/>
                <a:sym typeface="+mn-lt"/>
              </a:rPr>
              <a:t>主要指标解释</a:t>
            </a:r>
            <a:endParaRPr lang="zh-CN" altLang="en-US" sz="2800"/>
          </a:p>
        </p:txBody>
      </p:sp>
      <p:pic>
        <p:nvPicPr>
          <p:cNvPr id="3" name="图片 -2147482412"/>
          <p:cNvPicPr>
            <a:picLocks noChangeAspect="1"/>
          </p:cNvPicPr>
          <p:nvPr/>
        </p:nvPicPr>
        <p:blipFill>
          <a:blip r:embed="rId1"/>
          <a:stretch>
            <a:fillRect/>
          </a:stretch>
        </p:blipFill>
        <p:spPr>
          <a:xfrm>
            <a:off x="678180" y="989330"/>
            <a:ext cx="10946130" cy="4845050"/>
          </a:xfrm>
          <a:prstGeom prst="rect">
            <a:avLst/>
          </a:prstGeom>
          <a:noFill/>
          <a:ln w="9525">
            <a:noFill/>
          </a:ln>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840930" y="1183946"/>
            <a:ext cx="10510775" cy="4490108"/>
          </a:xfrm>
          <a:prstGeom prst="rect">
            <a:avLst/>
          </a:prstGeom>
        </p:spPr>
        <p:style>
          <a:lnRef idx="2">
            <a:schemeClr val="accent1"/>
          </a:lnRef>
          <a:fillRef idx="1">
            <a:schemeClr val="lt1"/>
          </a:fillRef>
          <a:effectRef idx="0">
            <a:schemeClr val="accent1"/>
          </a:effectRef>
          <a:fontRef idx="minor">
            <a:schemeClr val="dk1"/>
          </a:fontRef>
        </p:style>
        <p:txBody>
          <a:bodyPr wrap="square">
            <a:noAutofit/>
          </a:bodyPr>
          <a:lstStyle/>
          <a:p>
            <a:pPr marL="596900" marR="0" lvl="0" indent="-19685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en-US" sz="2000" b="1" noProof="0" dirty="0">
                <a:ln>
                  <a:noFill/>
                </a:ln>
                <a:solidFill>
                  <a:srgbClr val="FF0000"/>
                </a:solidFill>
                <a:effectLst/>
                <a:uLnTx/>
                <a:uFillTx/>
                <a:latin typeface="微软雅黑" panose="020B0503020204020204" charset="-122"/>
                <a:ea typeface="微软雅黑" panose="020B0503020204020204" charset="-122"/>
                <a:cs typeface="宋体" panose="02010600030101010101" pitchFamily="2" charset="-122"/>
                <a:sym typeface="+mn-ea"/>
              </a:rPr>
              <a:t>统计范围</a:t>
            </a:r>
            <a:r>
              <a:rPr lang="zh-CN" altLang="en-US" sz="2000" noProof="0" dirty="0">
                <a:ln>
                  <a:noFill/>
                </a:ln>
                <a:solidFill>
                  <a:srgbClr val="000000"/>
                </a:solidFill>
                <a:effectLst/>
                <a:uLnTx/>
                <a:uFillTx/>
                <a:latin typeface="微软雅黑" panose="020B0503020204020204" charset="-122"/>
                <a:ea typeface="微软雅黑" panose="020B0503020204020204" charset="-122"/>
                <a:cs typeface="宋体" panose="02010600030101010101" pitchFamily="2" charset="-122"/>
                <a:sym typeface="+mn-ea"/>
              </a:rPr>
              <a:t>：辖区内单位有</a:t>
            </a:r>
            <a:r>
              <a:rPr lang="zh-CN" altLang="en-US" sz="2000" noProof="0" dirty="0">
                <a:ln>
                  <a:noFill/>
                </a:ln>
                <a:solidFill>
                  <a:srgbClr val="FF0000"/>
                </a:solidFill>
                <a:effectLst/>
                <a:uLnTx/>
                <a:uFillTx/>
                <a:latin typeface="微软雅黑" panose="020B0503020204020204" charset="-122"/>
                <a:ea typeface="微软雅黑" panose="020B0503020204020204" charset="-122"/>
                <a:cs typeface="宋体" panose="02010600030101010101" pitchFamily="2" charset="-122"/>
                <a:sym typeface="+mn-ea"/>
              </a:rPr>
              <a:t>计划总投资</a:t>
            </a:r>
            <a:r>
              <a:rPr lang="en-US" altLang="zh-CN" sz="2000" noProof="0" dirty="0">
                <a:ln>
                  <a:noFill/>
                </a:ln>
                <a:solidFill>
                  <a:srgbClr val="FF0000"/>
                </a:solidFill>
                <a:effectLst/>
                <a:uLnTx/>
                <a:uFillTx/>
                <a:latin typeface="微软雅黑" panose="020B0503020204020204" charset="-122"/>
                <a:ea typeface="微软雅黑" panose="020B0503020204020204" charset="-122"/>
                <a:cs typeface="宋体" panose="02010600030101010101" pitchFamily="2" charset="-122"/>
                <a:sym typeface="+mn-ea"/>
              </a:rPr>
              <a:t>500</a:t>
            </a:r>
            <a:r>
              <a:rPr lang="zh-CN" altLang="en-US" sz="2000" noProof="0" dirty="0">
                <a:ln>
                  <a:noFill/>
                </a:ln>
                <a:solidFill>
                  <a:srgbClr val="FF0000"/>
                </a:solidFill>
                <a:effectLst/>
                <a:uLnTx/>
                <a:uFillTx/>
                <a:latin typeface="微软雅黑" panose="020B0503020204020204" charset="-122"/>
                <a:ea typeface="微软雅黑" panose="020B0503020204020204" charset="-122"/>
                <a:cs typeface="宋体" panose="02010600030101010101" pitchFamily="2" charset="-122"/>
                <a:sym typeface="+mn-ea"/>
              </a:rPr>
              <a:t>万元</a:t>
            </a:r>
            <a:r>
              <a:rPr lang="zh-CN" altLang="en-US" sz="2000" noProof="0" dirty="0">
                <a:ln>
                  <a:noFill/>
                </a:ln>
                <a:solidFill>
                  <a:srgbClr val="000000"/>
                </a:solidFill>
                <a:effectLst/>
                <a:uLnTx/>
                <a:uFillTx/>
                <a:latin typeface="微软雅黑" panose="020B0503020204020204" charset="-122"/>
                <a:ea typeface="微软雅黑" panose="020B0503020204020204" charset="-122"/>
                <a:cs typeface="宋体" panose="02010600030101010101" pitchFamily="2" charset="-122"/>
                <a:sym typeface="+mn-ea"/>
              </a:rPr>
              <a:t>及以上的</a:t>
            </a:r>
            <a:r>
              <a:rPr lang="zh-CN" altLang="en-US" sz="2000" noProof="0" dirty="0">
                <a:ln>
                  <a:noFill/>
                </a:ln>
                <a:solidFill>
                  <a:srgbClr val="FF0000"/>
                </a:solidFill>
                <a:effectLst/>
                <a:uLnTx/>
                <a:uFillTx/>
                <a:latin typeface="微软雅黑" panose="020B0503020204020204" charset="-122"/>
                <a:ea typeface="微软雅黑" panose="020B0503020204020204" charset="-122"/>
                <a:cs typeface="宋体" panose="02010600030101010101" pitchFamily="2" charset="-122"/>
                <a:sym typeface="+mn-ea"/>
              </a:rPr>
              <a:t>固定资产</a:t>
            </a:r>
            <a:r>
              <a:rPr lang="zh-CN" altLang="en-US" sz="2000" noProof="0" dirty="0">
                <a:ln>
                  <a:noFill/>
                </a:ln>
                <a:solidFill>
                  <a:srgbClr val="000000"/>
                </a:solidFill>
                <a:effectLst/>
                <a:uLnTx/>
                <a:uFillTx/>
                <a:latin typeface="微软雅黑" panose="020B0503020204020204" charset="-122"/>
                <a:ea typeface="微软雅黑" panose="020B0503020204020204" charset="-122"/>
                <a:cs typeface="宋体" panose="02010600030101010101" pitchFamily="2" charset="-122"/>
                <a:sym typeface="+mn-ea"/>
              </a:rPr>
              <a:t>投资项目。</a:t>
            </a:r>
            <a:endParaRPr lang="zh-CN" altLang="en-US" sz="2000" noProof="0" dirty="0">
              <a:ln>
                <a:noFill/>
              </a:ln>
              <a:solidFill>
                <a:srgbClr val="000000"/>
              </a:solidFill>
              <a:effectLst/>
              <a:uLnTx/>
              <a:uFillTx/>
              <a:latin typeface="微软雅黑" panose="020B0503020204020204" charset="-122"/>
              <a:ea typeface="微软雅黑" panose="020B0503020204020204" charset="-122"/>
              <a:cs typeface="宋体" panose="02010600030101010101" pitchFamily="2" charset="-122"/>
              <a:sym typeface="+mn-ea"/>
            </a:endParaRPr>
          </a:p>
          <a:p>
            <a:pPr marL="596900" marR="0" lvl="0" indent="-19685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kumimoji="0" lang="zh-CN" altLang="en-US" sz="2000" b="1"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宋体" panose="02010600030101010101" pitchFamily="2" charset="-122"/>
              <a:sym typeface="+mn-ea"/>
            </a:endParaRPr>
          </a:p>
          <a:p>
            <a:pPr marL="596900" marR="0" lvl="0" indent="-19685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宋体" panose="02010600030101010101" pitchFamily="2" charset="-122"/>
              </a:rPr>
              <a:t>固定资产：</a:t>
            </a:r>
            <a:r>
              <a:rPr kumimoji="0" lang="zh-CN" altLang="en-US" sz="20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宋体" panose="02010600030101010101" pitchFamily="2" charset="-122"/>
              </a:rPr>
              <a:t>使用期限在一年以上</a:t>
            </a:r>
            <a:r>
              <a:rPr kumimoji="0" lang="zh-CN" altLang="en-US" sz="2000"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宋体" panose="02010600030101010101" pitchFamily="2" charset="-122"/>
              </a:rPr>
              <a:t>的房屋及建筑物、机器、机械、运输工具以及其他与生产、经营、管理有关的设备、器具、工具等。大体可分为房屋类、构筑物类、机器设备类、仪器仪表类、用具类、生物资产等其他类。</a:t>
            </a:r>
            <a:endParaRPr kumimoji="0" lang="zh-CN" altLang="en-US" sz="2000" b="1"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宋体" panose="02010600030101010101" pitchFamily="2" charset="-122"/>
            </a:endParaRPr>
          </a:p>
          <a:p>
            <a:pPr marL="596900" marR="0" lvl="0" indent="-19685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kumimoji="0" lang="zh-CN" altLang="en-US" sz="2000" b="1"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宋体" panose="02010600030101010101" pitchFamily="2" charset="-122"/>
            </a:endParaRPr>
          </a:p>
          <a:p>
            <a:pPr marL="596900" marR="0" lvl="0" indent="-19685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宋体" panose="02010600030101010101" pitchFamily="2" charset="-122"/>
              </a:rPr>
              <a:t>固定资产投资：</a:t>
            </a:r>
            <a:r>
              <a:rPr kumimoji="0" lang="zh-CN" altLang="en-US" sz="20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宋体" panose="02010600030101010101" pitchFamily="2" charset="-122"/>
              </a:rPr>
              <a:t>建造和购置固定资产的经济活动，</a:t>
            </a:r>
            <a:r>
              <a:rPr lang="zh-CN" altLang="en-US" sz="2000" strike="noStrike" noProof="0" dirty="0">
                <a:ln>
                  <a:noFill/>
                </a:ln>
                <a:solidFill>
                  <a:srgbClr val="000000"/>
                </a:solidFill>
                <a:effectLst/>
                <a:uLnTx/>
                <a:uFillTx/>
                <a:latin typeface="微软雅黑" panose="020B0503020204020204" charset="-122"/>
                <a:ea typeface="微软雅黑" panose="020B0503020204020204" charset="-122"/>
                <a:cs typeface="宋体" panose="02010600030101010101" pitchFamily="2" charset="-122"/>
                <a:sym typeface="+mn-ea"/>
              </a:rPr>
              <a:t>即固定资产再生产活动。例如，修建各类房屋和道路；购买汽车、设备等行为均为固定资产投资。</a:t>
            </a:r>
            <a:endParaRPr lang="zh-CN" altLang="en-US" sz="2000" strike="noStrike" noProof="0" dirty="0">
              <a:ln>
                <a:noFill/>
              </a:ln>
              <a:solidFill>
                <a:srgbClr val="000000"/>
              </a:solidFill>
              <a:effectLst/>
              <a:uLnTx/>
              <a:uFillTx/>
              <a:latin typeface="微软雅黑" panose="020B0503020204020204" charset="-122"/>
              <a:ea typeface="微软雅黑" panose="020B0503020204020204" charset="-122"/>
              <a:cs typeface="宋体" panose="02010600030101010101" pitchFamily="2" charset="-122"/>
              <a:sym typeface="+mn-ea"/>
            </a:endParaRPr>
          </a:p>
          <a:p>
            <a:pPr marL="596900" marR="0" lvl="0" indent="-19685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lang="zh-CN" altLang="en-US" sz="2000" strike="noStrike" noProof="0" dirty="0">
              <a:ln>
                <a:noFill/>
              </a:ln>
              <a:solidFill>
                <a:srgbClr val="000000"/>
              </a:solidFill>
              <a:effectLst/>
              <a:uLnTx/>
              <a:uFillTx/>
              <a:latin typeface="微软雅黑" panose="020B0503020204020204" charset="-122"/>
              <a:ea typeface="微软雅黑" panose="020B0503020204020204" charset="-122"/>
              <a:cs typeface="宋体" panose="02010600030101010101" pitchFamily="2" charset="-122"/>
              <a:sym typeface="+mn-ea"/>
            </a:endParaRPr>
          </a:p>
          <a:p>
            <a:pPr marL="596900" marR="0" lvl="0" indent="-19685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lang="zh-CN" altLang="en-US" sz="2000" strike="noStrike" noProof="0" dirty="0">
              <a:ln>
                <a:noFill/>
              </a:ln>
              <a:solidFill>
                <a:srgbClr val="000000"/>
              </a:solidFill>
              <a:effectLst/>
              <a:uLnTx/>
              <a:uFillTx/>
              <a:latin typeface="微软雅黑" panose="020B0503020204020204" charset="-122"/>
              <a:ea typeface="微软雅黑" panose="020B0503020204020204" charset="-122"/>
              <a:cs typeface="宋体" panose="02010600030101010101" pitchFamily="2" charset="-122"/>
              <a:sym typeface="+mn-ea"/>
            </a:endParaRPr>
          </a:p>
          <a:p>
            <a:pPr marL="596900" marR="0" lvl="0" indent="-19685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宋体" panose="02010600030101010101" pitchFamily="2" charset="-122"/>
            </a:endParaRPr>
          </a:p>
        </p:txBody>
      </p:sp>
      <p:sp>
        <p:nvSpPr>
          <p:cNvPr id="5" name="标题 4"/>
          <p:cNvSpPr>
            <a:spLocks noGrp="1"/>
          </p:cNvSpPr>
          <p:nvPr>
            <p:ph type="title"/>
          </p:nvPr>
        </p:nvSpPr>
        <p:spPr/>
        <p:txBody>
          <a:bodyPr/>
          <a:p>
            <a:r>
              <a:rPr lang="en-US" altLang="zh-CN" sz="3200"/>
              <a:t> </a:t>
            </a:r>
            <a:r>
              <a:rPr lang="zh-CN" altLang="en-US" sz="3200"/>
              <a:t>新增项目入库</a:t>
            </a:r>
            <a:endParaRPr lang="zh-CN" altLang="en-US" sz="3200"/>
          </a:p>
        </p:txBody>
      </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99515" y="116840"/>
            <a:ext cx="4427220" cy="521970"/>
          </a:xfrm>
          <a:prstGeom prst="rect">
            <a:avLst/>
          </a:prstGeom>
          <a:noFill/>
        </p:spPr>
        <p:txBody>
          <a:bodyPr wrap="square" rtlCol="0" anchor="t">
            <a:spAutoFit/>
          </a:bodyPr>
          <a:p>
            <a:r>
              <a:rPr lang="zh-CN" altLang="en-US" sz="2800" b="1" dirty="0">
                <a:solidFill>
                  <a:srgbClr val="181DD6"/>
                </a:solidFill>
                <a:latin typeface="隶书" panose="02010509060101010101" pitchFamily="49" charset="-122"/>
                <a:ea typeface="隶书" panose="02010509060101010101" pitchFamily="49" charset="-122"/>
                <a:sym typeface="+mn-lt"/>
              </a:rPr>
              <a:t>主要指标解释</a:t>
            </a:r>
            <a:endParaRPr lang="zh-CN" altLang="en-US" sz="2800"/>
          </a:p>
        </p:txBody>
      </p:sp>
      <p:pic>
        <p:nvPicPr>
          <p:cNvPr id="3" name="图片 36"/>
          <p:cNvPicPr>
            <a:picLocks noChangeAspect="1"/>
          </p:cNvPicPr>
          <p:nvPr/>
        </p:nvPicPr>
        <p:blipFill>
          <a:blip r:embed="rId1"/>
          <a:stretch>
            <a:fillRect/>
          </a:stretch>
        </p:blipFill>
        <p:spPr>
          <a:xfrm>
            <a:off x="386715" y="1193800"/>
            <a:ext cx="11304270" cy="4243070"/>
          </a:xfrm>
          <a:prstGeom prst="rect">
            <a:avLst/>
          </a:prstGeom>
          <a:noFill/>
          <a:ln w="9525">
            <a:noFill/>
          </a:ln>
        </p:spPr>
      </p:pic>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99515" y="116840"/>
            <a:ext cx="4427220" cy="521970"/>
          </a:xfrm>
          <a:prstGeom prst="rect">
            <a:avLst/>
          </a:prstGeom>
          <a:noFill/>
        </p:spPr>
        <p:txBody>
          <a:bodyPr wrap="square" rtlCol="0" anchor="t">
            <a:spAutoFit/>
          </a:bodyPr>
          <a:p>
            <a:r>
              <a:rPr lang="zh-CN" altLang="en-US" sz="2800" b="1" dirty="0">
                <a:solidFill>
                  <a:srgbClr val="181DD6"/>
                </a:solidFill>
                <a:latin typeface="隶书" panose="02010509060101010101" pitchFamily="49" charset="-122"/>
                <a:ea typeface="隶书" panose="02010509060101010101" pitchFamily="49" charset="-122"/>
                <a:sym typeface="+mn-lt"/>
              </a:rPr>
              <a:t>主要指标解释</a:t>
            </a:r>
            <a:endParaRPr lang="zh-CN" altLang="en-US" sz="2800"/>
          </a:p>
        </p:txBody>
      </p:sp>
      <p:pic>
        <p:nvPicPr>
          <p:cNvPr id="3" name="图片 -2147482418"/>
          <p:cNvPicPr>
            <a:picLocks noChangeAspect="1"/>
          </p:cNvPicPr>
          <p:nvPr/>
        </p:nvPicPr>
        <p:blipFill>
          <a:blip r:embed="rId1"/>
          <a:stretch>
            <a:fillRect/>
          </a:stretch>
        </p:blipFill>
        <p:spPr>
          <a:xfrm>
            <a:off x="700405" y="1388110"/>
            <a:ext cx="10895965" cy="4043045"/>
          </a:xfrm>
          <a:prstGeom prst="rect">
            <a:avLst/>
          </a:prstGeom>
          <a:noFill/>
          <a:ln w="9525">
            <a:noFill/>
          </a:ln>
        </p:spPr>
      </p:pic>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99515" y="116840"/>
            <a:ext cx="4427220" cy="521970"/>
          </a:xfrm>
          <a:prstGeom prst="rect">
            <a:avLst/>
          </a:prstGeom>
          <a:noFill/>
        </p:spPr>
        <p:txBody>
          <a:bodyPr wrap="square" rtlCol="0" anchor="t">
            <a:spAutoFit/>
          </a:bodyPr>
          <a:p>
            <a:r>
              <a:rPr lang="zh-CN" altLang="en-US" sz="2800" b="1" dirty="0">
                <a:solidFill>
                  <a:srgbClr val="181DD6"/>
                </a:solidFill>
                <a:latin typeface="隶书" panose="02010509060101010101" pitchFamily="49" charset="-122"/>
                <a:ea typeface="隶书" panose="02010509060101010101" pitchFamily="49" charset="-122"/>
                <a:sym typeface="+mn-lt"/>
              </a:rPr>
              <a:t>主要指标解释</a:t>
            </a:r>
            <a:endParaRPr lang="zh-CN" altLang="en-US" sz="2800"/>
          </a:p>
        </p:txBody>
      </p:sp>
      <p:pic>
        <p:nvPicPr>
          <p:cNvPr id="3" name="图片 -2147482415"/>
          <p:cNvPicPr>
            <a:picLocks noChangeAspect="1"/>
          </p:cNvPicPr>
          <p:nvPr/>
        </p:nvPicPr>
        <p:blipFill>
          <a:blip r:embed="rId1"/>
          <a:stretch>
            <a:fillRect/>
          </a:stretch>
        </p:blipFill>
        <p:spPr>
          <a:xfrm>
            <a:off x="474980" y="1413510"/>
            <a:ext cx="11061700" cy="3653790"/>
          </a:xfrm>
          <a:prstGeom prst="rect">
            <a:avLst/>
          </a:prstGeom>
          <a:noFill/>
          <a:ln w="9525">
            <a:noFill/>
          </a:ln>
        </p:spPr>
      </p:pic>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694690" y="5999480"/>
            <a:ext cx="8343265" cy="420370"/>
          </a:xfrm>
          <a:prstGeom prst="rect">
            <a:avLst/>
          </a:prstGeom>
          <a:noFill/>
          <a:ln w="9525">
            <a:noFill/>
          </a:ln>
        </p:spPr>
        <p:txBody>
          <a:bodyPr>
            <a:noAutofit/>
          </a:bodyPr>
          <a:lstStyle/>
          <a:p>
            <a:r>
              <a:rPr lang="zh-CN" altLang="en-US"/>
              <a:t> </a:t>
            </a:r>
            <a:endParaRPr lang="zh-CN" altLang="en-US"/>
          </a:p>
        </p:txBody>
      </p:sp>
      <p:sp>
        <p:nvSpPr>
          <p:cNvPr id="2" name="文本框 1"/>
          <p:cNvSpPr txBox="1"/>
          <p:nvPr/>
        </p:nvSpPr>
        <p:spPr>
          <a:xfrm>
            <a:off x="1199515" y="116840"/>
            <a:ext cx="4427220" cy="521970"/>
          </a:xfrm>
          <a:prstGeom prst="rect">
            <a:avLst/>
          </a:prstGeom>
          <a:noFill/>
        </p:spPr>
        <p:txBody>
          <a:bodyPr wrap="square" rtlCol="0" anchor="t">
            <a:spAutoFit/>
          </a:bodyPr>
          <a:p>
            <a:r>
              <a:rPr lang="zh-CN" altLang="en-US" sz="2800" b="1" dirty="0">
                <a:solidFill>
                  <a:srgbClr val="181DD6"/>
                </a:solidFill>
                <a:latin typeface="隶书" panose="02010509060101010101" pitchFamily="49" charset="-122"/>
                <a:ea typeface="隶书" panose="02010509060101010101" pitchFamily="49" charset="-122"/>
                <a:sym typeface="+mn-lt"/>
              </a:rPr>
              <a:t>主要指标解释及审核要点</a:t>
            </a:r>
            <a:endParaRPr lang="zh-CN" altLang="en-US" sz="2800"/>
          </a:p>
        </p:txBody>
      </p:sp>
      <p:pic>
        <p:nvPicPr>
          <p:cNvPr id="3" name="图片 37"/>
          <p:cNvPicPr>
            <a:picLocks noChangeAspect="1"/>
          </p:cNvPicPr>
          <p:nvPr/>
        </p:nvPicPr>
        <p:blipFill>
          <a:blip r:embed="rId1"/>
          <a:srcRect b="3137"/>
          <a:stretch>
            <a:fillRect/>
          </a:stretch>
        </p:blipFill>
        <p:spPr>
          <a:xfrm>
            <a:off x="418465" y="1246505"/>
            <a:ext cx="11318875" cy="4380230"/>
          </a:xfrm>
          <a:prstGeom prst="rect">
            <a:avLst/>
          </a:prstGeom>
          <a:noFill/>
          <a:ln w="9525">
            <a:noFill/>
          </a:ln>
        </p:spPr>
      </p:pic>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18745" y="1861185"/>
            <a:ext cx="11809095" cy="4799965"/>
          </a:xfrm>
          <a:prstGeom prst="rect">
            <a:avLst/>
          </a:prstGeom>
        </p:spPr>
        <p:txBody>
          <a:bodyPr wrap="square">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sz="2400" b="0" i="0" u="none" strike="noStrike" kern="1200" cap="none" spc="0" normalizeH="0" baseline="0" noProof="0" dirty="0">
                <a:ln>
                  <a:noFill/>
                </a:ln>
                <a:effectLst/>
                <a:uLnTx/>
                <a:uFillTx/>
                <a:cs typeface="+mn-cs"/>
                <a:sym typeface="+mn-ea"/>
              </a:rPr>
              <a:t>     </a:t>
            </a:r>
            <a:r>
              <a:rPr kumimoji="0" sz="2000" b="0" i="0" u="none" strike="noStrike" kern="1200" cap="none" spc="0" normalizeH="0" baseline="0" noProof="0" dirty="0">
                <a:ln>
                  <a:noFill/>
                </a:ln>
                <a:effectLst/>
                <a:uLnTx/>
                <a:uFillTx/>
                <a:cs typeface="+mn-cs"/>
                <a:sym typeface="+mn-ea"/>
              </a:rPr>
              <a:t>指对本市建成区内城市空间形态和城市功能的持续完善和优化调整</a:t>
            </a:r>
            <a:r>
              <a:rPr kumimoji="0" lang="zh-CN" sz="2000" b="0" i="0" u="none" strike="noStrike" kern="1200" cap="none" spc="0" normalizeH="0" baseline="0" noProof="0" dirty="0">
                <a:ln>
                  <a:noFill/>
                </a:ln>
                <a:effectLst/>
                <a:uLnTx/>
                <a:uFillTx/>
                <a:cs typeface="+mn-cs"/>
                <a:sym typeface="+mn-ea"/>
              </a:rPr>
              <a:t>，</a:t>
            </a:r>
            <a:r>
              <a:rPr sz="2000" noProof="0" dirty="0">
                <a:ln>
                  <a:noFill/>
                </a:ln>
                <a:effectLst/>
                <a:uLnTx/>
                <a:uFillTx/>
                <a:sym typeface="+mn-ea"/>
              </a:rPr>
              <a:t>城市更新活动不包括土地储备、房地产一级开发等项目。</a:t>
            </a:r>
            <a:endParaRPr kumimoji="0" sz="2000" b="0" i="0" u="none" strike="noStrike" kern="1200" cap="none" spc="0" normalizeH="0" baseline="0" noProof="0" dirty="0">
              <a:ln>
                <a:noFill/>
              </a:ln>
              <a:effectLst/>
              <a:uLnTx/>
              <a:uFillTx/>
              <a:cs typeface="+mn-cs"/>
              <a:sym typeface="+mn-ea"/>
            </a:endParaRPr>
          </a:p>
          <a:p>
            <a:pPr marL="342900" marR="0" lvl="0" indent="-342900" algn="l" defTabSz="914400" rtl="0" eaLnBrk="1" fontAlgn="base" latinLnBrk="0" hangingPunct="1">
              <a:lnSpc>
                <a:spcPct val="120000"/>
              </a:lnSpc>
              <a:spcBef>
                <a:spcPct val="0"/>
              </a:spcBef>
              <a:spcAft>
                <a:spcPct val="0"/>
              </a:spcAft>
              <a:buClrTx/>
              <a:buSzTx/>
              <a:buFont typeface="Wingdings" panose="05000000000000000000" charset="0"/>
              <a:buChar char="l"/>
              <a:defRPr/>
            </a:pPr>
            <a:r>
              <a:rPr kumimoji="0" sz="2000" b="0" i="0" u="none" strike="noStrike" kern="1200" cap="none" spc="0" normalizeH="0" baseline="0" noProof="0" dirty="0">
                <a:ln>
                  <a:noFill/>
                </a:ln>
                <a:effectLst/>
                <a:uLnTx/>
                <a:uFillTx/>
                <a:cs typeface="+mn-cs"/>
                <a:sym typeface="+mn-ea"/>
              </a:rPr>
              <a:t>1.</a:t>
            </a:r>
            <a:r>
              <a:rPr sz="2000" noProof="0" dirty="0">
                <a:ln>
                  <a:noFill/>
                </a:ln>
                <a:solidFill>
                  <a:srgbClr val="FF0000"/>
                </a:solidFill>
                <a:effectLst/>
                <a:uLnTx/>
                <a:uFillTx/>
                <a:sym typeface="+mn-ea"/>
              </a:rPr>
              <a:t>居住类</a:t>
            </a:r>
            <a:r>
              <a:rPr lang="zh-CN" sz="2000" noProof="0" dirty="0">
                <a:ln>
                  <a:noFill/>
                </a:ln>
                <a:solidFill>
                  <a:srgbClr val="FF0000"/>
                </a:solidFill>
                <a:effectLst/>
                <a:uLnTx/>
                <a:uFillTx/>
                <a:sym typeface="+mn-ea"/>
              </a:rPr>
              <a:t>：</a:t>
            </a:r>
            <a:r>
              <a:rPr kumimoji="0" sz="2000" b="0" i="0" u="none" strike="noStrike" kern="1200" cap="none" spc="0" normalizeH="0" baseline="0" noProof="0" dirty="0">
                <a:ln>
                  <a:noFill/>
                </a:ln>
                <a:effectLst/>
                <a:uLnTx/>
                <a:uFillTx/>
                <a:cs typeface="+mn-cs"/>
                <a:sym typeface="+mn-ea"/>
              </a:rPr>
              <a:t>以保障老旧平房院落、危旧楼房、老旧小区等房屋安全，提升居住品质为主的</a:t>
            </a:r>
            <a:r>
              <a:rPr kumimoji="0" lang="zh-CN" sz="2000" b="0" i="0" u="none" strike="noStrike" kern="1200" cap="none" spc="0" normalizeH="0" baseline="0" noProof="0" dirty="0">
                <a:ln>
                  <a:noFill/>
                </a:ln>
                <a:effectLst/>
                <a:uLnTx/>
                <a:uFillTx/>
                <a:cs typeface="+mn-cs"/>
                <a:sym typeface="+mn-ea"/>
              </a:rPr>
              <a:t>城市更新项目</a:t>
            </a:r>
            <a:r>
              <a:rPr kumimoji="0" sz="2000" b="0" i="0" u="none" strike="noStrike" kern="1200" cap="none" spc="0" normalizeH="0" baseline="0" noProof="0" dirty="0">
                <a:ln>
                  <a:noFill/>
                </a:ln>
                <a:effectLst/>
                <a:uLnTx/>
                <a:uFillTx/>
                <a:cs typeface="+mn-cs"/>
                <a:sym typeface="+mn-ea"/>
              </a:rPr>
              <a:t>；</a:t>
            </a:r>
            <a:endParaRPr kumimoji="0" sz="2000" b="0" i="0" u="none" strike="noStrike" kern="1200" cap="none" spc="0" normalizeH="0" baseline="0" noProof="0" dirty="0">
              <a:ln>
                <a:noFill/>
              </a:ln>
              <a:effectLst/>
              <a:uLnTx/>
              <a:uFillTx/>
              <a:cs typeface="+mn-cs"/>
              <a:sym typeface="+mn-ea"/>
            </a:endParaRPr>
          </a:p>
          <a:p>
            <a:pPr marL="342900" marR="0" lvl="0" indent="-342900" algn="l" defTabSz="914400" rtl="0" eaLnBrk="1" fontAlgn="base" latinLnBrk="0" hangingPunct="1">
              <a:lnSpc>
                <a:spcPct val="120000"/>
              </a:lnSpc>
              <a:spcBef>
                <a:spcPct val="0"/>
              </a:spcBef>
              <a:spcAft>
                <a:spcPct val="0"/>
              </a:spcAft>
              <a:buClrTx/>
              <a:buSzTx/>
              <a:buFont typeface="Wingdings" panose="05000000000000000000" charset="0"/>
              <a:buChar char="l"/>
              <a:defRPr/>
            </a:pPr>
            <a:r>
              <a:rPr kumimoji="0" sz="2000" b="0" i="0" u="none" strike="noStrike" kern="1200" cap="none" spc="0" normalizeH="0" baseline="0" noProof="0" dirty="0">
                <a:ln>
                  <a:noFill/>
                </a:ln>
                <a:effectLst/>
                <a:uLnTx/>
                <a:uFillTx/>
                <a:cs typeface="+mn-cs"/>
                <a:sym typeface="+mn-ea"/>
              </a:rPr>
              <a:t>2.</a:t>
            </a:r>
            <a:r>
              <a:rPr sz="2000" noProof="0" dirty="0">
                <a:ln>
                  <a:noFill/>
                </a:ln>
                <a:solidFill>
                  <a:srgbClr val="FF0000"/>
                </a:solidFill>
                <a:effectLst/>
                <a:uLnTx/>
                <a:uFillTx/>
                <a:sym typeface="+mn-ea"/>
              </a:rPr>
              <a:t>产业类</a:t>
            </a:r>
            <a:r>
              <a:rPr lang="zh-CN" sz="2000" noProof="0" dirty="0">
                <a:ln>
                  <a:noFill/>
                </a:ln>
                <a:solidFill>
                  <a:srgbClr val="FF0000"/>
                </a:solidFill>
                <a:effectLst/>
                <a:uLnTx/>
                <a:uFillTx/>
                <a:sym typeface="+mn-ea"/>
              </a:rPr>
              <a:t>：</a:t>
            </a:r>
            <a:r>
              <a:rPr kumimoji="0" sz="2000" b="0" i="0" u="none" strike="noStrike" kern="1200" cap="none" spc="0" normalizeH="0" baseline="0" noProof="0" dirty="0">
                <a:ln>
                  <a:noFill/>
                </a:ln>
                <a:effectLst/>
                <a:uLnTx/>
                <a:uFillTx/>
                <a:cs typeface="+mn-cs"/>
                <a:sym typeface="+mn-ea"/>
              </a:rPr>
              <a:t>以推动老旧厂房、低效产业园区、老旧低效楼宇、传统商业设施等存量空间资源提质增效为主的城市更新</a:t>
            </a:r>
            <a:r>
              <a:rPr kumimoji="0" lang="zh-CN" sz="2000" b="0" i="0" u="none" strike="noStrike" kern="1200" cap="none" spc="0" normalizeH="0" baseline="0" noProof="0" dirty="0">
                <a:ln>
                  <a:noFill/>
                </a:ln>
                <a:effectLst/>
                <a:uLnTx/>
                <a:uFillTx/>
                <a:cs typeface="+mn-cs"/>
                <a:sym typeface="+mn-ea"/>
              </a:rPr>
              <a:t>项目</a:t>
            </a:r>
            <a:r>
              <a:rPr kumimoji="0" sz="2000" b="0" i="0" u="none" strike="noStrike" kern="1200" cap="none" spc="0" normalizeH="0" baseline="0" noProof="0" dirty="0">
                <a:ln>
                  <a:noFill/>
                </a:ln>
                <a:effectLst/>
                <a:uLnTx/>
                <a:uFillTx/>
                <a:cs typeface="+mn-cs"/>
                <a:sym typeface="+mn-ea"/>
              </a:rPr>
              <a:t>；</a:t>
            </a:r>
            <a:endParaRPr kumimoji="0" sz="2000" b="0" i="0" u="none" strike="noStrike" kern="1200" cap="none" spc="0" normalizeH="0" baseline="0" noProof="0" dirty="0">
              <a:ln>
                <a:noFill/>
              </a:ln>
              <a:effectLst/>
              <a:uLnTx/>
              <a:uFillTx/>
              <a:cs typeface="+mn-cs"/>
              <a:sym typeface="+mn-ea"/>
            </a:endParaRPr>
          </a:p>
          <a:p>
            <a:pPr marL="342900" marR="0" lvl="0" indent="-342900" algn="l" defTabSz="914400" rtl="0" eaLnBrk="1" fontAlgn="base" latinLnBrk="0" hangingPunct="1">
              <a:lnSpc>
                <a:spcPct val="120000"/>
              </a:lnSpc>
              <a:spcBef>
                <a:spcPct val="0"/>
              </a:spcBef>
              <a:spcAft>
                <a:spcPct val="0"/>
              </a:spcAft>
              <a:buClrTx/>
              <a:buSzTx/>
              <a:buFont typeface="Wingdings" panose="05000000000000000000" charset="0"/>
              <a:buChar char="l"/>
              <a:defRPr/>
            </a:pPr>
            <a:r>
              <a:rPr kumimoji="0" sz="2000" b="0" i="0" u="none" strike="noStrike" kern="1200" cap="none" spc="0" normalizeH="0" baseline="0" noProof="0" dirty="0">
                <a:ln>
                  <a:noFill/>
                </a:ln>
                <a:effectLst/>
                <a:uLnTx/>
                <a:uFillTx/>
                <a:cs typeface="+mn-cs"/>
                <a:sym typeface="+mn-ea"/>
              </a:rPr>
              <a:t>3.</a:t>
            </a:r>
            <a:r>
              <a:rPr sz="2000" noProof="0" dirty="0">
                <a:ln>
                  <a:noFill/>
                </a:ln>
                <a:solidFill>
                  <a:srgbClr val="FF0000"/>
                </a:solidFill>
                <a:effectLst/>
                <a:uLnTx/>
                <a:uFillTx/>
                <a:sym typeface="+mn-ea"/>
              </a:rPr>
              <a:t>设施类</a:t>
            </a:r>
            <a:r>
              <a:rPr lang="zh-CN" sz="2000" noProof="0" dirty="0">
                <a:ln>
                  <a:noFill/>
                </a:ln>
                <a:solidFill>
                  <a:srgbClr val="FF0000"/>
                </a:solidFill>
                <a:effectLst/>
                <a:uLnTx/>
                <a:uFillTx/>
                <a:sym typeface="+mn-ea"/>
              </a:rPr>
              <a:t>：</a:t>
            </a:r>
            <a:r>
              <a:rPr kumimoji="0" sz="2000" b="0" i="0" u="none" strike="noStrike" kern="1200" cap="none" spc="0" normalizeH="0" baseline="0" noProof="0" dirty="0">
                <a:ln>
                  <a:noFill/>
                </a:ln>
                <a:effectLst/>
                <a:uLnTx/>
                <a:uFillTx/>
                <a:cs typeface="+mn-cs"/>
                <a:sym typeface="+mn-ea"/>
              </a:rPr>
              <a:t>以更新改造老旧市政基础设施、公共服务设施、公共安全设施，保障安全、补足短板为主的</a:t>
            </a:r>
            <a:r>
              <a:rPr lang="zh-CN" sz="2000" noProof="0" dirty="0">
                <a:ln>
                  <a:noFill/>
                </a:ln>
                <a:effectLst/>
                <a:uLnTx/>
                <a:uFillTx/>
                <a:sym typeface="+mn-ea"/>
              </a:rPr>
              <a:t>城市更新项目</a:t>
            </a:r>
            <a:r>
              <a:rPr kumimoji="0" sz="2000" b="0" i="0" u="none" strike="noStrike" kern="1200" cap="none" spc="0" normalizeH="0" baseline="0" noProof="0" dirty="0">
                <a:ln>
                  <a:noFill/>
                </a:ln>
                <a:effectLst/>
                <a:uLnTx/>
                <a:uFillTx/>
                <a:cs typeface="+mn-cs"/>
                <a:sym typeface="+mn-ea"/>
              </a:rPr>
              <a:t>；</a:t>
            </a:r>
            <a:endParaRPr kumimoji="0" sz="2000" b="0" i="0" u="none" strike="noStrike" kern="1200" cap="none" spc="0" normalizeH="0" baseline="0" noProof="0" dirty="0">
              <a:ln>
                <a:noFill/>
              </a:ln>
              <a:effectLst/>
              <a:uLnTx/>
              <a:uFillTx/>
              <a:cs typeface="+mn-cs"/>
              <a:sym typeface="+mn-ea"/>
            </a:endParaRPr>
          </a:p>
          <a:p>
            <a:pPr marL="342900" marR="0" lvl="0" indent="-342900" algn="l" defTabSz="914400" rtl="0" eaLnBrk="1" fontAlgn="base" latinLnBrk="0" hangingPunct="1">
              <a:lnSpc>
                <a:spcPct val="120000"/>
              </a:lnSpc>
              <a:spcBef>
                <a:spcPct val="0"/>
              </a:spcBef>
              <a:spcAft>
                <a:spcPct val="0"/>
              </a:spcAft>
              <a:buClrTx/>
              <a:buSzTx/>
              <a:buFont typeface="Wingdings" panose="05000000000000000000" charset="0"/>
              <a:buChar char="l"/>
              <a:defRPr/>
            </a:pPr>
            <a:r>
              <a:rPr kumimoji="0" sz="2000" b="0" i="0" u="none" strike="noStrike" kern="1200" cap="none" spc="0" normalizeH="0" baseline="0" noProof="0" dirty="0">
                <a:ln>
                  <a:noFill/>
                </a:ln>
                <a:effectLst/>
                <a:uLnTx/>
                <a:uFillTx/>
                <a:cs typeface="+mn-cs"/>
                <a:sym typeface="+mn-ea"/>
              </a:rPr>
              <a:t>4.</a:t>
            </a:r>
            <a:r>
              <a:rPr sz="2000" noProof="0" dirty="0">
                <a:ln>
                  <a:noFill/>
                </a:ln>
                <a:solidFill>
                  <a:srgbClr val="FF0000"/>
                </a:solidFill>
                <a:effectLst/>
                <a:uLnTx/>
                <a:uFillTx/>
                <a:sym typeface="+mn-ea"/>
              </a:rPr>
              <a:t>公共空间类</a:t>
            </a:r>
            <a:r>
              <a:rPr lang="zh-CN" sz="2000" noProof="0" dirty="0">
                <a:ln>
                  <a:noFill/>
                </a:ln>
                <a:solidFill>
                  <a:srgbClr val="FF0000"/>
                </a:solidFill>
                <a:effectLst/>
                <a:uLnTx/>
                <a:uFillTx/>
                <a:sym typeface="+mn-ea"/>
              </a:rPr>
              <a:t>：</a:t>
            </a:r>
            <a:r>
              <a:rPr kumimoji="0" sz="2000" b="0" i="0" u="none" strike="noStrike" kern="1200" cap="none" spc="0" normalizeH="0" baseline="0" noProof="0" dirty="0">
                <a:ln>
                  <a:noFill/>
                </a:ln>
                <a:effectLst/>
                <a:uLnTx/>
                <a:uFillTx/>
                <a:cs typeface="+mn-cs"/>
                <a:sym typeface="+mn-ea"/>
              </a:rPr>
              <a:t>以提升绿色空间、滨水空间、慢行系统等环境品质为主的</a:t>
            </a:r>
            <a:r>
              <a:rPr lang="zh-CN" sz="2000" noProof="0" dirty="0">
                <a:ln>
                  <a:noFill/>
                </a:ln>
                <a:effectLst/>
                <a:uLnTx/>
                <a:uFillTx/>
                <a:sym typeface="+mn-ea"/>
              </a:rPr>
              <a:t>城市更新项目</a:t>
            </a:r>
            <a:r>
              <a:rPr kumimoji="0" sz="2000" b="0" i="0" u="none" strike="noStrike" kern="1200" cap="none" spc="0" normalizeH="0" baseline="0" noProof="0" dirty="0">
                <a:ln>
                  <a:noFill/>
                </a:ln>
                <a:effectLst/>
                <a:uLnTx/>
                <a:uFillTx/>
                <a:cs typeface="+mn-cs"/>
                <a:sym typeface="+mn-ea"/>
              </a:rPr>
              <a:t>；</a:t>
            </a:r>
            <a:endParaRPr kumimoji="0" sz="2000" b="0" i="0" u="none" strike="noStrike" kern="1200" cap="none" spc="0" normalizeH="0" baseline="0" noProof="0" dirty="0">
              <a:ln>
                <a:noFill/>
              </a:ln>
              <a:effectLst/>
              <a:uLnTx/>
              <a:uFillTx/>
              <a:cs typeface="+mn-cs"/>
              <a:sym typeface="+mn-ea"/>
            </a:endParaRPr>
          </a:p>
          <a:p>
            <a:pPr marL="342900" marR="0" lvl="0" indent="-342900" algn="l" defTabSz="914400" rtl="0" eaLnBrk="1" fontAlgn="base" latinLnBrk="0" hangingPunct="1">
              <a:lnSpc>
                <a:spcPct val="120000"/>
              </a:lnSpc>
              <a:spcBef>
                <a:spcPct val="0"/>
              </a:spcBef>
              <a:spcAft>
                <a:spcPct val="0"/>
              </a:spcAft>
              <a:buClrTx/>
              <a:buSzTx/>
              <a:buFont typeface="Wingdings" panose="05000000000000000000" charset="0"/>
              <a:buChar char="l"/>
              <a:defRPr/>
            </a:pPr>
            <a:r>
              <a:rPr kumimoji="0" sz="2000" b="0" i="0" u="none" strike="noStrike" kern="1200" cap="none" spc="0" normalizeH="0" baseline="0" noProof="0" dirty="0">
                <a:ln>
                  <a:noFill/>
                </a:ln>
                <a:effectLst/>
                <a:uLnTx/>
                <a:uFillTx/>
                <a:cs typeface="+mn-cs"/>
                <a:sym typeface="+mn-ea"/>
              </a:rPr>
              <a:t>5.</a:t>
            </a:r>
            <a:r>
              <a:rPr sz="2000" noProof="0" dirty="0">
                <a:ln>
                  <a:noFill/>
                </a:ln>
                <a:solidFill>
                  <a:srgbClr val="FF0000"/>
                </a:solidFill>
                <a:effectLst/>
                <a:uLnTx/>
                <a:uFillTx/>
                <a:sym typeface="+mn-ea"/>
              </a:rPr>
              <a:t>区域综合性</a:t>
            </a:r>
            <a:r>
              <a:rPr lang="zh-CN" sz="2000" noProof="0" dirty="0">
                <a:ln>
                  <a:noFill/>
                </a:ln>
                <a:solidFill>
                  <a:srgbClr val="FF0000"/>
                </a:solidFill>
                <a:effectLst/>
                <a:uLnTx/>
                <a:uFillTx/>
                <a:sym typeface="+mn-ea"/>
              </a:rPr>
              <a:t>：</a:t>
            </a:r>
            <a:r>
              <a:rPr kumimoji="0" sz="2000" b="0" i="0" u="none" strike="noStrike" kern="1200" cap="none" spc="0" normalizeH="0" baseline="0" noProof="0" dirty="0">
                <a:ln>
                  <a:noFill/>
                </a:ln>
                <a:effectLst/>
                <a:uLnTx/>
                <a:uFillTx/>
                <a:cs typeface="+mn-cs"/>
                <a:sym typeface="+mn-ea"/>
              </a:rPr>
              <a:t>以统筹存量资源配置，优化功能布局，实现片区可持续发展的</a:t>
            </a:r>
            <a:r>
              <a:rPr kumimoji="0" sz="2000" b="0" i="0" u="none" strike="noStrike" kern="1200" cap="none" spc="0" normalizeH="0" baseline="0" noProof="0" dirty="0">
                <a:ln>
                  <a:noFill/>
                </a:ln>
                <a:solidFill>
                  <a:srgbClr val="FF0000"/>
                </a:solidFill>
                <a:effectLst/>
                <a:uLnTx/>
                <a:uFillTx/>
                <a:cs typeface="+mn-cs"/>
                <a:sym typeface="+mn-ea"/>
              </a:rPr>
              <a:t>区域综合性</a:t>
            </a:r>
            <a:r>
              <a:rPr lang="zh-CN" sz="2000" noProof="0" dirty="0">
                <a:ln>
                  <a:noFill/>
                </a:ln>
                <a:effectLst/>
                <a:uLnTx/>
                <a:uFillTx/>
                <a:sym typeface="+mn-ea"/>
              </a:rPr>
              <a:t>城市更新项目</a:t>
            </a:r>
            <a:r>
              <a:rPr kumimoji="0" sz="2000" b="0" i="0" u="none" strike="noStrike" kern="1200" cap="none" spc="0" normalizeH="0" baseline="0" noProof="0" dirty="0">
                <a:ln>
                  <a:noFill/>
                </a:ln>
                <a:effectLst/>
                <a:uLnTx/>
                <a:uFillTx/>
                <a:cs typeface="+mn-cs"/>
                <a:sym typeface="+mn-ea"/>
              </a:rPr>
              <a:t>；</a:t>
            </a:r>
            <a:endParaRPr kumimoji="0" sz="2000" b="0" i="0" u="none" strike="noStrike" kern="1200" cap="none" spc="0" normalizeH="0" baseline="0" noProof="0" dirty="0">
              <a:ln>
                <a:noFill/>
              </a:ln>
              <a:effectLst/>
              <a:uLnTx/>
              <a:uFillTx/>
              <a:cs typeface="+mn-cs"/>
              <a:sym typeface="+mn-ea"/>
            </a:endParaRPr>
          </a:p>
          <a:p>
            <a:pPr marL="342900" marR="0" lvl="0" indent="-342900" algn="l" defTabSz="914400" rtl="0" eaLnBrk="1" fontAlgn="base" latinLnBrk="0" hangingPunct="1">
              <a:lnSpc>
                <a:spcPct val="120000"/>
              </a:lnSpc>
              <a:spcBef>
                <a:spcPct val="0"/>
              </a:spcBef>
              <a:spcAft>
                <a:spcPct val="0"/>
              </a:spcAft>
              <a:buClrTx/>
              <a:buSzTx/>
              <a:buFont typeface="Wingdings" panose="05000000000000000000" charset="0"/>
              <a:buChar char="l"/>
              <a:defRPr/>
            </a:pPr>
            <a:r>
              <a:rPr kumimoji="0" sz="2000" b="0" i="0" u="none" strike="noStrike" kern="1200" cap="none" spc="0" normalizeH="0" baseline="0" noProof="0" dirty="0">
                <a:ln>
                  <a:noFill/>
                </a:ln>
                <a:effectLst/>
                <a:uLnTx/>
                <a:uFillTx/>
                <a:cs typeface="+mn-cs"/>
                <a:sym typeface="+mn-ea"/>
              </a:rPr>
              <a:t>6.</a:t>
            </a:r>
            <a:r>
              <a:rPr kumimoji="0" lang="zh-CN" sz="2000" b="0" i="0" u="none" strike="noStrike" kern="1200" cap="none" spc="0" normalizeH="0" baseline="0" noProof="0" dirty="0">
                <a:ln>
                  <a:noFill/>
                </a:ln>
                <a:solidFill>
                  <a:srgbClr val="FF0000"/>
                </a:solidFill>
                <a:effectLst/>
                <a:uLnTx/>
                <a:uFillTx/>
                <a:cs typeface="+mn-cs"/>
                <a:sym typeface="+mn-ea"/>
              </a:rPr>
              <a:t>其他：</a:t>
            </a:r>
            <a:r>
              <a:rPr kumimoji="0" sz="2000" b="0" i="0" u="none" strike="noStrike" kern="1200" cap="none" spc="0" normalizeH="0" baseline="0" noProof="0" dirty="0">
                <a:ln>
                  <a:noFill/>
                </a:ln>
                <a:effectLst/>
                <a:uLnTx/>
                <a:uFillTx/>
                <a:cs typeface="+mn-cs"/>
                <a:sym typeface="+mn-ea"/>
              </a:rPr>
              <a:t>市人民政府确定的</a:t>
            </a:r>
            <a:r>
              <a:rPr kumimoji="0" sz="2000" b="0" i="0" u="none" strike="noStrike" kern="1200" cap="none" spc="0" normalizeH="0" baseline="0" noProof="0" dirty="0">
                <a:ln>
                  <a:noFill/>
                </a:ln>
                <a:solidFill>
                  <a:srgbClr val="FF0000"/>
                </a:solidFill>
                <a:effectLst/>
                <a:uLnTx/>
                <a:uFillTx/>
                <a:cs typeface="+mn-cs"/>
                <a:sym typeface="+mn-ea"/>
              </a:rPr>
              <a:t>其他</a:t>
            </a:r>
            <a:r>
              <a:rPr lang="zh-CN" sz="2000" noProof="0" dirty="0">
                <a:ln>
                  <a:noFill/>
                </a:ln>
                <a:effectLst/>
                <a:uLnTx/>
                <a:uFillTx/>
                <a:sym typeface="+mn-ea"/>
              </a:rPr>
              <a:t>城市更新项目</a:t>
            </a:r>
            <a:r>
              <a:rPr kumimoji="0" sz="2000" b="0" i="0" u="none" strike="noStrike" kern="1200" cap="none" spc="0" normalizeH="0" baseline="0" noProof="0" dirty="0">
                <a:ln>
                  <a:noFill/>
                </a:ln>
                <a:effectLst/>
                <a:uLnTx/>
                <a:uFillTx/>
                <a:cs typeface="+mn-cs"/>
                <a:sym typeface="+mn-ea"/>
              </a:rPr>
              <a:t>。</a:t>
            </a:r>
            <a:endParaRPr kumimoji="0" sz="2000" b="0" i="0" u="none" strike="noStrike" kern="1200" cap="none" spc="0" normalizeH="0" baseline="0" noProof="0" dirty="0">
              <a:ln>
                <a:noFill/>
              </a:ln>
              <a:effectLst/>
              <a:uLnTx/>
              <a:uFillTx/>
              <a:cs typeface="+mn-cs"/>
              <a:sym typeface="+mn-ea"/>
            </a:endParaRPr>
          </a:p>
        </p:txBody>
      </p:sp>
      <p:graphicFrame>
        <p:nvGraphicFramePr>
          <p:cNvPr id="2" name="对象 1"/>
          <p:cNvGraphicFramePr/>
          <p:nvPr/>
        </p:nvGraphicFramePr>
        <p:xfrm>
          <a:off x="262890" y="1412875"/>
          <a:ext cx="11203940" cy="605155"/>
        </p:xfrm>
        <a:graphic>
          <a:graphicData uri="http://schemas.openxmlformats.org/presentationml/2006/ole">
            <mc:AlternateContent xmlns:mc="http://schemas.openxmlformats.org/markup-compatibility/2006">
              <mc:Choice xmlns:v="urn:schemas-microsoft-com:vml" Requires="v">
                <p:oleObj spid="_x0000_s3" name="" r:id="rId1" imgW="8058150" imgH="361950" progId="Paint.Picture">
                  <p:embed/>
                </p:oleObj>
              </mc:Choice>
              <mc:Fallback>
                <p:oleObj name="" r:id="rId1" imgW="8058150" imgH="361950" progId="Paint.Picture">
                  <p:embed/>
                  <p:pic>
                    <p:nvPicPr>
                      <p:cNvPr id="0" name="图片 2"/>
                      <p:cNvPicPr/>
                      <p:nvPr/>
                    </p:nvPicPr>
                    <p:blipFill>
                      <a:blip r:embed="rId2"/>
                      <a:stretch>
                        <a:fillRect/>
                      </a:stretch>
                    </p:blipFill>
                    <p:spPr>
                      <a:xfrm>
                        <a:off x="262890" y="1412875"/>
                        <a:ext cx="11203940" cy="605155"/>
                      </a:xfrm>
                      <a:prstGeom prst="rect">
                        <a:avLst/>
                      </a:prstGeom>
                    </p:spPr>
                  </p:pic>
                </p:oleObj>
              </mc:Fallback>
            </mc:AlternateContent>
          </a:graphicData>
        </a:graphic>
      </p:graphicFrame>
      <p:sp>
        <p:nvSpPr>
          <p:cNvPr id="4" name="文本框 3"/>
          <p:cNvSpPr txBox="1"/>
          <p:nvPr/>
        </p:nvSpPr>
        <p:spPr>
          <a:xfrm>
            <a:off x="1199515" y="116840"/>
            <a:ext cx="4427220" cy="521970"/>
          </a:xfrm>
          <a:prstGeom prst="rect">
            <a:avLst/>
          </a:prstGeom>
          <a:noFill/>
        </p:spPr>
        <p:txBody>
          <a:bodyPr wrap="square" rtlCol="0" anchor="t">
            <a:spAutoFit/>
          </a:bodyPr>
          <a:p>
            <a:r>
              <a:rPr lang="zh-CN" altLang="en-US" sz="2800" b="1" dirty="0">
                <a:solidFill>
                  <a:srgbClr val="181DD6"/>
                </a:solidFill>
                <a:latin typeface="隶书" panose="02010509060101010101" pitchFamily="49" charset="-122"/>
                <a:ea typeface="隶书" panose="02010509060101010101" pitchFamily="49" charset="-122"/>
                <a:sym typeface="+mn-lt"/>
              </a:rPr>
              <a:t>主要指标解释</a:t>
            </a:r>
            <a:endParaRPr lang="zh-CN" altLang="en-US" sz="2800"/>
          </a:p>
        </p:txBody>
      </p:sp>
      <p:sp>
        <p:nvSpPr>
          <p:cNvPr id="56323" name="标题 1"/>
          <p:cNvSpPr txBox="1"/>
          <p:nvPr/>
        </p:nvSpPr>
        <p:spPr>
          <a:xfrm>
            <a:off x="841375" y="762000"/>
            <a:ext cx="5000625" cy="603250"/>
          </a:xfrm>
          <a:prstGeom prst="rect">
            <a:avLst/>
          </a:prstGeom>
          <a:noFill/>
          <a:ln w="9525">
            <a:noFill/>
          </a:ln>
        </p:spPr>
        <p:txBody>
          <a:bodyPr anchor="b" anchorCtr="0"/>
          <a:p>
            <a:pPr>
              <a:lnSpc>
                <a:spcPct val="90000"/>
              </a:lnSpc>
            </a:pPr>
            <a:r>
              <a:rPr lang="zh-CN" altLang="zh-CN" sz="3200" b="1" dirty="0">
                <a:solidFill>
                  <a:schemeClr val="tx1"/>
                </a:solidFill>
                <a:latin typeface="仿宋_GB2312" panose="02010609030101010101" pitchFamily="49" charset="-122"/>
                <a:ea typeface="仿宋_GB2312" panose="02010609030101010101" pitchFamily="49" charset="-122"/>
                <a:sym typeface="+mn-ea"/>
              </a:rPr>
              <a:t>城市更新项目类型</a:t>
            </a:r>
            <a:endParaRPr lang="zh-CN" altLang="zh-CN" sz="3200" b="1" dirty="0">
              <a:solidFill>
                <a:schemeClr val="tx1"/>
              </a:solidFill>
              <a:latin typeface="仿宋_GB2312" panose="02010609030101010101" pitchFamily="49" charset="-122"/>
              <a:ea typeface="仿宋_GB2312" panose="02010609030101010101" pitchFamily="49" charset="-122"/>
              <a:sym typeface="+mn-ea"/>
            </a:endParaRPr>
          </a:p>
        </p:txBody>
      </p:sp>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694690" y="5999480"/>
            <a:ext cx="8343265" cy="420370"/>
          </a:xfrm>
          <a:prstGeom prst="rect">
            <a:avLst/>
          </a:prstGeom>
          <a:noFill/>
          <a:ln w="9525">
            <a:noFill/>
          </a:ln>
        </p:spPr>
        <p:txBody>
          <a:bodyPr>
            <a:noAutofit/>
          </a:bodyPr>
          <a:lstStyle/>
          <a:p>
            <a:r>
              <a:rPr lang="zh-CN" altLang="en-US"/>
              <a:t> </a:t>
            </a:r>
            <a:endParaRPr lang="zh-CN" altLang="en-US"/>
          </a:p>
        </p:txBody>
      </p:sp>
      <p:sp>
        <p:nvSpPr>
          <p:cNvPr id="2" name="文本框 1"/>
          <p:cNvSpPr txBox="1"/>
          <p:nvPr/>
        </p:nvSpPr>
        <p:spPr>
          <a:xfrm>
            <a:off x="1199515" y="116840"/>
            <a:ext cx="4427220" cy="521970"/>
          </a:xfrm>
          <a:prstGeom prst="rect">
            <a:avLst/>
          </a:prstGeom>
          <a:noFill/>
        </p:spPr>
        <p:txBody>
          <a:bodyPr wrap="square" rtlCol="0" anchor="t">
            <a:spAutoFit/>
          </a:bodyPr>
          <a:p>
            <a:r>
              <a:rPr lang="zh-CN" altLang="en-US" sz="2800" b="1" dirty="0">
                <a:solidFill>
                  <a:srgbClr val="181DD6"/>
                </a:solidFill>
                <a:latin typeface="隶书" panose="02010509060101010101" pitchFamily="49" charset="-122"/>
                <a:ea typeface="隶书" panose="02010509060101010101" pitchFamily="49" charset="-122"/>
                <a:sym typeface="+mn-lt"/>
              </a:rPr>
              <a:t>主要指标解释</a:t>
            </a:r>
            <a:endParaRPr lang="zh-CN" altLang="en-US" sz="2800"/>
          </a:p>
        </p:txBody>
      </p:sp>
      <p:pic>
        <p:nvPicPr>
          <p:cNvPr id="3" name="图片 -2147482410"/>
          <p:cNvPicPr>
            <a:picLocks noChangeAspect="1"/>
          </p:cNvPicPr>
          <p:nvPr/>
        </p:nvPicPr>
        <p:blipFill>
          <a:blip r:embed="rId1"/>
          <a:stretch>
            <a:fillRect/>
          </a:stretch>
        </p:blipFill>
        <p:spPr>
          <a:xfrm>
            <a:off x="694690" y="1196975"/>
            <a:ext cx="10949305" cy="5062220"/>
          </a:xfrm>
          <a:prstGeom prst="rect">
            <a:avLst/>
          </a:prstGeom>
          <a:noFill/>
          <a:ln w="9525">
            <a:noFill/>
          </a:ln>
        </p:spPr>
      </p:pic>
    </p:spTree>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4994" name="标题 1"/>
          <p:cNvSpPr>
            <a:spLocks noGrp="1"/>
          </p:cNvSpPr>
          <p:nvPr>
            <p:ph type="title"/>
          </p:nvPr>
        </p:nvSpPr>
        <p:spPr>
          <a:xfrm>
            <a:off x="1198880" y="-317"/>
            <a:ext cx="7234238" cy="603250"/>
          </a:xfrm>
        </p:spPr>
        <p:txBody>
          <a:bodyPr vert="horz"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lang="zh-CN" altLang="en-US" sz="3200" b="1" dirty="0">
                <a:solidFill>
                  <a:srgbClr val="181DD6"/>
                </a:solidFill>
                <a:latin typeface="隶书" panose="02010509060101010101" pitchFamily="49" charset="-122"/>
                <a:ea typeface="隶书" panose="02010509060101010101" pitchFamily="49" charset="-122"/>
                <a:sym typeface="+mn-lt"/>
              </a:rPr>
              <a:t>主要指标解释</a:t>
            </a:r>
            <a:endParaRPr kumimoji="0" lang="zh-CN" altLang="en-US" sz="3200" b="1" i="0" u="none" strike="noStrike" kern="1200" cap="none" spc="0" normalizeH="0" baseline="0" noProof="0" dirty="0" smtClean="0">
              <a:ln>
                <a:noFill/>
              </a:ln>
              <a:solidFill>
                <a:schemeClr val="tx1"/>
              </a:solidFill>
              <a:effectLst/>
              <a:uLnTx/>
              <a:uFillTx/>
              <a:latin typeface="+mn-ea"/>
              <a:ea typeface="+mn-ea"/>
              <a:cs typeface="+mj-cs"/>
              <a:sym typeface="+mn-lt"/>
            </a:endParaRPr>
          </a:p>
        </p:txBody>
      </p:sp>
      <p:sp>
        <p:nvSpPr>
          <p:cNvPr id="105" name="文本框 104"/>
          <p:cNvSpPr txBox="1"/>
          <p:nvPr/>
        </p:nvSpPr>
        <p:spPr>
          <a:xfrm>
            <a:off x="911225" y="5085080"/>
            <a:ext cx="9528810" cy="368300"/>
          </a:xfrm>
          <a:prstGeom prst="rect">
            <a:avLst/>
          </a:prstGeom>
          <a:noFill/>
          <a:ln w="9525">
            <a:noFill/>
          </a:ln>
        </p:spPr>
        <p:txBody>
          <a:bodyPr wrap="square">
            <a:spAutoFit/>
          </a:bodyPr>
          <a:p>
            <a:r>
              <a:rPr lang="zh-CN" altLang="en-US"/>
              <a:t> </a:t>
            </a:r>
            <a:endParaRPr lang="zh-CN" altLang="en-US"/>
          </a:p>
        </p:txBody>
      </p:sp>
      <p:sp>
        <p:nvSpPr>
          <p:cNvPr id="106" name="文本框 105"/>
          <p:cNvSpPr txBox="1"/>
          <p:nvPr/>
        </p:nvSpPr>
        <p:spPr>
          <a:xfrm>
            <a:off x="3433763" y="5164138"/>
            <a:ext cx="5080000" cy="368300"/>
          </a:xfrm>
          <a:prstGeom prst="rect">
            <a:avLst/>
          </a:prstGeom>
          <a:noFill/>
          <a:ln w="9525">
            <a:noFill/>
          </a:ln>
        </p:spPr>
        <p:txBody>
          <a:bodyPr>
            <a:spAutoFit/>
          </a:bodyPr>
          <a:p>
            <a:r>
              <a:rPr lang="zh-CN" altLang="en-US"/>
              <a:t> </a:t>
            </a:r>
            <a:endParaRPr lang="zh-CN" altLang="en-US"/>
          </a:p>
        </p:txBody>
      </p:sp>
      <p:graphicFrame>
        <p:nvGraphicFramePr>
          <p:cNvPr id="6" name="对象 5"/>
          <p:cNvGraphicFramePr/>
          <p:nvPr/>
        </p:nvGraphicFramePr>
        <p:xfrm>
          <a:off x="551180" y="1124585"/>
          <a:ext cx="10505440" cy="5368925"/>
        </p:xfrm>
        <a:graphic>
          <a:graphicData uri="http://schemas.openxmlformats.org/presentationml/2006/ole">
            <mc:AlternateContent xmlns:mc="http://schemas.openxmlformats.org/markup-compatibility/2006">
              <mc:Choice xmlns:v="urn:schemas-microsoft-com:vml" Requires="v">
                <p:oleObj spid="_x0000_s7" name="" r:id="rId1" imgW="7829550" imgH="4248150" progId="Paint.Picture">
                  <p:embed/>
                </p:oleObj>
              </mc:Choice>
              <mc:Fallback>
                <p:oleObj name="" r:id="rId1" imgW="7829550" imgH="4248150" progId="Paint.Picture">
                  <p:embed/>
                  <p:pic>
                    <p:nvPicPr>
                      <p:cNvPr id="0" name="图片 6"/>
                      <p:cNvPicPr/>
                      <p:nvPr/>
                    </p:nvPicPr>
                    <p:blipFill>
                      <a:blip r:embed="rId2"/>
                      <a:stretch>
                        <a:fillRect/>
                      </a:stretch>
                    </p:blipFill>
                    <p:spPr>
                      <a:xfrm>
                        <a:off x="551180" y="1124585"/>
                        <a:ext cx="10505440" cy="5368925"/>
                      </a:xfrm>
                      <a:prstGeom prst="rect">
                        <a:avLst/>
                      </a:prstGeom>
                    </p:spPr>
                  </p:pic>
                </p:oleObj>
              </mc:Fallback>
            </mc:AlternateContent>
          </a:graphicData>
        </a:graphic>
      </p:graphicFrame>
      <p:sp>
        <p:nvSpPr>
          <p:cNvPr id="3" name="矩形 2"/>
          <p:cNvSpPr/>
          <p:nvPr/>
        </p:nvSpPr>
        <p:spPr>
          <a:xfrm>
            <a:off x="407035" y="2639060"/>
            <a:ext cx="3940810" cy="336550"/>
          </a:xfrm>
          <a:prstGeom prst="rect">
            <a:avLst/>
          </a:prstGeom>
          <a:solidFill>
            <a:schemeClr val="accent1">
              <a:alpha val="0"/>
            </a:schemeClr>
          </a:solidFill>
          <a:ln w="38100">
            <a:solidFill>
              <a:srgbClr val="FF0000"/>
            </a:solidFill>
            <a:round/>
          </a:ln>
        </p:spPr>
        <p:txBody>
          <a:bodyPr wrap="none" anchor="ctr"/>
          <a:p>
            <a:endParaRPr lang="zh-CN" altLang="en-US"/>
          </a:p>
        </p:txBody>
      </p:sp>
      <p:sp>
        <p:nvSpPr>
          <p:cNvPr id="5" name="文本框 4"/>
          <p:cNvSpPr txBox="1"/>
          <p:nvPr/>
        </p:nvSpPr>
        <p:spPr>
          <a:xfrm>
            <a:off x="5734050" y="1633220"/>
            <a:ext cx="3389630" cy="175323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p>
            <a:pPr algn="just">
              <a:lnSpc>
                <a:spcPct val="150000"/>
              </a:lnSpc>
              <a:buFont typeface="Wingdings" panose="05000000000000000000" pitchFamily="2" charset="2"/>
            </a:pPr>
            <a:r>
              <a:rPr lang="zh-CN" altLang="zh-CN" sz="2400" b="1" dirty="0">
                <a:solidFill>
                  <a:srgbClr val="FF0000"/>
                </a:solidFill>
                <a:latin typeface="仿宋_GB2312" panose="02010609030101010101" pitchFamily="49" charset="-122"/>
                <a:ea typeface="宋体" panose="02010600030101010101" pitchFamily="2" charset="-122"/>
                <a:sym typeface="+mn-ea"/>
              </a:rPr>
              <a:t>入库后自动带出来的，如需调整，需要填报</a:t>
            </a:r>
            <a:r>
              <a:rPr lang="en-US" altLang="zh-CN" sz="2400" b="1" dirty="0">
                <a:solidFill>
                  <a:srgbClr val="FF0000"/>
                </a:solidFill>
                <a:latin typeface="仿宋_GB2312" panose="02010609030101010101" pitchFamily="49" charset="-122"/>
                <a:ea typeface="宋体" panose="02010600030101010101" pitchFamily="2" charset="-122"/>
                <a:sym typeface="+mn-ea"/>
              </a:rPr>
              <a:t>H202</a:t>
            </a:r>
            <a:r>
              <a:rPr lang="zh-CN" altLang="en-US" sz="2400" b="1" dirty="0">
                <a:solidFill>
                  <a:srgbClr val="FF0000"/>
                </a:solidFill>
                <a:latin typeface="仿宋_GB2312" panose="02010609030101010101" pitchFamily="49" charset="-122"/>
                <a:ea typeface="宋体" panose="02010600030101010101" pitchFamily="2" charset="-122"/>
                <a:sym typeface="+mn-ea"/>
              </a:rPr>
              <a:t>表并上传支撑材料</a:t>
            </a:r>
            <a:endParaRPr lang="zh-CN" altLang="en-US" sz="2400" b="1" dirty="0">
              <a:solidFill>
                <a:srgbClr val="FF0000"/>
              </a:solidFill>
              <a:latin typeface="仿宋_GB2312" panose="02010609030101010101" pitchFamily="49" charset="-122"/>
              <a:ea typeface="宋体" panose="02010600030101010101" pitchFamily="2" charset="-122"/>
              <a:sym typeface="+mn-ea"/>
            </a:endParaRPr>
          </a:p>
        </p:txBody>
      </p:sp>
      <p:sp>
        <p:nvSpPr>
          <p:cNvPr id="2" name="矩形 1"/>
          <p:cNvSpPr/>
          <p:nvPr/>
        </p:nvSpPr>
        <p:spPr>
          <a:xfrm>
            <a:off x="8328025" y="332105"/>
            <a:ext cx="2304415" cy="432435"/>
          </a:xfrm>
          <a:prstGeom prst="rect">
            <a:avLst/>
          </a:prstGeom>
          <a:solidFill>
            <a:schemeClr val="accent1">
              <a:alpha val="0"/>
            </a:schemeClr>
          </a:solidFill>
          <a:ln w="38100">
            <a:solidFill>
              <a:srgbClr val="FF0000"/>
            </a:solidFill>
            <a:round/>
          </a:ln>
        </p:spPr>
        <p:txBody>
          <a:bodyPr wrap="none" anchor="ctr"/>
          <a:p>
            <a:r>
              <a:rPr lang="zh-CN" altLang="en-US" sz="2800" b="1">
                <a:solidFill>
                  <a:srgbClr val="FF0000"/>
                </a:solidFill>
              </a:rPr>
              <a:t>重点审核部分</a:t>
            </a:r>
            <a:endParaRPr lang="zh-CN" altLang="en-US" sz="2800" b="1">
              <a:solidFill>
                <a:srgbClr val="FF0000"/>
              </a:solidFill>
            </a:endParaRPr>
          </a:p>
        </p:txBody>
      </p:sp>
      <p:cxnSp>
        <p:nvCxnSpPr>
          <p:cNvPr id="8" name="直接箭头连接符 7"/>
          <p:cNvCxnSpPr>
            <a:stCxn id="3" idx="3"/>
            <a:endCxn id="5" idx="1"/>
          </p:cNvCxnSpPr>
          <p:nvPr/>
        </p:nvCxnSpPr>
        <p:spPr>
          <a:xfrm flipV="1">
            <a:off x="4347845" y="2510155"/>
            <a:ext cx="1386205" cy="297180"/>
          </a:xfrm>
          <a:prstGeom prst="straightConnector1">
            <a:avLst/>
          </a:prstGeom>
          <a:solidFill>
            <a:schemeClr val="accent1"/>
          </a:solidFill>
          <a:ln w="28575" cap="flat" cmpd="sng" algn="ctr">
            <a:solidFill>
              <a:srgbClr val="FF0000"/>
            </a:solidFill>
            <a:prstDash val="solid"/>
            <a:round/>
            <a:headEnd type="none" w="sm" len="sm"/>
            <a:tailEnd type="arrow" w="sm" len="sm"/>
          </a:ln>
        </p:spPr>
      </p:cxnSp>
    </p:spTree>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99515" y="116840"/>
            <a:ext cx="4427220" cy="521970"/>
          </a:xfrm>
          <a:prstGeom prst="rect">
            <a:avLst/>
          </a:prstGeom>
          <a:noFill/>
        </p:spPr>
        <p:txBody>
          <a:bodyPr wrap="square" rtlCol="0" anchor="t">
            <a:spAutoFit/>
          </a:bodyPr>
          <a:p>
            <a:r>
              <a:rPr lang="zh-CN" altLang="en-US" sz="2800" b="1" dirty="0">
                <a:solidFill>
                  <a:srgbClr val="181DD6"/>
                </a:solidFill>
                <a:latin typeface="隶书" panose="02010509060101010101" pitchFamily="49" charset="-122"/>
                <a:ea typeface="隶书" panose="02010509060101010101" pitchFamily="49" charset="-122"/>
                <a:sym typeface="+mn-lt"/>
              </a:rPr>
              <a:t>主要指标解释</a:t>
            </a:r>
            <a:endParaRPr lang="zh-CN" altLang="en-US" sz="2800"/>
          </a:p>
        </p:txBody>
      </p:sp>
      <p:pic>
        <p:nvPicPr>
          <p:cNvPr id="3" name="图片 -2147482409"/>
          <p:cNvPicPr>
            <a:picLocks noChangeAspect="1"/>
          </p:cNvPicPr>
          <p:nvPr/>
        </p:nvPicPr>
        <p:blipFill>
          <a:blip r:embed="rId1"/>
          <a:stretch>
            <a:fillRect/>
          </a:stretch>
        </p:blipFill>
        <p:spPr>
          <a:xfrm>
            <a:off x="622935" y="1052830"/>
            <a:ext cx="11129010" cy="3931285"/>
          </a:xfrm>
          <a:prstGeom prst="rect">
            <a:avLst/>
          </a:prstGeom>
          <a:noFill/>
          <a:ln w="9525">
            <a:noFill/>
          </a:ln>
        </p:spPr>
      </p:pic>
      <p:sp>
        <p:nvSpPr>
          <p:cNvPr id="6" name="矩形 5"/>
          <p:cNvSpPr/>
          <p:nvPr/>
        </p:nvSpPr>
        <p:spPr>
          <a:xfrm>
            <a:off x="9264015" y="836930"/>
            <a:ext cx="2304415" cy="432435"/>
          </a:xfrm>
          <a:prstGeom prst="rect">
            <a:avLst/>
          </a:prstGeom>
          <a:solidFill>
            <a:schemeClr val="accent1">
              <a:alpha val="0"/>
            </a:schemeClr>
          </a:solidFill>
          <a:ln w="38100">
            <a:solidFill>
              <a:srgbClr val="FF0000"/>
            </a:solidFill>
            <a:round/>
          </a:ln>
        </p:spPr>
        <p:txBody>
          <a:bodyPr wrap="none" anchor="ctr"/>
          <a:p>
            <a:r>
              <a:rPr lang="zh-CN" altLang="en-US" sz="2800" b="1">
                <a:solidFill>
                  <a:srgbClr val="FF0000"/>
                </a:solidFill>
              </a:rPr>
              <a:t>重点审核部分</a:t>
            </a:r>
            <a:endParaRPr lang="zh-CN" altLang="en-US" sz="2800" b="1">
              <a:solidFill>
                <a:srgbClr val="FF0000"/>
              </a:solidFill>
            </a:endParaRPr>
          </a:p>
        </p:txBody>
      </p:sp>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4994" name="标题 1"/>
          <p:cNvSpPr>
            <a:spLocks noGrp="1"/>
          </p:cNvSpPr>
          <p:nvPr>
            <p:ph type="title"/>
          </p:nvPr>
        </p:nvSpPr>
        <p:spPr>
          <a:xfrm>
            <a:off x="1198880" y="-317"/>
            <a:ext cx="7234238" cy="603250"/>
          </a:xfrm>
        </p:spPr>
        <p:txBody>
          <a:bodyPr vert="horz"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lang="zh-CN" altLang="en-US" sz="3200" b="1" dirty="0">
                <a:solidFill>
                  <a:srgbClr val="181DD6"/>
                </a:solidFill>
                <a:latin typeface="隶书" panose="02010509060101010101" pitchFamily="49" charset="-122"/>
                <a:ea typeface="隶书" panose="02010509060101010101" pitchFamily="49" charset="-122"/>
                <a:sym typeface="+mn-lt"/>
              </a:rPr>
              <a:t>主要指标解释</a:t>
            </a:r>
            <a:endParaRPr kumimoji="0" lang="zh-CN" altLang="en-US" sz="3200" b="1" i="0" u="none" strike="noStrike" kern="1200" cap="none" spc="0" normalizeH="0" baseline="0" noProof="0" dirty="0" smtClean="0">
              <a:ln>
                <a:noFill/>
              </a:ln>
              <a:solidFill>
                <a:schemeClr val="tx1"/>
              </a:solidFill>
              <a:effectLst/>
              <a:uLnTx/>
              <a:uFillTx/>
              <a:latin typeface="+mn-ea"/>
              <a:ea typeface="+mn-ea"/>
              <a:cs typeface="+mj-cs"/>
              <a:sym typeface="+mn-lt"/>
            </a:endParaRPr>
          </a:p>
        </p:txBody>
      </p:sp>
      <p:sp>
        <p:nvSpPr>
          <p:cNvPr id="105" name="文本框 104"/>
          <p:cNvSpPr txBox="1"/>
          <p:nvPr/>
        </p:nvSpPr>
        <p:spPr>
          <a:xfrm>
            <a:off x="911225" y="5085080"/>
            <a:ext cx="9528810" cy="368300"/>
          </a:xfrm>
          <a:prstGeom prst="rect">
            <a:avLst/>
          </a:prstGeom>
          <a:noFill/>
          <a:ln w="9525">
            <a:noFill/>
          </a:ln>
        </p:spPr>
        <p:txBody>
          <a:bodyPr wrap="square">
            <a:spAutoFit/>
          </a:bodyPr>
          <a:p>
            <a:r>
              <a:rPr lang="zh-CN" altLang="en-US"/>
              <a:t> </a:t>
            </a:r>
            <a:endParaRPr lang="zh-CN" altLang="en-US"/>
          </a:p>
        </p:txBody>
      </p:sp>
      <p:sp>
        <p:nvSpPr>
          <p:cNvPr id="106" name="文本框 105"/>
          <p:cNvSpPr txBox="1"/>
          <p:nvPr/>
        </p:nvSpPr>
        <p:spPr>
          <a:xfrm>
            <a:off x="3433763" y="5164138"/>
            <a:ext cx="5080000" cy="368300"/>
          </a:xfrm>
          <a:prstGeom prst="rect">
            <a:avLst/>
          </a:prstGeom>
          <a:noFill/>
          <a:ln w="9525">
            <a:noFill/>
          </a:ln>
        </p:spPr>
        <p:txBody>
          <a:bodyPr>
            <a:spAutoFit/>
          </a:bodyPr>
          <a:p>
            <a:r>
              <a:rPr lang="zh-CN" altLang="en-US"/>
              <a:t> </a:t>
            </a:r>
            <a:endParaRPr lang="zh-CN" altLang="en-US"/>
          </a:p>
        </p:txBody>
      </p:sp>
      <p:graphicFrame>
        <p:nvGraphicFramePr>
          <p:cNvPr id="6" name="对象 5"/>
          <p:cNvGraphicFramePr/>
          <p:nvPr/>
        </p:nvGraphicFramePr>
        <p:xfrm>
          <a:off x="551180" y="1124585"/>
          <a:ext cx="10505440" cy="5368925"/>
        </p:xfrm>
        <a:graphic>
          <a:graphicData uri="http://schemas.openxmlformats.org/presentationml/2006/ole">
            <mc:AlternateContent xmlns:mc="http://schemas.openxmlformats.org/markup-compatibility/2006">
              <mc:Choice xmlns:v="urn:schemas-microsoft-com:vml" Requires="v">
                <p:oleObj spid="_x0000_s7" name="" r:id="rId1" imgW="7829550" imgH="4248150" progId="Paint.Picture">
                  <p:embed/>
                </p:oleObj>
              </mc:Choice>
              <mc:Fallback>
                <p:oleObj name="" r:id="rId1" imgW="7829550" imgH="4248150" progId="Paint.Picture">
                  <p:embed/>
                  <p:pic>
                    <p:nvPicPr>
                      <p:cNvPr id="0" name="图片 6"/>
                      <p:cNvPicPr/>
                      <p:nvPr/>
                    </p:nvPicPr>
                    <p:blipFill>
                      <a:blip r:embed="rId2"/>
                      <a:stretch>
                        <a:fillRect/>
                      </a:stretch>
                    </p:blipFill>
                    <p:spPr>
                      <a:xfrm>
                        <a:off x="551180" y="1124585"/>
                        <a:ext cx="10505440" cy="5368925"/>
                      </a:xfrm>
                      <a:prstGeom prst="rect">
                        <a:avLst/>
                      </a:prstGeom>
                    </p:spPr>
                  </p:pic>
                </p:oleObj>
              </mc:Fallback>
            </mc:AlternateContent>
          </a:graphicData>
        </a:graphic>
      </p:graphicFrame>
      <p:sp>
        <p:nvSpPr>
          <p:cNvPr id="3" name="矩形 2"/>
          <p:cNvSpPr/>
          <p:nvPr/>
        </p:nvSpPr>
        <p:spPr>
          <a:xfrm>
            <a:off x="407035" y="3213100"/>
            <a:ext cx="3940810" cy="336550"/>
          </a:xfrm>
          <a:prstGeom prst="rect">
            <a:avLst/>
          </a:prstGeom>
          <a:solidFill>
            <a:schemeClr val="accent1">
              <a:alpha val="0"/>
            </a:schemeClr>
          </a:solidFill>
          <a:ln w="38100">
            <a:solidFill>
              <a:srgbClr val="FF0000"/>
            </a:solidFill>
            <a:round/>
          </a:ln>
        </p:spPr>
        <p:txBody>
          <a:bodyPr wrap="none" anchor="ctr"/>
          <a:p>
            <a:endParaRPr lang="zh-CN" altLang="en-US"/>
          </a:p>
        </p:txBody>
      </p:sp>
      <p:sp>
        <p:nvSpPr>
          <p:cNvPr id="5" name="文本框 4"/>
          <p:cNvSpPr txBox="1"/>
          <p:nvPr/>
        </p:nvSpPr>
        <p:spPr>
          <a:xfrm>
            <a:off x="5303520" y="2924810"/>
            <a:ext cx="3389630" cy="193802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p>
            <a:pPr marL="342900" indent="-342900">
              <a:buFont typeface="Wingdings" panose="05000000000000000000" charset="0"/>
              <a:buChar char="l"/>
            </a:pPr>
            <a:r>
              <a:rPr lang="zh-CN" altLang="en-US" sz="2400" b="1">
                <a:solidFill>
                  <a:srgbClr val="FF0000"/>
                </a:solidFill>
              </a:rPr>
              <a:t>指从开始建设到报告期累计完成的全部投资。</a:t>
            </a:r>
            <a:endParaRPr lang="zh-CN" altLang="en-US" sz="2400" b="1">
              <a:solidFill>
                <a:srgbClr val="FF0000"/>
              </a:solidFill>
            </a:endParaRPr>
          </a:p>
          <a:p>
            <a:pPr marL="342900" indent="-342900">
              <a:buFont typeface="Wingdings" panose="05000000000000000000" charset="0"/>
              <a:buChar char="l"/>
            </a:pPr>
            <a:r>
              <a:rPr lang="zh-CN" altLang="en-US" sz="2400" b="1" dirty="0">
                <a:solidFill>
                  <a:srgbClr val="FF0000"/>
                </a:solidFill>
                <a:latin typeface="仿宋_GB2312" panose="02010609030101010101" pitchFamily="49" charset="-122"/>
                <a:ea typeface="仿宋_GB2312" panose="02010609030101010101" pitchFamily="49" charset="-122"/>
                <a:sym typeface="+mn-ea"/>
              </a:rPr>
              <a:t>反映建设项目总进度指标。</a:t>
            </a:r>
            <a:endParaRPr lang="zh-CN" altLang="en-US" sz="2400" b="1" dirty="0">
              <a:solidFill>
                <a:srgbClr val="FF0000"/>
              </a:solidFill>
              <a:latin typeface="仿宋_GB2312" panose="02010609030101010101" pitchFamily="49" charset="-122"/>
              <a:ea typeface="仿宋_GB2312" panose="02010609030101010101" pitchFamily="49" charset="-122"/>
              <a:sym typeface="+mn-ea"/>
            </a:endParaRPr>
          </a:p>
        </p:txBody>
      </p:sp>
      <p:sp>
        <p:nvSpPr>
          <p:cNvPr id="2" name="矩形 1"/>
          <p:cNvSpPr/>
          <p:nvPr/>
        </p:nvSpPr>
        <p:spPr>
          <a:xfrm>
            <a:off x="8328025" y="332105"/>
            <a:ext cx="2304415" cy="432435"/>
          </a:xfrm>
          <a:prstGeom prst="rect">
            <a:avLst/>
          </a:prstGeom>
          <a:solidFill>
            <a:schemeClr val="accent1">
              <a:alpha val="0"/>
            </a:schemeClr>
          </a:solidFill>
          <a:ln w="38100">
            <a:solidFill>
              <a:srgbClr val="FF0000"/>
            </a:solidFill>
            <a:round/>
          </a:ln>
        </p:spPr>
        <p:txBody>
          <a:bodyPr wrap="none" anchor="ctr"/>
          <a:p>
            <a:r>
              <a:rPr lang="zh-CN" altLang="en-US" sz="2800" b="1">
                <a:solidFill>
                  <a:srgbClr val="FF0000"/>
                </a:solidFill>
              </a:rPr>
              <a:t>重点审核部分</a:t>
            </a:r>
            <a:endParaRPr lang="zh-CN" altLang="en-US" sz="2800" b="1">
              <a:solidFill>
                <a:srgbClr val="FF0000"/>
              </a:solidFill>
            </a:endParaRPr>
          </a:p>
        </p:txBody>
      </p:sp>
      <p:cxnSp>
        <p:nvCxnSpPr>
          <p:cNvPr id="8" name="直接箭头连接符 7"/>
          <p:cNvCxnSpPr>
            <a:stCxn id="3" idx="3"/>
            <a:endCxn id="5" idx="1"/>
          </p:cNvCxnSpPr>
          <p:nvPr/>
        </p:nvCxnSpPr>
        <p:spPr>
          <a:xfrm>
            <a:off x="4347845" y="3381375"/>
            <a:ext cx="955675" cy="512445"/>
          </a:xfrm>
          <a:prstGeom prst="straightConnector1">
            <a:avLst/>
          </a:prstGeom>
          <a:solidFill>
            <a:schemeClr val="accent1"/>
          </a:solidFill>
          <a:ln w="28575" cap="flat" cmpd="sng" algn="ctr">
            <a:solidFill>
              <a:srgbClr val="FF0000"/>
            </a:solidFill>
            <a:prstDash val="solid"/>
            <a:round/>
            <a:headEnd type="none" w="sm" len="sm"/>
            <a:tailEnd type="arrow" w="sm" len="sm"/>
          </a:ln>
        </p:spPr>
      </p:cxnSp>
    </p:spTree>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4994" name="标题 1"/>
          <p:cNvSpPr>
            <a:spLocks noGrp="1"/>
          </p:cNvSpPr>
          <p:nvPr>
            <p:ph type="title"/>
          </p:nvPr>
        </p:nvSpPr>
        <p:spPr>
          <a:xfrm>
            <a:off x="1198880" y="-317"/>
            <a:ext cx="7234238" cy="603250"/>
          </a:xfrm>
        </p:spPr>
        <p:txBody>
          <a:bodyPr vert="horz"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lang="zh-CN" altLang="en-US" sz="3200" b="1" dirty="0">
                <a:solidFill>
                  <a:srgbClr val="181DD6"/>
                </a:solidFill>
                <a:latin typeface="隶书" panose="02010509060101010101" pitchFamily="49" charset="-122"/>
                <a:ea typeface="隶书" panose="02010509060101010101" pitchFamily="49" charset="-122"/>
                <a:sym typeface="+mn-lt"/>
              </a:rPr>
              <a:t>主要指标解释</a:t>
            </a:r>
            <a:endParaRPr kumimoji="0" lang="zh-CN" altLang="en-US" sz="3200" b="1" i="0" u="none" strike="noStrike" kern="1200" cap="none" spc="0" normalizeH="0" baseline="0" noProof="0" dirty="0" smtClean="0">
              <a:ln>
                <a:noFill/>
              </a:ln>
              <a:solidFill>
                <a:schemeClr val="tx1"/>
              </a:solidFill>
              <a:effectLst/>
              <a:uLnTx/>
              <a:uFillTx/>
              <a:latin typeface="+mn-ea"/>
              <a:ea typeface="+mn-ea"/>
              <a:cs typeface="+mj-cs"/>
              <a:sym typeface="+mn-lt"/>
            </a:endParaRPr>
          </a:p>
        </p:txBody>
      </p:sp>
      <p:sp>
        <p:nvSpPr>
          <p:cNvPr id="105" name="文本框 104"/>
          <p:cNvSpPr txBox="1"/>
          <p:nvPr/>
        </p:nvSpPr>
        <p:spPr>
          <a:xfrm>
            <a:off x="911225" y="5085080"/>
            <a:ext cx="9528810" cy="368300"/>
          </a:xfrm>
          <a:prstGeom prst="rect">
            <a:avLst/>
          </a:prstGeom>
          <a:noFill/>
          <a:ln w="9525">
            <a:noFill/>
          </a:ln>
        </p:spPr>
        <p:txBody>
          <a:bodyPr wrap="square">
            <a:spAutoFit/>
          </a:bodyPr>
          <a:p>
            <a:r>
              <a:rPr lang="zh-CN" altLang="en-US"/>
              <a:t> </a:t>
            </a:r>
            <a:endParaRPr lang="zh-CN" altLang="en-US"/>
          </a:p>
        </p:txBody>
      </p:sp>
      <p:sp>
        <p:nvSpPr>
          <p:cNvPr id="106" name="文本框 105"/>
          <p:cNvSpPr txBox="1"/>
          <p:nvPr/>
        </p:nvSpPr>
        <p:spPr>
          <a:xfrm>
            <a:off x="3433763" y="5164138"/>
            <a:ext cx="5080000" cy="368300"/>
          </a:xfrm>
          <a:prstGeom prst="rect">
            <a:avLst/>
          </a:prstGeom>
          <a:noFill/>
          <a:ln w="9525">
            <a:noFill/>
          </a:ln>
        </p:spPr>
        <p:txBody>
          <a:bodyPr>
            <a:spAutoFit/>
          </a:bodyPr>
          <a:p>
            <a:r>
              <a:rPr lang="zh-CN" altLang="en-US"/>
              <a:t> </a:t>
            </a:r>
            <a:endParaRPr lang="zh-CN" altLang="en-US"/>
          </a:p>
        </p:txBody>
      </p:sp>
      <p:graphicFrame>
        <p:nvGraphicFramePr>
          <p:cNvPr id="6" name="对象 5"/>
          <p:cNvGraphicFramePr/>
          <p:nvPr/>
        </p:nvGraphicFramePr>
        <p:xfrm>
          <a:off x="551180" y="1124585"/>
          <a:ext cx="10505440" cy="5368925"/>
        </p:xfrm>
        <a:graphic>
          <a:graphicData uri="http://schemas.openxmlformats.org/presentationml/2006/ole">
            <mc:AlternateContent xmlns:mc="http://schemas.openxmlformats.org/markup-compatibility/2006">
              <mc:Choice xmlns:v="urn:schemas-microsoft-com:vml" Requires="v">
                <p:oleObj spid="_x0000_s7" name="" r:id="rId1" imgW="7829550" imgH="4248150" progId="Paint.Picture">
                  <p:embed/>
                </p:oleObj>
              </mc:Choice>
              <mc:Fallback>
                <p:oleObj name="" r:id="rId1" imgW="7829550" imgH="4248150" progId="Paint.Picture">
                  <p:embed/>
                  <p:pic>
                    <p:nvPicPr>
                      <p:cNvPr id="0" name="图片 6"/>
                      <p:cNvPicPr/>
                      <p:nvPr/>
                    </p:nvPicPr>
                    <p:blipFill>
                      <a:blip r:embed="rId2"/>
                      <a:stretch>
                        <a:fillRect/>
                      </a:stretch>
                    </p:blipFill>
                    <p:spPr>
                      <a:xfrm>
                        <a:off x="551180" y="1124585"/>
                        <a:ext cx="10505440" cy="5368925"/>
                      </a:xfrm>
                      <a:prstGeom prst="rect">
                        <a:avLst/>
                      </a:prstGeom>
                    </p:spPr>
                  </p:pic>
                </p:oleObj>
              </mc:Fallback>
            </mc:AlternateContent>
          </a:graphicData>
        </a:graphic>
      </p:graphicFrame>
      <p:sp>
        <p:nvSpPr>
          <p:cNvPr id="3" name="矩形 2"/>
          <p:cNvSpPr/>
          <p:nvPr/>
        </p:nvSpPr>
        <p:spPr>
          <a:xfrm>
            <a:off x="407035" y="3500120"/>
            <a:ext cx="3940810" cy="336550"/>
          </a:xfrm>
          <a:prstGeom prst="rect">
            <a:avLst/>
          </a:prstGeom>
          <a:solidFill>
            <a:schemeClr val="accent1">
              <a:alpha val="0"/>
            </a:schemeClr>
          </a:solidFill>
          <a:ln w="38100">
            <a:solidFill>
              <a:srgbClr val="FF0000"/>
            </a:solidFill>
            <a:round/>
          </a:ln>
        </p:spPr>
        <p:txBody>
          <a:bodyPr wrap="none" anchor="ctr"/>
          <a:p>
            <a:endParaRPr lang="zh-CN" altLang="en-US"/>
          </a:p>
        </p:txBody>
      </p:sp>
      <p:sp>
        <p:nvSpPr>
          <p:cNvPr id="2" name="矩形 1"/>
          <p:cNvSpPr/>
          <p:nvPr/>
        </p:nvSpPr>
        <p:spPr>
          <a:xfrm>
            <a:off x="8328025" y="332105"/>
            <a:ext cx="2304415" cy="432435"/>
          </a:xfrm>
          <a:prstGeom prst="rect">
            <a:avLst/>
          </a:prstGeom>
          <a:solidFill>
            <a:schemeClr val="accent1">
              <a:alpha val="0"/>
            </a:schemeClr>
          </a:solidFill>
          <a:ln w="38100">
            <a:solidFill>
              <a:srgbClr val="FF0000"/>
            </a:solidFill>
            <a:round/>
          </a:ln>
        </p:spPr>
        <p:txBody>
          <a:bodyPr wrap="none" anchor="ctr"/>
          <a:p>
            <a:r>
              <a:rPr lang="zh-CN" altLang="en-US" sz="2800" b="1">
                <a:solidFill>
                  <a:srgbClr val="FF0000"/>
                </a:solidFill>
              </a:rPr>
              <a:t>重点审核部分</a:t>
            </a:r>
            <a:endParaRPr lang="zh-CN" altLang="en-US" sz="2800" b="1">
              <a:solidFill>
                <a:srgbClr val="FF0000"/>
              </a:solidFill>
            </a:endParaRPr>
          </a:p>
        </p:txBody>
      </p:sp>
      <p:cxnSp>
        <p:nvCxnSpPr>
          <p:cNvPr id="8" name="直接箭头连接符 7"/>
          <p:cNvCxnSpPr>
            <a:stCxn id="3" idx="3"/>
            <a:endCxn id="5" idx="1"/>
          </p:cNvCxnSpPr>
          <p:nvPr/>
        </p:nvCxnSpPr>
        <p:spPr>
          <a:xfrm>
            <a:off x="4347845" y="3668395"/>
            <a:ext cx="955675" cy="225425"/>
          </a:xfrm>
          <a:prstGeom prst="straightConnector1">
            <a:avLst/>
          </a:prstGeom>
          <a:solidFill>
            <a:schemeClr val="accent1"/>
          </a:solidFill>
          <a:ln w="28575" cap="flat" cmpd="sng" algn="ctr">
            <a:solidFill>
              <a:srgbClr val="FF0000"/>
            </a:solidFill>
            <a:prstDash val="solid"/>
            <a:round/>
            <a:headEnd type="none" w="sm" len="sm"/>
            <a:tailEnd type="arrow" w="sm" len="sm"/>
          </a:ln>
        </p:spPr>
      </p:cxnSp>
      <p:sp>
        <p:nvSpPr>
          <p:cNvPr id="4" name="TextBox 4"/>
          <p:cNvSpPr txBox="1"/>
          <p:nvPr/>
        </p:nvSpPr>
        <p:spPr>
          <a:xfrm>
            <a:off x="5304155" y="3573145"/>
            <a:ext cx="3760470" cy="645160"/>
          </a:xfrm>
          <a:prstGeom prst="rect">
            <a:avLst/>
          </a:prstGeom>
          <a:solidFill>
            <a:srgbClr val="FCFCC0"/>
          </a:solidFill>
          <a:ln w="22225" cap="flat" cmpd="sng">
            <a:solidFill>
              <a:srgbClr val="FF0000"/>
            </a:solidFill>
            <a:prstDash val="solid"/>
            <a:miter/>
            <a:headEnd type="none" w="med" len="med"/>
            <a:tailEnd type="none" w="med" len="med"/>
          </a:ln>
        </p:spPr>
        <p:txBody>
          <a:bodyPr wrap="square" anchor="t" anchorCtr="0">
            <a:spAutoFit/>
          </a:bodyPr>
          <a:p>
            <a:pPr>
              <a:lnSpc>
                <a:spcPct val="200000"/>
              </a:lnSpc>
              <a:buFont typeface="Wingdings" panose="05000000000000000000" pitchFamily="2" charset="2"/>
              <a:buChar char="l"/>
            </a:pPr>
            <a:r>
              <a:rPr lang="zh-CN" altLang="en-US" sz="1800" b="1">
                <a:solidFill>
                  <a:srgbClr val="FF0000"/>
                </a:solidFill>
                <a:sym typeface="+mn-ea"/>
              </a:rPr>
              <a:t>指项目本年计划完成的投资</a:t>
            </a:r>
            <a:endParaRPr lang="zh-CN" altLang="en-US" sz="1800" b="1" dirty="0">
              <a:solidFill>
                <a:srgbClr val="FF0000"/>
              </a:solidFill>
              <a:latin typeface="仿宋_GB2312" panose="02010609030101010101" pitchFamily="49" charset="-122"/>
              <a:ea typeface="仿宋_GB2312" panose="0201060903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矩形 2"/>
          <p:cNvSpPr/>
          <p:nvPr/>
        </p:nvSpPr>
        <p:spPr>
          <a:xfrm>
            <a:off x="954464" y="1348950"/>
            <a:ext cx="10640123" cy="4615815"/>
          </a:xfrm>
          <a:prstGeom prst="rect">
            <a:avLst/>
          </a:prstGeom>
          <a:noFill/>
          <a:ln w="9525">
            <a:noFill/>
          </a:ln>
        </p:spPr>
        <p:txBody>
          <a:bodyPr anchor="t" anchorCtr="0">
            <a:spAutoFit/>
          </a:bodyPr>
          <a:p>
            <a:r>
              <a:rPr lang="zh-CN" altLang="en-US" sz="2400" b="1" dirty="0">
                <a:latin typeface="仿宋_GB2312" panose="02010609030101010101" pitchFamily="49" charset="-122"/>
                <a:ea typeface="仿宋_GB2312" panose="02010609030101010101" pitchFamily="49" charset="-122"/>
                <a:sym typeface="+mn-ea"/>
              </a:rPr>
              <a:t>应纳入：</a:t>
            </a:r>
            <a:endParaRPr lang="en-US" altLang="zh-CN" sz="2400" b="1" dirty="0">
              <a:latin typeface="仿宋_GB2312" panose="02010609030101010101" pitchFamily="49" charset="-122"/>
              <a:ea typeface="仿宋_GB2312" panose="02010609030101010101" pitchFamily="49" charset="-122"/>
              <a:sym typeface="+mn-ea"/>
            </a:endParaRPr>
          </a:p>
          <a:p>
            <a:pPr>
              <a:lnSpc>
                <a:spcPct val="150000"/>
              </a:lnSpc>
            </a:pPr>
            <a:r>
              <a:rPr lang="zh-CN" altLang="en-US" sz="2000" dirty="0">
                <a:latin typeface="仿宋_GB2312" panose="02010609030101010101" pitchFamily="49" charset="-122"/>
                <a:ea typeface="仿宋_GB2312" panose="02010609030101010101" pitchFamily="49" charset="-122"/>
                <a:sym typeface="+mn-ea"/>
              </a:rPr>
              <a:t>（</a:t>
            </a:r>
            <a:r>
              <a:rPr lang="en-US" altLang="zh-CN" sz="2000" dirty="0">
                <a:latin typeface="仿宋_GB2312" panose="02010609030101010101" pitchFamily="49" charset="-122"/>
                <a:ea typeface="仿宋_GB2312" panose="02010609030101010101" pitchFamily="49" charset="-122"/>
                <a:sym typeface="+mn-ea"/>
              </a:rPr>
              <a:t>1</a:t>
            </a:r>
            <a:r>
              <a:rPr lang="zh-CN" altLang="en-US" sz="2000" dirty="0">
                <a:latin typeface="仿宋_GB2312" panose="02010609030101010101" pitchFamily="49" charset="-122"/>
                <a:ea typeface="仿宋_GB2312" panose="02010609030101010101" pitchFamily="49" charset="-122"/>
                <a:sym typeface="+mn-ea"/>
              </a:rPr>
              <a:t>）对现有固定资产进行</a:t>
            </a:r>
            <a:r>
              <a:rPr lang="zh-CN" altLang="en-US" sz="2000" b="1" u="sng" dirty="0">
                <a:solidFill>
                  <a:srgbClr val="FF0000"/>
                </a:solidFill>
                <a:latin typeface="仿宋_GB2312" panose="02010609030101010101" pitchFamily="49" charset="-122"/>
                <a:ea typeface="仿宋_GB2312" panose="02010609030101010101" pitchFamily="49" charset="-122"/>
                <a:sym typeface="+mn-ea"/>
              </a:rPr>
              <a:t>投入再建设，改变其使用价值，调查单位在会计上进行资本化处理</a:t>
            </a:r>
            <a:r>
              <a:rPr lang="zh-CN" altLang="en-US" sz="2000" u="sng" dirty="0">
                <a:solidFill>
                  <a:srgbClr val="0000FF"/>
                </a:solidFill>
                <a:latin typeface="仿宋_GB2312" panose="02010609030101010101" pitchFamily="49" charset="-122"/>
                <a:ea typeface="仿宋_GB2312" panose="02010609030101010101" pitchFamily="49" charset="-122"/>
                <a:sym typeface="+mn-ea"/>
              </a:rPr>
              <a:t>，</a:t>
            </a:r>
            <a:r>
              <a:rPr lang="zh-CN" altLang="en-US" sz="2000" dirty="0">
                <a:latin typeface="仿宋_GB2312" panose="02010609030101010101" pitchFamily="49" charset="-122"/>
                <a:ea typeface="仿宋_GB2312" panose="02010609030101010101" pitchFamily="49" charset="-122"/>
                <a:sym typeface="+mn-ea"/>
              </a:rPr>
              <a:t>且达到投资项目报送起点的项目，可纳入固定资产投资统计范围。如在现有道路基础上进行路面拓宽（如</a:t>
            </a:r>
            <a:r>
              <a:rPr lang="en-US" altLang="zh-CN" sz="2000" dirty="0">
                <a:latin typeface="仿宋_GB2312" panose="02010609030101010101" pitchFamily="49" charset="-122"/>
                <a:ea typeface="仿宋_GB2312" panose="02010609030101010101" pitchFamily="49" charset="-122"/>
                <a:sym typeface="+mn-ea"/>
              </a:rPr>
              <a:t>4</a:t>
            </a:r>
            <a:r>
              <a:rPr lang="zh-CN" altLang="en-US" sz="2000" dirty="0">
                <a:latin typeface="仿宋_GB2312" panose="02010609030101010101" pitchFamily="49" charset="-122"/>
                <a:ea typeface="仿宋_GB2312" panose="02010609030101010101" pitchFamily="49" charset="-122"/>
                <a:sym typeface="+mn-ea"/>
              </a:rPr>
              <a:t>车道扩为</a:t>
            </a:r>
            <a:r>
              <a:rPr lang="en-US" altLang="zh-CN" sz="2000" dirty="0">
                <a:latin typeface="仿宋_GB2312" panose="02010609030101010101" pitchFamily="49" charset="-122"/>
                <a:ea typeface="仿宋_GB2312" panose="02010609030101010101" pitchFamily="49" charset="-122"/>
                <a:sym typeface="+mn-ea"/>
              </a:rPr>
              <a:t>6</a:t>
            </a:r>
            <a:r>
              <a:rPr lang="zh-CN" altLang="en-US" sz="2000" dirty="0">
                <a:latin typeface="仿宋_GB2312" panose="02010609030101010101" pitchFamily="49" charset="-122"/>
                <a:ea typeface="仿宋_GB2312" panose="02010609030101010101" pitchFamily="49" charset="-122"/>
                <a:sym typeface="+mn-ea"/>
              </a:rPr>
              <a:t>车道）或升级（如低等级道路升级为高等级公路）。</a:t>
            </a:r>
            <a:endParaRPr lang="en-US" altLang="zh-CN" sz="2000" dirty="0">
              <a:latin typeface="仿宋_GB2312" panose="02010609030101010101" pitchFamily="49" charset="-122"/>
              <a:ea typeface="仿宋_GB2312" panose="02010609030101010101" pitchFamily="49" charset="-122"/>
              <a:sym typeface="+mn-ea"/>
            </a:endParaRPr>
          </a:p>
          <a:p>
            <a:pPr lvl="1" indent="0" eaLnBrk="1" hangingPunct="1">
              <a:lnSpc>
                <a:spcPct val="150000"/>
              </a:lnSpc>
              <a:buFont typeface="Arial" panose="020B0604020202020204" pitchFamily="34" charset="0"/>
              <a:buChar char="•"/>
            </a:pPr>
            <a:r>
              <a:rPr lang="zh-CN" altLang="en-US" sz="2000" b="1" dirty="0">
                <a:solidFill>
                  <a:srgbClr val="FF0000"/>
                </a:solidFill>
                <a:latin typeface="仿宋_GB2312" panose="02010609030101010101" pitchFamily="49" charset="-122"/>
                <a:ea typeface="仿宋_GB2312" panose="02010609030101010101" pitchFamily="49" charset="-122"/>
                <a:sym typeface="+mn-ea"/>
              </a:rPr>
              <a:t> 单纯装饰装修，成本费用处理，不纳统。</a:t>
            </a:r>
            <a:endParaRPr lang="en-US" altLang="zh-CN" sz="2000" b="1" dirty="0">
              <a:solidFill>
                <a:srgbClr val="FF0000"/>
              </a:solidFill>
              <a:latin typeface="仿宋_GB2312" panose="02010609030101010101" pitchFamily="49" charset="-122"/>
              <a:ea typeface="仿宋_GB2312" panose="02010609030101010101" pitchFamily="49" charset="-122"/>
              <a:sym typeface="+mn-ea"/>
            </a:endParaRPr>
          </a:p>
          <a:p>
            <a:pPr lvl="1" indent="0" eaLnBrk="1" hangingPunct="1">
              <a:lnSpc>
                <a:spcPct val="150000"/>
              </a:lnSpc>
              <a:buFont typeface="Arial" panose="020B0604020202020204" pitchFamily="34" charset="0"/>
              <a:buChar char="•"/>
            </a:pPr>
            <a:r>
              <a:rPr lang="zh-CN" altLang="en-US" sz="2000" b="1" dirty="0">
                <a:solidFill>
                  <a:srgbClr val="FF0000"/>
                </a:solidFill>
                <a:latin typeface="仿宋_GB2312" panose="02010609030101010101" pitchFamily="49" charset="-122"/>
                <a:ea typeface="仿宋_GB2312" panose="02010609030101010101" pitchFamily="49" charset="-122"/>
                <a:sym typeface="+mn-ea"/>
              </a:rPr>
              <a:t> 装修改造，改变使用价值，计入在建工程、固定资产、投资性房地产</a:t>
            </a:r>
            <a:r>
              <a:rPr lang="en-US" altLang="zh-CN" sz="2000" b="1" dirty="0">
                <a:solidFill>
                  <a:srgbClr val="FF0000"/>
                </a:solidFill>
                <a:latin typeface="仿宋_GB2312" panose="02010609030101010101" pitchFamily="49" charset="-122"/>
                <a:ea typeface="仿宋_GB2312" panose="02010609030101010101" pitchFamily="49" charset="-122"/>
                <a:sym typeface="+mn-ea"/>
              </a:rPr>
              <a:t>——</a:t>
            </a:r>
            <a:r>
              <a:rPr lang="zh-CN" altLang="en-US" sz="2000" b="1" dirty="0">
                <a:solidFill>
                  <a:srgbClr val="FF0000"/>
                </a:solidFill>
                <a:latin typeface="仿宋_GB2312" panose="02010609030101010101" pitchFamily="49" charset="-122"/>
                <a:ea typeface="仿宋_GB2312" panose="02010609030101010101" pitchFamily="49" charset="-122"/>
                <a:sym typeface="+mn-ea"/>
              </a:rPr>
              <a:t>在建工程、长期待摊费用的，可以纳统。</a:t>
            </a:r>
            <a:endParaRPr lang="en-US" altLang="zh-CN" sz="2000" b="1" dirty="0">
              <a:solidFill>
                <a:srgbClr val="FF0000"/>
              </a:solidFill>
              <a:latin typeface="仿宋_GB2312" panose="02010609030101010101" pitchFamily="49" charset="-122"/>
              <a:ea typeface="仿宋_GB2312" panose="02010609030101010101" pitchFamily="49" charset="-122"/>
              <a:sym typeface="+mn-ea"/>
            </a:endParaRPr>
          </a:p>
          <a:p>
            <a:pPr>
              <a:lnSpc>
                <a:spcPct val="150000"/>
              </a:lnSpc>
            </a:pPr>
            <a:r>
              <a:rPr lang="zh-CN" altLang="en-US" sz="2000" dirty="0">
                <a:latin typeface="仿宋_GB2312" panose="02010609030101010101" pitchFamily="49" charset="-122"/>
                <a:ea typeface="仿宋_GB2312" panose="02010609030101010101" pitchFamily="49" charset="-122"/>
                <a:sym typeface="+mn-ea"/>
              </a:rPr>
              <a:t>（</a:t>
            </a:r>
            <a:r>
              <a:rPr lang="en-US" altLang="zh-CN" sz="2000" dirty="0">
                <a:latin typeface="仿宋_GB2312" panose="02010609030101010101" pitchFamily="49" charset="-122"/>
                <a:ea typeface="仿宋_GB2312" panose="02010609030101010101" pitchFamily="49" charset="-122"/>
                <a:sym typeface="+mn-ea"/>
              </a:rPr>
              <a:t>2</a:t>
            </a:r>
            <a:r>
              <a:rPr lang="zh-CN" altLang="en-US" sz="2000" dirty="0">
                <a:latin typeface="仿宋_GB2312" panose="02010609030101010101" pitchFamily="49" charset="-122"/>
                <a:ea typeface="仿宋_GB2312" panose="02010609030101010101" pitchFamily="49" charset="-122"/>
                <a:sym typeface="+mn-ea"/>
              </a:rPr>
              <a:t>）生产性生物资产，如种畜、役畜和各种经济林木；公益性生物资产，如防风固沙林、水土保持林和水源涵养林；新建城市绿化或道路绿化项目中购置的苗木等，可纳入固定资产投资统计，填入其他费用。</a:t>
            </a:r>
            <a:endParaRPr lang="zh-CN" altLang="en-US" sz="2000" dirty="0">
              <a:latin typeface="仿宋_GB2312" panose="02010609030101010101" pitchFamily="49" charset="-122"/>
              <a:ea typeface="仿宋_GB2312" panose="02010609030101010101" pitchFamily="49" charset="-122"/>
              <a:sym typeface="+mn-ea"/>
            </a:endParaRPr>
          </a:p>
        </p:txBody>
      </p:sp>
    </p:spTree>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4994" name="标题 1"/>
          <p:cNvSpPr>
            <a:spLocks noGrp="1"/>
          </p:cNvSpPr>
          <p:nvPr>
            <p:ph type="title"/>
          </p:nvPr>
        </p:nvSpPr>
        <p:spPr>
          <a:xfrm>
            <a:off x="1198880" y="-317"/>
            <a:ext cx="7234238" cy="603250"/>
          </a:xfrm>
        </p:spPr>
        <p:txBody>
          <a:bodyPr vert="horz"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lang="zh-CN" altLang="en-US" sz="3200" b="1" dirty="0">
                <a:solidFill>
                  <a:srgbClr val="181DD6"/>
                </a:solidFill>
                <a:latin typeface="隶书" panose="02010509060101010101" pitchFamily="49" charset="-122"/>
                <a:ea typeface="隶书" panose="02010509060101010101" pitchFamily="49" charset="-122"/>
                <a:sym typeface="+mn-lt"/>
              </a:rPr>
              <a:t>主要指标解释</a:t>
            </a:r>
            <a:endParaRPr kumimoji="0" lang="zh-CN" altLang="en-US" sz="3200" b="1" i="0" u="none" strike="noStrike" kern="1200" cap="none" spc="0" normalizeH="0" baseline="0" noProof="0" dirty="0" smtClean="0">
              <a:ln>
                <a:noFill/>
              </a:ln>
              <a:solidFill>
                <a:schemeClr val="tx1"/>
              </a:solidFill>
              <a:effectLst/>
              <a:uLnTx/>
              <a:uFillTx/>
              <a:latin typeface="+mn-ea"/>
              <a:ea typeface="+mn-ea"/>
              <a:cs typeface="+mj-cs"/>
              <a:sym typeface="+mn-lt"/>
            </a:endParaRPr>
          </a:p>
        </p:txBody>
      </p:sp>
      <p:sp>
        <p:nvSpPr>
          <p:cNvPr id="105" name="文本框 104"/>
          <p:cNvSpPr txBox="1"/>
          <p:nvPr/>
        </p:nvSpPr>
        <p:spPr>
          <a:xfrm>
            <a:off x="911225" y="5085080"/>
            <a:ext cx="9528810" cy="368300"/>
          </a:xfrm>
          <a:prstGeom prst="rect">
            <a:avLst/>
          </a:prstGeom>
          <a:noFill/>
          <a:ln w="9525">
            <a:noFill/>
          </a:ln>
        </p:spPr>
        <p:txBody>
          <a:bodyPr wrap="square">
            <a:spAutoFit/>
          </a:bodyPr>
          <a:p>
            <a:r>
              <a:rPr lang="zh-CN" altLang="en-US"/>
              <a:t> </a:t>
            </a:r>
            <a:endParaRPr lang="zh-CN" altLang="en-US"/>
          </a:p>
        </p:txBody>
      </p:sp>
      <p:sp>
        <p:nvSpPr>
          <p:cNvPr id="106" name="文本框 105"/>
          <p:cNvSpPr txBox="1"/>
          <p:nvPr/>
        </p:nvSpPr>
        <p:spPr>
          <a:xfrm>
            <a:off x="3433763" y="5164138"/>
            <a:ext cx="5080000" cy="368300"/>
          </a:xfrm>
          <a:prstGeom prst="rect">
            <a:avLst/>
          </a:prstGeom>
          <a:noFill/>
          <a:ln w="9525">
            <a:noFill/>
          </a:ln>
        </p:spPr>
        <p:txBody>
          <a:bodyPr>
            <a:spAutoFit/>
          </a:bodyPr>
          <a:p>
            <a:r>
              <a:rPr lang="zh-CN" altLang="en-US"/>
              <a:t> </a:t>
            </a:r>
            <a:endParaRPr lang="zh-CN" altLang="en-US"/>
          </a:p>
        </p:txBody>
      </p:sp>
      <p:graphicFrame>
        <p:nvGraphicFramePr>
          <p:cNvPr id="6" name="对象 5"/>
          <p:cNvGraphicFramePr/>
          <p:nvPr/>
        </p:nvGraphicFramePr>
        <p:xfrm>
          <a:off x="551180" y="1124585"/>
          <a:ext cx="10505440" cy="5368925"/>
        </p:xfrm>
        <a:graphic>
          <a:graphicData uri="http://schemas.openxmlformats.org/presentationml/2006/ole">
            <mc:AlternateContent xmlns:mc="http://schemas.openxmlformats.org/markup-compatibility/2006">
              <mc:Choice xmlns:v="urn:schemas-microsoft-com:vml" Requires="v">
                <p:oleObj spid="_x0000_s7" name="" r:id="rId1" imgW="7829550" imgH="4248150" progId="Paint.Picture">
                  <p:embed/>
                </p:oleObj>
              </mc:Choice>
              <mc:Fallback>
                <p:oleObj name="" r:id="rId1" imgW="7829550" imgH="4248150" progId="Paint.Picture">
                  <p:embed/>
                  <p:pic>
                    <p:nvPicPr>
                      <p:cNvPr id="0" name="图片 6"/>
                      <p:cNvPicPr/>
                      <p:nvPr/>
                    </p:nvPicPr>
                    <p:blipFill>
                      <a:blip r:embed="rId2"/>
                      <a:stretch>
                        <a:fillRect/>
                      </a:stretch>
                    </p:blipFill>
                    <p:spPr>
                      <a:xfrm>
                        <a:off x="551180" y="1124585"/>
                        <a:ext cx="10505440" cy="5368925"/>
                      </a:xfrm>
                      <a:prstGeom prst="rect">
                        <a:avLst/>
                      </a:prstGeom>
                    </p:spPr>
                  </p:pic>
                </p:oleObj>
              </mc:Fallback>
            </mc:AlternateContent>
          </a:graphicData>
        </a:graphic>
      </p:graphicFrame>
      <p:sp>
        <p:nvSpPr>
          <p:cNvPr id="3" name="矩形 2"/>
          <p:cNvSpPr/>
          <p:nvPr/>
        </p:nvSpPr>
        <p:spPr>
          <a:xfrm>
            <a:off x="407035" y="3787140"/>
            <a:ext cx="3940810" cy="336550"/>
          </a:xfrm>
          <a:prstGeom prst="rect">
            <a:avLst/>
          </a:prstGeom>
          <a:solidFill>
            <a:schemeClr val="accent1">
              <a:alpha val="0"/>
            </a:schemeClr>
          </a:solidFill>
          <a:ln w="38100">
            <a:solidFill>
              <a:srgbClr val="FF0000"/>
            </a:solidFill>
            <a:round/>
          </a:ln>
        </p:spPr>
        <p:txBody>
          <a:bodyPr wrap="none" anchor="ctr"/>
          <a:p>
            <a:endParaRPr lang="zh-CN" altLang="en-US"/>
          </a:p>
        </p:txBody>
      </p:sp>
      <p:sp>
        <p:nvSpPr>
          <p:cNvPr id="2" name="矩形 1"/>
          <p:cNvSpPr/>
          <p:nvPr/>
        </p:nvSpPr>
        <p:spPr>
          <a:xfrm>
            <a:off x="8328025" y="332105"/>
            <a:ext cx="2304415" cy="432435"/>
          </a:xfrm>
          <a:prstGeom prst="rect">
            <a:avLst/>
          </a:prstGeom>
          <a:solidFill>
            <a:schemeClr val="accent1">
              <a:alpha val="0"/>
            </a:schemeClr>
          </a:solidFill>
          <a:ln w="38100">
            <a:solidFill>
              <a:srgbClr val="FF0000"/>
            </a:solidFill>
            <a:round/>
          </a:ln>
        </p:spPr>
        <p:txBody>
          <a:bodyPr wrap="none" anchor="ctr"/>
          <a:p>
            <a:r>
              <a:rPr lang="zh-CN" altLang="en-US" sz="2800" b="1">
                <a:solidFill>
                  <a:srgbClr val="FF0000"/>
                </a:solidFill>
              </a:rPr>
              <a:t>重点审核部分</a:t>
            </a:r>
            <a:endParaRPr lang="zh-CN" altLang="en-US" sz="2800" b="1">
              <a:solidFill>
                <a:srgbClr val="FF0000"/>
              </a:solidFill>
            </a:endParaRPr>
          </a:p>
        </p:txBody>
      </p:sp>
      <p:cxnSp>
        <p:nvCxnSpPr>
          <p:cNvPr id="8" name="直接箭头连接符 7"/>
          <p:cNvCxnSpPr>
            <a:stCxn id="3" idx="3"/>
            <a:endCxn id="5" idx="1"/>
          </p:cNvCxnSpPr>
          <p:nvPr/>
        </p:nvCxnSpPr>
        <p:spPr>
          <a:xfrm flipV="1">
            <a:off x="4347845" y="3893820"/>
            <a:ext cx="955675" cy="61595"/>
          </a:xfrm>
          <a:prstGeom prst="straightConnector1">
            <a:avLst/>
          </a:prstGeom>
          <a:solidFill>
            <a:schemeClr val="accent1"/>
          </a:solidFill>
          <a:ln w="28575" cap="flat" cmpd="sng" algn="ctr">
            <a:solidFill>
              <a:srgbClr val="FF0000"/>
            </a:solidFill>
            <a:prstDash val="solid"/>
            <a:round/>
            <a:headEnd type="none" w="sm" len="sm"/>
            <a:tailEnd type="arrow" w="sm" len="sm"/>
          </a:ln>
        </p:spPr>
      </p:cxnSp>
      <p:sp>
        <p:nvSpPr>
          <p:cNvPr id="9" name="TextBox 4"/>
          <p:cNvSpPr txBox="1"/>
          <p:nvPr/>
        </p:nvSpPr>
        <p:spPr>
          <a:xfrm>
            <a:off x="5370195" y="3283585"/>
            <a:ext cx="3760470" cy="1198880"/>
          </a:xfrm>
          <a:prstGeom prst="rect">
            <a:avLst/>
          </a:prstGeom>
          <a:solidFill>
            <a:srgbClr val="FCFCC0"/>
          </a:solidFill>
          <a:ln w="22225" cap="flat" cmpd="sng">
            <a:solidFill>
              <a:srgbClr val="0712E7"/>
            </a:solidFill>
            <a:prstDash val="solid"/>
            <a:miter/>
            <a:headEnd type="none" w="med" len="med"/>
            <a:tailEnd type="none" w="med" len="med"/>
          </a:ln>
        </p:spPr>
        <p:txBody>
          <a:bodyPr wrap="square" anchor="t" anchorCtr="0">
            <a:spAutoFit/>
          </a:bodyPr>
          <a:p>
            <a:pPr>
              <a:lnSpc>
                <a:spcPct val="200000"/>
              </a:lnSpc>
              <a:buFont typeface="Wingdings" panose="05000000000000000000" pitchFamily="2" charset="2"/>
              <a:buChar char="l"/>
            </a:pPr>
            <a:r>
              <a:rPr lang="zh-CN" altLang="en-US" sz="1800" b="1">
                <a:solidFill>
                  <a:srgbClr val="FF0000"/>
                </a:solidFill>
                <a:sym typeface="+mn-ea"/>
              </a:rPr>
              <a:t>指项目本年计划完成的建筑工程和安装工程投资</a:t>
            </a:r>
            <a:endParaRPr lang="zh-CN" altLang="en-US" sz="1800" b="1" dirty="0">
              <a:solidFill>
                <a:srgbClr val="FF0000"/>
              </a:solidFill>
              <a:latin typeface="仿宋_GB2312" panose="02010609030101010101" pitchFamily="49" charset="-122"/>
              <a:ea typeface="仿宋_GB2312" panose="0201060903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4994" name="标题 1"/>
          <p:cNvSpPr>
            <a:spLocks noGrp="1"/>
          </p:cNvSpPr>
          <p:nvPr>
            <p:ph type="title"/>
          </p:nvPr>
        </p:nvSpPr>
        <p:spPr>
          <a:xfrm>
            <a:off x="1198880" y="-317"/>
            <a:ext cx="7234238" cy="603250"/>
          </a:xfrm>
        </p:spPr>
        <p:txBody>
          <a:bodyPr vert="horz"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lang="zh-CN" altLang="en-US" sz="3200" b="1" dirty="0">
                <a:solidFill>
                  <a:srgbClr val="181DD6"/>
                </a:solidFill>
                <a:latin typeface="隶书" panose="02010509060101010101" pitchFamily="49" charset="-122"/>
                <a:ea typeface="隶书" panose="02010509060101010101" pitchFamily="49" charset="-122"/>
                <a:sym typeface="+mn-lt"/>
              </a:rPr>
              <a:t>主要指标解释</a:t>
            </a:r>
            <a:endParaRPr kumimoji="0" lang="zh-CN" altLang="en-US" sz="3200" b="1" i="0" u="none" strike="noStrike" kern="1200" cap="none" spc="0" normalizeH="0" baseline="0" noProof="0" dirty="0" smtClean="0">
              <a:ln>
                <a:noFill/>
              </a:ln>
              <a:solidFill>
                <a:schemeClr val="tx1"/>
              </a:solidFill>
              <a:effectLst/>
              <a:uLnTx/>
              <a:uFillTx/>
              <a:latin typeface="+mn-ea"/>
              <a:ea typeface="+mn-ea"/>
              <a:cs typeface="+mj-cs"/>
              <a:sym typeface="+mn-lt"/>
            </a:endParaRPr>
          </a:p>
        </p:txBody>
      </p:sp>
      <p:sp>
        <p:nvSpPr>
          <p:cNvPr id="105" name="文本框 104"/>
          <p:cNvSpPr txBox="1"/>
          <p:nvPr/>
        </p:nvSpPr>
        <p:spPr>
          <a:xfrm>
            <a:off x="911225" y="5085080"/>
            <a:ext cx="9528810" cy="368300"/>
          </a:xfrm>
          <a:prstGeom prst="rect">
            <a:avLst/>
          </a:prstGeom>
          <a:noFill/>
          <a:ln w="9525">
            <a:noFill/>
          </a:ln>
        </p:spPr>
        <p:txBody>
          <a:bodyPr wrap="square">
            <a:spAutoFit/>
          </a:bodyPr>
          <a:p>
            <a:r>
              <a:rPr lang="zh-CN" altLang="en-US"/>
              <a:t> </a:t>
            </a:r>
            <a:endParaRPr lang="zh-CN" altLang="en-US"/>
          </a:p>
        </p:txBody>
      </p:sp>
      <p:pic>
        <p:nvPicPr>
          <p:cNvPr id="4" name="图片 3"/>
          <p:cNvPicPr/>
          <p:nvPr/>
        </p:nvPicPr>
        <p:blipFill>
          <a:blip r:embed="rId1"/>
          <a:stretch>
            <a:fillRect/>
          </a:stretch>
        </p:blipFill>
        <p:spPr>
          <a:xfrm>
            <a:off x="622935" y="908685"/>
            <a:ext cx="10215880" cy="5444490"/>
          </a:xfrm>
          <a:prstGeom prst="rect">
            <a:avLst/>
          </a:prstGeom>
          <a:noFill/>
          <a:ln w="9525">
            <a:noFill/>
          </a:ln>
        </p:spPr>
      </p:pic>
      <p:sp>
        <p:nvSpPr>
          <p:cNvPr id="106" name="文本框 105"/>
          <p:cNvSpPr txBox="1"/>
          <p:nvPr/>
        </p:nvSpPr>
        <p:spPr>
          <a:xfrm>
            <a:off x="3433763" y="5164138"/>
            <a:ext cx="5080000" cy="368300"/>
          </a:xfrm>
          <a:prstGeom prst="rect">
            <a:avLst/>
          </a:prstGeom>
          <a:noFill/>
          <a:ln w="9525">
            <a:noFill/>
          </a:ln>
        </p:spPr>
        <p:txBody>
          <a:bodyPr>
            <a:spAutoFit/>
          </a:bodyPr>
          <a:p>
            <a:r>
              <a:rPr lang="zh-CN" altLang="en-US"/>
              <a:t> </a:t>
            </a:r>
            <a:endParaRPr lang="zh-CN" altLang="en-US"/>
          </a:p>
        </p:txBody>
      </p:sp>
      <p:sp>
        <p:nvSpPr>
          <p:cNvPr id="2" name="矩形 1"/>
          <p:cNvSpPr/>
          <p:nvPr/>
        </p:nvSpPr>
        <p:spPr>
          <a:xfrm>
            <a:off x="8328025" y="332105"/>
            <a:ext cx="2304415" cy="432435"/>
          </a:xfrm>
          <a:prstGeom prst="rect">
            <a:avLst/>
          </a:prstGeom>
          <a:solidFill>
            <a:schemeClr val="accent1">
              <a:alpha val="0"/>
            </a:schemeClr>
          </a:solidFill>
          <a:ln w="38100">
            <a:solidFill>
              <a:srgbClr val="FF0000"/>
            </a:solidFill>
            <a:round/>
          </a:ln>
        </p:spPr>
        <p:txBody>
          <a:bodyPr wrap="none" anchor="ctr"/>
          <a:p>
            <a:r>
              <a:rPr lang="zh-CN" altLang="en-US" sz="2800" b="1">
                <a:solidFill>
                  <a:srgbClr val="FF0000"/>
                </a:solidFill>
              </a:rPr>
              <a:t>重点审核部分</a:t>
            </a:r>
            <a:endParaRPr lang="zh-CN" altLang="en-US" sz="2800" b="1">
              <a:solidFill>
                <a:srgbClr val="FF0000"/>
              </a:solidFill>
            </a:endParaRPr>
          </a:p>
        </p:txBody>
      </p:sp>
      <p:sp>
        <p:nvSpPr>
          <p:cNvPr id="3" name="矩形 2"/>
          <p:cNvSpPr/>
          <p:nvPr/>
        </p:nvSpPr>
        <p:spPr>
          <a:xfrm>
            <a:off x="551180" y="3213100"/>
            <a:ext cx="3531235" cy="336550"/>
          </a:xfrm>
          <a:prstGeom prst="rect">
            <a:avLst/>
          </a:prstGeom>
          <a:solidFill>
            <a:schemeClr val="accent1">
              <a:alpha val="0"/>
            </a:schemeClr>
          </a:solidFill>
          <a:ln w="38100">
            <a:solidFill>
              <a:srgbClr val="FF0000"/>
            </a:solidFill>
            <a:round/>
          </a:ln>
        </p:spPr>
        <p:txBody>
          <a:bodyPr wrap="none" anchor="ctr"/>
          <a:p>
            <a:endParaRPr lang="zh-CN" altLang="en-US"/>
          </a:p>
        </p:txBody>
      </p:sp>
      <p:sp>
        <p:nvSpPr>
          <p:cNvPr id="5" name="文本框 4"/>
          <p:cNvSpPr txBox="1"/>
          <p:nvPr/>
        </p:nvSpPr>
        <p:spPr>
          <a:xfrm>
            <a:off x="551180" y="2613660"/>
            <a:ext cx="2043430" cy="46037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p>
            <a:r>
              <a:rPr lang="zh-CN" altLang="en-US" sz="2400" b="1">
                <a:solidFill>
                  <a:srgbClr val="FF0000"/>
                </a:solidFill>
              </a:rPr>
              <a:t>重要审核指标</a:t>
            </a:r>
            <a:endParaRPr lang="zh-CN" altLang="en-US" sz="2400" b="1">
              <a:solidFill>
                <a:srgbClr val="FF0000"/>
              </a:solidFill>
            </a:endParaRPr>
          </a:p>
        </p:txBody>
      </p:sp>
      <p:sp>
        <p:nvSpPr>
          <p:cNvPr id="7" name="文本框 6"/>
          <p:cNvSpPr txBox="1"/>
          <p:nvPr/>
        </p:nvSpPr>
        <p:spPr>
          <a:xfrm>
            <a:off x="4944110" y="1360805"/>
            <a:ext cx="6082665" cy="304609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p>
            <a:pPr>
              <a:lnSpc>
                <a:spcPct val="200000"/>
              </a:lnSpc>
              <a:buFont typeface="Wingdings" panose="05000000000000000000" pitchFamily="2" charset="2"/>
            </a:pPr>
            <a:r>
              <a:rPr lang="zh-CN" altLang="en-US" sz="2400" b="1" dirty="0">
                <a:solidFill>
                  <a:srgbClr val="FF0000"/>
                </a:solidFill>
                <a:latin typeface="仿宋_GB2312" panose="02010609030101010101" pitchFamily="49" charset="-122"/>
                <a:ea typeface="仿宋_GB2312" panose="02010609030101010101" pitchFamily="49" charset="-122"/>
                <a:sym typeface="+mn-ea"/>
              </a:rPr>
              <a:t>指从本年</a:t>
            </a:r>
            <a:r>
              <a:rPr lang="en-US" altLang="zh-CN" sz="2400" b="1" dirty="0">
                <a:solidFill>
                  <a:srgbClr val="FF0000"/>
                </a:solidFill>
                <a:latin typeface="仿宋_GB2312" panose="02010609030101010101" pitchFamily="49" charset="-122"/>
                <a:ea typeface="仿宋_GB2312" panose="02010609030101010101" pitchFamily="49" charset="-122"/>
                <a:sym typeface="+mn-ea"/>
              </a:rPr>
              <a:t>1</a:t>
            </a:r>
            <a:r>
              <a:rPr lang="zh-CN" altLang="en-US" sz="2400" b="1" dirty="0">
                <a:solidFill>
                  <a:srgbClr val="FF0000"/>
                </a:solidFill>
                <a:latin typeface="仿宋_GB2312" panose="02010609030101010101" pitchFamily="49" charset="-122"/>
                <a:ea typeface="仿宋_GB2312" panose="02010609030101010101" pitchFamily="49" charset="-122"/>
                <a:sym typeface="+mn-ea"/>
              </a:rPr>
              <a:t>月</a:t>
            </a:r>
            <a:r>
              <a:rPr lang="en-US" altLang="zh-CN" sz="2400" b="1" dirty="0">
                <a:solidFill>
                  <a:srgbClr val="FF0000"/>
                </a:solidFill>
                <a:latin typeface="仿宋_GB2312" panose="02010609030101010101" pitchFamily="49" charset="-122"/>
                <a:ea typeface="仿宋_GB2312" panose="02010609030101010101" pitchFamily="49" charset="-122"/>
                <a:sym typeface="+mn-ea"/>
              </a:rPr>
              <a:t>1</a:t>
            </a:r>
            <a:r>
              <a:rPr lang="zh-CN" altLang="en-US" sz="2400" b="1" dirty="0">
                <a:solidFill>
                  <a:srgbClr val="FF0000"/>
                </a:solidFill>
                <a:latin typeface="仿宋_GB2312" panose="02010609030101010101" pitchFamily="49" charset="-122"/>
                <a:ea typeface="仿宋_GB2312" panose="02010609030101010101" pitchFamily="49" charset="-122"/>
                <a:sym typeface="+mn-ea"/>
              </a:rPr>
              <a:t>日起至报告期完成的全部投资额。包括实际完成的建筑安装工程价值，设备、工具、器具的购置费，以及实际发生的其他费用。</a:t>
            </a:r>
            <a:r>
              <a:rPr lang="en-US" altLang="zh-CN" sz="2400" b="1" dirty="0">
                <a:solidFill>
                  <a:srgbClr val="FF0000"/>
                </a:solidFill>
                <a:latin typeface="仿宋_GB2312" panose="02010609030101010101" pitchFamily="49" charset="-122"/>
                <a:ea typeface="仿宋_GB2312" panose="02010609030101010101" pitchFamily="49" charset="-122"/>
                <a:sym typeface="+mn-ea"/>
              </a:rPr>
              <a:t>107=108+109+110+112</a:t>
            </a:r>
            <a:endParaRPr lang="en-US" altLang="zh-CN" sz="2400" b="1" dirty="0">
              <a:solidFill>
                <a:srgbClr val="FF0000"/>
              </a:solidFill>
              <a:latin typeface="仿宋_GB2312" panose="02010609030101010101" pitchFamily="49" charset="-122"/>
              <a:ea typeface="仿宋_GB2312" panose="02010609030101010101" pitchFamily="49" charset="-122"/>
              <a:sym typeface="+mn-ea"/>
            </a:endParaRPr>
          </a:p>
        </p:txBody>
      </p:sp>
      <p:sp>
        <p:nvSpPr>
          <p:cNvPr id="8" name="矩形 7"/>
          <p:cNvSpPr/>
          <p:nvPr/>
        </p:nvSpPr>
        <p:spPr>
          <a:xfrm>
            <a:off x="623570" y="4076700"/>
            <a:ext cx="3242310" cy="2049780"/>
          </a:xfrm>
          <a:prstGeom prst="rect">
            <a:avLst/>
          </a:prstGeom>
          <a:solidFill>
            <a:schemeClr val="accent1">
              <a:alpha val="0"/>
            </a:schemeClr>
          </a:solidFill>
          <a:ln w="38100">
            <a:solidFill>
              <a:srgbClr val="FF0000"/>
            </a:solidFill>
            <a:round/>
          </a:ln>
        </p:spPr>
        <p:txBody>
          <a:bodyPr wrap="none" anchor="ctr"/>
          <a:p>
            <a:endParaRPr lang="zh-CN" altLang="en-US" sz="2800" b="1">
              <a:solidFill>
                <a:srgbClr val="FF0000"/>
              </a:solidFill>
            </a:endParaRPr>
          </a:p>
        </p:txBody>
      </p:sp>
    </p:spTree>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4994" name="标题 1"/>
          <p:cNvSpPr>
            <a:spLocks noGrp="1"/>
          </p:cNvSpPr>
          <p:nvPr>
            <p:ph type="title"/>
          </p:nvPr>
        </p:nvSpPr>
        <p:spPr>
          <a:xfrm>
            <a:off x="1198880" y="-317"/>
            <a:ext cx="7234238" cy="603250"/>
          </a:xfrm>
        </p:spPr>
        <p:txBody>
          <a:bodyPr vert="horz"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lang="zh-CN" altLang="en-US" sz="3200" b="1" dirty="0">
                <a:solidFill>
                  <a:srgbClr val="181DD6"/>
                </a:solidFill>
                <a:latin typeface="隶书" panose="02010509060101010101" pitchFamily="49" charset="-122"/>
                <a:ea typeface="隶书" panose="02010509060101010101" pitchFamily="49" charset="-122"/>
                <a:sym typeface="+mn-lt"/>
              </a:rPr>
              <a:t>主要指标解释</a:t>
            </a:r>
            <a:endParaRPr kumimoji="0" lang="zh-CN" altLang="en-US" sz="3200" b="1" i="0" u="none" strike="noStrike" kern="1200" cap="none" spc="0" normalizeH="0" baseline="0" noProof="0" dirty="0" smtClean="0">
              <a:ln>
                <a:noFill/>
              </a:ln>
              <a:solidFill>
                <a:schemeClr val="tx1"/>
              </a:solidFill>
              <a:effectLst/>
              <a:uLnTx/>
              <a:uFillTx/>
              <a:latin typeface="+mn-ea"/>
              <a:ea typeface="+mn-ea"/>
              <a:cs typeface="+mj-cs"/>
              <a:sym typeface="+mn-lt"/>
            </a:endParaRPr>
          </a:p>
        </p:txBody>
      </p:sp>
      <p:sp>
        <p:nvSpPr>
          <p:cNvPr id="105" name="文本框 104"/>
          <p:cNvSpPr txBox="1"/>
          <p:nvPr/>
        </p:nvSpPr>
        <p:spPr>
          <a:xfrm>
            <a:off x="911225" y="5085080"/>
            <a:ext cx="9528810" cy="368300"/>
          </a:xfrm>
          <a:prstGeom prst="rect">
            <a:avLst/>
          </a:prstGeom>
          <a:noFill/>
          <a:ln w="9525">
            <a:noFill/>
          </a:ln>
        </p:spPr>
        <p:txBody>
          <a:bodyPr wrap="square">
            <a:spAutoFit/>
          </a:bodyPr>
          <a:p>
            <a:r>
              <a:rPr lang="zh-CN" altLang="en-US"/>
              <a:t> </a:t>
            </a:r>
            <a:endParaRPr lang="zh-CN" altLang="en-US"/>
          </a:p>
        </p:txBody>
      </p:sp>
      <p:pic>
        <p:nvPicPr>
          <p:cNvPr id="4" name="图片 3"/>
          <p:cNvPicPr/>
          <p:nvPr/>
        </p:nvPicPr>
        <p:blipFill>
          <a:blip r:embed="rId1"/>
          <a:stretch>
            <a:fillRect/>
          </a:stretch>
        </p:blipFill>
        <p:spPr>
          <a:xfrm>
            <a:off x="622935" y="908685"/>
            <a:ext cx="10215880" cy="5444490"/>
          </a:xfrm>
          <a:prstGeom prst="rect">
            <a:avLst/>
          </a:prstGeom>
          <a:noFill/>
          <a:ln w="9525">
            <a:noFill/>
          </a:ln>
        </p:spPr>
      </p:pic>
      <p:sp>
        <p:nvSpPr>
          <p:cNvPr id="106" name="文本框 105"/>
          <p:cNvSpPr txBox="1"/>
          <p:nvPr/>
        </p:nvSpPr>
        <p:spPr>
          <a:xfrm>
            <a:off x="3433763" y="5164138"/>
            <a:ext cx="5080000" cy="368300"/>
          </a:xfrm>
          <a:prstGeom prst="rect">
            <a:avLst/>
          </a:prstGeom>
          <a:noFill/>
          <a:ln w="9525">
            <a:noFill/>
          </a:ln>
        </p:spPr>
        <p:txBody>
          <a:bodyPr>
            <a:spAutoFit/>
          </a:bodyPr>
          <a:p>
            <a:r>
              <a:rPr lang="zh-CN" altLang="en-US"/>
              <a:t> </a:t>
            </a:r>
            <a:endParaRPr lang="zh-CN" altLang="en-US"/>
          </a:p>
        </p:txBody>
      </p:sp>
      <p:sp>
        <p:nvSpPr>
          <p:cNvPr id="2" name="矩形 1"/>
          <p:cNvSpPr/>
          <p:nvPr/>
        </p:nvSpPr>
        <p:spPr>
          <a:xfrm>
            <a:off x="8328025" y="332105"/>
            <a:ext cx="2304415" cy="432435"/>
          </a:xfrm>
          <a:prstGeom prst="rect">
            <a:avLst/>
          </a:prstGeom>
          <a:solidFill>
            <a:schemeClr val="accent1">
              <a:alpha val="0"/>
            </a:schemeClr>
          </a:solidFill>
          <a:ln w="38100">
            <a:solidFill>
              <a:srgbClr val="FF0000"/>
            </a:solidFill>
            <a:round/>
          </a:ln>
        </p:spPr>
        <p:txBody>
          <a:bodyPr wrap="none" anchor="ctr"/>
          <a:p>
            <a:r>
              <a:rPr lang="zh-CN" altLang="en-US" sz="2800" b="1">
                <a:solidFill>
                  <a:srgbClr val="FF0000"/>
                </a:solidFill>
              </a:rPr>
              <a:t>重点审核部分</a:t>
            </a:r>
            <a:endParaRPr lang="zh-CN" altLang="en-US" sz="2800" b="1">
              <a:solidFill>
                <a:srgbClr val="FF0000"/>
              </a:solidFill>
            </a:endParaRPr>
          </a:p>
        </p:txBody>
      </p:sp>
      <p:sp>
        <p:nvSpPr>
          <p:cNvPr id="3" name="矩形 2"/>
          <p:cNvSpPr/>
          <p:nvPr/>
        </p:nvSpPr>
        <p:spPr>
          <a:xfrm>
            <a:off x="623570" y="3462655"/>
            <a:ext cx="3531235" cy="336550"/>
          </a:xfrm>
          <a:prstGeom prst="rect">
            <a:avLst/>
          </a:prstGeom>
          <a:solidFill>
            <a:schemeClr val="accent1">
              <a:alpha val="0"/>
            </a:schemeClr>
          </a:solidFill>
          <a:ln w="38100">
            <a:solidFill>
              <a:srgbClr val="FF0000"/>
            </a:solidFill>
            <a:round/>
          </a:ln>
        </p:spPr>
        <p:txBody>
          <a:bodyPr wrap="none" anchor="ctr"/>
          <a:p>
            <a:endParaRPr lang="zh-CN" altLang="en-US"/>
          </a:p>
        </p:txBody>
      </p:sp>
      <p:sp>
        <p:nvSpPr>
          <p:cNvPr id="5" name="文本框 4"/>
          <p:cNvSpPr txBox="1"/>
          <p:nvPr/>
        </p:nvSpPr>
        <p:spPr>
          <a:xfrm>
            <a:off x="551180" y="2828925"/>
            <a:ext cx="2410460" cy="46037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p>
            <a:r>
              <a:rPr lang="zh-CN" altLang="en-US" sz="2400" b="1">
                <a:solidFill>
                  <a:srgbClr val="FF0000"/>
                </a:solidFill>
              </a:rPr>
              <a:t>注意！容易漏填</a:t>
            </a:r>
            <a:endParaRPr lang="zh-CN" altLang="en-US" sz="2400" b="1">
              <a:solidFill>
                <a:srgbClr val="FF0000"/>
              </a:solidFill>
            </a:endParaRPr>
          </a:p>
        </p:txBody>
      </p:sp>
      <p:sp>
        <p:nvSpPr>
          <p:cNvPr id="7" name="文本框 6"/>
          <p:cNvSpPr txBox="1"/>
          <p:nvPr/>
        </p:nvSpPr>
        <p:spPr>
          <a:xfrm>
            <a:off x="4944110" y="1360805"/>
            <a:ext cx="6082665" cy="230695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p>
            <a:pPr>
              <a:lnSpc>
                <a:spcPct val="150000"/>
              </a:lnSpc>
              <a:buFont typeface="Wingdings" panose="05000000000000000000" pitchFamily="2" charset="2"/>
            </a:pPr>
            <a:r>
              <a:rPr lang="en-US" altLang="zh-CN" sz="2400" b="1" noProof="0" dirty="0" smtClean="0">
                <a:ln>
                  <a:noFill/>
                </a:ln>
                <a:solidFill>
                  <a:srgbClr val="FF0000"/>
                </a:solidFill>
                <a:effectLst/>
                <a:uLnTx/>
                <a:uFillTx/>
                <a:latin typeface="+mn-ea"/>
                <a:cs typeface="+mj-cs"/>
                <a:sym typeface="+mn-lt"/>
              </a:rPr>
              <a:t>140 </a:t>
            </a:r>
            <a:r>
              <a:rPr sz="2400" b="1" noProof="0" dirty="0" smtClean="0">
                <a:ln>
                  <a:noFill/>
                </a:ln>
                <a:solidFill>
                  <a:srgbClr val="FF0000"/>
                </a:solidFill>
                <a:effectLst/>
                <a:uLnTx/>
                <a:uFillTx/>
                <a:latin typeface="+mn-ea"/>
                <a:cs typeface="+mj-cs"/>
                <a:sym typeface="+mn-lt"/>
              </a:rPr>
              <a:t>本月完成投资</a:t>
            </a:r>
            <a:r>
              <a:rPr lang="zh-CN" sz="2400" b="1" noProof="0" dirty="0" smtClean="0">
                <a:ln>
                  <a:noFill/>
                </a:ln>
                <a:solidFill>
                  <a:srgbClr val="FF0000"/>
                </a:solidFill>
                <a:effectLst/>
                <a:uLnTx/>
                <a:uFillTx/>
                <a:latin typeface="+mn-ea"/>
                <a:cs typeface="+mj-cs"/>
                <a:sym typeface="+mn-lt"/>
              </a:rPr>
              <a:t>：</a:t>
            </a:r>
            <a:endParaRPr kumimoji="0" sz="2400" b="1" i="0" u="none" strike="noStrike" kern="1200" cap="none" spc="0" normalizeH="0" baseline="0" noProof="0" dirty="0" smtClean="0">
              <a:ln>
                <a:noFill/>
              </a:ln>
              <a:solidFill>
                <a:srgbClr val="FF0000"/>
              </a:solidFill>
              <a:effectLst/>
              <a:uLnTx/>
              <a:uFillTx/>
              <a:latin typeface="+mn-ea"/>
              <a:ea typeface="+mn-ea"/>
              <a:cs typeface="+mj-cs"/>
              <a:sym typeface="+mn-lt"/>
            </a:endParaRPr>
          </a:p>
          <a:p>
            <a:pPr>
              <a:lnSpc>
                <a:spcPct val="150000"/>
              </a:lnSpc>
              <a:buFont typeface="Wingdings" panose="05000000000000000000" pitchFamily="2" charset="2"/>
              <a:buChar char="l"/>
            </a:pPr>
            <a:r>
              <a:rPr lang="zh-CN" altLang="en-US" sz="2400" dirty="0">
                <a:solidFill>
                  <a:srgbClr val="000000"/>
                </a:solidFill>
                <a:latin typeface="仿宋_GB2312" panose="02010609030101010101" pitchFamily="49" charset="-122"/>
                <a:ea typeface="仿宋_GB2312" panose="02010609030101010101" pitchFamily="49" charset="-122"/>
                <a:sym typeface="+mn-ea"/>
              </a:rPr>
              <a:t>指从本月1日起至报告期完成的全部投资额。按照本月实际发生的投资额，依据工程形象进度、会计科目或付款凭证进行填报。</a:t>
            </a:r>
            <a:endParaRPr lang="en-US" altLang="zh-CN" sz="2400" b="1" dirty="0">
              <a:solidFill>
                <a:srgbClr val="FF0000"/>
              </a:solidFill>
              <a:latin typeface="仿宋_GB2312" panose="02010609030101010101" pitchFamily="49" charset="-122"/>
              <a:ea typeface="仿宋_GB2312" panose="02010609030101010101" pitchFamily="49" charset="-122"/>
              <a:sym typeface="+mn-ea"/>
            </a:endParaRPr>
          </a:p>
        </p:txBody>
      </p:sp>
    </p:spTree>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
          <p:cNvSpPr>
            <a:spLocks noGrp="1"/>
          </p:cNvSpPr>
          <p:nvPr>
            <p:ph type="title"/>
          </p:nvPr>
        </p:nvSpPr>
        <p:spPr>
          <a:xfrm>
            <a:off x="411480" y="717550"/>
            <a:ext cx="7224713" cy="654050"/>
          </a:xfrm>
        </p:spPr>
        <p:txBody>
          <a:bodyPr vert="horz"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dirty="0">
                <a:ln>
                  <a:noFill/>
                </a:ln>
                <a:solidFill>
                  <a:schemeClr val="tx1"/>
                </a:solidFill>
                <a:effectLst/>
                <a:uLnTx/>
                <a:uFillTx/>
                <a:latin typeface="+mn-ea"/>
                <a:ea typeface="+mn-ea"/>
                <a:cs typeface="+mj-cs"/>
                <a:sym typeface="+mn-lt"/>
              </a:rPr>
              <a:t>c107 </a:t>
            </a:r>
            <a:r>
              <a:rPr kumimoji="0" lang="zh-CN" altLang="en-US" sz="3200" b="1" i="0" u="none" strike="noStrike" kern="1200" cap="none" spc="0" normalizeH="0" baseline="0" noProof="0" dirty="0">
                <a:ln>
                  <a:noFill/>
                </a:ln>
                <a:solidFill>
                  <a:schemeClr val="tx1"/>
                </a:solidFill>
                <a:effectLst/>
                <a:uLnTx/>
                <a:uFillTx/>
                <a:latin typeface="+mn-ea"/>
                <a:ea typeface="+mn-ea"/>
                <a:cs typeface="+mj-cs"/>
                <a:sym typeface="+mn-lt"/>
              </a:rPr>
              <a:t>本年完成投资</a:t>
            </a:r>
            <a:endParaRPr kumimoji="0" lang="zh-CN" altLang="en-US" sz="3200" b="1" i="0" u="none" strike="noStrike" kern="1200" cap="none" spc="0" normalizeH="0" baseline="0" noProof="0" dirty="0">
              <a:ln>
                <a:noFill/>
              </a:ln>
              <a:solidFill>
                <a:schemeClr val="tx1"/>
              </a:solidFill>
              <a:effectLst/>
              <a:uLnTx/>
              <a:uFillTx/>
              <a:latin typeface="+mn-ea"/>
              <a:ea typeface="+mn-ea"/>
              <a:cs typeface="+mj-cs"/>
              <a:sym typeface="+mn-lt"/>
            </a:endParaRPr>
          </a:p>
        </p:txBody>
      </p:sp>
      <p:sp>
        <p:nvSpPr>
          <p:cNvPr id="68610" name="矩形 11"/>
          <p:cNvSpPr/>
          <p:nvPr/>
        </p:nvSpPr>
        <p:spPr>
          <a:xfrm>
            <a:off x="854075" y="1359535"/>
            <a:ext cx="10485755" cy="5400675"/>
          </a:xfrm>
          <a:prstGeom prst="rect">
            <a:avLst/>
          </a:prstGeom>
          <a:noFill/>
          <a:ln w="9525">
            <a:noFill/>
          </a:ln>
        </p:spPr>
        <p:txBody>
          <a:bodyPr wrap="square" anchor="t" anchorCtr="0">
            <a:spAutoFit/>
          </a:bodyPr>
          <a:lstStyle/>
          <a:p>
            <a:pPr>
              <a:lnSpc>
                <a:spcPct val="125000"/>
              </a:lnSpc>
              <a:buFont typeface="Wingdings" panose="05000000000000000000" pitchFamily="2" charset="2"/>
              <a:buChar char="l"/>
            </a:pPr>
            <a:r>
              <a:rPr lang="zh-CN" altLang="en-US" sz="2800" dirty="0">
                <a:latin typeface="仿宋_GB2312" panose="02010609030101010101" pitchFamily="49" charset="-122"/>
                <a:ea typeface="仿宋_GB2312" panose="02010609030101010101" pitchFamily="49" charset="-122"/>
                <a:sym typeface="+mn-ea"/>
              </a:rPr>
              <a:t>指从本年</a:t>
            </a:r>
            <a:r>
              <a:rPr lang="en-US" altLang="zh-CN" sz="2800" dirty="0">
                <a:latin typeface="仿宋_GB2312" panose="02010609030101010101" pitchFamily="49" charset="-122"/>
                <a:ea typeface="仿宋_GB2312" panose="02010609030101010101" pitchFamily="49" charset="-122"/>
                <a:sym typeface="+mn-ea"/>
              </a:rPr>
              <a:t>1</a:t>
            </a:r>
            <a:r>
              <a:rPr lang="zh-CN" altLang="en-US" sz="2800" dirty="0">
                <a:latin typeface="仿宋_GB2312" panose="02010609030101010101" pitchFamily="49" charset="-122"/>
                <a:ea typeface="仿宋_GB2312" panose="02010609030101010101" pitchFamily="49" charset="-122"/>
                <a:sym typeface="+mn-ea"/>
              </a:rPr>
              <a:t>月</a:t>
            </a:r>
            <a:r>
              <a:rPr lang="en-US" altLang="zh-CN" sz="2800" dirty="0">
                <a:latin typeface="仿宋_GB2312" panose="02010609030101010101" pitchFamily="49" charset="-122"/>
                <a:ea typeface="仿宋_GB2312" panose="02010609030101010101" pitchFamily="49" charset="-122"/>
                <a:sym typeface="+mn-ea"/>
              </a:rPr>
              <a:t>1</a:t>
            </a:r>
            <a:r>
              <a:rPr lang="zh-CN" altLang="en-US" sz="2800" dirty="0">
                <a:latin typeface="仿宋_GB2312" panose="02010609030101010101" pitchFamily="49" charset="-122"/>
                <a:ea typeface="仿宋_GB2312" panose="02010609030101010101" pitchFamily="49" charset="-122"/>
                <a:sym typeface="+mn-ea"/>
              </a:rPr>
              <a:t>日起至报告期完成的全部投资额。</a:t>
            </a:r>
            <a:endParaRPr lang="en-US" altLang="zh-CN" sz="2800" dirty="0">
              <a:latin typeface="仿宋_GB2312" panose="02010609030101010101" pitchFamily="49" charset="-122"/>
              <a:ea typeface="仿宋_GB2312" panose="02010609030101010101" pitchFamily="49" charset="-122"/>
            </a:endParaRPr>
          </a:p>
          <a:p>
            <a:pPr>
              <a:lnSpc>
                <a:spcPct val="125000"/>
              </a:lnSpc>
              <a:buFont typeface="Wingdings" panose="05000000000000000000" pitchFamily="2" charset="2"/>
            </a:pPr>
            <a:r>
              <a:rPr lang="zh-CN" altLang="en-US" sz="3200" b="1" dirty="0">
                <a:solidFill>
                  <a:srgbClr val="FF0000"/>
                </a:solidFill>
                <a:latin typeface="仿宋_GB2312" panose="02010609030101010101" pitchFamily="49" charset="-122"/>
                <a:ea typeface="仿宋_GB2312" panose="02010609030101010101" pitchFamily="49" charset="-122"/>
              </a:rPr>
              <a:t>项目投资额的填报原则</a:t>
            </a:r>
            <a:endParaRPr lang="en-US" altLang="zh-CN" sz="1100" b="1" dirty="0">
              <a:solidFill>
                <a:srgbClr val="FF0000"/>
              </a:solidFill>
              <a:latin typeface="仿宋_GB2312" panose="02010609030101010101" pitchFamily="49" charset="-122"/>
              <a:ea typeface="仿宋_GB2312" panose="02010609030101010101" pitchFamily="49" charset="-122"/>
            </a:endParaRPr>
          </a:p>
          <a:p>
            <a:pPr>
              <a:lnSpc>
                <a:spcPct val="125000"/>
              </a:lnSpc>
            </a:pPr>
            <a:r>
              <a:rPr lang="zh-CN" altLang="en-US" sz="2400" dirty="0">
                <a:latin typeface="仿宋_GB2312" panose="02010609030101010101" pitchFamily="49" charset="-122"/>
                <a:ea typeface="仿宋_GB2312" panose="02010609030101010101" pitchFamily="49" charset="-122"/>
              </a:rPr>
              <a:t>①</a:t>
            </a:r>
            <a:r>
              <a:rPr lang="zh-CN" altLang="en-US" sz="2400" b="1" dirty="0">
                <a:solidFill>
                  <a:srgbClr val="FF0000"/>
                </a:solidFill>
                <a:latin typeface="仿宋_GB2312" panose="02010609030101010101" pitchFamily="49" charset="-122"/>
                <a:ea typeface="仿宋_GB2312" panose="02010609030101010101" pitchFamily="49" charset="-122"/>
              </a:rPr>
              <a:t>投资额应依据凭证规范填报，按照凭证取得时点作为计量时点。</a:t>
            </a:r>
            <a:r>
              <a:rPr lang="zh-CN" altLang="en-US" sz="2400" dirty="0">
                <a:latin typeface="仿宋_GB2312" panose="02010609030101010101" pitchFamily="49" charset="-122"/>
                <a:ea typeface="仿宋_GB2312" panose="02010609030101010101" pitchFamily="49" charset="-122"/>
              </a:rPr>
              <a:t>以工程结算单或进度单为依据的，按照三方签章中最后一方签章时间为计量时点；以会计科目为计量依据的，按照入账时间为计量时点；以支付凭证为依据的，按照开票日期为计量时点。</a:t>
            </a:r>
            <a:endParaRPr lang="zh-CN" altLang="en-US" sz="2400" dirty="0">
              <a:latin typeface="仿宋_GB2312" panose="02010609030101010101" pitchFamily="49" charset="-122"/>
              <a:ea typeface="仿宋_GB2312" panose="02010609030101010101" pitchFamily="49" charset="-122"/>
            </a:endParaRPr>
          </a:p>
          <a:p>
            <a:pPr>
              <a:lnSpc>
                <a:spcPct val="125000"/>
              </a:lnSpc>
            </a:pPr>
            <a:r>
              <a:rPr lang="zh-CN" altLang="en-US" sz="2400" dirty="0">
                <a:latin typeface="仿宋_GB2312" panose="02010609030101010101" pitchFamily="49" charset="-122"/>
                <a:ea typeface="仿宋_GB2312" panose="02010609030101010101" pitchFamily="49" charset="-122"/>
              </a:rPr>
              <a:t>②入库当年的投资额计入“本年完成投资”；</a:t>
            </a:r>
            <a:r>
              <a:rPr lang="zh-CN" altLang="en-US" sz="2400" b="1" dirty="0">
                <a:solidFill>
                  <a:srgbClr val="FF0000"/>
                </a:solidFill>
                <a:latin typeface="仿宋_GB2312" panose="02010609030101010101" pitchFamily="49" charset="-122"/>
                <a:ea typeface="仿宋_GB2312" panose="02010609030101010101" pitchFamily="49" charset="-122"/>
              </a:rPr>
              <a:t>入库之前年度的投资额中除其他费用可计入“本年完成投资”外，建安工程等投资额不得计入“本年完成投资”，</a:t>
            </a:r>
            <a:r>
              <a:rPr lang="zh-CN" altLang="en-US" sz="2400" dirty="0">
                <a:latin typeface="仿宋_GB2312" panose="02010609030101010101" pitchFamily="49" charset="-122"/>
                <a:ea typeface="仿宋_GB2312" panose="02010609030101010101" pitchFamily="49" charset="-122"/>
              </a:rPr>
              <a:t>只计入“自开始建设累计完成投资”。</a:t>
            </a:r>
            <a:endParaRPr lang="zh-CN" altLang="en-US" sz="2400" dirty="0">
              <a:latin typeface="仿宋_GB2312" panose="02010609030101010101" pitchFamily="49" charset="-122"/>
              <a:ea typeface="仿宋_GB2312" panose="02010609030101010101" pitchFamily="49" charset="-122"/>
            </a:endParaRPr>
          </a:p>
          <a:p>
            <a:pPr>
              <a:lnSpc>
                <a:spcPct val="125000"/>
              </a:lnSpc>
            </a:pPr>
            <a:r>
              <a:rPr lang="zh-CN" altLang="en-US" sz="2400" dirty="0">
                <a:latin typeface="仿宋_GB2312" panose="02010609030101010101" pitchFamily="49" charset="-122"/>
                <a:ea typeface="仿宋_GB2312" panose="02010609030101010101" pitchFamily="49" charset="-122"/>
              </a:rPr>
              <a:t>③按会计科目或支付凭证为依据报送的项目，竣工投产后，项目质保金和尾款可一次性纳入。</a:t>
            </a:r>
            <a:endParaRPr lang="zh-CN" altLang="en-US" sz="2400" dirty="0">
              <a:latin typeface="仿宋_GB2312" panose="02010609030101010101" pitchFamily="49" charset="-122"/>
              <a:ea typeface="仿宋_GB2312" panose="02010609030101010101" pitchFamily="49" charset="-122"/>
            </a:endParaRPr>
          </a:p>
        </p:txBody>
      </p:sp>
      <p:sp>
        <p:nvSpPr>
          <p:cNvPr id="84994" name="标题 1"/>
          <p:cNvSpPr>
            <a:spLocks noGrp="1"/>
          </p:cNvSpPr>
          <p:nvPr/>
        </p:nvSpPr>
        <p:spPr>
          <a:xfrm>
            <a:off x="1356360" y="-317"/>
            <a:ext cx="7234238" cy="603250"/>
          </a:xfrm>
          <a:prstGeom prst="rect">
            <a:avLst/>
          </a:prstGeom>
          <a:noFill/>
          <a:ln w="9525">
            <a:noFill/>
          </a:ln>
        </p:spPr>
        <p:txBody>
          <a:bodyPr vert="horz" wrap="square" lIns="91440" tIns="45720" rIns="91440" bIns="45720" numCol="1" anchor="b" anchorCtr="0" compatLnSpc="1"/>
          <a:lst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2pPr>
            <a:lvl3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3pPr>
            <a:lvl4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4pPr>
            <a:lvl5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lang="zh-CN" altLang="en-US" sz="3200" b="1" dirty="0">
                <a:solidFill>
                  <a:srgbClr val="181DD6"/>
                </a:solidFill>
                <a:latin typeface="隶书" panose="02010509060101010101" pitchFamily="49" charset="-122"/>
                <a:ea typeface="隶书" panose="02010509060101010101" pitchFamily="49" charset="-122"/>
                <a:sym typeface="+mn-lt"/>
              </a:rPr>
              <a:t>主要指标解释</a:t>
            </a:r>
            <a:endParaRPr kumimoji="0" lang="zh-CN" altLang="en-US" sz="3200" b="1" i="0" u="none" strike="noStrike" kern="1200" cap="none" spc="0" normalizeH="0" baseline="0" noProof="0" dirty="0" smtClean="0">
              <a:ln>
                <a:noFill/>
              </a:ln>
              <a:solidFill>
                <a:schemeClr val="tx1"/>
              </a:solidFill>
              <a:effectLst/>
              <a:uLnTx/>
              <a:uFillTx/>
              <a:latin typeface="+mn-ea"/>
              <a:ea typeface="+mn-ea"/>
              <a:cs typeface="+mj-cs"/>
              <a:sym typeface="+mn-lt"/>
            </a:endParaRPr>
          </a:p>
        </p:txBody>
      </p:sp>
    </p:spTree>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5" name="标题 1"/>
          <p:cNvSpPr>
            <a:spLocks noGrp="1"/>
          </p:cNvSpPr>
          <p:nvPr>
            <p:ph type="title"/>
          </p:nvPr>
        </p:nvSpPr>
        <p:spPr>
          <a:xfrm>
            <a:off x="983298" y="7938"/>
            <a:ext cx="6461125" cy="654050"/>
          </a:xfrm>
        </p:spPr>
        <p:txBody>
          <a:bodyPr vert="horz"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j-cs"/>
                <a:sym typeface="+mn-lt"/>
              </a:rPr>
              <a:t>本年完成投资按构成分组</a:t>
            </a:r>
            <a:endParaRPr kumimoji="0" lang="zh-CN" altLang="en-US" sz="3200" b="1" i="0" u="none" strike="noStrike" kern="1200" cap="none" spc="0" normalizeH="0" baseline="0" noProof="0" dirty="0">
              <a:ln>
                <a:noFill/>
              </a:ln>
              <a:solidFill>
                <a:schemeClr val="tx1"/>
              </a:solidFill>
              <a:effectLst/>
              <a:uLnTx/>
              <a:uFillTx/>
              <a:latin typeface="+mn-ea"/>
              <a:ea typeface="+mn-ea"/>
              <a:cs typeface="+mj-cs"/>
              <a:sym typeface="+mn-lt"/>
            </a:endParaRPr>
          </a:p>
        </p:txBody>
      </p:sp>
      <p:sp>
        <p:nvSpPr>
          <p:cNvPr id="71682" name="矩形 18"/>
          <p:cNvSpPr/>
          <p:nvPr/>
        </p:nvSpPr>
        <p:spPr>
          <a:xfrm>
            <a:off x="1343472" y="1124744"/>
            <a:ext cx="8126413" cy="1384300"/>
          </a:xfrm>
          <a:prstGeom prst="rect">
            <a:avLst/>
          </a:prstGeom>
          <a:noFill/>
          <a:ln w="9525">
            <a:noFill/>
          </a:ln>
        </p:spPr>
        <p:txBody>
          <a:bodyPr anchor="t" anchorCtr="0">
            <a:spAutoFit/>
          </a:bodyPr>
          <a:lstStyle/>
          <a:p>
            <a:pPr>
              <a:buFont typeface="Wingdings" panose="05000000000000000000" pitchFamily="2" charset="2"/>
              <a:buChar char="l"/>
            </a:pPr>
            <a:r>
              <a:rPr lang="zh-CN" altLang="en-US" dirty="0">
                <a:solidFill>
                  <a:srgbClr val="000000"/>
                </a:solidFill>
                <a:latin typeface="仿宋_GB2312" panose="02010609030101010101" pitchFamily="49" charset="-122"/>
                <a:ea typeface="仿宋_GB2312" panose="02010609030101010101" pitchFamily="49" charset="-122"/>
              </a:rPr>
              <a:t> </a:t>
            </a:r>
            <a:r>
              <a:rPr lang="zh-CN" altLang="en-US" sz="2800" dirty="0">
                <a:solidFill>
                  <a:srgbClr val="000000"/>
                </a:solidFill>
                <a:latin typeface="仿宋_GB2312" panose="02010609030101010101" pitchFamily="49" charset="-122"/>
                <a:ea typeface="仿宋_GB2312" panose="02010609030101010101" pitchFamily="49" charset="-122"/>
              </a:rPr>
              <a:t>包括实际完成的建筑安装工程工作量价值，设备、工具、器具的购置费，以及实际发生的其他费用。即</a:t>
            </a:r>
            <a:r>
              <a:rPr lang="en-US" altLang="zh-CN" sz="2800" dirty="0">
                <a:latin typeface="仿宋_GB2312" panose="02010609030101010101" pitchFamily="49" charset="-122"/>
                <a:ea typeface="仿宋_GB2312" panose="02010609030101010101" pitchFamily="49" charset="-122"/>
              </a:rPr>
              <a:t>107=108+109+110+112</a:t>
            </a:r>
            <a:endParaRPr lang="en-US" altLang="zh-CN" sz="2800" dirty="0">
              <a:latin typeface="仿宋_GB2312" panose="02010609030101010101" pitchFamily="49" charset="-122"/>
              <a:ea typeface="仿宋_GB2312" panose="02010609030101010101" pitchFamily="49" charset="-122"/>
            </a:endParaRPr>
          </a:p>
        </p:txBody>
      </p:sp>
      <p:graphicFrame>
        <p:nvGraphicFramePr>
          <p:cNvPr id="2" name="图示 1"/>
          <p:cNvGraphicFramePr/>
          <p:nvPr/>
        </p:nvGraphicFramePr>
        <p:xfrm>
          <a:off x="2207568" y="2276872"/>
          <a:ext cx="7088336" cy="4908236"/>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9" name="标题 1"/>
          <p:cNvSpPr>
            <a:spLocks noGrp="1"/>
          </p:cNvSpPr>
          <p:nvPr>
            <p:ph type="title"/>
          </p:nvPr>
        </p:nvSpPr>
        <p:spPr>
          <a:xfrm>
            <a:off x="1703388" y="0"/>
            <a:ext cx="7572375" cy="654050"/>
          </a:xfrm>
        </p:spPr>
        <p:txBody>
          <a:bodyPr vert="horz"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dirty="0">
                <a:ln>
                  <a:noFill/>
                </a:ln>
                <a:solidFill>
                  <a:srgbClr val="0000FF"/>
                </a:solidFill>
                <a:effectLst/>
                <a:uLnTx/>
                <a:uFillTx/>
                <a:latin typeface="+mn-ea"/>
                <a:ea typeface="+mn-ea"/>
                <a:cs typeface="+mj-cs"/>
                <a:sym typeface="+mn-lt"/>
              </a:rPr>
              <a:t>C108 </a:t>
            </a:r>
            <a:r>
              <a:rPr kumimoji="0" lang="zh-CN" altLang="en-US" sz="3200" b="1" i="0" u="none" strike="noStrike" kern="1200" cap="none" spc="0" normalizeH="0" baseline="0" noProof="0" dirty="0">
                <a:ln>
                  <a:noFill/>
                </a:ln>
                <a:solidFill>
                  <a:srgbClr val="0000FF"/>
                </a:solidFill>
                <a:effectLst/>
                <a:uLnTx/>
                <a:uFillTx/>
                <a:latin typeface="+mn-ea"/>
                <a:ea typeface="+mn-ea"/>
                <a:cs typeface="+mj-cs"/>
                <a:sym typeface="+mn-lt"/>
              </a:rPr>
              <a:t>建筑工程        </a:t>
            </a:r>
            <a:r>
              <a:rPr kumimoji="0" lang="en-US" altLang="zh-CN" sz="3200" b="1" i="0" u="none" strike="noStrike" kern="1200" cap="none" spc="0" normalizeH="0" baseline="0" noProof="0" dirty="0">
                <a:ln>
                  <a:noFill/>
                </a:ln>
                <a:solidFill>
                  <a:srgbClr val="0000FF"/>
                </a:solidFill>
                <a:effectLst/>
                <a:uLnTx/>
                <a:uFillTx/>
                <a:latin typeface="+mn-ea"/>
                <a:ea typeface="+mn-ea"/>
                <a:cs typeface="+mj-cs"/>
                <a:sym typeface="+mn-lt"/>
              </a:rPr>
              <a:t>C109 </a:t>
            </a:r>
            <a:r>
              <a:rPr kumimoji="0" lang="zh-CN" altLang="en-US" sz="3200" b="1" i="0" u="none" strike="noStrike" kern="1200" cap="none" spc="0" normalizeH="0" baseline="0" noProof="0" dirty="0">
                <a:ln>
                  <a:noFill/>
                </a:ln>
                <a:solidFill>
                  <a:srgbClr val="0000FF"/>
                </a:solidFill>
                <a:effectLst/>
                <a:uLnTx/>
                <a:uFillTx/>
                <a:latin typeface="+mn-ea"/>
                <a:ea typeface="+mn-ea"/>
                <a:cs typeface="+mj-cs"/>
                <a:sym typeface="+mn-lt"/>
              </a:rPr>
              <a:t>安装工程</a:t>
            </a:r>
            <a:endParaRPr kumimoji="0" lang="zh-CN" altLang="en-US" sz="3200" b="1" i="0" u="none" strike="noStrike" kern="1200" cap="none" spc="0" normalizeH="0" baseline="0" noProof="0" dirty="0">
              <a:ln>
                <a:noFill/>
              </a:ln>
              <a:solidFill>
                <a:srgbClr val="0000FF"/>
              </a:solidFill>
              <a:effectLst/>
              <a:uLnTx/>
              <a:uFillTx/>
              <a:latin typeface="+mn-ea"/>
              <a:ea typeface="+mn-ea"/>
              <a:cs typeface="+mj-cs"/>
              <a:sym typeface="+mn-lt"/>
            </a:endParaRPr>
          </a:p>
        </p:txBody>
      </p:sp>
      <p:sp>
        <p:nvSpPr>
          <p:cNvPr id="38914" name="矩形 6"/>
          <p:cNvSpPr/>
          <p:nvPr/>
        </p:nvSpPr>
        <p:spPr>
          <a:xfrm>
            <a:off x="666750" y="833755"/>
            <a:ext cx="5104130" cy="1649095"/>
          </a:xfrm>
          <a:prstGeom prst="rect">
            <a:avLst/>
          </a:prstGeom>
          <a:noFill/>
          <a:ln w="9525">
            <a:noFill/>
          </a:ln>
        </p:spPr>
        <p:txBody>
          <a:bodyPr anchor="t" anchorCtr="0">
            <a:noAutofit/>
          </a:bodyPr>
          <a:lstStyle/>
          <a:p>
            <a:pPr>
              <a:lnSpc>
                <a:spcPct val="140000"/>
              </a:lnSpc>
              <a:buFont typeface="Wingdings" panose="05000000000000000000" pitchFamily="2" charset="2"/>
              <a:buChar char="l"/>
            </a:pPr>
            <a:r>
              <a:rPr lang="zh-CN" altLang="en-US" sz="2000" dirty="0">
                <a:solidFill>
                  <a:srgbClr val="000000"/>
                </a:solidFill>
                <a:latin typeface="仿宋_GB2312" panose="02010609030101010101" pitchFamily="49" charset="-122"/>
                <a:ea typeface="仿宋_GB2312" panose="02010609030101010101" pitchFamily="49" charset="-122"/>
              </a:rPr>
              <a:t>指各种房屋、建筑物的建造工程，又称建筑工作量。这部分投资额必须</a:t>
            </a:r>
            <a:r>
              <a:rPr lang="zh-CN" altLang="en-US" sz="2000" dirty="0">
                <a:latin typeface="仿宋_GB2312" panose="02010609030101010101" pitchFamily="49" charset="-122"/>
                <a:ea typeface="仿宋_GB2312" panose="02010609030101010101" pitchFamily="49" charset="-122"/>
              </a:rPr>
              <a:t>兴工动料</a:t>
            </a:r>
            <a:r>
              <a:rPr lang="zh-CN" altLang="en-US" sz="2000" dirty="0">
                <a:solidFill>
                  <a:srgbClr val="000000"/>
                </a:solidFill>
                <a:latin typeface="仿宋_GB2312" panose="02010609030101010101" pitchFamily="49" charset="-122"/>
                <a:ea typeface="仿宋_GB2312" panose="02010609030101010101" pitchFamily="49" charset="-122"/>
              </a:rPr>
              <a:t>，通过施工活动才能实现，是固定资产投资额的重要组成部分。</a:t>
            </a:r>
            <a:endParaRPr lang="zh-CN" altLang="en-US" sz="2000" dirty="0">
              <a:latin typeface="仿宋_GB2312" panose="02010609030101010101" pitchFamily="49" charset="-122"/>
              <a:ea typeface="仿宋_GB2312" panose="02010609030101010101" pitchFamily="49" charset="-122"/>
            </a:endParaRPr>
          </a:p>
        </p:txBody>
      </p:sp>
      <p:sp>
        <p:nvSpPr>
          <p:cNvPr id="38915" name="矩形 6"/>
          <p:cNvSpPr/>
          <p:nvPr/>
        </p:nvSpPr>
        <p:spPr>
          <a:xfrm>
            <a:off x="5882005" y="857250"/>
            <a:ext cx="5857875" cy="1277620"/>
          </a:xfrm>
          <a:prstGeom prst="rect">
            <a:avLst/>
          </a:prstGeom>
          <a:noFill/>
          <a:ln w="9525">
            <a:noFill/>
          </a:ln>
        </p:spPr>
        <p:txBody>
          <a:bodyPr anchor="t" anchorCtr="0">
            <a:noAutofit/>
          </a:bodyPr>
          <a:lstStyle/>
          <a:p>
            <a:pPr>
              <a:buFont typeface="Wingdings" panose="05000000000000000000" pitchFamily="2" charset="2"/>
              <a:buChar char="l"/>
            </a:pPr>
            <a:r>
              <a:rPr lang="zh-CN" altLang="en-US" sz="2000" dirty="0">
                <a:solidFill>
                  <a:srgbClr val="000000"/>
                </a:solidFill>
                <a:latin typeface="仿宋_GB2312" panose="02010609030101010101" pitchFamily="49" charset="-122"/>
                <a:ea typeface="仿宋_GB2312" panose="02010609030101010101" pitchFamily="49" charset="-122"/>
              </a:rPr>
              <a:t>指各种设备、装置的安装工程，又称安装工作量。</a:t>
            </a:r>
            <a:endParaRPr lang="en-US" altLang="zh-CN" sz="2000" dirty="0">
              <a:solidFill>
                <a:srgbClr val="000000"/>
              </a:solidFill>
              <a:latin typeface="仿宋_GB2312" panose="02010609030101010101" pitchFamily="49" charset="-122"/>
              <a:ea typeface="仿宋_GB2312" panose="02010609030101010101" pitchFamily="49" charset="-122"/>
            </a:endParaRPr>
          </a:p>
          <a:p>
            <a:pPr>
              <a:lnSpc>
                <a:spcPct val="180000"/>
              </a:lnSpc>
              <a:buFont typeface="Wingdings" panose="05000000000000000000" pitchFamily="2" charset="2"/>
              <a:buChar char="l"/>
            </a:pPr>
            <a:r>
              <a:rPr lang="zh-CN" altLang="en-US" sz="2000" dirty="0">
                <a:latin typeface="仿宋_GB2312" panose="02010609030101010101" pitchFamily="49" charset="-122"/>
                <a:ea typeface="仿宋_GB2312" panose="02010609030101010101" pitchFamily="49" charset="-122"/>
              </a:rPr>
              <a:t>在安装工程中，不包括被安装设备本身价值</a:t>
            </a:r>
            <a:r>
              <a:rPr lang="zh-CN" altLang="en-US" sz="2000" b="1" dirty="0">
                <a:latin typeface="仿宋_GB2312" panose="02010609030101010101" pitchFamily="49" charset="-122"/>
                <a:ea typeface="仿宋_GB2312" panose="02010609030101010101" pitchFamily="49" charset="-122"/>
              </a:rPr>
              <a:t>。</a:t>
            </a:r>
            <a:endParaRPr lang="zh-CN" altLang="en-US" sz="2000" b="1" dirty="0">
              <a:latin typeface="仿宋_GB2312" panose="02010609030101010101" pitchFamily="49" charset="-122"/>
              <a:ea typeface="仿宋_GB2312" panose="02010609030101010101" pitchFamily="49" charset="-122"/>
            </a:endParaRPr>
          </a:p>
        </p:txBody>
      </p:sp>
      <p:sp>
        <p:nvSpPr>
          <p:cNvPr id="2" name="文本框 1"/>
          <p:cNvSpPr txBox="1"/>
          <p:nvPr/>
        </p:nvSpPr>
        <p:spPr>
          <a:xfrm>
            <a:off x="616585" y="2637155"/>
            <a:ext cx="11219180" cy="3783965"/>
          </a:xfrm>
          <a:prstGeom prst="rect">
            <a:avLst/>
          </a:prstGeom>
          <a:noFill/>
        </p:spPr>
        <p:txBody>
          <a:bodyPr wrap="square" rtlCol="0" anchor="t">
            <a:noAutofit/>
          </a:bodyPr>
          <a:lstStyle/>
          <a:p>
            <a:pPr marL="342900" indent="-342900">
              <a:lnSpc>
                <a:spcPct val="120000"/>
              </a:lnSpc>
              <a:buFont typeface="Wingdings" panose="05000000000000000000" charset="0"/>
              <a:buChar char="l"/>
            </a:pPr>
            <a:r>
              <a:rPr lang="zh-CN" altLang="en-US" sz="2400"/>
              <a:t>建筑安装工程按费用构成要素组成划分为</a:t>
            </a:r>
            <a:r>
              <a:rPr lang="zh-CN" altLang="en-US" sz="2400" b="1">
                <a:solidFill>
                  <a:srgbClr val="FF0000"/>
                </a:solidFill>
              </a:rPr>
              <a:t>人工费、材料费、施工机具使用费、企业管理费、利润、规费和税金。</a:t>
            </a:r>
            <a:endParaRPr lang="zh-CN" altLang="en-US" sz="2400"/>
          </a:p>
          <a:p>
            <a:pPr marL="342900" indent="-342900">
              <a:lnSpc>
                <a:spcPct val="120000"/>
              </a:lnSpc>
              <a:buFont typeface="Wingdings" panose="05000000000000000000" charset="0"/>
              <a:buChar char="l"/>
            </a:pPr>
            <a:r>
              <a:rPr lang="zh-CN" altLang="en-US" sz="2400"/>
              <a:t>为指导工程造价专业人员计算建筑安装工程造价，将建筑安装工程费用按工程造价形成顺序划分为</a:t>
            </a:r>
            <a:r>
              <a:rPr lang="zh-CN" altLang="en-US" sz="2400" b="1">
                <a:solidFill>
                  <a:srgbClr val="FF0000"/>
                </a:solidFill>
              </a:rPr>
              <a:t>分部分项工程费、措施项目费、其他项目费、规费和税金。</a:t>
            </a:r>
            <a:endParaRPr lang="zh-CN" altLang="en-US" sz="2400" b="1">
              <a:solidFill>
                <a:srgbClr val="FF0000"/>
              </a:solidFill>
            </a:endParaRPr>
          </a:p>
          <a:p>
            <a:pPr marL="342900" indent="-342900">
              <a:lnSpc>
                <a:spcPct val="120000"/>
              </a:lnSpc>
              <a:buFont typeface="Wingdings" panose="05000000000000000000" charset="0"/>
              <a:buChar char="l"/>
            </a:pPr>
            <a:endParaRPr lang="zh-CN" altLang="en-US" sz="2400" b="1">
              <a:solidFill>
                <a:srgbClr val="FF0000"/>
              </a:solidFill>
            </a:endParaRPr>
          </a:p>
          <a:p>
            <a:pPr marL="342900" indent="-342900">
              <a:lnSpc>
                <a:spcPct val="120000"/>
              </a:lnSpc>
              <a:buFont typeface="Wingdings" panose="05000000000000000000" charset="0"/>
              <a:buChar char="l"/>
            </a:pPr>
            <a:r>
              <a:rPr lang="zh-CN" altLang="en-US" sz="2400" b="1">
                <a:solidFill>
                  <a:srgbClr val="FF0000"/>
                </a:solidFill>
              </a:rPr>
              <a:t>住房城乡建设部 财政部《关于印发〈建筑安装工程费用项目组成〉的通知》(建标[2013 ]44号)</a:t>
            </a:r>
            <a:endParaRPr lang="zh-CN" altLang="en-US" sz="2400" b="1">
              <a:solidFill>
                <a:srgbClr val="FF0000"/>
              </a:solidFill>
            </a:endParaRPr>
          </a:p>
          <a:p>
            <a:pPr>
              <a:lnSpc>
                <a:spcPct val="120000"/>
              </a:lnSpc>
              <a:buFont typeface="Wingdings" panose="05000000000000000000" charset="0"/>
            </a:pPr>
            <a:r>
              <a:rPr lang="en-US" altLang="zh-CN" sz="2400" b="1">
                <a:solidFill>
                  <a:srgbClr val="FF0000"/>
                </a:solidFill>
              </a:rPr>
              <a:t>   </a:t>
            </a:r>
            <a:r>
              <a:rPr lang="zh-CN" altLang="en-US" sz="2400" b="1">
                <a:solidFill>
                  <a:srgbClr val="FF0000"/>
                </a:solidFill>
              </a:rPr>
              <a:t>https://zjw.beijing.gov.cn/bjjs/gcjs/zcfg/325778174/index.shtml</a:t>
            </a:r>
            <a:endParaRPr lang="zh-CN" altLang="en-US" sz="2400" b="1">
              <a:solidFill>
                <a:srgbClr val="FF0000"/>
              </a:solidFill>
            </a:endParaRPr>
          </a:p>
          <a:p>
            <a:pPr marL="342900" indent="-342900">
              <a:lnSpc>
                <a:spcPct val="120000"/>
              </a:lnSpc>
              <a:buFont typeface="Wingdings" panose="05000000000000000000" charset="0"/>
              <a:buChar char="l"/>
            </a:pPr>
            <a:endParaRPr lang="zh-CN" altLang="en-US" sz="2400" b="1">
              <a:solidFill>
                <a:srgbClr val="FF0000"/>
              </a:solidFill>
            </a:endParaRPr>
          </a:p>
        </p:txBody>
      </p:sp>
    </p:spTree>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a:xfrm>
            <a:off x="952500" y="0"/>
            <a:ext cx="10664190" cy="603250"/>
          </a:xfrm>
        </p:spPr>
        <p:txBody>
          <a:bodyPr/>
          <a:lstStyle/>
          <a:p>
            <a:r>
              <a:rPr lang="zh-CN" altLang="en-US" sz="3200">
                <a:sym typeface="+mn-ea"/>
              </a:rPr>
              <a:t>建筑安装工程费用项目组成</a:t>
            </a:r>
            <a:r>
              <a:rPr lang="zh-CN" altLang="en-US" sz="2400">
                <a:sym typeface="+mn-ea"/>
              </a:rPr>
              <a:t>（</a:t>
            </a:r>
            <a:r>
              <a:rPr lang="zh-CN" altLang="en-US" sz="2400">
                <a:solidFill>
                  <a:srgbClr val="FF0000"/>
                </a:solidFill>
                <a:sym typeface="+mn-ea"/>
              </a:rPr>
              <a:t>按费用构成要素组成划分</a:t>
            </a:r>
            <a:r>
              <a:rPr lang="zh-CN" altLang="en-US" sz="2400">
                <a:sym typeface="+mn-ea"/>
              </a:rPr>
              <a:t>）</a:t>
            </a:r>
            <a:endParaRPr lang="zh-CN" altLang="en-US" sz="2400"/>
          </a:p>
        </p:txBody>
      </p:sp>
      <p:pic>
        <p:nvPicPr>
          <p:cNvPr id="4" name="图片 3" descr="建安工程按构成分"/>
          <p:cNvPicPr>
            <a:picLocks noChangeAspect="1"/>
          </p:cNvPicPr>
          <p:nvPr>
            <p:custDataLst>
              <p:tags r:id="rId1"/>
            </p:custDataLst>
          </p:nvPr>
        </p:nvPicPr>
        <p:blipFill>
          <a:blip r:embed="rId2"/>
          <a:stretch>
            <a:fillRect/>
          </a:stretch>
        </p:blipFill>
        <p:spPr>
          <a:xfrm>
            <a:off x="1765935" y="692150"/>
            <a:ext cx="7646670" cy="58635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a:xfrm>
            <a:off x="952500" y="0"/>
            <a:ext cx="10664190" cy="603250"/>
          </a:xfrm>
        </p:spPr>
        <p:txBody>
          <a:bodyPr/>
          <a:lstStyle/>
          <a:p>
            <a:r>
              <a:rPr lang="zh-CN" altLang="en-US" sz="3200">
                <a:sym typeface="+mn-ea"/>
              </a:rPr>
              <a:t>建筑安装工程费用项目组成</a:t>
            </a:r>
            <a:r>
              <a:rPr lang="zh-CN" altLang="en-US" sz="2400">
                <a:sym typeface="+mn-ea"/>
              </a:rPr>
              <a:t>（</a:t>
            </a:r>
            <a:r>
              <a:rPr lang="zh-CN" altLang="en-US" sz="2400">
                <a:solidFill>
                  <a:srgbClr val="FF0000"/>
                </a:solidFill>
                <a:sym typeface="+mn-ea"/>
              </a:rPr>
              <a:t>按造价形成划分</a:t>
            </a:r>
            <a:r>
              <a:rPr lang="zh-CN" altLang="en-US" sz="2400">
                <a:sym typeface="+mn-ea"/>
              </a:rPr>
              <a:t>）</a:t>
            </a:r>
            <a:endParaRPr lang="zh-CN" altLang="en-US" sz="2400"/>
          </a:p>
        </p:txBody>
      </p:sp>
      <p:pic>
        <p:nvPicPr>
          <p:cNvPr id="2" name="图片 1" descr="建安工程按工程造价分"/>
          <p:cNvPicPr>
            <a:picLocks noChangeAspect="1"/>
          </p:cNvPicPr>
          <p:nvPr/>
        </p:nvPicPr>
        <p:blipFill>
          <a:blip r:embed="rId1"/>
          <a:stretch>
            <a:fillRect/>
          </a:stretch>
        </p:blipFill>
        <p:spPr>
          <a:xfrm>
            <a:off x="1271270" y="834390"/>
            <a:ext cx="9545955" cy="60236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9" name="标题 1"/>
          <p:cNvSpPr>
            <a:spLocks noGrp="1"/>
          </p:cNvSpPr>
          <p:nvPr>
            <p:ph type="title"/>
          </p:nvPr>
        </p:nvSpPr>
        <p:spPr>
          <a:xfrm>
            <a:off x="1703705" y="-27305"/>
            <a:ext cx="5278438" cy="654050"/>
          </a:xfrm>
        </p:spPr>
        <p:txBody>
          <a:bodyPr vert="horz"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dirty="0">
                <a:ln>
                  <a:noFill/>
                </a:ln>
                <a:solidFill>
                  <a:srgbClr val="181DD6"/>
                </a:solidFill>
                <a:effectLst/>
                <a:uLnTx/>
                <a:uFillTx/>
                <a:latin typeface="隶书" panose="02010509060101010101" pitchFamily="49" charset="-122"/>
                <a:ea typeface="隶书" panose="02010509060101010101" pitchFamily="49" charset="-122"/>
                <a:cs typeface="+mj-cs"/>
                <a:sym typeface="+mn-lt"/>
              </a:rPr>
              <a:t>c110 </a:t>
            </a:r>
            <a:r>
              <a:rPr kumimoji="0" lang="zh-CN" altLang="en-US" sz="3200" b="1" i="0" u="none" strike="noStrike" kern="1200" cap="none" spc="0" normalizeH="0" baseline="0" noProof="0" dirty="0">
                <a:ln>
                  <a:noFill/>
                </a:ln>
                <a:solidFill>
                  <a:srgbClr val="181DD6"/>
                </a:solidFill>
                <a:effectLst/>
                <a:uLnTx/>
                <a:uFillTx/>
                <a:latin typeface="隶书" panose="02010509060101010101" pitchFamily="49" charset="-122"/>
                <a:ea typeface="隶书" panose="02010509060101010101" pitchFamily="49" charset="-122"/>
                <a:cs typeface="+mj-cs"/>
                <a:sym typeface="+mn-lt"/>
              </a:rPr>
              <a:t>设备工器具购置</a:t>
            </a:r>
            <a:endParaRPr kumimoji="0" lang="zh-CN" altLang="en-US" sz="3200" b="1" i="0" u="none" strike="noStrike" kern="1200" cap="none" spc="0" normalizeH="0" baseline="0" noProof="0" dirty="0">
              <a:ln>
                <a:noFill/>
              </a:ln>
              <a:solidFill>
                <a:srgbClr val="181DD6"/>
              </a:solidFill>
              <a:effectLst/>
              <a:uLnTx/>
              <a:uFillTx/>
              <a:latin typeface="隶书" panose="02010509060101010101" pitchFamily="49" charset="-122"/>
              <a:ea typeface="隶书" panose="02010509060101010101" pitchFamily="49" charset="-122"/>
              <a:cs typeface="+mj-cs"/>
              <a:sym typeface="+mn-lt"/>
            </a:endParaRPr>
          </a:p>
        </p:txBody>
      </p:sp>
      <p:sp>
        <p:nvSpPr>
          <p:cNvPr id="73730" name="矩形 6"/>
          <p:cNvSpPr/>
          <p:nvPr/>
        </p:nvSpPr>
        <p:spPr>
          <a:xfrm>
            <a:off x="1055370" y="1340485"/>
            <a:ext cx="9872345" cy="3784600"/>
          </a:xfrm>
          <a:prstGeom prst="rect">
            <a:avLst/>
          </a:prstGeom>
          <a:noFill/>
          <a:ln w="9525">
            <a:noFill/>
          </a:ln>
        </p:spPr>
        <p:txBody>
          <a:bodyPr wrap="square" anchor="t" anchorCtr="0">
            <a:spAutoFit/>
          </a:bodyPr>
          <a:lstStyle/>
          <a:p>
            <a:pPr>
              <a:buFont typeface="Wingdings" panose="05000000000000000000" pitchFamily="2" charset="2"/>
              <a:buChar char="l"/>
            </a:pPr>
            <a:r>
              <a:rPr lang="zh-CN" altLang="en-US" sz="2400" dirty="0">
                <a:solidFill>
                  <a:srgbClr val="000000"/>
                </a:solidFill>
                <a:latin typeface="仿宋_GB2312" panose="02010609030101010101" pitchFamily="49" charset="-122"/>
                <a:ea typeface="仿宋_GB2312" panose="02010609030101010101" pitchFamily="49" charset="-122"/>
              </a:rPr>
              <a:t>指报告期内购置或自制的，达到固定资产标准的设备、工具、器具的价值。</a:t>
            </a:r>
            <a:endParaRPr lang="en-US" altLang="zh-CN" sz="2400" dirty="0">
              <a:solidFill>
                <a:srgbClr val="000000"/>
              </a:solidFill>
              <a:latin typeface="仿宋_GB2312" panose="02010609030101010101" pitchFamily="49" charset="-122"/>
              <a:ea typeface="仿宋_GB2312" panose="02010609030101010101" pitchFamily="49" charset="-122"/>
            </a:endParaRPr>
          </a:p>
          <a:p>
            <a:pPr>
              <a:buFont typeface="Wingdings" panose="05000000000000000000" pitchFamily="2" charset="2"/>
              <a:buChar char="l"/>
            </a:pPr>
            <a:r>
              <a:rPr lang="zh-CN" altLang="en-US" sz="2400" dirty="0">
                <a:solidFill>
                  <a:srgbClr val="000000"/>
                </a:solidFill>
                <a:latin typeface="仿宋_GB2312" panose="02010609030101010101" pitchFamily="49" charset="-122"/>
                <a:ea typeface="仿宋_GB2312" panose="02010609030101010101" pitchFamily="49" charset="-122"/>
              </a:rPr>
              <a:t>外购设备、工具、器具除设备本身的价格外，还应包括运杂费、仓库</a:t>
            </a:r>
            <a:r>
              <a:rPr lang="zh-CN" altLang="en-US" sz="2400" dirty="0">
                <a:latin typeface="仿宋_GB2312" panose="02010609030101010101" pitchFamily="49" charset="-122"/>
                <a:ea typeface="仿宋_GB2312" panose="02010609030101010101" pitchFamily="49" charset="-122"/>
              </a:rPr>
              <a:t>保管费、</a:t>
            </a:r>
            <a:r>
              <a:rPr lang="zh-CN" altLang="en-US" sz="2400" b="1" dirty="0">
                <a:solidFill>
                  <a:srgbClr val="FF0000"/>
                </a:solidFill>
                <a:latin typeface="仿宋_GB2312" panose="02010609030101010101" pitchFamily="49" charset="-122"/>
                <a:ea typeface="仿宋_GB2312" panose="02010609030101010101" pitchFamily="49" charset="-122"/>
              </a:rPr>
              <a:t>购买支持设备运行的软件系统的费用</a:t>
            </a:r>
            <a:r>
              <a:rPr lang="zh-CN" altLang="en-US" sz="2400" b="1" dirty="0">
                <a:latin typeface="仿宋_GB2312" panose="02010609030101010101" pitchFamily="49" charset="-122"/>
                <a:ea typeface="仿宋_GB2312" panose="02010609030101010101" pitchFamily="49" charset="-122"/>
              </a:rPr>
              <a:t>等，但不包括软件系统的后续技术服务费。</a:t>
            </a:r>
            <a:endParaRPr lang="zh-CN" altLang="en-US" sz="2400" b="1" dirty="0">
              <a:latin typeface="仿宋_GB2312" panose="02010609030101010101" pitchFamily="49" charset="-122"/>
              <a:ea typeface="仿宋_GB2312" panose="02010609030101010101" pitchFamily="49" charset="-122"/>
            </a:endParaRPr>
          </a:p>
          <a:p>
            <a:pPr>
              <a:buFont typeface="Wingdings" panose="05000000000000000000" pitchFamily="2" charset="2"/>
              <a:buChar char="l"/>
            </a:pPr>
            <a:endParaRPr lang="en-US" altLang="zh-CN" sz="2400" b="1" dirty="0">
              <a:latin typeface="仿宋_GB2312" panose="02010609030101010101" pitchFamily="49" charset="-122"/>
              <a:ea typeface="仿宋_GB2312" panose="02010609030101010101" pitchFamily="49" charset="-122"/>
            </a:endParaRPr>
          </a:p>
          <a:p>
            <a:pPr>
              <a:buFont typeface="Wingdings" panose="05000000000000000000" pitchFamily="2" charset="2"/>
              <a:buChar char="l"/>
            </a:pPr>
            <a:endParaRPr lang="en-US" altLang="zh-CN" sz="2400" b="1" dirty="0">
              <a:latin typeface="仿宋_GB2312" panose="02010609030101010101" pitchFamily="49" charset="-122"/>
              <a:ea typeface="仿宋_GB2312" panose="02010609030101010101" pitchFamily="49" charset="-122"/>
            </a:endParaRPr>
          </a:p>
          <a:p>
            <a:pPr>
              <a:buFont typeface="Wingdings" panose="05000000000000000000" pitchFamily="2" charset="2"/>
              <a:buChar char="l"/>
            </a:pPr>
            <a:endParaRPr lang="en-US" altLang="zh-CN" sz="2400" b="1" dirty="0">
              <a:latin typeface="仿宋_GB2312" panose="02010609030101010101" pitchFamily="49" charset="-122"/>
              <a:ea typeface="仿宋_GB2312" panose="02010609030101010101" pitchFamily="49" charset="-122"/>
            </a:endParaRPr>
          </a:p>
          <a:p>
            <a:pPr>
              <a:buFont typeface="Wingdings" panose="05000000000000000000" pitchFamily="2" charset="2"/>
              <a:buChar char="l"/>
            </a:pPr>
            <a:r>
              <a:rPr lang="en-US" altLang="zh-CN" sz="2400" b="1" dirty="0">
                <a:solidFill>
                  <a:srgbClr val="FF0000"/>
                </a:solidFill>
                <a:latin typeface="仿宋_GB2312" panose="02010609030101010101" pitchFamily="49" charset="-122"/>
                <a:ea typeface="仿宋_GB2312" panose="02010609030101010101" pitchFamily="49" charset="-122"/>
              </a:rPr>
              <a:t>单纯购置旧设备的项目不填报固定资产投资项目表。为避免重复统计，购置旧设备费用超过500万及以上，不得纳入固定资产投资统计。</a:t>
            </a:r>
            <a:endParaRPr lang="en-US" altLang="zh-CN" sz="2400" b="1" dirty="0">
              <a:solidFill>
                <a:srgbClr val="FF0000"/>
              </a:solidFill>
              <a:latin typeface="仿宋_GB2312" panose="02010609030101010101" pitchFamily="49" charset="-122"/>
              <a:ea typeface="仿宋_GB2312" panose="02010609030101010101" pitchFamily="49" charset="-122"/>
            </a:endParaRPr>
          </a:p>
        </p:txBody>
      </p:sp>
    </p:spTree>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9" name="标题 1"/>
          <p:cNvSpPr>
            <a:spLocks noGrp="1"/>
          </p:cNvSpPr>
          <p:nvPr>
            <p:ph type="title"/>
          </p:nvPr>
        </p:nvSpPr>
        <p:spPr>
          <a:xfrm>
            <a:off x="2452688" y="0"/>
            <a:ext cx="5278438" cy="654050"/>
          </a:xfrm>
        </p:spPr>
        <p:txBody>
          <a:bodyPr vert="horz"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dirty="0">
                <a:ln>
                  <a:noFill/>
                </a:ln>
                <a:solidFill>
                  <a:srgbClr val="181DD6"/>
                </a:solidFill>
                <a:effectLst/>
                <a:uLnTx/>
                <a:uFillTx/>
                <a:latin typeface="隶书" panose="02010509060101010101" pitchFamily="49" charset="-122"/>
                <a:ea typeface="隶书" panose="02010509060101010101" pitchFamily="49" charset="-122"/>
                <a:cs typeface="+mj-cs"/>
                <a:sym typeface="+mn-lt"/>
              </a:rPr>
              <a:t>C112 </a:t>
            </a:r>
            <a:r>
              <a:rPr kumimoji="0" lang="zh-CN" altLang="en-US" sz="3200" b="1" i="0" u="none" strike="noStrike" kern="1200" cap="none" spc="0" normalizeH="0" baseline="0" noProof="0" dirty="0">
                <a:ln>
                  <a:noFill/>
                </a:ln>
                <a:solidFill>
                  <a:srgbClr val="181DD6"/>
                </a:solidFill>
                <a:effectLst/>
                <a:uLnTx/>
                <a:uFillTx/>
                <a:latin typeface="隶书" panose="02010509060101010101" pitchFamily="49" charset="-122"/>
                <a:ea typeface="隶书" panose="02010509060101010101" pitchFamily="49" charset="-122"/>
                <a:cs typeface="+mj-cs"/>
                <a:sym typeface="+mn-lt"/>
              </a:rPr>
              <a:t>其他费用</a:t>
            </a:r>
            <a:endParaRPr kumimoji="0" lang="zh-CN" altLang="en-US" sz="3200" b="1" i="0" u="none" strike="noStrike" kern="1200" cap="none" spc="0" normalizeH="0" baseline="0" noProof="0" dirty="0">
              <a:ln>
                <a:noFill/>
              </a:ln>
              <a:solidFill>
                <a:srgbClr val="181DD6"/>
              </a:solidFill>
              <a:effectLst/>
              <a:uLnTx/>
              <a:uFillTx/>
              <a:latin typeface="隶书" panose="02010509060101010101" pitchFamily="49" charset="-122"/>
              <a:ea typeface="隶书" panose="02010509060101010101" pitchFamily="49" charset="-122"/>
              <a:cs typeface="+mj-cs"/>
              <a:sym typeface="+mn-lt"/>
            </a:endParaRPr>
          </a:p>
        </p:txBody>
      </p:sp>
      <p:sp>
        <p:nvSpPr>
          <p:cNvPr id="74754" name="矩形 6"/>
          <p:cNvSpPr/>
          <p:nvPr/>
        </p:nvSpPr>
        <p:spPr>
          <a:xfrm>
            <a:off x="1095375" y="786130"/>
            <a:ext cx="10421620" cy="5795048"/>
          </a:xfrm>
          <a:prstGeom prst="rect">
            <a:avLst/>
          </a:prstGeom>
          <a:noFill/>
          <a:ln w="9525">
            <a:noFill/>
          </a:ln>
        </p:spPr>
        <p:txBody>
          <a:bodyPr wrap="square" anchor="t" anchorCtr="0">
            <a:spAutoFit/>
          </a:bodyPr>
          <a:lstStyle/>
          <a:p>
            <a:pPr>
              <a:lnSpc>
                <a:spcPct val="120000"/>
              </a:lnSpc>
            </a:pPr>
            <a:r>
              <a:rPr lang="zh-CN" altLang="en-US" sz="2400" dirty="0">
                <a:solidFill>
                  <a:srgbClr val="000000"/>
                </a:solidFill>
                <a:latin typeface="仿宋_GB2312" panose="02010609030101010101" pitchFamily="49" charset="-122"/>
                <a:ea typeface="仿宋_GB2312" panose="02010609030101010101" pitchFamily="49" charset="-122"/>
              </a:rPr>
              <a:t>● 指在固定资产建造和购置过程中发生的，除建筑安装工程和设备、工器具购置投资完成额以外的应当分摊计入固定资产投资项目的费用，不指经营中财务上的其他费用。</a:t>
            </a:r>
            <a:endParaRPr lang="en-US" altLang="zh-CN" sz="2400" dirty="0">
              <a:solidFill>
                <a:srgbClr val="000000"/>
              </a:solidFill>
              <a:latin typeface="仿宋_GB2312" panose="02010609030101010101" pitchFamily="49" charset="-122"/>
              <a:ea typeface="仿宋_GB2312" panose="02010609030101010101" pitchFamily="49" charset="-122"/>
            </a:endParaRPr>
          </a:p>
          <a:p>
            <a:pPr>
              <a:lnSpc>
                <a:spcPct val="120000"/>
              </a:lnSpc>
              <a:buFont typeface="Wingdings" panose="05000000000000000000" pitchFamily="2" charset="2"/>
              <a:buChar char="l"/>
            </a:pPr>
            <a:r>
              <a:rPr lang="zh-CN" altLang="en-US" sz="2400" dirty="0">
                <a:solidFill>
                  <a:srgbClr val="000000"/>
                </a:solidFill>
                <a:latin typeface="仿宋_GB2312" panose="02010609030101010101" pitchFamily="49" charset="-122"/>
                <a:ea typeface="仿宋_GB2312" panose="02010609030101010101" pitchFamily="49" charset="-122"/>
              </a:rPr>
              <a:t>项目</a:t>
            </a:r>
            <a:r>
              <a:rPr lang="zh-CN" altLang="en-US" sz="2400" b="1" dirty="0">
                <a:latin typeface="仿宋_GB2312" panose="02010609030101010101" pitchFamily="49" charset="-122"/>
                <a:ea typeface="仿宋_GB2312" panose="02010609030101010101" pitchFamily="49" charset="-122"/>
              </a:rPr>
              <a:t>前期费用（如设计勘察费、土地购置费等）</a:t>
            </a:r>
            <a:r>
              <a:rPr lang="zh-CN" altLang="en-US" sz="2400" dirty="0">
                <a:latin typeface="仿宋_GB2312" panose="02010609030101010101" pitchFamily="49" charset="-122"/>
                <a:ea typeface="仿宋_GB2312" panose="02010609030101010101" pitchFamily="49" charset="-122"/>
              </a:rPr>
              <a:t>在</a:t>
            </a:r>
            <a:r>
              <a:rPr lang="zh-CN" altLang="en-US" sz="2400" dirty="0">
                <a:solidFill>
                  <a:srgbClr val="FF0000"/>
                </a:solidFill>
                <a:latin typeface="仿宋_GB2312" panose="02010609030101010101" pitchFamily="49" charset="-122"/>
                <a:ea typeface="仿宋_GB2312" panose="02010609030101010101" pitchFamily="49" charset="-122"/>
              </a:rPr>
              <a:t>项目正式开工动土时</a:t>
            </a:r>
            <a:r>
              <a:rPr lang="zh-CN" altLang="en-US" sz="2400" dirty="0">
                <a:latin typeface="仿宋_GB2312" panose="02010609030101010101" pitchFamily="49" charset="-122"/>
                <a:ea typeface="仿宋_GB2312" panose="02010609030101010101" pitchFamily="49" charset="-122"/>
              </a:rPr>
              <a:t>计入投资。</a:t>
            </a:r>
            <a:endParaRPr lang="zh-CN" altLang="en-US" sz="2400" dirty="0">
              <a:latin typeface="仿宋_GB2312" panose="02010609030101010101" pitchFamily="49" charset="-122"/>
              <a:ea typeface="仿宋_GB2312" panose="02010609030101010101" pitchFamily="49" charset="-122"/>
            </a:endParaRPr>
          </a:p>
          <a:p>
            <a:pPr>
              <a:lnSpc>
                <a:spcPct val="120000"/>
              </a:lnSpc>
              <a:buFont typeface="Wingdings" panose="05000000000000000000" pitchFamily="2" charset="2"/>
              <a:buChar char="l"/>
            </a:pPr>
            <a:r>
              <a:rPr lang="zh-CN" altLang="en-US" sz="2400" b="1" dirty="0">
                <a:latin typeface="仿宋_GB2312" panose="02010609030101010101" pitchFamily="49" charset="-122"/>
                <a:ea typeface="仿宋_GB2312" panose="02010609030101010101" pitchFamily="49" charset="-122"/>
              </a:rPr>
              <a:t>国内贷款利息</a:t>
            </a:r>
            <a:r>
              <a:rPr lang="zh-CN" altLang="en-US" sz="2400" dirty="0">
                <a:latin typeface="仿宋_GB2312" panose="02010609030101010101" pitchFamily="49" charset="-122"/>
                <a:ea typeface="仿宋_GB2312" panose="02010609030101010101" pitchFamily="49" charset="-122"/>
              </a:rPr>
              <a:t>按报告期实际支付的利息计算投资完成额，并作为增加固定资产的费用处理。利用国外资金或国家自有外汇购置的国外设备、工具、器具、材料以及支付的各种费用，按</a:t>
            </a:r>
            <a:r>
              <a:rPr lang="zh-CN" altLang="en-US" sz="2400" b="1" dirty="0">
                <a:latin typeface="仿宋_GB2312" panose="02010609030101010101" pitchFamily="49" charset="-122"/>
                <a:ea typeface="仿宋_GB2312" panose="02010609030101010101" pitchFamily="49" charset="-122"/>
              </a:rPr>
              <a:t>实际结算价格</a:t>
            </a:r>
            <a:r>
              <a:rPr lang="zh-CN" altLang="en-US" sz="2400" dirty="0">
                <a:latin typeface="仿宋_GB2312" panose="02010609030101010101" pitchFamily="49" charset="-122"/>
                <a:ea typeface="仿宋_GB2312" panose="02010609030101010101" pitchFamily="49" charset="-122"/>
              </a:rPr>
              <a:t>折合人民币计算。</a:t>
            </a:r>
            <a:endParaRPr lang="zh-CN" altLang="en-US" sz="2400" dirty="0">
              <a:latin typeface="仿宋_GB2312" panose="02010609030101010101" pitchFamily="49" charset="-122"/>
              <a:ea typeface="仿宋_GB2312" panose="02010609030101010101" pitchFamily="49" charset="-122"/>
            </a:endParaRPr>
          </a:p>
          <a:p>
            <a:pPr>
              <a:lnSpc>
                <a:spcPct val="120000"/>
              </a:lnSpc>
              <a:buFont typeface="Wingdings" panose="05000000000000000000" pitchFamily="2" charset="2"/>
              <a:buChar char="l"/>
            </a:pPr>
            <a:r>
              <a:rPr lang="zh-CN" altLang="en-US" sz="2400" b="1" dirty="0">
                <a:solidFill>
                  <a:srgbClr val="FF0000"/>
                </a:solidFill>
                <a:latin typeface="仿宋_GB2312" panose="02010609030101010101" pitchFamily="49" charset="-122"/>
                <a:ea typeface="仿宋_GB2312" panose="02010609030101010101" pitchFamily="49" charset="-122"/>
              </a:rPr>
              <a:t>其他费用的分摊问题：</a:t>
            </a:r>
            <a:r>
              <a:rPr lang="zh-CN" altLang="en-US" sz="2400" b="1" dirty="0">
                <a:latin typeface="仿宋_GB2312" panose="02010609030101010101" pitchFamily="49" charset="-122"/>
                <a:ea typeface="仿宋_GB2312" panose="02010609030101010101" pitchFamily="49" charset="-122"/>
              </a:rPr>
              <a:t>若多个项目统一征地拆迁，土地费用按照项目实际用地面积占比分摊，</a:t>
            </a:r>
            <a:r>
              <a:rPr lang="zh-CN" altLang="en-US" sz="2400" b="1" dirty="0">
                <a:solidFill>
                  <a:srgbClr val="FF0000"/>
                </a:solidFill>
                <a:latin typeface="仿宋_GB2312" panose="02010609030101010101" pitchFamily="49" charset="-122"/>
                <a:ea typeface="仿宋_GB2312" panose="02010609030101010101" pitchFamily="49" charset="-122"/>
              </a:rPr>
              <a:t>不得重复报送；</a:t>
            </a:r>
            <a:r>
              <a:rPr lang="zh-CN" altLang="en-US" sz="2400" b="1" dirty="0">
                <a:latin typeface="仿宋_GB2312" panose="02010609030101010101" pitchFamily="49" charset="-122"/>
                <a:ea typeface="仿宋_GB2312" panose="02010609030101010101" pitchFamily="49" charset="-122"/>
              </a:rPr>
              <a:t>若一笔贷款用于多个项目建设，且无法区分每个项目实际使用贷款数额，则利息支出按项目工程进度占比分摊。</a:t>
            </a:r>
            <a:endParaRPr lang="zh-CN" altLang="en-US" sz="2400" b="1" dirty="0">
              <a:latin typeface="仿宋_GB2312" panose="02010609030101010101" pitchFamily="49" charset="-122"/>
              <a:ea typeface="仿宋_GB2312" panose="02010609030101010101" pitchFamily="49" charset="-122"/>
            </a:endParaRPr>
          </a:p>
          <a:p>
            <a:pPr>
              <a:lnSpc>
                <a:spcPct val="120000"/>
              </a:lnSpc>
              <a:buFont typeface="Wingdings" panose="05000000000000000000" pitchFamily="2" charset="2"/>
              <a:buChar char="l"/>
            </a:pPr>
            <a:r>
              <a:rPr lang="zh-CN" altLang="en-US" sz="2400" b="1" dirty="0">
                <a:solidFill>
                  <a:srgbClr val="FF0000"/>
                </a:solidFill>
                <a:latin typeface="仿宋_GB2312" panose="02010609030101010101" pitchFamily="49" charset="-122"/>
                <a:ea typeface="仿宋_GB2312" panose="02010609030101010101" pitchFamily="49" charset="-122"/>
              </a:rPr>
              <a:t>续建项目其他费用不跨年（新入库的项目费用可以包括往年的数据，之前年度入库的续建项目不能跨年上报费用），与房地产开发投资有区别。</a:t>
            </a:r>
            <a:endParaRPr lang="zh-CN" altLang="en-US" sz="2400" b="1" dirty="0">
              <a:solidFill>
                <a:srgbClr val="FF0000"/>
              </a:solidFill>
              <a:latin typeface="仿宋_GB2312" panose="02010609030101010101" pitchFamily="49" charset="-122"/>
              <a:ea typeface="仿宋_GB2312" panose="02010609030101010101" pitchFamily="49" charset="-122"/>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矩形 2"/>
          <p:cNvSpPr/>
          <p:nvPr/>
        </p:nvSpPr>
        <p:spPr>
          <a:xfrm>
            <a:off x="954464" y="858232"/>
            <a:ext cx="10640123" cy="4966335"/>
          </a:xfrm>
          <a:prstGeom prst="rect">
            <a:avLst/>
          </a:prstGeom>
          <a:noFill/>
          <a:ln w="9525">
            <a:noFill/>
          </a:ln>
        </p:spPr>
        <p:txBody>
          <a:bodyPr anchor="t" anchorCtr="0">
            <a:spAutoFit/>
          </a:bodyPr>
          <a:p>
            <a:pPr>
              <a:lnSpc>
                <a:spcPct val="120000"/>
              </a:lnSpc>
            </a:pPr>
            <a:r>
              <a:rPr lang="zh-CN" altLang="en-US" sz="2400" b="1" dirty="0">
                <a:latin typeface="仿宋_GB2312" panose="02010609030101010101" pitchFamily="49" charset="-122"/>
                <a:ea typeface="仿宋_GB2312" panose="02010609030101010101" pitchFamily="49" charset="-122"/>
                <a:sym typeface="+mn-ea"/>
              </a:rPr>
              <a:t>不包括：</a:t>
            </a:r>
            <a:endParaRPr lang="en-US" altLang="zh-CN" sz="2400" b="1" dirty="0">
              <a:latin typeface="仿宋_GB2312" panose="02010609030101010101" pitchFamily="49" charset="-122"/>
              <a:ea typeface="仿宋_GB2312" panose="02010609030101010101" pitchFamily="49" charset="-122"/>
              <a:sym typeface="+mn-ea"/>
            </a:endParaRPr>
          </a:p>
          <a:p>
            <a:pPr>
              <a:lnSpc>
                <a:spcPct val="120000"/>
              </a:lnSpc>
            </a:pPr>
            <a:r>
              <a:rPr lang="zh-CN" altLang="en-US" sz="2000" b="1" dirty="0">
                <a:latin typeface="+mj-ea"/>
                <a:ea typeface="+mj-ea"/>
                <a:cs typeface="+mj-ea"/>
                <a:sym typeface="+mn-ea"/>
              </a:rPr>
              <a:t>（</a:t>
            </a:r>
            <a:r>
              <a:rPr lang="en-US" altLang="zh-CN" sz="2000" b="1" dirty="0">
                <a:latin typeface="+mj-ea"/>
                <a:ea typeface="+mj-ea"/>
                <a:cs typeface="+mj-ea"/>
                <a:sym typeface="+mn-ea"/>
              </a:rPr>
              <a:t>1</a:t>
            </a:r>
            <a:r>
              <a:rPr lang="zh-CN" altLang="en-US" sz="2000" b="1" dirty="0">
                <a:latin typeface="+mj-ea"/>
                <a:ea typeface="+mj-ea"/>
                <a:cs typeface="+mj-ea"/>
                <a:sym typeface="+mn-ea"/>
              </a:rPr>
              <a:t>）不属于固定资产的</a:t>
            </a:r>
            <a:endParaRPr lang="en-US" altLang="zh-CN" sz="2000" b="1" dirty="0">
              <a:latin typeface="+mj-ea"/>
              <a:ea typeface="+mj-ea"/>
              <a:cs typeface="+mj-ea"/>
              <a:sym typeface="+mn-ea"/>
            </a:endParaRPr>
          </a:p>
          <a:p>
            <a:pPr>
              <a:lnSpc>
                <a:spcPct val="120000"/>
              </a:lnSpc>
            </a:pPr>
            <a:r>
              <a:rPr lang="zh-CN" altLang="en-US" sz="2000" dirty="0">
                <a:latin typeface="+mj-ea"/>
                <a:ea typeface="+mj-ea"/>
                <a:cs typeface="+mj-ea"/>
                <a:sym typeface="+mn-ea"/>
              </a:rPr>
              <a:t>①流动资产。②消耗品。③投资品。④消耗性生物资产。⑤发放给农户的货币补贴。⑥其他。</a:t>
            </a:r>
            <a:endParaRPr lang="en-US" altLang="zh-CN" sz="2000" dirty="0">
              <a:latin typeface="+mj-ea"/>
              <a:ea typeface="+mj-ea"/>
              <a:cs typeface="+mj-ea"/>
              <a:sym typeface="+mn-ea"/>
            </a:endParaRPr>
          </a:p>
          <a:p>
            <a:pPr>
              <a:lnSpc>
                <a:spcPct val="120000"/>
              </a:lnSpc>
            </a:pPr>
            <a:r>
              <a:rPr lang="zh-CN" altLang="en-US" sz="2000" b="1" dirty="0">
                <a:latin typeface="+mj-ea"/>
                <a:ea typeface="+mj-ea"/>
                <a:cs typeface="+mj-ea"/>
                <a:sym typeface="+mn-ea"/>
              </a:rPr>
              <a:t>（</a:t>
            </a:r>
            <a:r>
              <a:rPr lang="en-US" altLang="zh-CN" sz="2000" b="1" dirty="0">
                <a:latin typeface="+mj-ea"/>
                <a:ea typeface="+mj-ea"/>
                <a:cs typeface="+mj-ea"/>
                <a:sym typeface="+mn-ea"/>
              </a:rPr>
              <a:t>2</a:t>
            </a:r>
            <a:r>
              <a:rPr lang="zh-CN" altLang="en-US" sz="2000" b="1" dirty="0">
                <a:latin typeface="+mj-ea"/>
                <a:ea typeface="+mj-ea"/>
                <a:cs typeface="+mj-ea"/>
                <a:sym typeface="+mn-ea"/>
              </a:rPr>
              <a:t>）相关支出在会计上作为</a:t>
            </a:r>
            <a:r>
              <a:rPr lang="zh-CN" altLang="en-US" sz="2000" b="1" dirty="0">
                <a:solidFill>
                  <a:srgbClr val="FF0000"/>
                </a:solidFill>
                <a:latin typeface="+mj-ea"/>
                <a:ea typeface="+mj-ea"/>
                <a:cs typeface="+mj-ea"/>
                <a:sym typeface="+mn-ea"/>
              </a:rPr>
              <a:t>成本费用处理</a:t>
            </a:r>
            <a:r>
              <a:rPr lang="zh-CN" altLang="en-US" sz="2000" b="1" dirty="0">
                <a:latin typeface="+mj-ea"/>
                <a:ea typeface="+mj-ea"/>
                <a:cs typeface="+mj-ea"/>
                <a:sym typeface="+mn-ea"/>
              </a:rPr>
              <a:t>的建设活动</a:t>
            </a:r>
            <a:endParaRPr lang="en-US" altLang="zh-CN" sz="2000" b="1" dirty="0">
              <a:latin typeface="+mj-ea"/>
              <a:ea typeface="+mj-ea"/>
              <a:cs typeface="+mj-ea"/>
              <a:sym typeface="+mn-ea"/>
            </a:endParaRPr>
          </a:p>
          <a:p>
            <a:pPr>
              <a:lnSpc>
                <a:spcPct val="120000"/>
              </a:lnSpc>
            </a:pPr>
            <a:r>
              <a:rPr lang="zh-CN" altLang="en-US" sz="2000" dirty="0">
                <a:latin typeface="仿宋_GB2312" panose="02010609030101010101" pitchFamily="49" charset="-122"/>
                <a:ea typeface="仿宋_GB2312" panose="02010609030101010101" pitchFamily="49" charset="-122"/>
                <a:sym typeface="+mn-ea"/>
              </a:rPr>
              <a:t>一般包括</a:t>
            </a:r>
            <a:r>
              <a:rPr lang="zh-CN" altLang="en-US" sz="2000" dirty="0">
                <a:solidFill>
                  <a:srgbClr val="C00000"/>
                </a:solidFill>
                <a:latin typeface="仿宋_GB2312" panose="02010609030101010101" pitchFamily="49" charset="-122"/>
                <a:ea typeface="仿宋_GB2312" panose="02010609030101010101" pitchFamily="49" charset="-122"/>
                <a:sym typeface="+mn-ea"/>
              </a:rPr>
              <a:t>大修理、养护、维护性质的工程</a:t>
            </a:r>
            <a:r>
              <a:rPr lang="zh-CN" altLang="en-US" sz="2000" dirty="0">
                <a:latin typeface="仿宋_GB2312" panose="02010609030101010101" pitchFamily="49" charset="-122"/>
                <a:ea typeface="仿宋_GB2312" panose="02010609030101010101" pitchFamily="49" charset="-122"/>
                <a:sym typeface="+mn-ea"/>
              </a:rPr>
              <a:t>，如设备维修、建筑物翻修和加固、单纯装饰装修、农田水利工程（堤防、水库）维修、铁路大修、道路日常养护、景观维护等。这类建设活动未替换原有的固定资产，也没有增加新的固定资产，属于生产范畴，不属于投资活动。</a:t>
            </a:r>
            <a:endParaRPr lang="en-US" altLang="zh-CN" sz="2000" dirty="0">
              <a:latin typeface="仿宋_GB2312" panose="02010609030101010101" pitchFamily="49" charset="-122"/>
              <a:ea typeface="仿宋_GB2312" panose="02010609030101010101" pitchFamily="49" charset="-122"/>
              <a:sym typeface="+mn-ea"/>
            </a:endParaRPr>
          </a:p>
          <a:p>
            <a:pPr>
              <a:lnSpc>
                <a:spcPct val="120000"/>
              </a:lnSpc>
            </a:pPr>
            <a:r>
              <a:rPr lang="zh-CN" altLang="en-US" sz="2000" b="1" dirty="0">
                <a:latin typeface="仿宋_GB2312" panose="02010609030101010101" pitchFamily="49" charset="-122"/>
                <a:ea typeface="仿宋_GB2312" panose="02010609030101010101" pitchFamily="49" charset="-122"/>
                <a:sym typeface="+mn-ea"/>
              </a:rPr>
              <a:t>（</a:t>
            </a:r>
            <a:r>
              <a:rPr lang="en-US" altLang="zh-CN" sz="2000" b="1" dirty="0">
                <a:latin typeface="仿宋_GB2312" panose="02010609030101010101" pitchFamily="49" charset="-122"/>
                <a:ea typeface="仿宋_GB2312" panose="02010609030101010101" pitchFamily="49" charset="-122"/>
                <a:sym typeface="+mn-ea"/>
              </a:rPr>
              <a:t>3</a:t>
            </a:r>
            <a:r>
              <a:rPr lang="zh-CN" altLang="en-US" sz="2000" b="1" dirty="0">
                <a:latin typeface="仿宋_GB2312" panose="02010609030101010101" pitchFamily="49" charset="-122"/>
                <a:ea typeface="仿宋_GB2312" panose="02010609030101010101" pitchFamily="49" charset="-122"/>
                <a:sym typeface="+mn-ea"/>
              </a:rPr>
              <a:t>）造成重复统计的</a:t>
            </a:r>
            <a:endParaRPr lang="en-US" altLang="zh-CN" sz="2000" b="1" dirty="0">
              <a:latin typeface="仿宋_GB2312" panose="02010609030101010101" pitchFamily="49" charset="-122"/>
              <a:ea typeface="仿宋_GB2312" panose="02010609030101010101" pitchFamily="49" charset="-122"/>
              <a:sym typeface="+mn-ea"/>
            </a:endParaRPr>
          </a:p>
          <a:p>
            <a:pPr>
              <a:lnSpc>
                <a:spcPct val="120000"/>
              </a:lnSpc>
            </a:pPr>
            <a:r>
              <a:rPr lang="zh-CN" altLang="en-US" sz="2000" dirty="0">
                <a:latin typeface="仿宋_GB2312" panose="02010609030101010101" pitchFamily="49" charset="-122"/>
                <a:ea typeface="仿宋_GB2312" panose="02010609030101010101" pitchFamily="49" charset="-122"/>
                <a:sym typeface="+mn-ea"/>
              </a:rPr>
              <a:t>一般包括</a:t>
            </a:r>
            <a:r>
              <a:rPr lang="zh-CN" altLang="en-US" sz="2000" b="1" dirty="0">
                <a:solidFill>
                  <a:srgbClr val="C00000"/>
                </a:solidFill>
                <a:latin typeface="仿宋_GB2312" panose="02010609030101010101" pitchFamily="49" charset="-122"/>
                <a:ea typeface="仿宋_GB2312" panose="02010609030101010101" pitchFamily="49" charset="-122"/>
                <a:sym typeface="+mn-ea"/>
              </a:rPr>
              <a:t>单纯购置的</a:t>
            </a:r>
            <a:r>
              <a:rPr lang="zh-CN" altLang="en-US" sz="2000" dirty="0">
                <a:solidFill>
                  <a:srgbClr val="C00000"/>
                </a:solidFill>
                <a:latin typeface="仿宋_GB2312" panose="02010609030101010101" pitchFamily="49" charset="-122"/>
                <a:ea typeface="仿宋_GB2312" panose="02010609030101010101" pitchFamily="49" charset="-122"/>
                <a:sym typeface="+mn-ea"/>
              </a:rPr>
              <a:t>旧建筑物和旧设备、临时性租赁租入（融资租赁除外）的固定资产、单位购置的商品房（包括主管部门购置商品房转换为保障性住房）、单纯土地平整、土地一级开发、围海造地等</a:t>
            </a:r>
            <a:r>
              <a:rPr lang="zh-CN" altLang="en-US" sz="2000" dirty="0">
                <a:latin typeface="仿宋_GB2312" panose="02010609030101010101" pitchFamily="49" charset="-122"/>
                <a:ea typeface="仿宋_GB2312" panose="02010609030101010101" pitchFamily="49" charset="-122"/>
                <a:sym typeface="+mn-ea"/>
              </a:rPr>
              <a:t>。这类建设项目虽然符合固定资产投资属性，但由于其相关支出</a:t>
            </a:r>
            <a:r>
              <a:rPr lang="zh-CN" altLang="en-US" sz="2000" b="1" dirty="0">
                <a:latin typeface="仿宋_GB2312" panose="02010609030101010101" pitchFamily="49" charset="-122"/>
                <a:ea typeface="仿宋_GB2312" panose="02010609030101010101" pitchFamily="49" charset="-122"/>
                <a:sym typeface="+mn-ea"/>
              </a:rPr>
              <a:t>已经在前期统计或将在后期建设时进行统计</a:t>
            </a:r>
            <a:r>
              <a:rPr lang="zh-CN" altLang="en-US" sz="2000" dirty="0">
                <a:latin typeface="仿宋_GB2312" panose="02010609030101010101" pitchFamily="49" charset="-122"/>
                <a:ea typeface="仿宋_GB2312" panose="02010609030101010101" pitchFamily="49" charset="-122"/>
                <a:sym typeface="+mn-ea"/>
              </a:rPr>
              <a:t>，为避免重复统计，制度上规定的上述内容不纳入固定资产投资统计范围。</a:t>
            </a:r>
            <a:endParaRPr lang="zh-CN" altLang="en-US" sz="100" dirty="0">
              <a:latin typeface="仿宋_GB2312" panose="02010609030101010101" pitchFamily="49" charset="-122"/>
              <a:ea typeface="仿宋_GB2312" panose="02010609030101010101" pitchFamily="49" charset="-122"/>
              <a:sym typeface="+mn-ea"/>
            </a:endParaRPr>
          </a:p>
        </p:txBody>
      </p:sp>
    </p:spTree>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9" name="标题 1"/>
          <p:cNvSpPr>
            <a:spLocks noGrp="1"/>
          </p:cNvSpPr>
          <p:nvPr>
            <p:ph type="title"/>
          </p:nvPr>
        </p:nvSpPr>
        <p:spPr>
          <a:xfrm>
            <a:off x="1702753" y="44450"/>
            <a:ext cx="5278438" cy="654050"/>
          </a:xfrm>
        </p:spPr>
        <p:txBody>
          <a:bodyPr vert="horz"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dirty="0">
                <a:ln>
                  <a:noFill/>
                </a:ln>
                <a:solidFill>
                  <a:srgbClr val="181DD6"/>
                </a:solidFill>
                <a:effectLst/>
                <a:uLnTx/>
                <a:uFillTx/>
                <a:latin typeface="隶书" panose="02010509060101010101" pitchFamily="49" charset="-122"/>
                <a:ea typeface="隶书" panose="02010509060101010101" pitchFamily="49" charset="-122"/>
                <a:cs typeface="+mj-cs"/>
                <a:sym typeface="+mn-lt"/>
              </a:rPr>
              <a:t>C113 </a:t>
            </a:r>
            <a:r>
              <a:rPr kumimoji="0" lang="zh-CN" altLang="en-US" sz="3200" b="1" i="0" u="none" strike="noStrike" kern="1200" cap="none" spc="0" normalizeH="0" baseline="0" noProof="0" dirty="0">
                <a:ln>
                  <a:noFill/>
                </a:ln>
                <a:solidFill>
                  <a:srgbClr val="181DD6"/>
                </a:solidFill>
                <a:effectLst/>
                <a:uLnTx/>
                <a:uFillTx/>
                <a:latin typeface="隶书" panose="02010509060101010101" pitchFamily="49" charset="-122"/>
                <a:ea typeface="隶书" panose="02010509060101010101" pitchFamily="49" charset="-122"/>
                <a:cs typeface="+mj-cs"/>
                <a:sym typeface="+mn-lt"/>
              </a:rPr>
              <a:t>旧建筑物购置费</a:t>
            </a:r>
            <a:endParaRPr kumimoji="0" lang="zh-CN" altLang="en-US" sz="3200" b="1" i="0" u="none" strike="noStrike" kern="1200" cap="none" spc="0" normalizeH="0" baseline="0" noProof="0" dirty="0">
              <a:ln>
                <a:noFill/>
              </a:ln>
              <a:solidFill>
                <a:srgbClr val="181DD6"/>
              </a:solidFill>
              <a:effectLst/>
              <a:uLnTx/>
              <a:uFillTx/>
              <a:latin typeface="隶书" panose="02010509060101010101" pitchFamily="49" charset="-122"/>
              <a:ea typeface="隶书" panose="02010509060101010101" pitchFamily="49" charset="-122"/>
              <a:cs typeface="+mj-cs"/>
              <a:sym typeface="+mn-lt"/>
            </a:endParaRPr>
          </a:p>
        </p:txBody>
      </p:sp>
      <p:sp>
        <p:nvSpPr>
          <p:cNvPr id="74754" name="矩形 6"/>
          <p:cNvSpPr/>
          <p:nvPr/>
        </p:nvSpPr>
        <p:spPr>
          <a:xfrm>
            <a:off x="1095375" y="786130"/>
            <a:ext cx="10421620" cy="2749550"/>
          </a:xfrm>
          <a:prstGeom prst="rect">
            <a:avLst/>
          </a:prstGeom>
          <a:noFill/>
          <a:ln w="9525">
            <a:noFill/>
          </a:ln>
        </p:spPr>
        <p:txBody>
          <a:bodyPr wrap="square" anchor="t" anchorCtr="0">
            <a:spAutoFit/>
          </a:bodyPr>
          <a:lstStyle/>
          <a:p>
            <a:pPr>
              <a:lnSpc>
                <a:spcPct val="120000"/>
              </a:lnSpc>
            </a:pPr>
            <a:r>
              <a:rPr lang="zh-CN" altLang="en-US" sz="2400" dirty="0">
                <a:solidFill>
                  <a:srgbClr val="000000"/>
                </a:solidFill>
                <a:latin typeface="仿宋_GB2312" panose="02010609030101010101" pitchFamily="49" charset="-122"/>
                <a:ea typeface="仿宋_GB2312" panose="02010609030101010101" pitchFamily="49" charset="-122"/>
              </a:rPr>
              <a:t>● 指购置已使用过的各种旧房屋及其他建筑物，即对旧房屋及其他建筑物的赔偿费。</a:t>
            </a:r>
            <a:endParaRPr lang="zh-CN" altLang="en-US" sz="2400" dirty="0">
              <a:solidFill>
                <a:srgbClr val="000000"/>
              </a:solidFill>
              <a:latin typeface="仿宋_GB2312" panose="02010609030101010101" pitchFamily="49" charset="-122"/>
              <a:ea typeface="仿宋_GB2312" panose="02010609030101010101" pitchFamily="49" charset="-122"/>
            </a:endParaRPr>
          </a:p>
          <a:p>
            <a:pPr>
              <a:lnSpc>
                <a:spcPct val="120000"/>
              </a:lnSpc>
            </a:pPr>
            <a:endParaRPr lang="zh-CN" altLang="en-US" sz="2400" dirty="0">
              <a:solidFill>
                <a:srgbClr val="000000"/>
              </a:solidFill>
              <a:latin typeface="仿宋_GB2312" panose="02010609030101010101" pitchFamily="49" charset="-122"/>
              <a:ea typeface="仿宋_GB2312" panose="02010609030101010101" pitchFamily="49" charset="-122"/>
            </a:endParaRPr>
          </a:p>
          <a:p>
            <a:pPr>
              <a:lnSpc>
                <a:spcPct val="120000"/>
              </a:lnSpc>
            </a:pPr>
            <a:endParaRPr lang="zh-CN" altLang="en-US" sz="2400" dirty="0">
              <a:solidFill>
                <a:srgbClr val="000000"/>
              </a:solidFill>
              <a:latin typeface="仿宋_GB2312" panose="02010609030101010101" pitchFamily="49" charset="-122"/>
              <a:ea typeface="仿宋_GB2312" panose="02010609030101010101" pitchFamily="49" charset="-122"/>
            </a:endParaRPr>
          </a:p>
          <a:p>
            <a:pPr>
              <a:lnSpc>
                <a:spcPct val="120000"/>
              </a:lnSpc>
            </a:pPr>
            <a:r>
              <a:rPr lang="zh-CN" altLang="en-US" sz="2400" dirty="0">
                <a:solidFill>
                  <a:srgbClr val="FF0000"/>
                </a:solidFill>
                <a:latin typeface="仿宋_GB2312" panose="02010609030101010101" pitchFamily="49" charset="-122"/>
                <a:ea typeface="仿宋_GB2312" panose="02010609030101010101" pitchFamily="49" charset="-122"/>
              </a:rPr>
              <a:t>单纯购置旧建筑物的项目不填报固定资产投资项目表。购买建筑物（无论新旧）后进行单纯装修，不得纳入固定资产投资统计。</a:t>
            </a:r>
            <a:endParaRPr lang="zh-CN" altLang="en-US" sz="2400" dirty="0">
              <a:solidFill>
                <a:srgbClr val="FF0000"/>
              </a:solidFill>
              <a:latin typeface="仿宋_GB2312" panose="02010609030101010101" pitchFamily="49" charset="-122"/>
              <a:ea typeface="仿宋_GB2312" panose="02010609030101010101" pitchFamily="49" charset="-122"/>
            </a:endParaRPr>
          </a:p>
        </p:txBody>
      </p:sp>
    </p:spTree>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9" name="标题 1"/>
          <p:cNvSpPr>
            <a:spLocks noGrp="1"/>
          </p:cNvSpPr>
          <p:nvPr>
            <p:ph type="title"/>
          </p:nvPr>
        </p:nvSpPr>
        <p:spPr>
          <a:xfrm>
            <a:off x="2452688" y="0"/>
            <a:ext cx="5278438" cy="654050"/>
          </a:xfrm>
        </p:spPr>
        <p:txBody>
          <a:bodyPr vert="horz"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dirty="0">
                <a:ln>
                  <a:noFill/>
                </a:ln>
                <a:solidFill>
                  <a:srgbClr val="FF0000"/>
                </a:solidFill>
                <a:effectLst/>
                <a:uLnTx/>
                <a:uFillTx/>
                <a:latin typeface="隶书" panose="02010509060101010101" pitchFamily="49" charset="-122"/>
                <a:ea typeface="隶书" panose="02010509060101010101" pitchFamily="49" charset="-122"/>
                <a:cs typeface="+mj-cs"/>
                <a:sym typeface="+mn-lt"/>
              </a:rPr>
              <a:t>c114 </a:t>
            </a:r>
            <a:r>
              <a:rPr kumimoji="0" lang="zh-CN" altLang="en-US" sz="3200" b="1" i="0" u="none" strike="noStrike" kern="1200" cap="none" spc="0" normalizeH="0" baseline="0" noProof="0" dirty="0">
                <a:ln>
                  <a:noFill/>
                </a:ln>
                <a:solidFill>
                  <a:srgbClr val="FF0000"/>
                </a:solidFill>
                <a:effectLst/>
                <a:uLnTx/>
                <a:uFillTx/>
                <a:latin typeface="隶书" panose="02010509060101010101" pitchFamily="49" charset="-122"/>
                <a:ea typeface="隶书" panose="02010509060101010101" pitchFamily="49" charset="-122"/>
                <a:cs typeface="+mj-cs"/>
                <a:sym typeface="+mn-lt"/>
              </a:rPr>
              <a:t>建设用地费</a:t>
            </a:r>
            <a:endParaRPr kumimoji="0" lang="zh-CN" altLang="en-US" sz="3200" b="1" i="0" u="none" strike="noStrike" kern="1200" cap="none" spc="0" normalizeH="0" baseline="0" noProof="0" dirty="0">
              <a:ln>
                <a:noFill/>
              </a:ln>
              <a:solidFill>
                <a:srgbClr val="FF0000"/>
              </a:solidFill>
              <a:effectLst/>
              <a:uLnTx/>
              <a:uFillTx/>
              <a:latin typeface="隶书" panose="02010509060101010101" pitchFamily="49" charset="-122"/>
              <a:ea typeface="隶书" panose="02010509060101010101" pitchFamily="49" charset="-122"/>
              <a:cs typeface="+mj-cs"/>
              <a:sym typeface="+mn-lt"/>
            </a:endParaRPr>
          </a:p>
        </p:txBody>
      </p:sp>
      <p:sp>
        <p:nvSpPr>
          <p:cNvPr id="75778" name="矩形 6"/>
          <p:cNvSpPr/>
          <p:nvPr/>
        </p:nvSpPr>
        <p:spPr>
          <a:xfrm>
            <a:off x="972820" y="833755"/>
            <a:ext cx="9344660" cy="5077460"/>
          </a:xfrm>
          <a:prstGeom prst="rect">
            <a:avLst/>
          </a:prstGeom>
          <a:noFill/>
          <a:ln w="9525">
            <a:noFill/>
          </a:ln>
        </p:spPr>
        <p:txBody>
          <a:bodyPr wrap="square" anchor="t" anchorCtr="0">
            <a:spAutoFit/>
          </a:bodyPr>
          <a:lstStyle/>
          <a:p>
            <a:pPr>
              <a:lnSpc>
                <a:spcPct val="150000"/>
              </a:lnSpc>
            </a:pPr>
            <a:r>
              <a:rPr lang="zh-CN" altLang="en-US" dirty="0">
                <a:solidFill>
                  <a:srgbClr val="000000"/>
                </a:solidFill>
                <a:latin typeface="仿宋_GB2312" panose="02010609030101010101" pitchFamily="49" charset="-122"/>
                <a:ea typeface="仿宋_GB2312" panose="02010609030101010101" pitchFamily="49" charset="-122"/>
              </a:rPr>
              <a:t>● </a:t>
            </a:r>
            <a:r>
              <a:rPr lang="zh-CN" altLang="en-US" sz="2400" dirty="0">
                <a:solidFill>
                  <a:srgbClr val="000000"/>
                </a:solidFill>
                <a:latin typeface="仿宋_GB2312" panose="02010609030101010101" pitchFamily="49" charset="-122"/>
                <a:ea typeface="仿宋_GB2312" panose="02010609030101010101" pitchFamily="49" charset="-122"/>
              </a:rPr>
              <a:t>指建设项目通过各种方式取得土地使用权而支付的费用。</a:t>
            </a:r>
            <a:endParaRPr lang="en-US" altLang="zh-CN" sz="2400" dirty="0">
              <a:solidFill>
                <a:srgbClr val="000000"/>
              </a:solidFill>
              <a:latin typeface="仿宋_GB2312" panose="02010609030101010101" pitchFamily="49" charset="-122"/>
              <a:ea typeface="仿宋_GB2312" panose="02010609030101010101" pitchFamily="49" charset="-122"/>
            </a:endParaRPr>
          </a:p>
          <a:p>
            <a:pPr>
              <a:lnSpc>
                <a:spcPct val="150000"/>
              </a:lnSpc>
            </a:pPr>
            <a:r>
              <a:rPr lang="zh-CN" altLang="en-US" sz="2400" dirty="0">
                <a:solidFill>
                  <a:srgbClr val="000000"/>
                </a:solidFill>
                <a:latin typeface="仿宋_GB2312" panose="02010609030101010101" pitchFamily="49" charset="-122"/>
                <a:ea typeface="仿宋_GB2312" panose="02010609030101010101" pitchFamily="49" charset="-122"/>
              </a:rPr>
              <a:t>   </a:t>
            </a:r>
            <a:r>
              <a:rPr lang="zh-CN" altLang="en-US" sz="2400" dirty="0">
                <a:solidFill>
                  <a:srgbClr val="FF0000"/>
                </a:solidFill>
                <a:latin typeface="仿宋_GB2312" panose="02010609030101010101" pitchFamily="49" charset="-122"/>
                <a:ea typeface="仿宋_GB2312" panose="02010609030101010101" pitchFamily="49" charset="-122"/>
              </a:rPr>
              <a:t>包括七种</a:t>
            </a:r>
            <a:r>
              <a:rPr lang="zh-CN" altLang="en-US" sz="2400" dirty="0">
                <a:solidFill>
                  <a:srgbClr val="000000"/>
                </a:solidFill>
                <a:latin typeface="仿宋_GB2312" panose="02010609030101010101" pitchFamily="49" charset="-122"/>
                <a:ea typeface="仿宋_GB2312" panose="02010609030101010101" pitchFamily="49" charset="-122"/>
              </a:rPr>
              <a:t>方式：</a:t>
            </a:r>
            <a:endParaRPr lang="en-US" altLang="zh-CN" sz="2400" dirty="0">
              <a:solidFill>
                <a:srgbClr val="000000"/>
              </a:solidFill>
              <a:latin typeface="仿宋_GB2312" panose="02010609030101010101" pitchFamily="49" charset="-122"/>
              <a:ea typeface="仿宋_GB2312" panose="02010609030101010101" pitchFamily="49" charset="-122"/>
            </a:endParaRPr>
          </a:p>
          <a:p>
            <a:pPr>
              <a:lnSpc>
                <a:spcPct val="150000"/>
              </a:lnSpc>
            </a:pPr>
            <a:r>
              <a:rPr lang="zh-CN" altLang="en-US" sz="2400" dirty="0">
                <a:solidFill>
                  <a:srgbClr val="000000"/>
                </a:solidFill>
                <a:latin typeface="仿宋_GB2312" panose="02010609030101010101" pitchFamily="49" charset="-122"/>
                <a:ea typeface="仿宋_GB2312" panose="02010609030101010101" pitchFamily="49" charset="-122"/>
              </a:rPr>
              <a:t>   （</a:t>
            </a:r>
            <a:r>
              <a:rPr lang="en-US" altLang="zh-CN" sz="2400" dirty="0">
                <a:solidFill>
                  <a:srgbClr val="000000"/>
                </a:solidFill>
                <a:latin typeface="仿宋_GB2312" panose="02010609030101010101" pitchFamily="49" charset="-122"/>
                <a:ea typeface="仿宋_GB2312" panose="02010609030101010101" pitchFamily="49" charset="-122"/>
              </a:rPr>
              <a:t>1</a:t>
            </a:r>
            <a:r>
              <a:rPr lang="zh-CN" altLang="en-US" sz="2400" dirty="0">
                <a:solidFill>
                  <a:srgbClr val="000000"/>
                </a:solidFill>
                <a:latin typeface="仿宋_GB2312" panose="02010609030101010101" pitchFamily="49" charset="-122"/>
                <a:ea typeface="仿宋_GB2312" panose="02010609030101010101" pitchFamily="49" charset="-122"/>
              </a:rPr>
              <a:t>）土地购置费</a:t>
            </a:r>
            <a:r>
              <a:rPr lang="en-US" altLang="zh-CN" sz="2400" dirty="0">
                <a:solidFill>
                  <a:srgbClr val="000000"/>
                </a:solidFill>
                <a:latin typeface="仿宋_GB2312" panose="02010609030101010101" pitchFamily="49" charset="-122"/>
                <a:ea typeface="仿宋_GB2312" panose="02010609030101010101" pitchFamily="49" charset="-122"/>
              </a:rPr>
              <a:t>       </a:t>
            </a:r>
            <a:r>
              <a:rPr lang="zh-CN" altLang="en-US" sz="2400" dirty="0">
                <a:solidFill>
                  <a:srgbClr val="000000"/>
                </a:solidFill>
                <a:latin typeface="仿宋_GB2312" panose="02010609030101010101" pitchFamily="49" charset="-122"/>
                <a:ea typeface="仿宋_GB2312" panose="02010609030101010101" pitchFamily="49" charset="-122"/>
              </a:rPr>
              <a:t>（</a:t>
            </a:r>
            <a:r>
              <a:rPr lang="en-US" altLang="zh-CN" sz="2400" dirty="0">
                <a:solidFill>
                  <a:srgbClr val="000000"/>
                </a:solidFill>
                <a:latin typeface="仿宋_GB2312" panose="02010609030101010101" pitchFamily="49" charset="-122"/>
                <a:ea typeface="仿宋_GB2312" panose="02010609030101010101" pitchFamily="49" charset="-122"/>
              </a:rPr>
              <a:t>2</a:t>
            </a:r>
            <a:r>
              <a:rPr lang="zh-CN" altLang="en-US" sz="2400" dirty="0">
                <a:solidFill>
                  <a:srgbClr val="000000"/>
                </a:solidFill>
                <a:latin typeface="仿宋_GB2312" panose="02010609030101010101" pitchFamily="49" charset="-122"/>
                <a:ea typeface="仿宋_GB2312" panose="02010609030101010101" pitchFamily="49" charset="-122"/>
              </a:rPr>
              <a:t>）土地征用及迁移补偿费</a:t>
            </a:r>
            <a:endParaRPr lang="en-US" altLang="zh-CN" sz="2400" dirty="0">
              <a:solidFill>
                <a:srgbClr val="000000"/>
              </a:solidFill>
              <a:latin typeface="仿宋_GB2312" panose="02010609030101010101" pitchFamily="49" charset="-122"/>
              <a:ea typeface="仿宋_GB2312" panose="02010609030101010101" pitchFamily="49" charset="-122"/>
            </a:endParaRPr>
          </a:p>
          <a:p>
            <a:pPr>
              <a:lnSpc>
                <a:spcPct val="150000"/>
              </a:lnSpc>
            </a:pPr>
            <a:r>
              <a:rPr lang="en-US" altLang="zh-CN" sz="2400" dirty="0">
                <a:solidFill>
                  <a:srgbClr val="000000"/>
                </a:solidFill>
                <a:latin typeface="仿宋_GB2312" panose="02010609030101010101" pitchFamily="49" charset="-122"/>
                <a:ea typeface="仿宋_GB2312" panose="02010609030101010101" pitchFamily="49" charset="-122"/>
              </a:rPr>
              <a:t>   </a:t>
            </a:r>
            <a:r>
              <a:rPr lang="zh-CN" sz="2400" dirty="0">
                <a:solidFill>
                  <a:srgbClr val="000000"/>
                </a:solidFill>
                <a:latin typeface="仿宋_GB2312" panose="02010609030101010101" pitchFamily="49" charset="-122"/>
                <a:ea typeface="仿宋_GB2312" panose="02010609030101010101" pitchFamily="49" charset="-122"/>
              </a:rPr>
              <a:t>（</a:t>
            </a:r>
            <a:r>
              <a:rPr lang="en-US" altLang="zh-CN" sz="2400" dirty="0">
                <a:solidFill>
                  <a:srgbClr val="000000"/>
                </a:solidFill>
                <a:latin typeface="仿宋_GB2312" panose="02010609030101010101" pitchFamily="49" charset="-122"/>
                <a:ea typeface="仿宋_GB2312" panose="02010609030101010101" pitchFamily="49" charset="-122"/>
              </a:rPr>
              <a:t>3</a:t>
            </a:r>
            <a:r>
              <a:rPr lang="zh-CN" altLang="en-US" sz="2400" dirty="0">
                <a:solidFill>
                  <a:srgbClr val="000000"/>
                </a:solidFill>
                <a:latin typeface="仿宋_GB2312" panose="02010609030101010101" pitchFamily="49" charset="-122"/>
                <a:ea typeface="仿宋_GB2312" panose="02010609030101010101" pitchFamily="49" charset="-122"/>
              </a:rPr>
              <a:t>）土地复垦及补偿费 （</a:t>
            </a:r>
            <a:r>
              <a:rPr lang="en-US" altLang="zh-CN" sz="2400" dirty="0">
                <a:solidFill>
                  <a:srgbClr val="000000"/>
                </a:solidFill>
                <a:latin typeface="仿宋_GB2312" panose="02010609030101010101" pitchFamily="49" charset="-122"/>
                <a:ea typeface="仿宋_GB2312" panose="02010609030101010101" pitchFamily="49" charset="-122"/>
              </a:rPr>
              <a:t>4</a:t>
            </a:r>
            <a:r>
              <a:rPr lang="zh-CN" altLang="en-US" sz="2400" dirty="0">
                <a:solidFill>
                  <a:srgbClr val="000000"/>
                </a:solidFill>
                <a:latin typeface="仿宋_GB2312" panose="02010609030101010101" pitchFamily="49" charset="-122"/>
                <a:ea typeface="仿宋_GB2312" panose="02010609030101010101" pitchFamily="49" charset="-122"/>
              </a:rPr>
              <a:t>）土地使用税</a:t>
            </a:r>
            <a:endParaRPr lang="en-US" altLang="zh-CN" sz="2400" dirty="0">
              <a:solidFill>
                <a:srgbClr val="000000"/>
              </a:solidFill>
              <a:latin typeface="仿宋_GB2312" panose="02010609030101010101" pitchFamily="49" charset="-122"/>
              <a:ea typeface="仿宋_GB2312" panose="02010609030101010101" pitchFamily="49" charset="-122"/>
            </a:endParaRPr>
          </a:p>
          <a:p>
            <a:pPr>
              <a:lnSpc>
                <a:spcPct val="150000"/>
              </a:lnSpc>
            </a:pPr>
            <a:r>
              <a:rPr lang="en-US" altLang="zh-CN" sz="2400" dirty="0">
                <a:solidFill>
                  <a:srgbClr val="000000"/>
                </a:solidFill>
                <a:latin typeface="仿宋_GB2312" panose="02010609030101010101" pitchFamily="49" charset="-122"/>
                <a:ea typeface="仿宋_GB2312" panose="02010609030101010101" pitchFamily="49" charset="-122"/>
              </a:rPr>
              <a:t>   </a:t>
            </a:r>
            <a:r>
              <a:rPr lang="zh-CN" altLang="en-US" sz="2400" dirty="0">
                <a:solidFill>
                  <a:srgbClr val="000000"/>
                </a:solidFill>
                <a:latin typeface="仿宋_GB2312" panose="02010609030101010101" pitchFamily="49" charset="-122"/>
                <a:ea typeface="仿宋_GB2312" panose="02010609030101010101" pitchFamily="49" charset="-122"/>
              </a:rPr>
              <a:t>（</a:t>
            </a:r>
            <a:r>
              <a:rPr lang="en-US" altLang="zh-CN" sz="2400" dirty="0">
                <a:solidFill>
                  <a:srgbClr val="000000"/>
                </a:solidFill>
                <a:latin typeface="仿宋_GB2312" panose="02010609030101010101" pitchFamily="49" charset="-122"/>
                <a:ea typeface="仿宋_GB2312" panose="02010609030101010101" pitchFamily="49" charset="-122"/>
              </a:rPr>
              <a:t>5</a:t>
            </a:r>
            <a:r>
              <a:rPr lang="zh-CN" altLang="en-US" sz="2400" dirty="0">
                <a:solidFill>
                  <a:srgbClr val="000000"/>
                </a:solidFill>
                <a:latin typeface="仿宋_GB2312" panose="02010609030101010101" pitchFamily="49" charset="-122"/>
                <a:ea typeface="仿宋_GB2312" panose="02010609030101010101" pitchFamily="49" charset="-122"/>
              </a:rPr>
              <a:t>）耕地占用税</a:t>
            </a:r>
            <a:r>
              <a:rPr lang="en-US" altLang="zh-CN" sz="2400" dirty="0">
                <a:solidFill>
                  <a:srgbClr val="000000"/>
                </a:solidFill>
                <a:latin typeface="仿宋_GB2312" panose="02010609030101010101" pitchFamily="49" charset="-122"/>
                <a:ea typeface="仿宋_GB2312" panose="02010609030101010101" pitchFamily="49" charset="-122"/>
              </a:rPr>
              <a:t>       </a:t>
            </a:r>
            <a:r>
              <a:rPr lang="zh-CN" altLang="en-US" sz="2400" dirty="0">
                <a:solidFill>
                  <a:srgbClr val="000000"/>
                </a:solidFill>
                <a:latin typeface="仿宋_GB2312" panose="02010609030101010101" pitchFamily="49" charset="-122"/>
                <a:ea typeface="仿宋_GB2312" panose="02010609030101010101" pitchFamily="49" charset="-122"/>
              </a:rPr>
              <a:t>（</a:t>
            </a:r>
            <a:r>
              <a:rPr lang="en-US" altLang="zh-CN" sz="2400" dirty="0">
                <a:solidFill>
                  <a:srgbClr val="000000"/>
                </a:solidFill>
                <a:latin typeface="仿宋_GB2312" panose="02010609030101010101" pitchFamily="49" charset="-122"/>
                <a:ea typeface="仿宋_GB2312" panose="02010609030101010101" pitchFamily="49" charset="-122"/>
              </a:rPr>
              <a:t>6</a:t>
            </a:r>
            <a:r>
              <a:rPr lang="zh-CN" altLang="en-US" sz="2400" dirty="0">
                <a:solidFill>
                  <a:srgbClr val="000000"/>
                </a:solidFill>
                <a:latin typeface="仿宋_GB2312" panose="02010609030101010101" pitchFamily="49" charset="-122"/>
                <a:ea typeface="仿宋_GB2312" panose="02010609030101010101" pitchFamily="49" charset="-122"/>
              </a:rPr>
              <a:t>）契税</a:t>
            </a:r>
            <a:endParaRPr lang="zh-CN" altLang="en-US" sz="2400" dirty="0">
              <a:solidFill>
                <a:srgbClr val="000000"/>
              </a:solidFill>
              <a:latin typeface="仿宋_GB2312" panose="02010609030101010101" pitchFamily="49" charset="-122"/>
              <a:ea typeface="仿宋_GB2312" panose="02010609030101010101" pitchFamily="49" charset="-122"/>
            </a:endParaRPr>
          </a:p>
          <a:p>
            <a:pPr>
              <a:lnSpc>
                <a:spcPct val="150000"/>
              </a:lnSpc>
            </a:pPr>
            <a:r>
              <a:rPr lang="en-US" altLang="zh-CN" dirty="0">
                <a:solidFill>
                  <a:srgbClr val="000000"/>
                </a:solidFill>
                <a:latin typeface="仿宋_GB2312" panose="02010609030101010101" pitchFamily="49" charset="-122"/>
                <a:ea typeface="仿宋_GB2312" panose="02010609030101010101" pitchFamily="49" charset="-122"/>
              </a:rPr>
              <a:t>    </a:t>
            </a:r>
            <a:r>
              <a:rPr lang="zh-CN" altLang="en-US" sz="2400" dirty="0">
                <a:solidFill>
                  <a:schemeClr val="tx1"/>
                </a:solidFill>
                <a:latin typeface="仿宋_GB2312" panose="02010609030101010101" pitchFamily="49" charset="-122"/>
                <a:ea typeface="仿宋_GB2312" panose="02010609030101010101" pitchFamily="49" charset="-122"/>
                <a:sym typeface="+mn-ea"/>
              </a:rPr>
              <a:t>（7）</a:t>
            </a:r>
            <a:r>
              <a:rPr lang="zh-CN" altLang="en-US" sz="2400" dirty="0">
                <a:solidFill>
                  <a:schemeClr val="tx1"/>
                </a:solidFill>
                <a:latin typeface="仿宋_GB2312" panose="02010609030101010101" pitchFamily="49" charset="-122"/>
                <a:ea typeface="仿宋_GB2312" panose="02010609030101010101" pitchFamily="49" charset="-122"/>
              </a:rPr>
              <a:t>失地农民养老保险</a:t>
            </a:r>
            <a:endParaRPr lang="zh-CN" altLang="en-US" sz="2400" dirty="0">
              <a:solidFill>
                <a:schemeClr val="tx1"/>
              </a:solidFill>
              <a:latin typeface="仿宋_GB2312" panose="02010609030101010101" pitchFamily="49" charset="-122"/>
              <a:ea typeface="仿宋_GB2312" panose="02010609030101010101" pitchFamily="49" charset="-122"/>
            </a:endParaRPr>
          </a:p>
          <a:p>
            <a:pPr>
              <a:lnSpc>
                <a:spcPct val="150000"/>
              </a:lnSpc>
            </a:pPr>
            <a:r>
              <a:rPr lang="en-US" altLang="zh-CN" sz="2400" dirty="0">
                <a:solidFill>
                  <a:schemeClr val="tx1"/>
                </a:solidFill>
                <a:latin typeface="仿宋_GB2312" panose="02010609030101010101" pitchFamily="49" charset="-122"/>
                <a:ea typeface="仿宋_GB2312" panose="02010609030101010101" pitchFamily="49" charset="-122"/>
              </a:rPr>
              <a:t>    </a:t>
            </a:r>
            <a:r>
              <a:rPr lang="zh-CN" altLang="en-US" sz="2400" dirty="0">
                <a:solidFill>
                  <a:schemeClr val="tx1"/>
                </a:solidFill>
                <a:latin typeface="仿宋_GB2312" panose="02010609030101010101" pitchFamily="49" charset="-122"/>
                <a:ea typeface="仿宋_GB2312" panose="02010609030101010101" pitchFamily="49" charset="-122"/>
              </a:rPr>
              <a:t>指为保障失地农民的权益，政府出台失地养老保险制度，将失地农民纳入社保，从而解决其长期基本生活保障的需要。包括：失地农民基本生活保障资金、社会保障风险准备金、政府补助资金等。</a:t>
            </a:r>
            <a:endParaRPr lang="zh-CN" altLang="en-US" sz="2400" dirty="0">
              <a:solidFill>
                <a:schemeClr val="tx1"/>
              </a:solidFill>
              <a:latin typeface="仿宋_GB2312" panose="02010609030101010101" pitchFamily="49" charset="-122"/>
              <a:ea typeface="仿宋_GB2312" panose="02010609030101010101" pitchFamily="49" charset="-122"/>
            </a:endParaRPr>
          </a:p>
        </p:txBody>
      </p:sp>
    </p:spTree>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p:nvPr/>
        </p:nvGraphicFramePr>
        <p:xfrm>
          <a:off x="1225550" y="821690"/>
          <a:ext cx="9863455" cy="5866765"/>
        </p:xfrm>
        <a:graphic>
          <a:graphicData uri="http://schemas.openxmlformats.org/presentationml/2006/ole">
            <mc:AlternateContent xmlns:mc="http://schemas.openxmlformats.org/markup-compatibility/2006">
              <mc:Choice xmlns:v="urn:schemas-microsoft-com:vml" Requires="v">
                <p:oleObj spid="_x0000_s4" name="" r:id="rId1" imgW="7848600" imgH="5210175" progId="Paint.Picture">
                  <p:embed/>
                </p:oleObj>
              </mc:Choice>
              <mc:Fallback>
                <p:oleObj name="" r:id="rId1" imgW="7848600" imgH="5210175" progId="Paint.Picture">
                  <p:embed/>
                  <p:pic>
                    <p:nvPicPr>
                      <p:cNvPr id="0" name="图片 3"/>
                      <p:cNvPicPr/>
                      <p:nvPr/>
                    </p:nvPicPr>
                    <p:blipFill>
                      <a:blip r:embed="rId2"/>
                      <a:stretch>
                        <a:fillRect/>
                      </a:stretch>
                    </p:blipFill>
                    <p:spPr>
                      <a:xfrm>
                        <a:off x="1225550" y="821690"/>
                        <a:ext cx="9863455" cy="5866765"/>
                      </a:xfrm>
                      <a:prstGeom prst="rect">
                        <a:avLst/>
                      </a:prstGeom>
                    </p:spPr>
                  </p:pic>
                </p:oleObj>
              </mc:Fallback>
            </mc:AlternateContent>
          </a:graphicData>
        </a:graphic>
      </p:graphicFrame>
      <p:sp>
        <p:nvSpPr>
          <p:cNvPr id="9" name="矩形 8"/>
          <p:cNvSpPr/>
          <p:nvPr/>
        </p:nvSpPr>
        <p:spPr>
          <a:xfrm>
            <a:off x="983615" y="4004310"/>
            <a:ext cx="2353945" cy="300355"/>
          </a:xfrm>
          <a:prstGeom prst="rect">
            <a:avLst/>
          </a:prstGeom>
          <a:solidFill>
            <a:schemeClr val="accent1">
              <a:alpha val="0"/>
            </a:schemeClr>
          </a:solidFill>
          <a:ln w="38100">
            <a:solidFill>
              <a:srgbClr val="FF0000"/>
            </a:solidFill>
            <a:round/>
          </a:ln>
        </p:spPr>
        <p:txBody>
          <a:bodyPr wrap="none" anchor="ctr"/>
          <a:p>
            <a:endParaRPr lang="zh-CN" altLang="en-US"/>
          </a:p>
        </p:txBody>
      </p:sp>
      <p:sp>
        <p:nvSpPr>
          <p:cNvPr id="10" name="TextBox 4"/>
          <p:cNvSpPr txBox="1"/>
          <p:nvPr/>
        </p:nvSpPr>
        <p:spPr>
          <a:xfrm>
            <a:off x="4149725" y="1917065"/>
            <a:ext cx="3760470" cy="4246245"/>
          </a:xfrm>
          <a:prstGeom prst="rect">
            <a:avLst/>
          </a:prstGeom>
          <a:solidFill>
            <a:srgbClr val="FCFCC0"/>
          </a:solidFill>
          <a:ln w="22225" cap="flat" cmpd="sng">
            <a:solidFill>
              <a:srgbClr val="FF0000"/>
            </a:solidFill>
            <a:prstDash val="solid"/>
            <a:miter/>
            <a:headEnd type="none" w="med" len="med"/>
            <a:tailEnd type="none" w="med" len="med"/>
          </a:ln>
        </p:spPr>
        <p:txBody>
          <a:bodyPr wrap="square" anchor="t" anchorCtr="0">
            <a:spAutoFit/>
          </a:bodyPr>
          <a:p>
            <a:pPr>
              <a:lnSpc>
                <a:spcPct val="150000"/>
              </a:lnSpc>
              <a:buFont typeface="Wingdings" panose="05000000000000000000" pitchFamily="2" charset="2"/>
              <a:buChar char="l"/>
            </a:pPr>
            <a:r>
              <a:rPr lang="zh-CN" altLang="en-US" sz="1800" dirty="0">
                <a:solidFill>
                  <a:srgbClr val="000000"/>
                </a:solidFill>
                <a:latin typeface="仿宋_GB2312" panose="02010609030101010101" pitchFamily="49" charset="-122"/>
                <a:ea typeface="仿宋_GB2312" panose="02010609030101010101" pitchFamily="49" charset="-122"/>
                <a:sym typeface="+mn-ea"/>
              </a:rPr>
              <a:t>指为建造专供居住使用的房屋而进行的投资，包括建造职工家属宿舍和集体宿舍（包括职工单身宿舍、学生宿舍）等完成的投资。住宅是根据单项工程的直接用途确定的，在计算住宅投资时应将与其有关的设备购置和其他费用一并计入。</a:t>
            </a:r>
            <a:endParaRPr lang="en-US" altLang="zh-CN" sz="1800" dirty="0">
              <a:solidFill>
                <a:srgbClr val="000000"/>
              </a:solidFill>
              <a:latin typeface="仿宋_GB2312" panose="02010609030101010101" pitchFamily="49" charset="-122"/>
              <a:ea typeface="仿宋_GB2312" panose="02010609030101010101" pitchFamily="49" charset="-122"/>
            </a:endParaRPr>
          </a:p>
          <a:p>
            <a:pPr>
              <a:lnSpc>
                <a:spcPct val="150000"/>
              </a:lnSpc>
              <a:buFont typeface="Wingdings" panose="05000000000000000000" pitchFamily="2" charset="2"/>
              <a:buChar char="l"/>
            </a:pPr>
            <a:r>
              <a:rPr lang="zh-CN" altLang="en-US" sz="1800" dirty="0">
                <a:solidFill>
                  <a:srgbClr val="000000"/>
                </a:solidFill>
                <a:latin typeface="仿宋_GB2312" panose="02010609030101010101" pitchFamily="49" charset="-122"/>
                <a:ea typeface="仿宋_GB2312" panose="02010609030101010101" pitchFamily="49" charset="-122"/>
                <a:sym typeface="+mn-ea"/>
              </a:rPr>
              <a:t>调查单位只填报自己建造的住宅，不包括购置的商品房。</a:t>
            </a:r>
            <a:r>
              <a:rPr lang="zh-CN" altLang="en-US" sz="1800" dirty="0">
                <a:solidFill>
                  <a:schemeClr val="bg2"/>
                </a:solidFill>
                <a:latin typeface="仿宋_GB2312" panose="02010609030101010101" pitchFamily="49" charset="-122"/>
                <a:ea typeface="仿宋_GB2312" panose="02010609030101010101" pitchFamily="49" charset="-122"/>
                <a:sym typeface="+mn-ea"/>
              </a:rPr>
              <a:t>。</a:t>
            </a:r>
            <a:endParaRPr lang="zh-CN" altLang="en-US" sz="1800" dirty="0">
              <a:solidFill>
                <a:schemeClr val="bg2"/>
              </a:solidFill>
              <a:latin typeface="仿宋_GB2312" panose="02010609030101010101" pitchFamily="49" charset="-122"/>
              <a:ea typeface="仿宋_GB2312" panose="02010609030101010101" pitchFamily="49" charset="-122"/>
            </a:endParaRPr>
          </a:p>
          <a:p>
            <a:pPr>
              <a:lnSpc>
                <a:spcPct val="150000"/>
              </a:lnSpc>
              <a:buFont typeface="Wingdings" panose="05000000000000000000" pitchFamily="2" charset="2"/>
              <a:buChar char="l"/>
            </a:pPr>
            <a:r>
              <a:rPr lang="zh-CN" altLang="en-US" sz="1800" b="1" dirty="0">
                <a:solidFill>
                  <a:srgbClr val="FF0000"/>
                </a:solidFill>
                <a:latin typeface="仿宋_GB2312" panose="02010609030101010101" pitchFamily="49" charset="-122"/>
                <a:ea typeface="仿宋_GB2312" panose="02010609030101010101" pitchFamily="49" charset="-122"/>
                <a:sym typeface="+mn-ea"/>
              </a:rPr>
              <a:t>仅12月月报填报</a:t>
            </a:r>
            <a:endParaRPr lang="zh-CN" altLang="en-US" sz="1800" b="1" dirty="0">
              <a:solidFill>
                <a:srgbClr val="FF0000"/>
              </a:solidFill>
              <a:latin typeface="仿宋_GB2312" panose="02010609030101010101" pitchFamily="49" charset="-122"/>
              <a:ea typeface="仿宋_GB2312" panose="02010609030101010101" pitchFamily="49" charset="-122"/>
              <a:sym typeface="+mn-ea"/>
            </a:endParaRPr>
          </a:p>
        </p:txBody>
      </p:sp>
      <p:cxnSp>
        <p:nvCxnSpPr>
          <p:cNvPr id="11" name="直接箭头连接符 10"/>
          <p:cNvCxnSpPr>
            <a:stCxn id="9" idx="3"/>
            <a:endCxn id="10" idx="1"/>
          </p:cNvCxnSpPr>
          <p:nvPr/>
        </p:nvCxnSpPr>
        <p:spPr>
          <a:xfrm flipV="1">
            <a:off x="3337560" y="4040505"/>
            <a:ext cx="812165" cy="114300"/>
          </a:xfrm>
          <a:prstGeom prst="straightConnector1">
            <a:avLst/>
          </a:prstGeom>
          <a:solidFill>
            <a:schemeClr val="accent1"/>
          </a:solidFill>
          <a:ln w="28575" cap="flat" cmpd="sng" algn="ctr">
            <a:solidFill>
              <a:srgbClr val="FF0000"/>
            </a:solidFill>
            <a:prstDash val="solid"/>
            <a:round/>
            <a:headEnd type="none" w="sm" len="sm"/>
            <a:tailEnd type="arrow" w="sm" len="sm"/>
          </a:ln>
        </p:spPr>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p:nvPr/>
        </p:nvGraphicFramePr>
        <p:xfrm>
          <a:off x="1225550" y="821690"/>
          <a:ext cx="9863455" cy="5866765"/>
        </p:xfrm>
        <a:graphic>
          <a:graphicData uri="http://schemas.openxmlformats.org/presentationml/2006/ole">
            <mc:AlternateContent xmlns:mc="http://schemas.openxmlformats.org/markup-compatibility/2006">
              <mc:Choice xmlns:v="urn:schemas-microsoft-com:vml" Requires="v">
                <p:oleObj spid="_x0000_s4" name="" r:id="rId1" imgW="7848600" imgH="5210175" progId="Paint.Picture">
                  <p:embed/>
                </p:oleObj>
              </mc:Choice>
              <mc:Fallback>
                <p:oleObj name="" r:id="rId1" imgW="7848600" imgH="5210175" progId="Paint.Picture">
                  <p:embed/>
                  <p:pic>
                    <p:nvPicPr>
                      <p:cNvPr id="0" name="图片 3"/>
                      <p:cNvPicPr/>
                      <p:nvPr/>
                    </p:nvPicPr>
                    <p:blipFill>
                      <a:blip r:embed="rId2"/>
                      <a:stretch>
                        <a:fillRect/>
                      </a:stretch>
                    </p:blipFill>
                    <p:spPr>
                      <a:xfrm>
                        <a:off x="1225550" y="821690"/>
                        <a:ext cx="9863455" cy="5866765"/>
                      </a:xfrm>
                      <a:prstGeom prst="rect">
                        <a:avLst/>
                      </a:prstGeom>
                    </p:spPr>
                  </p:pic>
                </p:oleObj>
              </mc:Fallback>
            </mc:AlternateContent>
          </a:graphicData>
        </a:graphic>
      </p:graphicFrame>
      <p:sp>
        <p:nvSpPr>
          <p:cNvPr id="9" name="矩形 8"/>
          <p:cNvSpPr/>
          <p:nvPr/>
        </p:nvSpPr>
        <p:spPr>
          <a:xfrm>
            <a:off x="983615" y="6372225"/>
            <a:ext cx="2353945" cy="300355"/>
          </a:xfrm>
          <a:prstGeom prst="rect">
            <a:avLst/>
          </a:prstGeom>
          <a:solidFill>
            <a:schemeClr val="accent1">
              <a:alpha val="0"/>
            </a:schemeClr>
          </a:solidFill>
          <a:ln w="38100">
            <a:solidFill>
              <a:srgbClr val="FF0000"/>
            </a:solidFill>
            <a:round/>
          </a:ln>
        </p:spPr>
        <p:txBody>
          <a:bodyPr wrap="none" anchor="ctr"/>
          <a:p>
            <a:endParaRPr lang="zh-CN" altLang="en-US"/>
          </a:p>
        </p:txBody>
      </p:sp>
      <p:cxnSp>
        <p:nvCxnSpPr>
          <p:cNvPr id="11" name="直接箭头连接符 10"/>
          <p:cNvCxnSpPr/>
          <p:nvPr/>
        </p:nvCxnSpPr>
        <p:spPr>
          <a:xfrm flipV="1">
            <a:off x="3359785" y="6453505"/>
            <a:ext cx="812165" cy="114300"/>
          </a:xfrm>
          <a:prstGeom prst="straightConnector1">
            <a:avLst/>
          </a:prstGeom>
          <a:solidFill>
            <a:schemeClr val="accent1"/>
          </a:solidFill>
          <a:ln w="28575" cap="flat" cmpd="sng" algn="ctr">
            <a:solidFill>
              <a:srgbClr val="FF0000"/>
            </a:solidFill>
            <a:prstDash val="solid"/>
            <a:round/>
            <a:headEnd type="none" w="sm" len="sm"/>
            <a:tailEnd type="arrow" w="sm" len="sm"/>
          </a:ln>
        </p:spPr>
      </p:cxnSp>
      <p:sp>
        <p:nvSpPr>
          <p:cNvPr id="5" name="TextBox 4"/>
          <p:cNvSpPr txBox="1"/>
          <p:nvPr/>
        </p:nvSpPr>
        <p:spPr>
          <a:xfrm>
            <a:off x="4221480" y="1125220"/>
            <a:ext cx="5210810" cy="5492750"/>
          </a:xfrm>
          <a:prstGeom prst="rect">
            <a:avLst/>
          </a:prstGeom>
          <a:solidFill>
            <a:srgbClr val="FCFCC0"/>
          </a:solidFill>
          <a:ln w="22225" cap="flat" cmpd="sng">
            <a:solidFill>
              <a:srgbClr val="0712E7"/>
            </a:solidFill>
            <a:prstDash val="solid"/>
            <a:miter/>
            <a:headEnd type="none" w="med" len="med"/>
            <a:tailEnd type="none" w="med" len="med"/>
          </a:ln>
        </p:spPr>
        <p:txBody>
          <a:bodyPr wrap="square" anchor="t" anchorCtr="0">
            <a:spAutoFit/>
          </a:bodyPr>
          <a:p>
            <a:pPr algn="just">
              <a:lnSpc>
                <a:spcPct val="150000"/>
              </a:lnSpc>
              <a:buFont typeface="Wingdings" panose="05000000000000000000" pitchFamily="2" charset="2"/>
              <a:buChar char="l"/>
            </a:pPr>
            <a:r>
              <a:rPr lang="zh-CN" altLang="en-US" sz="1800" dirty="0">
                <a:solidFill>
                  <a:srgbClr val="000000"/>
                </a:solidFill>
                <a:latin typeface="仿宋_GB2312" panose="02010609030101010101" pitchFamily="49" charset="-122"/>
                <a:ea typeface="仿宋_GB2312" panose="02010609030101010101" pitchFamily="49" charset="-122"/>
                <a:sym typeface="+mn-ea"/>
              </a:rPr>
              <a:t>指在报告期已经完成建造和购置过程，并已交付生产或使用单位的固定资产的价值。包括已经建成投入生产或交付使用的工程投资和达到固定资产标准的设备、工具、器具的投资及有关应摊入的费用。属于增加固定资产价值的其他建设费用，应随同交付使用的工程一并计入新增固定资产。</a:t>
            </a:r>
            <a:endParaRPr lang="zh-CN" altLang="en-US" sz="1800" dirty="0">
              <a:solidFill>
                <a:srgbClr val="000000"/>
              </a:solidFill>
              <a:latin typeface="仿宋_GB2312" panose="02010609030101010101" pitchFamily="49" charset="-122"/>
              <a:ea typeface="仿宋_GB2312" panose="02010609030101010101" pitchFamily="49" charset="-122"/>
              <a:sym typeface="+mn-ea"/>
            </a:endParaRPr>
          </a:p>
          <a:p>
            <a:pPr algn="just">
              <a:lnSpc>
                <a:spcPct val="150000"/>
              </a:lnSpc>
              <a:buFont typeface="Wingdings" panose="05000000000000000000" pitchFamily="2" charset="2"/>
              <a:buChar char="l"/>
            </a:pPr>
            <a:r>
              <a:rPr lang="zh-CN" altLang="en-US" sz="1800" dirty="0">
                <a:solidFill>
                  <a:srgbClr val="000000"/>
                </a:solidFill>
                <a:latin typeface="仿宋_GB2312" panose="02010609030101010101" pitchFamily="49" charset="-122"/>
                <a:ea typeface="仿宋_GB2312" panose="02010609030101010101" pitchFamily="49" charset="-122"/>
                <a:sym typeface="+mn-ea"/>
              </a:rPr>
              <a:t>调查单位通过划拨方式取得土地使用权所发生的建设用地费计入新增固定资产；房地产开发企业、工业商业等企业通过出让或“招拍挂”方式取得土地使用权而发生的建设用地费不计入新增固定资产。租用建设用地的费用，不计入新增固定资产投资。</a:t>
            </a:r>
            <a:r>
              <a:rPr lang="zh-CN" altLang="en-US" sz="1800" dirty="0">
                <a:solidFill>
                  <a:schemeClr val="bg2"/>
                </a:solidFill>
                <a:latin typeface="仿宋_GB2312" panose="02010609030101010101" pitchFamily="49" charset="-122"/>
                <a:ea typeface="仿宋_GB2312" panose="02010609030101010101" pitchFamily="49" charset="-122"/>
                <a:sym typeface="+mn-ea"/>
              </a:rPr>
              <a:t>。</a:t>
            </a:r>
            <a:endParaRPr lang="zh-CN" altLang="en-US" sz="1800" dirty="0">
              <a:solidFill>
                <a:schemeClr val="bg2"/>
              </a:solidFill>
              <a:latin typeface="仿宋_GB2312" panose="02010609030101010101" pitchFamily="49" charset="-122"/>
              <a:ea typeface="仿宋_GB2312" panose="02010609030101010101" pitchFamily="49" charset="-122"/>
            </a:endParaRPr>
          </a:p>
          <a:p>
            <a:pPr>
              <a:lnSpc>
                <a:spcPct val="150000"/>
              </a:lnSpc>
              <a:buFont typeface="Wingdings" panose="05000000000000000000" pitchFamily="2" charset="2"/>
              <a:buChar char="l"/>
            </a:pPr>
            <a:r>
              <a:rPr lang="zh-CN" altLang="en-US" sz="1800" b="1" dirty="0">
                <a:solidFill>
                  <a:srgbClr val="FF0000"/>
                </a:solidFill>
                <a:latin typeface="仿宋_GB2312" panose="02010609030101010101" pitchFamily="49" charset="-122"/>
                <a:ea typeface="仿宋_GB2312" panose="02010609030101010101" pitchFamily="49" charset="-122"/>
                <a:sym typeface="+mn-ea"/>
              </a:rPr>
              <a:t>仅12月月报填报</a:t>
            </a:r>
            <a:endParaRPr lang="zh-CN" altLang="en-US" sz="1800" b="1" dirty="0">
              <a:solidFill>
                <a:srgbClr val="FF0000"/>
              </a:solidFill>
              <a:latin typeface="仿宋_GB2312" panose="02010609030101010101" pitchFamily="49" charset="-122"/>
              <a:ea typeface="仿宋_GB2312" panose="0201060903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custDataLst>
              <p:tags r:id="rId1"/>
            </p:custDataLst>
          </p:nvPr>
        </p:nvPicPr>
        <p:blipFill>
          <a:blip r:embed="rId2"/>
          <a:stretch>
            <a:fillRect/>
          </a:stretch>
        </p:blipFill>
        <p:spPr>
          <a:xfrm>
            <a:off x="407035" y="764540"/>
            <a:ext cx="5735955" cy="6207760"/>
          </a:xfrm>
          <a:prstGeom prst="rect">
            <a:avLst/>
          </a:prstGeom>
        </p:spPr>
      </p:pic>
      <p:sp>
        <p:nvSpPr>
          <p:cNvPr id="7" name="矩形标注 6"/>
          <p:cNvSpPr/>
          <p:nvPr/>
        </p:nvSpPr>
        <p:spPr>
          <a:xfrm>
            <a:off x="5952490" y="1125220"/>
            <a:ext cx="6022975" cy="5663565"/>
          </a:xfrm>
          <a:prstGeom prst="wedgeRectCallout">
            <a:avLst>
              <a:gd name="adj1" fmla="val -61186"/>
              <a:gd name="adj2" fmla="val -1866"/>
            </a:avLst>
          </a:prstGeom>
          <a:solidFill>
            <a:srgbClr val="E7FFE8"/>
          </a:solidFill>
          <a:ln>
            <a:solidFill>
              <a:srgbClr val="FF0000"/>
            </a:solidFill>
          </a:ln>
        </p:spPr>
        <p:style>
          <a:lnRef idx="2">
            <a:schemeClr val="dk1"/>
          </a:lnRef>
          <a:fillRef idx="1">
            <a:schemeClr val="lt1"/>
          </a:fillRef>
          <a:effectRef idx="0">
            <a:schemeClr val="dk1"/>
          </a:effectRef>
          <a:fontRef idx="minor">
            <a:schemeClr val="dk1"/>
          </a:fontRef>
        </p:style>
        <p:txBody>
          <a:bodyPr anchor="ctr"/>
          <a:lstStyle/>
          <a:p>
            <a:pPr marL="0" marR="0" lvl="0" indent="0" algn="just" defTabSz="914400" rtl="0" eaLnBrk="1" fontAlgn="auto" latinLnBrk="0" hangingPunct="1">
              <a:lnSpc>
                <a:spcPct val="150000"/>
              </a:lnSpc>
              <a:spcBef>
                <a:spcPts val="0"/>
              </a:spcBef>
              <a:spcAft>
                <a:spcPts val="0"/>
              </a:spcAft>
              <a:buClrTx/>
              <a:buSzTx/>
              <a:buFont typeface="Wingdings" panose="05000000000000000000" pitchFamily="2" charset="2"/>
              <a:buChar char="l"/>
              <a:defRPr/>
            </a:pPr>
            <a:r>
              <a:rPr kumimoji="0" lang="zh-CN" altLang="en-US" sz="2400" b="0" i="0" u="none" strike="noStrike" kern="1200" cap="none" spc="0" normalizeH="0" baseline="0" noProof="0" dirty="0">
                <a:ln>
                  <a:noFill/>
                </a:ln>
                <a:solidFill>
                  <a:srgbClr val="000000"/>
                </a:solidFill>
                <a:effectLst/>
                <a:uLnTx/>
                <a:uFillTx/>
                <a:latin typeface="+mn-ea"/>
                <a:ea typeface="+mn-ea"/>
                <a:cs typeface="+mn-cs"/>
                <a:sym typeface="+mn-ea"/>
              </a:rPr>
              <a:t>资金填报只计来源不计去向，即按项目实际到账资金累计，不考虑会计核算的转出</a:t>
            </a:r>
            <a:endParaRPr kumimoji="0" lang="en-US" altLang="zh-CN" sz="2400" b="0" i="0" u="none" strike="noStrike" kern="1200" cap="none" spc="0" normalizeH="0" baseline="0" noProof="0" dirty="0">
              <a:ln>
                <a:noFill/>
              </a:ln>
              <a:solidFill>
                <a:srgbClr val="000000"/>
              </a:solidFill>
              <a:effectLst/>
              <a:uLnTx/>
              <a:uFillTx/>
              <a:latin typeface="+mn-ea"/>
              <a:ea typeface="+mn-ea"/>
              <a:cs typeface="+mn-cs"/>
              <a:sym typeface="+mn-ea"/>
            </a:endParaRPr>
          </a:p>
          <a:p>
            <a:pPr marL="0" marR="0" lvl="0" indent="0" algn="just" defTabSz="914400" rtl="0" eaLnBrk="1" fontAlgn="auto" latinLnBrk="0" hangingPunct="1">
              <a:lnSpc>
                <a:spcPct val="150000"/>
              </a:lnSpc>
              <a:spcBef>
                <a:spcPts val="0"/>
              </a:spcBef>
              <a:spcAft>
                <a:spcPts val="0"/>
              </a:spcAft>
              <a:buClrTx/>
              <a:buSzTx/>
              <a:buFont typeface="Wingdings" panose="05000000000000000000" pitchFamily="2" charset="2"/>
              <a:buChar char="l"/>
              <a:defRPr/>
            </a:pPr>
            <a:r>
              <a:rPr kumimoji="0" lang="zh-CN" altLang="en-US" sz="2400" b="0" i="0" u="none" strike="noStrike" kern="1200" cap="none" spc="0" normalizeH="0" baseline="0" noProof="0" dirty="0">
                <a:ln>
                  <a:noFill/>
                </a:ln>
                <a:solidFill>
                  <a:srgbClr val="000000"/>
                </a:solidFill>
                <a:effectLst/>
                <a:uLnTx/>
                <a:uFillTx/>
                <a:latin typeface="+mn-ea"/>
                <a:ea typeface="+mn-ea"/>
                <a:cs typeface="+mn-cs"/>
                <a:sym typeface="+mn-ea"/>
              </a:rPr>
              <a:t>本表填报的资金是为建设项目而使用的资金，不是企业财务账上的资金</a:t>
            </a:r>
            <a:endParaRPr kumimoji="0" lang="en-US" altLang="zh-CN" sz="2400" b="0" i="0" u="none" strike="noStrike" kern="1200" cap="none" spc="0" normalizeH="0" baseline="0" noProof="0" dirty="0">
              <a:ln>
                <a:noFill/>
              </a:ln>
              <a:solidFill>
                <a:srgbClr val="000000"/>
              </a:solidFill>
              <a:effectLst/>
              <a:uLnTx/>
              <a:uFillTx/>
              <a:latin typeface="+mn-ea"/>
              <a:ea typeface="+mn-ea"/>
              <a:cs typeface="+mn-cs"/>
              <a:sym typeface="+mn-ea"/>
            </a:endParaRPr>
          </a:p>
          <a:p>
            <a:pPr marL="0" marR="0" lvl="0" indent="0" algn="just" defTabSz="914400" rtl="0" eaLnBrk="1" fontAlgn="auto" latinLnBrk="0" hangingPunct="1">
              <a:lnSpc>
                <a:spcPct val="150000"/>
              </a:lnSpc>
              <a:spcBef>
                <a:spcPts val="0"/>
              </a:spcBef>
              <a:spcAft>
                <a:spcPts val="0"/>
              </a:spcAft>
              <a:buClrTx/>
              <a:buSzTx/>
              <a:buFont typeface="Wingdings" panose="05000000000000000000" pitchFamily="2" charset="2"/>
              <a:buChar char="l"/>
              <a:defRPr/>
            </a:pPr>
            <a:r>
              <a:rPr kumimoji="0" lang="zh-CN" altLang="en-US" sz="2400" b="1" i="0" u="none" strike="noStrike" kern="1200" cap="none" spc="0" normalizeH="0" baseline="0" noProof="0" dirty="0">
                <a:ln>
                  <a:noFill/>
                </a:ln>
                <a:solidFill>
                  <a:srgbClr val="FF0000"/>
                </a:solidFill>
                <a:effectLst/>
                <a:uLnTx/>
                <a:uFillTx/>
                <a:latin typeface="+mn-ea"/>
                <a:ea typeface="+mn-ea"/>
                <a:cs typeface="+mn-cs"/>
                <a:sym typeface="+mn-ea"/>
              </a:rPr>
              <a:t>各级政府债、</a:t>
            </a:r>
            <a:r>
              <a:rPr kumimoji="0" lang="zh-CN" altLang="en-US" sz="2400" b="1" i="0" u="none" strike="noStrike" kern="1200" cap="none" spc="0" normalizeH="0" baseline="0" noProof="0" dirty="0" smtClean="0">
                <a:ln>
                  <a:noFill/>
                </a:ln>
                <a:solidFill>
                  <a:srgbClr val="FF0000"/>
                </a:solidFill>
                <a:effectLst/>
                <a:uLnTx/>
                <a:uFillTx/>
                <a:latin typeface="+mn-ea"/>
                <a:ea typeface="+mn-ea"/>
                <a:cs typeface="+mn-cs"/>
                <a:sym typeface="+mn-ea"/>
              </a:rPr>
              <a:t>政府专项</a:t>
            </a:r>
            <a:r>
              <a:rPr kumimoji="0" lang="zh-CN" altLang="en-US" sz="2400" b="1" i="0" u="none" strike="noStrike" kern="1200" cap="none" spc="0" normalizeH="0" baseline="0" noProof="0" dirty="0">
                <a:ln>
                  <a:noFill/>
                </a:ln>
                <a:solidFill>
                  <a:srgbClr val="FF0000"/>
                </a:solidFill>
                <a:effectLst/>
                <a:uLnTx/>
                <a:uFillTx/>
                <a:latin typeface="+mn-ea"/>
                <a:ea typeface="+mn-ea"/>
                <a:cs typeface="+mn-cs"/>
                <a:sym typeface="+mn-ea"/>
              </a:rPr>
              <a:t>债，应归入国家预算资金，不属于债券。</a:t>
            </a:r>
            <a:endParaRPr kumimoji="0" lang="zh-CN" altLang="en-US" sz="2400" b="1" i="0" u="none" strike="noStrike" kern="1200" cap="none" spc="0" normalizeH="0" baseline="0" noProof="0" dirty="0">
              <a:ln>
                <a:noFill/>
              </a:ln>
              <a:solidFill>
                <a:srgbClr val="FF0000"/>
              </a:solidFill>
              <a:effectLst/>
              <a:uLnTx/>
              <a:uFillTx/>
              <a:latin typeface="+mn-ea"/>
              <a:ea typeface="+mn-ea"/>
              <a:cs typeface="+mn-cs"/>
              <a:sym typeface="+mn-ea"/>
            </a:endParaRPr>
          </a:p>
          <a:p>
            <a:pPr marL="0" marR="0" lvl="0" indent="0" algn="just" defTabSz="914400" rtl="0" eaLnBrk="1" fontAlgn="auto" latinLnBrk="0" hangingPunct="1">
              <a:lnSpc>
                <a:spcPct val="150000"/>
              </a:lnSpc>
              <a:spcBef>
                <a:spcPts val="0"/>
              </a:spcBef>
              <a:spcAft>
                <a:spcPts val="0"/>
              </a:spcAft>
              <a:buClrTx/>
              <a:buSzTx/>
              <a:buFont typeface="Wingdings" panose="05000000000000000000" pitchFamily="2" charset="2"/>
              <a:buChar char="l"/>
              <a:defRPr/>
            </a:pPr>
            <a:r>
              <a:rPr kumimoji="0" lang="zh-CN" altLang="en-US" sz="2400" b="1" i="0" u="none" strike="noStrike" kern="1200" cap="none" spc="0" normalizeH="0" baseline="0" noProof="0" dirty="0">
                <a:ln>
                  <a:noFill/>
                </a:ln>
                <a:solidFill>
                  <a:srgbClr val="FF0000"/>
                </a:solidFill>
                <a:effectLst/>
                <a:uLnTx/>
                <a:uFillTx/>
                <a:latin typeface="+mn-ea"/>
                <a:ea typeface="+mn-ea"/>
                <a:cs typeface="+mn-cs"/>
                <a:sym typeface="+mn-ea"/>
              </a:rPr>
              <a:t>金融债券和企业债券归入债券。</a:t>
            </a:r>
            <a:endParaRPr kumimoji="0" lang="zh-CN" altLang="en-US" sz="2400" b="1" i="0" u="none" strike="noStrike" kern="1200" cap="none" spc="0" normalizeH="0" baseline="0" noProof="0" dirty="0">
              <a:ln>
                <a:noFill/>
              </a:ln>
              <a:solidFill>
                <a:srgbClr val="FF0000"/>
              </a:solidFill>
              <a:effectLst/>
              <a:uLnTx/>
              <a:uFillTx/>
              <a:latin typeface="+mn-ea"/>
              <a:ea typeface="+mn-ea"/>
              <a:cs typeface="+mn-cs"/>
              <a:sym typeface="+mn-ea"/>
            </a:endParaRPr>
          </a:p>
          <a:p>
            <a:pPr marL="0" marR="0" lvl="0" indent="0" algn="just" defTabSz="914400" rtl="0" eaLnBrk="1" fontAlgn="auto" latinLnBrk="0" hangingPunct="1">
              <a:lnSpc>
                <a:spcPct val="150000"/>
              </a:lnSpc>
              <a:spcBef>
                <a:spcPts val="0"/>
              </a:spcBef>
              <a:spcAft>
                <a:spcPts val="0"/>
              </a:spcAft>
              <a:buClrTx/>
              <a:buSzTx/>
              <a:buFont typeface="Wingdings" panose="05000000000000000000" pitchFamily="2" charset="2"/>
              <a:buChar char="l"/>
              <a:defRPr/>
            </a:pPr>
            <a:r>
              <a:rPr kumimoji="0" lang="zh-CN" altLang="en-US" sz="2400" b="1" i="0" u="none" strike="noStrike" kern="1200" cap="none" spc="0" normalizeH="0" baseline="0" noProof="0" dirty="0">
                <a:ln>
                  <a:noFill/>
                </a:ln>
                <a:solidFill>
                  <a:srgbClr val="FF0000"/>
                </a:solidFill>
                <a:effectLst/>
                <a:uLnTx/>
                <a:uFillTx/>
                <a:latin typeface="+mn-ea"/>
                <a:ea typeface="+mn-ea"/>
                <a:cs typeface="+mn-cs"/>
                <a:sym typeface="+mn-ea"/>
              </a:rPr>
              <a:t>如果本期有债券，一定要加强核实。</a:t>
            </a:r>
            <a:endParaRPr kumimoji="0" lang="zh-CN" altLang="en-US" sz="2400" b="1" i="0" u="none" strike="noStrike" kern="1200" cap="none" spc="0" normalizeH="0" baseline="0" noProof="0" dirty="0">
              <a:ln>
                <a:noFill/>
              </a:ln>
              <a:solidFill>
                <a:srgbClr val="FF0000"/>
              </a:solidFill>
              <a:effectLst/>
              <a:uLnTx/>
              <a:uFillTx/>
              <a:latin typeface="+mn-ea"/>
              <a:ea typeface="+mn-ea"/>
              <a:cs typeface="+mn-cs"/>
              <a:sym typeface="+mn-ea"/>
            </a:endParaRPr>
          </a:p>
          <a:p>
            <a:pPr marL="0" marR="0" lvl="0" indent="0" algn="just" defTabSz="914400" rtl="0" eaLnBrk="1" fontAlgn="auto" latinLnBrk="0" hangingPunct="1">
              <a:lnSpc>
                <a:spcPct val="150000"/>
              </a:lnSpc>
              <a:spcBef>
                <a:spcPts val="0"/>
              </a:spcBef>
              <a:spcAft>
                <a:spcPts val="0"/>
              </a:spcAft>
              <a:buClrTx/>
              <a:buSzTx/>
              <a:buFont typeface="Wingdings" panose="05000000000000000000" pitchFamily="2" charset="2"/>
              <a:buChar char="l"/>
              <a:defRPr/>
            </a:pPr>
            <a:r>
              <a:rPr kumimoji="0" lang="zh-CN" altLang="en-US" sz="2400" b="0" i="0" u="none" strike="noStrike" kern="1200" cap="none" spc="0" normalizeH="0" baseline="0" noProof="0" dirty="0">
                <a:ln>
                  <a:noFill/>
                </a:ln>
                <a:solidFill>
                  <a:srgbClr val="FF0000"/>
                </a:solidFill>
                <a:effectLst/>
                <a:uLnTx/>
                <a:uFillTx/>
                <a:latin typeface="+mn-ea"/>
                <a:ea typeface="+mn-ea"/>
                <a:cs typeface="+mn-cs"/>
                <a:sym typeface="+mn-ea"/>
              </a:rPr>
              <a:t>资金类指标容易漏填，如果都是空白，需要企业仔细核对是否漏填。</a:t>
            </a:r>
            <a:endParaRPr kumimoji="0" lang="zh-CN" altLang="en-US" sz="2400" b="0" i="0" u="none" strike="noStrike" kern="1200" cap="none" spc="0" normalizeH="0" baseline="0" noProof="0" dirty="0">
              <a:ln>
                <a:noFill/>
              </a:ln>
              <a:solidFill>
                <a:srgbClr val="FF0000"/>
              </a:solidFill>
              <a:effectLst/>
              <a:uLnTx/>
              <a:uFillTx/>
              <a:latin typeface="+mn-ea"/>
              <a:ea typeface="+mn-ea"/>
              <a:cs typeface="+mn-cs"/>
              <a:sym typeface="+mn-ea"/>
            </a:endParaRPr>
          </a:p>
        </p:txBody>
      </p:sp>
      <p:sp>
        <p:nvSpPr>
          <p:cNvPr id="78852" name="矩形 14"/>
          <p:cNvSpPr/>
          <p:nvPr/>
        </p:nvSpPr>
        <p:spPr>
          <a:xfrm>
            <a:off x="7373938" y="1384300"/>
            <a:ext cx="914400" cy="914400"/>
          </a:xfrm>
          <a:prstGeom prst="rect">
            <a:avLst/>
          </a:prstGeom>
          <a:noFill/>
          <a:ln w="9525">
            <a:noFill/>
          </a:ln>
        </p:spPr>
        <p:txBody>
          <a:bodyPr anchor="ctr" anchorCtr="0"/>
          <a:p>
            <a:pPr algn="ctr"/>
            <a:endParaRPr lang="zh-CN" altLang="en-US" dirty="0">
              <a:latin typeface="Arial" panose="020B0604020202020204" pitchFamily="34" charset="0"/>
              <a:ea typeface="宋体" panose="02010600030101010101" pitchFamily="2" charset="-122"/>
            </a:endParaRPr>
          </a:p>
        </p:txBody>
      </p:sp>
      <p:sp>
        <p:nvSpPr>
          <p:cNvPr id="84994" name="标题 1"/>
          <p:cNvSpPr>
            <a:spLocks noGrp="1"/>
          </p:cNvSpPr>
          <p:nvPr>
            <p:ph type="title"/>
          </p:nvPr>
        </p:nvSpPr>
        <p:spPr>
          <a:xfrm>
            <a:off x="1198880" y="-317"/>
            <a:ext cx="7234238" cy="603250"/>
          </a:xfrm>
        </p:spPr>
        <p:txBody>
          <a:bodyPr vert="horz" wrap="square" lIns="91440" tIns="45720" rIns="91440" bIns="45720" numCol="1" anchor="b" anchorCtr="0" compatLnSpc="1"/>
          <a:p>
            <a:pPr marL="0" marR="0" lvl="0" indent="0" algn="l" defTabSz="914400" rtl="0" eaLnBrk="1" fontAlgn="base" latinLnBrk="0" hangingPunct="1">
              <a:lnSpc>
                <a:spcPct val="100000"/>
              </a:lnSpc>
              <a:spcBef>
                <a:spcPct val="0"/>
              </a:spcBef>
              <a:spcAft>
                <a:spcPct val="0"/>
              </a:spcAft>
              <a:buClrTx/>
              <a:buSzTx/>
              <a:buFontTx/>
              <a:buNone/>
              <a:defRPr/>
            </a:pPr>
            <a:r>
              <a:rPr lang="zh-CN" altLang="en-US" sz="3200" b="1" dirty="0">
                <a:solidFill>
                  <a:srgbClr val="181DD6"/>
                </a:solidFill>
                <a:latin typeface="隶书" panose="02010509060101010101" pitchFamily="49" charset="-122"/>
                <a:ea typeface="隶书" panose="02010509060101010101" pitchFamily="49" charset="-122"/>
                <a:sym typeface="+mn-lt"/>
              </a:rPr>
              <a:t>主要指标解释</a:t>
            </a:r>
            <a:endParaRPr kumimoji="0" lang="zh-CN" altLang="en-US" sz="3200" b="1" i="0" u="none" strike="noStrike" kern="1200" cap="none" spc="0" normalizeH="0" baseline="0" noProof="0" dirty="0" smtClean="0">
              <a:ln>
                <a:noFill/>
              </a:ln>
              <a:solidFill>
                <a:schemeClr val="tx1"/>
              </a:solidFill>
              <a:effectLst/>
              <a:uLnTx/>
              <a:uFillTx/>
              <a:latin typeface="+mn-ea"/>
              <a:ea typeface="+mn-ea"/>
              <a:cs typeface="+mj-cs"/>
              <a:sym typeface="+mn-lt"/>
            </a:endParaRPr>
          </a:p>
        </p:txBody>
      </p:sp>
    </p:spTree>
  </p:cSld>
  <p:clrMapOvr>
    <a:masterClrMapping/>
  </p:clrMapOv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custDataLst>
              <p:tags r:id="rId1"/>
            </p:custDataLst>
          </p:nvPr>
        </p:nvPicPr>
        <p:blipFill>
          <a:blip r:embed="rId2"/>
          <a:stretch>
            <a:fillRect/>
          </a:stretch>
        </p:blipFill>
        <p:spPr>
          <a:xfrm>
            <a:off x="407035" y="764540"/>
            <a:ext cx="5735955" cy="6207760"/>
          </a:xfrm>
          <a:prstGeom prst="rect">
            <a:avLst/>
          </a:prstGeom>
        </p:spPr>
      </p:pic>
      <p:sp>
        <p:nvSpPr>
          <p:cNvPr id="7" name="矩形标注 6"/>
          <p:cNvSpPr/>
          <p:nvPr/>
        </p:nvSpPr>
        <p:spPr>
          <a:xfrm>
            <a:off x="6096000" y="1124585"/>
            <a:ext cx="6010910" cy="5143500"/>
          </a:xfrm>
          <a:prstGeom prst="wedgeRectCallout">
            <a:avLst>
              <a:gd name="adj1" fmla="val -106287"/>
              <a:gd name="adj2" fmla="val -27234"/>
            </a:avLst>
          </a:prstGeom>
          <a:solidFill>
            <a:srgbClr val="E7FFE8"/>
          </a:solidFill>
          <a:ln>
            <a:solidFill>
              <a:srgbClr val="FF0000"/>
            </a:solidFill>
          </a:ln>
        </p:spPr>
        <p:style>
          <a:lnRef idx="2">
            <a:schemeClr val="dk1"/>
          </a:lnRef>
          <a:fillRef idx="1">
            <a:schemeClr val="lt1"/>
          </a:fillRef>
          <a:effectRef idx="0">
            <a:schemeClr val="dk1"/>
          </a:effectRef>
          <a:fontRef idx="minor">
            <a:schemeClr val="dk1"/>
          </a:fontRef>
        </p:style>
        <p:txBody>
          <a:bodyPr anchor="ctr"/>
          <a:lstStyle/>
          <a:p>
            <a:pPr algn="just">
              <a:lnSpc>
                <a:spcPct val="150000"/>
              </a:lnSpc>
              <a:buFont typeface="Wingdings" panose="05000000000000000000" pitchFamily="2" charset="2"/>
              <a:buChar char="l"/>
            </a:pPr>
            <a:r>
              <a:rPr lang="zh-CN" altLang="en-US" sz="2500" dirty="0">
                <a:solidFill>
                  <a:srgbClr val="000000"/>
                </a:solidFill>
                <a:latin typeface="仿宋_GB2312" panose="02010609030101010101" pitchFamily="49" charset="-122"/>
                <a:ea typeface="仿宋_GB2312" panose="02010609030101010101" pitchFamily="49" charset="-122"/>
                <a:sym typeface="+mn-ea"/>
              </a:rPr>
              <a:t>上年资金来源中没有形成投资额而结余的资金。</a:t>
            </a:r>
            <a:endParaRPr lang="zh-CN" altLang="en-US" sz="2500" dirty="0">
              <a:solidFill>
                <a:srgbClr val="000000"/>
              </a:solidFill>
              <a:latin typeface="仿宋_GB2312" panose="02010609030101010101" pitchFamily="49" charset="-122"/>
              <a:ea typeface="仿宋_GB2312" panose="02010609030101010101" pitchFamily="49" charset="-122"/>
            </a:endParaRPr>
          </a:p>
          <a:p>
            <a:pPr algn="just">
              <a:lnSpc>
                <a:spcPct val="150000"/>
              </a:lnSpc>
              <a:buFont typeface="Wingdings" panose="05000000000000000000" pitchFamily="2" charset="2"/>
              <a:buChar char="l"/>
            </a:pPr>
            <a:r>
              <a:rPr lang="zh-CN" altLang="en-US" sz="2500" dirty="0">
                <a:solidFill>
                  <a:srgbClr val="000000"/>
                </a:solidFill>
                <a:latin typeface="仿宋_GB2312" panose="02010609030101010101" pitchFamily="49" charset="-122"/>
                <a:ea typeface="仿宋_GB2312" panose="02010609030101010101" pitchFamily="49" charset="-122"/>
                <a:sym typeface="+mn-ea"/>
              </a:rPr>
              <a:t> 包括尚未用到工程中的材料价值、未开始安装的需要安装设备价值及结存的现金和银行存款等。可根据有关财务数字填报。   </a:t>
            </a:r>
            <a:endParaRPr lang="zh-CN" altLang="en-US" sz="2500" dirty="0">
              <a:solidFill>
                <a:srgbClr val="000000"/>
              </a:solidFill>
              <a:latin typeface="仿宋_GB2312" panose="02010609030101010101" pitchFamily="49" charset="-122"/>
              <a:ea typeface="仿宋_GB2312" panose="02010609030101010101" pitchFamily="49" charset="-122"/>
            </a:endParaRPr>
          </a:p>
          <a:p>
            <a:pPr algn="just">
              <a:lnSpc>
                <a:spcPct val="150000"/>
              </a:lnSpc>
              <a:buFont typeface="Wingdings" panose="05000000000000000000" pitchFamily="2" charset="2"/>
              <a:buChar char="l"/>
            </a:pPr>
            <a:r>
              <a:rPr lang="zh-CN" altLang="en-US" sz="2500" dirty="0">
                <a:latin typeface="仿宋_GB2312" panose="02010609030101010101" pitchFamily="49" charset="-122"/>
                <a:ea typeface="仿宋_GB2312" panose="02010609030101010101" pitchFamily="49" charset="-122"/>
                <a:sym typeface="+mn-ea"/>
              </a:rPr>
              <a:t> 上年末结余资金不能出现负数，即不能把上年应付工程、材料款作为上年末结余资金的负数来处理。</a:t>
            </a:r>
            <a:endParaRPr kumimoji="0" lang="en-US" altLang="zh-CN" sz="2500" b="0" i="0" u="none" strike="noStrike" kern="1200" cap="none" spc="0" normalizeH="0" baseline="0" noProof="0" dirty="0">
              <a:ln>
                <a:noFill/>
              </a:ln>
              <a:solidFill>
                <a:srgbClr val="000000"/>
              </a:solidFill>
              <a:effectLst/>
              <a:uLnTx/>
              <a:uFillTx/>
              <a:latin typeface="+mn-ea"/>
              <a:ea typeface="+mn-ea"/>
              <a:cs typeface="+mn-cs"/>
              <a:sym typeface="+mn-ea"/>
            </a:endParaRPr>
          </a:p>
        </p:txBody>
      </p:sp>
      <p:sp>
        <p:nvSpPr>
          <p:cNvPr id="78852" name="矩形 14"/>
          <p:cNvSpPr/>
          <p:nvPr/>
        </p:nvSpPr>
        <p:spPr>
          <a:xfrm>
            <a:off x="7373938" y="1384300"/>
            <a:ext cx="914400" cy="914400"/>
          </a:xfrm>
          <a:prstGeom prst="rect">
            <a:avLst/>
          </a:prstGeom>
          <a:noFill/>
          <a:ln w="9525">
            <a:noFill/>
          </a:ln>
        </p:spPr>
        <p:txBody>
          <a:bodyPr anchor="ctr" anchorCtr="0"/>
          <a:p>
            <a:pPr algn="ctr"/>
            <a:endParaRPr lang="zh-CN" altLang="en-US" dirty="0">
              <a:latin typeface="Arial" panose="020B0604020202020204" pitchFamily="34" charset="0"/>
              <a:ea typeface="宋体" panose="02010600030101010101" pitchFamily="2" charset="-122"/>
            </a:endParaRPr>
          </a:p>
        </p:txBody>
      </p:sp>
      <p:sp>
        <p:nvSpPr>
          <p:cNvPr id="84994" name="标题 1"/>
          <p:cNvSpPr>
            <a:spLocks noGrp="1"/>
          </p:cNvSpPr>
          <p:nvPr>
            <p:ph type="title"/>
          </p:nvPr>
        </p:nvSpPr>
        <p:spPr>
          <a:xfrm>
            <a:off x="1198880" y="-317"/>
            <a:ext cx="7234238" cy="603250"/>
          </a:xfrm>
        </p:spPr>
        <p:txBody>
          <a:bodyPr vert="horz" wrap="square" lIns="91440" tIns="45720" rIns="91440" bIns="45720" numCol="1" anchor="b" anchorCtr="0" compatLnSpc="1"/>
          <a:p>
            <a:pPr marL="0" marR="0" lvl="0" indent="0" algn="l" defTabSz="914400" rtl="0" eaLnBrk="1" fontAlgn="base" latinLnBrk="0" hangingPunct="1">
              <a:lnSpc>
                <a:spcPct val="100000"/>
              </a:lnSpc>
              <a:spcBef>
                <a:spcPct val="0"/>
              </a:spcBef>
              <a:spcAft>
                <a:spcPct val="0"/>
              </a:spcAft>
              <a:buClrTx/>
              <a:buSzTx/>
              <a:buFontTx/>
              <a:buNone/>
              <a:defRPr/>
            </a:pPr>
            <a:r>
              <a:rPr lang="zh-CN" altLang="en-US" sz="3200" b="1" dirty="0">
                <a:solidFill>
                  <a:srgbClr val="181DD6"/>
                </a:solidFill>
                <a:latin typeface="隶书" panose="02010509060101010101" pitchFamily="49" charset="-122"/>
                <a:ea typeface="隶书" panose="02010509060101010101" pitchFamily="49" charset="-122"/>
                <a:sym typeface="+mn-lt"/>
              </a:rPr>
              <a:t>主要指标解释</a:t>
            </a:r>
            <a:endParaRPr kumimoji="0" lang="zh-CN" altLang="en-US" sz="3200" b="1" i="0" u="none" strike="noStrike" kern="1200" cap="none" spc="0" normalizeH="0" baseline="0" noProof="0" dirty="0" smtClean="0">
              <a:ln>
                <a:noFill/>
              </a:ln>
              <a:solidFill>
                <a:schemeClr val="tx1"/>
              </a:solidFill>
              <a:effectLst/>
              <a:uLnTx/>
              <a:uFillTx/>
              <a:latin typeface="+mn-ea"/>
              <a:ea typeface="+mn-ea"/>
              <a:cs typeface="+mj-cs"/>
              <a:sym typeface="+mn-lt"/>
            </a:endParaRPr>
          </a:p>
        </p:txBody>
      </p:sp>
      <p:sp>
        <p:nvSpPr>
          <p:cNvPr id="5" name="矩形 4"/>
          <p:cNvSpPr/>
          <p:nvPr/>
        </p:nvSpPr>
        <p:spPr>
          <a:xfrm>
            <a:off x="407035" y="2132965"/>
            <a:ext cx="2353945" cy="300355"/>
          </a:xfrm>
          <a:prstGeom prst="rect">
            <a:avLst/>
          </a:prstGeom>
          <a:solidFill>
            <a:schemeClr val="accent1">
              <a:alpha val="0"/>
            </a:schemeClr>
          </a:solidFill>
          <a:ln w="38100">
            <a:solidFill>
              <a:srgbClr val="FF0000"/>
            </a:solidFill>
            <a:round/>
          </a:ln>
        </p:spPr>
        <p:txBody>
          <a:bodyPr wrap="none" anchor="ctr"/>
          <a:p>
            <a:endParaRPr lang="zh-CN" altLang="en-US"/>
          </a:p>
        </p:txBody>
      </p:sp>
    </p:spTree>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custDataLst>
              <p:tags r:id="rId1"/>
            </p:custDataLst>
          </p:nvPr>
        </p:nvPicPr>
        <p:blipFill>
          <a:blip r:embed="rId2"/>
          <a:stretch>
            <a:fillRect/>
          </a:stretch>
        </p:blipFill>
        <p:spPr>
          <a:xfrm>
            <a:off x="407035" y="764540"/>
            <a:ext cx="5735955" cy="6207760"/>
          </a:xfrm>
          <a:prstGeom prst="rect">
            <a:avLst/>
          </a:prstGeom>
        </p:spPr>
      </p:pic>
      <p:sp>
        <p:nvSpPr>
          <p:cNvPr id="7" name="矩形标注 6"/>
          <p:cNvSpPr/>
          <p:nvPr/>
        </p:nvSpPr>
        <p:spPr>
          <a:xfrm>
            <a:off x="6096000" y="1484630"/>
            <a:ext cx="5069840" cy="4110990"/>
          </a:xfrm>
          <a:prstGeom prst="wedgeRectCallout">
            <a:avLst>
              <a:gd name="adj1" fmla="val -68987"/>
              <a:gd name="adj2" fmla="val -20667"/>
            </a:avLst>
          </a:prstGeom>
          <a:solidFill>
            <a:srgbClr val="E7FFE8"/>
          </a:solidFill>
          <a:ln>
            <a:solidFill>
              <a:srgbClr val="FF0000"/>
            </a:solidFill>
          </a:ln>
        </p:spPr>
        <p:style>
          <a:lnRef idx="2">
            <a:schemeClr val="dk1"/>
          </a:lnRef>
          <a:fillRef idx="1">
            <a:schemeClr val="lt1"/>
          </a:fillRef>
          <a:effectRef idx="0">
            <a:schemeClr val="dk1"/>
          </a:effectRef>
          <a:fontRef idx="minor">
            <a:schemeClr val="dk1"/>
          </a:fontRef>
        </p:style>
        <p:txBody>
          <a:bodyPr anchor="ctr"/>
          <a:lstStyle/>
          <a:p>
            <a:pPr marL="0" marR="0" lvl="0" indent="0" algn="just" defTabSz="914400" rtl="0" eaLnBrk="1" fontAlgn="base" latinLnBrk="0" hangingPunct="1">
              <a:lnSpc>
                <a:spcPct val="130000"/>
              </a:lnSpc>
              <a:spcBef>
                <a:spcPct val="0"/>
              </a:spcBef>
              <a:spcAft>
                <a:spcPct val="0"/>
              </a:spcAft>
              <a:buClrTx/>
              <a:buSzTx/>
              <a:buFont typeface="Arial" panose="020B0604020202020204" pitchFamily="34" charset="0"/>
              <a:buNone/>
              <a:defRPr/>
            </a:pPr>
            <a:r>
              <a:rPr lang="zh-CN" altLang="en-US" sz="2500">
                <a:ln>
                  <a:noFill/>
                </a:ln>
                <a:solidFill>
                  <a:srgbClr val="000000"/>
                </a:solidFill>
                <a:effectLst/>
                <a:uLnTx/>
                <a:uFillTx/>
                <a:latin typeface="Arial" panose="020B0604020202020204" pitchFamily="34" charset="0"/>
                <a:ea typeface="宋体" panose="02010600030101010101" pitchFamily="2" charset="-122"/>
                <a:sym typeface="+mn-ea"/>
              </a:rPr>
              <a:t>  指在报告期收到的，用于固定资产投资的各种货币资金。包括国家预算资金、国内贷款、利用外资、自筹资金和其他资金。</a:t>
            </a:r>
            <a:endParaRPr lang="zh-CN" altLang="en-US" sz="2500">
              <a:ln>
                <a:noFill/>
              </a:ln>
              <a:solidFill>
                <a:srgbClr val="000000"/>
              </a:solidFill>
              <a:effectLst/>
              <a:uLnTx/>
              <a:uFillTx/>
              <a:latin typeface="Arial" panose="020B0604020202020204" pitchFamily="34" charset="0"/>
              <a:ea typeface="宋体" panose="02010600030101010101" pitchFamily="2" charset="-122"/>
              <a:sym typeface="+mn-ea"/>
            </a:endParaRPr>
          </a:p>
          <a:p>
            <a:pPr marL="0" marR="0" lvl="0" indent="0" algn="just" defTabSz="914400" rtl="0" eaLnBrk="1" fontAlgn="base" latinLnBrk="0" hangingPunct="1">
              <a:lnSpc>
                <a:spcPct val="130000"/>
              </a:lnSpc>
              <a:spcBef>
                <a:spcPct val="0"/>
              </a:spcBef>
              <a:spcAft>
                <a:spcPct val="0"/>
              </a:spcAft>
              <a:buClrTx/>
              <a:buSzTx/>
              <a:buFont typeface="Arial" panose="020B0604020202020204" pitchFamily="34" charset="0"/>
              <a:buNone/>
              <a:defRPr/>
            </a:pPr>
            <a:r>
              <a:rPr lang="en-US" altLang="zh-CN" sz="2500">
                <a:ln>
                  <a:noFill/>
                </a:ln>
                <a:solidFill>
                  <a:srgbClr val="000000"/>
                </a:solidFill>
                <a:effectLst/>
                <a:uLnTx/>
                <a:uFillTx/>
                <a:latin typeface="Arial" panose="020B0604020202020204" pitchFamily="34" charset="0"/>
                <a:ea typeface="宋体" panose="02010600030101010101" pitchFamily="2" charset="-122"/>
                <a:sym typeface="+mn-ea"/>
              </a:rPr>
              <a:t>303=304+305+307+311+318</a:t>
            </a:r>
            <a:endParaRPr lang="en-US" altLang="zh-CN" sz="2500">
              <a:ln>
                <a:noFill/>
              </a:ln>
              <a:solidFill>
                <a:srgbClr val="000000"/>
              </a:solidFill>
              <a:effectLst/>
              <a:uLnTx/>
              <a:uFillTx/>
              <a:latin typeface="Arial" panose="020B0604020202020204" pitchFamily="34" charset="0"/>
              <a:ea typeface="宋体" panose="02010600030101010101" pitchFamily="2" charset="-122"/>
              <a:sym typeface="+mn-ea"/>
            </a:endParaRPr>
          </a:p>
        </p:txBody>
      </p:sp>
      <p:sp>
        <p:nvSpPr>
          <p:cNvPr id="78852" name="矩形 14"/>
          <p:cNvSpPr/>
          <p:nvPr/>
        </p:nvSpPr>
        <p:spPr>
          <a:xfrm>
            <a:off x="7373938" y="1384300"/>
            <a:ext cx="914400" cy="914400"/>
          </a:xfrm>
          <a:prstGeom prst="rect">
            <a:avLst/>
          </a:prstGeom>
          <a:noFill/>
          <a:ln w="9525">
            <a:noFill/>
          </a:ln>
        </p:spPr>
        <p:txBody>
          <a:bodyPr anchor="ctr" anchorCtr="0"/>
          <a:p>
            <a:pPr algn="ctr"/>
            <a:endParaRPr lang="zh-CN" altLang="en-US" dirty="0">
              <a:latin typeface="Arial" panose="020B0604020202020204" pitchFamily="34" charset="0"/>
              <a:ea typeface="宋体" panose="02010600030101010101" pitchFamily="2" charset="-122"/>
            </a:endParaRPr>
          </a:p>
        </p:txBody>
      </p:sp>
      <p:sp>
        <p:nvSpPr>
          <p:cNvPr id="84994" name="标题 1"/>
          <p:cNvSpPr>
            <a:spLocks noGrp="1"/>
          </p:cNvSpPr>
          <p:nvPr>
            <p:ph type="title"/>
          </p:nvPr>
        </p:nvSpPr>
        <p:spPr>
          <a:xfrm>
            <a:off x="1198880" y="-317"/>
            <a:ext cx="7234238" cy="603250"/>
          </a:xfrm>
        </p:spPr>
        <p:txBody>
          <a:bodyPr vert="horz" wrap="square" lIns="91440" tIns="45720" rIns="91440" bIns="45720" numCol="1" anchor="b" anchorCtr="0" compatLnSpc="1"/>
          <a:p>
            <a:pPr marL="0" marR="0" lvl="0" indent="0" algn="l" defTabSz="914400" rtl="0" eaLnBrk="1" fontAlgn="base" latinLnBrk="0" hangingPunct="1">
              <a:lnSpc>
                <a:spcPct val="100000"/>
              </a:lnSpc>
              <a:spcBef>
                <a:spcPct val="0"/>
              </a:spcBef>
              <a:spcAft>
                <a:spcPct val="0"/>
              </a:spcAft>
              <a:buClrTx/>
              <a:buSzTx/>
              <a:buFontTx/>
              <a:buNone/>
              <a:defRPr/>
            </a:pPr>
            <a:r>
              <a:rPr lang="zh-CN" altLang="en-US" sz="3200" b="1" dirty="0">
                <a:solidFill>
                  <a:srgbClr val="181DD6"/>
                </a:solidFill>
                <a:latin typeface="隶书" panose="02010509060101010101" pitchFamily="49" charset="-122"/>
                <a:ea typeface="隶书" panose="02010509060101010101" pitchFamily="49" charset="-122"/>
                <a:sym typeface="+mn-lt"/>
              </a:rPr>
              <a:t>主要指标解释</a:t>
            </a:r>
            <a:endParaRPr kumimoji="0" lang="zh-CN" altLang="en-US" sz="3200" b="1" i="0" u="none" strike="noStrike" kern="1200" cap="none" spc="0" normalizeH="0" baseline="0" noProof="0" dirty="0" smtClean="0">
              <a:ln>
                <a:noFill/>
              </a:ln>
              <a:solidFill>
                <a:schemeClr val="tx1"/>
              </a:solidFill>
              <a:effectLst/>
              <a:uLnTx/>
              <a:uFillTx/>
              <a:latin typeface="+mn-ea"/>
              <a:ea typeface="+mn-ea"/>
              <a:cs typeface="+mj-cs"/>
              <a:sym typeface="+mn-lt"/>
            </a:endParaRPr>
          </a:p>
        </p:txBody>
      </p:sp>
      <p:sp>
        <p:nvSpPr>
          <p:cNvPr id="5" name="矩形 4"/>
          <p:cNvSpPr/>
          <p:nvPr/>
        </p:nvSpPr>
        <p:spPr>
          <a:xfrm>
            <a:off x="407035" y="2493010"/>
            <a:ext cx="2465705" cy="377190"/>
          </a:xfrm>
          <a:prstGeom prst="rect">
            <a:avLst/>
          </a:prstGeom>
          <a:solidFill>
            <a:schemeClr val="accent1">
              <a:alpha val="0"/>
            </a:schemeClr>
          </a:solidFill>
          <a:ln w="38100">
            <a:solidFill>
              <a:srgbClr val="FF0000"/>
            </a:solidFill>
            <a:round/>
          </a:ln>
        </p:spPr>
        <p:txBody>
          <a:bodyPr wrap="none" anchor="ctr"/>
          <a:p>
            <a:endParaRPr lang="zh-CN" altLang="en-US"/>
          </a:p>
        </p:txBody>
      </p:sp>
      <p:sp>
        <p:nvSpPr>
          <p:cNvPr id="3" name="矩形 2"/>
          <p:cNvSpPr/>
          <p:nvPr/>
        </p:nvSpPr>
        <p:spPr>
          <a:xfrm>
            <a:off x="623570" y="2925445"/>
            <a:ext cx="2465705" cy="377190"/>
          </a:xfrm>
          <a:prstGeom prst="rect">
            <a:avLst/>
          </a:prstGeom>
          <a:solidFill>
            <a:schemeClr val="accent1">
              <a:alpha val="0"/>
            </a:schemeClr>
          </a:solidFill>
          <a:ln w="38100">
            <a:solidFill>
              <a:srgbClr val="FF0000"/>
            </a:solidFill>
            <a:round/>
          </a:ln>
        </p:spPr>
        <p:txBody>
          <a:bodyPr wrap="none" anchor="ctr"/>
          <a:p>
            <a:endParaRPr lang="zh-CN" altLang="en-US"/>
          </a:p>
        </p:txBody>
      </p:sp>
      <p:sp>
        <p:nvSpPr>
          <p:cNvPr id="4" name="矩形 3"/>
          <p:cNvSpPr/>
          <p:nvPr/>
        </p:nvSpPr>
        <p:spPr>
          <a:xfrm>
            <a:off x="695325" y="4333240"/>
            <a:ext cx="2465705" cy="337185"/>
          </a:xfrm>
          <a:prstGeom prst="rect">
            <a:avLst/>
          </a:prstGeom>
          <a:solidFill>
            <a:schemeClr val="accent1">
              <a:alpha val="0"/>
            </a:schemeClr>
          </a:solidFill>
          <a:ln w="38100">
            <a:solidFill>
              <a:srgbClr val="FF0000"/>
            </a:solidFill>
            <a:round/>
          </a:ln>
        </p:spPr>
        <p:txBody>
          <a:bodyPr wrap="none" anchor="ctr"/>
          <a:p>
            <a:endParaRPr lang="zh-CN" altLang="en-US"/>
          </a:p>
        </p:txBody>
      </p:sp>
      <p:sp>
        <p:nvSpPr>
          <p:cNvPr id="6" name="矩形 5"/>
          <p:cNvSpPr/>
          <p:nvPr/>
        </p:nvSpPr>
        <p:spPr>
          <a:xfrm>
            <a:off x="695325" y="4725670"/>
            <a:ext cx="2465705" cy="290830"/>
          </a:xfrm>
          <a:prstGeom prst="rect">
            <a:avLst/>
          </a:prstGeom>
          <a:solidFill>
            <a:schemeClr val="accent1">
              <a:alpha val="0"/>
            </a:schemeClr>
          </a:solidFill>
          <a:ln w="38100">
            <a:solidFill>
              <a:srgbClr val="FF0000"/>
            </a:solidFill>
            <a:round/>
          </a:ln>
        </p:spPr>
        <p:txBody>
          <a:bodyPr wrap="none" anchor="ctr"/>
          <a:p>
            <a:endParaRPr lang="zh-CN" altLang="en-US"/>
          </a:p>
        </p:txBody>
      </p:sp>
      <p:sp>
        <p:nvSpPr>
          <p:cNvPr id="8" name="矩形 7"/>
          <p:cNvSpPr/>
          <p:nvPr/>
        </p:nvSpPr>
        <p:spPr>
          <a:xfrm>
            <a:off x="695325" y="5157470"/>
            <a:ext cx="2465705" cy="231140"/>
          </a:xfrm>
          <a:prstGeom prst="rect">
            <a:avLst/>
          </a:prstGeom>
          <a:solidFill>
            <a:schemeClr val="accent1">
              <a:alpha val="0"/>
            </a:schemeClr>
          </a:solidFill>
          <a:ln w="38100">
            <a:solidFill>
              <a:srgbClr val="FF0000"/>
            </a:solidFill>
            <a:round/>
          </a:ln>
        </p:spPr>
        <p:txBody>
          <a:bodyPr wrap="none" anchor="ctr"/>
          <a:p>
            <a:endParaRPr lang="zh-CN" altLang="en-US"/>
          </a:p>
        </p:txBody>
      </p:sp>
      <p:sp>
        <p:nvSpPr>
          <p:cNvPr id="9" name="矩形 8"/>
          <p:cNvSpPr/>
          <p:nvPr/>
        </p:nvSpPr>
        <p:spPr>
          <a:xfrm>
            <a:off x="695325" y="5517515"/>
            <a:ext cx="2465705" cy="337185"/>
          </a:xfrm>
          <a:prstGeom prst="rect">
            <a:avLst/>
          </a:prstGeom>
          <a:solidFill>
            <a:schemeClr val="accent1">
              <a:alpha val="0"/>
            </a:schemeClr>
          </a:solidFill>
          <a:ln w="38100">
            <a:solidFill>
              <a:srgbClr val="FF0000"/>
            </a:solidFill>
            <a:round/>
          </a:ln>
        </p:spPr>
        <p:txBody>
          <a:bodyPr wrap="none" anchor="ctr"/>
          <a:p>
            <a:endParaRPr lang="zh-CN" altLang="en-US"/>
          </a:p>
        </p:txBody>
      </p:sp>
    </p:spTree>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8065" name="标题 1"/>
          <p:cNvSpPr txBox="1"/>
          <p:nvPr/>
        </p:nvSpPr>
        <p:spPr>
          <a:xfrm>
            <a:off x="1343343" y="0"/>
            <a:ext cx="6411912" cy="654050"/>
          </a:xfrm>
          <a:prstGeom prst="rect">
            <a:avLst/>
          </a:prstGeom>
          <a:noFill/>
          <a:ln w="9525">
            <a:noFill/>
          </a:ln>
        </p:spPr>
        <p:txBody>
          <a:bodyPr bIns="91440" anchor="b" anchorCtr="0"/>
          <a:p>
            <a:pPr eaLnBrk="0" hangingPunct="0"/>
            <a:r>
              <a:rPr lang="zh-CN" altLang="en-US" sz="3200" b="1" dirty="0">
                <a:solidFill>
                  <a:srgbClr val="181DD6"/>
                </a:solidFill>
                <a:latin typeface="隶书" panose="02010509060101010101" pitchFamily="49" charset="-122"/>
                <a:ea typeface="隶书" panose="02010509060101010101" pitchFamily="49" charset="-122"/>
                <a:sym typeface="+mn-lt"/>
              </a:rPr>
              <a:t>主要指标解释</a:t>
            </a:r>
            <a:endParaRPr lang="zh-CN" altLang="en-US" sz="3200" b="1" dirty="0">
              <a:solidFill>
                <a:srgbClr val="181DD6"/>
              </a:solidFill>
              <a:latin typeface="隶书" panose="02010509060101010101" pitchFamily="49" charset="-122"/>
              <a:ea typeface="隶书" panose="02010509060101010101" pitchFamily="49" charset="-122"/>
              <a:sym typeface="Times New Roman" panose="02020603050405020304" pitchFamily="18" charset="0"/>
            </a:endParaRPr>
          </a:p>
        </p:txBody>
      </p:sp>
      <p:pic>
        <p:nvPicPr>
          <p:cNvPr id="2" name="图片 1"/>
          <p:cNvPicPr>
            <a:picLocks noChangeAspect="1"/>
          </p:cNvPicPr>
          <p:nvPr>
            <p:custDataLst>
              <p:tags r:id="rId1"/>
            </p:custDataLst>
          </p:nvPr>
        </p:nvPicPr>
        <p:blipFill>
          <a:blip r:embed="rId2"/>
          <a:stretch>
            <a:fillRect/>
          </a:stretch>
        </p:blipFill>
        <p:spPr>
          <a:xfrm>
            <a:off x="407035" y="764540"/>
            <a:ext cx="5735955" cy="6207760"/>
          </a:xfrm>
          <a:prstGeom prst="rect">
            <a:avLst/>
          </a:prstGeom>
        </p:spPr>
      </p:pic>
      <p:sp>
        <p:nvSpPr>
          <p:cNvPr id="7" name="矩形标注 6"/>
          <p:cNvSpPr/>
          <p:nvPr/>
        </p:nvSpPr>
        <p:spPr>
          <a:xfrm>
            <a:off x="6096000" y="1484630"/>
            <a:ext cx="5069840" cy="4110990"/>
          </a:xfrm>
          <a:prstGeom prst="wedgeRectCallout">
            <a:avLst>
              <a:gd name="adj1" fmla="val -122582"/>
              <a:gd name="adj2" fmla="val 68999"/>
            </a:avLst>
          </a:prstGeom>
          <a:solidFill>
            <a:srgbClr val="E7FFE8"/>
          </a:solidFill>
          <a:ln>
            <a:solidFill>
              <a:srgbClr val="FF0000"/>
            </a:solidFill>
          </a:ln>
        </p:spPr>
        <p:style>
          <a:lnRef idx="2">
            <a:schemeClr val="dk1"/>
          </a:lnRef>
          <a:fillRef idx="1">
            <a:schemeClr val="lt1"/>
          </a:fillRef>
          <a:effectRef idx="0">
            <a:schemeClr val="dk1"/>
          </a:effectRef>
          <a:fontRef idx="minor">
            <a:schemeClr val="dk1"/>
          </a:fontRef>
        </p:style>
        <p:txBody>
          <a:bodyPr anchor="ctr"/>
          <a:p>
            <a:pPr algn="just">
              <a:lnSpc>
                <a:spcPct val="150000"/>
              </a:lnSpc>
              <a:buFont typeface="Wingdings" panose="05000000000000000000" pitchFamily="2" charset="2"/>
              <a:buChar char="l"/>
            </a:pPr>
            <a:r>
              <a:rPr lang="zh-CN" altLang="en-US" sz="2500" dirty="0">
                <a:solidFill>
                  <a:srgbClr val="000000"/>
                </a:solidFill>
                <a:latin typeface="仿宋_GB2312" panose="02010609030101010101" pitchFamily="49" charset="-122"/>
                <a:ea typeface="仿宋_GB2312" panose="02010609030101010101" pitchFamily="49" charset="-122"/>
                <a:sym typeface="+mn-ea"/>
              </a:rPr>
              <a:t>即当年因建造和购置固定资产而应付未付的各种应付款。</a:t>
            </a:r>
            <a:endParaRPr lang="en-US" altLang="zh-CN" sz="2500" dirty="0">
              <a:solidFill>
                <a:srgbClr val="000000"/>
              </a:solidFill>
              <a:latin typeface="仿宋_GB2312" panose="02010609030101010101" pitchFamily="49" charset="-122"/>
              <a:ea typeface="仿宋_GB2312" panose="02010609030101010101" pitchFamily="49" charset="-122"/>
            </a:endParaRPr>
          </a:p>
          <a:p>
            <a:pPr algn="just">
              <a:lnSpc>
                <a:spcPct val="150000"/>
              </a:lnSpc>
              <a:buFont typeface="Wingdings" panose="05000000000000000000" pitchFamily="2" charset="2"/>
              <a:buChar char="l"/>
            </a:pPr>
            <a:r>
              <a:rPr lang="zh-CN" altLang="en-US" sz="2500" dirty="0">
                <a:solidFill>
                  <a:srgbClr val="000000"/>
                </a:solidFill>
                <a:latin typeface="仿宋_GB2312" panose="02010609030101010101" pitchFamily="49" charset="-122"/>
                <a:ea typeface="仿宋_GB2312" panose="02010609030101010101" pitchFamily="49" charset="-122"/>
                <a:sym typeface="+mn-ea"/>
              </a:rPr>
              <a:t>填报</a:t>
            </a:r>
            <a:r>
              <a:rPr lang="zh-CN" altLang="en-US" sz="2500" b="1" dirty="0">
                <a:solidFill>
                  <a:srgbClr val="FF0000"/>
                </a:solidFill>
                <a:latin typeface="仿宋_GB2312" panose="02010609030101010101" pitchFamily="49" charset="-122"/>
                <a:ea typeface="仿宋_GB2312" panose="02010609030101010101" pitchFamily="49" charset="-122"/>
                <a:sym typeface="+mn-ea"/>
              </a:rPr>
              <a:t>报告期实际发生数</a:t>
            </a:r>
            <a:r>
              <a:rPr lang="zh-CN" altLang="en-US" sz="2500" dirty="0">
                <a:solidFill>
                  <a:srgbClr val="000000"/>
                </a:solidFill>
                <a:latin typeface="仿宋_GB2312" panose="02010609030101010101" pitchFamily="49" charset="-122"/>
                <a:ea typeface="仿宋_GB2312" panose="02010609030101010101" pitchFamily="49" charset="-122"/>
                <a:sym typeface="+mn-ea"/>
              </a:rPr>
              <a:t>。</a:t>
            </a:r>
            <a:endParaRPr lang="en-US" altLang="zh-CN" sz="2500" dirty="0">
              <a:solidFill>
                <a:srgbClr val="000000"/>
              </a:solidFill>
              <a:latin typeface="仿宋_GB2312" panose="02010609030101010101" pitchFamily="49" charset="-122"/>
              <a:ea typeface="仿宋_GB2312" panose="02010609030101010101" pitchFamily="49" charset="-122"/>
            </a:endParaRPr>
          </a:p>
          <a:p>
            <a:pPr algn="just">
              <a:lnSpc>
                <a:spcPct val="150000"/>
              </a:lnSpc>
              <a:buFont typeface="Wingdings" panose="05000000000000000000" pitchFamily="2" charset="2"/>
              <a:buChar char="l"/>
            </a:pPr>
            <a:r>
              <a:rPr lang="zh-CN" altLang="en-US" sz="2500" dirty="0">
                <a:solidFill>
                  <a:srgbClr val="000000"/>
                </a:solidFill>
                <a:latin typeface="仿宋_GB2312" panose="02010609030101010101" pitchFamily="49" charset="-122"/>
                <a:ea typeface="仿宋_GB2312" panose="02010609030101010101" pitchFamily="49" charset="-122"/>
                <a:sym typeface="+mn-ea"/>
              </a:rPr>
              <a:t>不包括以前年度累计的应付款。</a:t>
            </a:r>
            <a:endParaRPr lang="en-US" altLang="zh-CN" sz="2500" dirty="0">
              <a:latin typeface="仿宋_GB2312" panose="02010609030101010101" pitchFamily="49" charset="-122"/>
              <a:ea typeface="仿宋_GB2312" panose="02010609030101010101" pitchFamily="49" charset="-122"/>
            </a:endParaRPr>
          </a:p>
          <a:p>
            <a:pPr algn="just">
              <a:lnSpc>
                <a:spcPct val="150000"/>
              </a:lnSpc>
              <a:buFont typeface="Wingdings" panose="05000000000000000000" pitchFamily="2" charset="2"/>
              <a:buChar char="l"/>
            </a:pPr>
            <a:r>
              <a:rPr lang="zh-CN" altLang="en-US" sz="2500" b="1" dirty="0">
                <a:solidFill>
                  <a:srgbClr val="FF0000"/>
                </a:solidFill>
                <a:latin typeface="仿宋_GB2312" panose="02010609030101010101" pitchFamily="49" charset="-122"/>
                <a:ea typeface="仿宋_GB2312" panose="02010609030101010101" pitchFamily="49" charset="-122"/>
                <a:sym typeface="+mn-ea"/>
              </a:rPr>
              <a:t>应付未付款≤本年完成投资</a:t>
            </a:r>
            <a:endParaRPr lang="zh-CN" altLang="en-US" sz="2500" b="1" dirty="0">
              <a:solidFill>
                <a:srgbClr val="FF0000"/>
              </a:solidFill>
              <a:latin typeface="仿宋_GB2312" panose="02010609030101010101" pitchFamily="49" charset="-122"/>
              <a:ea typeface="仿宋_GB2312" panose="02010609030101010101" pitchFamily="49" charset="-122"/>
            </a:endParaRPr>
          </a:p>
          <a:p>
            <a:pPr algn="just">
              <a:lnSpc>
                <a:spcPct val="150000"/>
              </a:lnSpc>
              <a:buFont typeface="Wingdings" panose="05000000000000000000" pitchFamily="2" charset="2"/>
              <a:buChar char="l"/>
            </a:pPr>
            <a:r>
              <a:rPr lang="zh-CN" altLang="en-US" sz="2500" dirty="0">
                <a:solidFill>
                  <a:srgbClr val="000000"/>
                </a:solidFill>
                <a:latin typeface="仿宋_GB2312" panose="02010609030101010101" pitchFamily="49" charset="-122"/>
                <a:ea typeface="仿宋_GB2312" panose="02010609030101010101" pitchFamily="49" charset="-122"/>
                <a:sym typeface="+mn-ea"/>
              </a:rPr>
              <a:t>应付未付工程款≤本年建安投资</a:t>
            </a:r>
            <a:endParaRPr lang="zh-CN" altLang="en-US" sz="2500" dirty="0">
              <a:solidFill>
                <a:srgbClr val="000000"/>
              </a:solidFill>
              <a:latin typeface="仿宋_GB2312" panose="02010609030101010101" pitchFamily="49" charset="-122"/>
              <a:ea typeface="仿宋_GB2312" panose="02010609030101010101" pitchFamily="49" charset="-122"/>
            </a:endParaRPr>
          </a:p>
          <a:p>
            <a:pPr algn="just">
              <a:lnSpc>
                <a:spcPct val="150000"/>
              </a:lnSpc>
              <a:buFont typeface="Wingdings" panose="05000000000000000000" pitchFamily="2" charset="2"/>
              <a:buChar char="l"/>
            </a:pPr>
            <a:r>
              <a:rPr lang="zh-CN" altLang="en-US" sz="2500" b="1" dirty="0">
                <a:solidFill>
                  <a:srgbClr val="FF0000"/>
                </a:solidFill>
                <a:latin typeface="仿宋_GB2312" panose="02010609030101010101" pitchFamily="49" charset="-122"/>
                <a:ea typeface="仿宋_GB2312" panose="02010609030101010101" pitchFamily="49" charset="-122"/>
                <a:sym typeface="+mn-ea"/>
              </a:rPr>
              <a:t>仅</a:t>
            </a:r>
            <a:r>
              <a:rPr lang="en-US" altLang="zh-CN" sz="2500" b="1" dirty="0">
                <a:solidFill>
                  <a:srgbClr val="FF0000"/>
                </a:solidFill>
                <a:latin typeface="仿宋_GB2312" panose="02010609030101010101" pitchFamily="49" charset="-122"/>
                <a:ea typeface="仿宋_GB2312" panose="02010609030101010101" pitchFamily="49" charset="-122"/>
                <a:sym typeface="+mn-ea"/>
              </a:rPr>
              <a:t>12</a:t>
            </a:r>
            <a:r>
              <a:rPr lang="zh-CN" altLang="en-US" sz="2500" b="1" dirty="0">
                <a:solidFill>
                  <a:srgbClr val="FF0000"/>
                </a:solidFill>
                <a:latin typeface="仿宋_GB2312" panose="02010609030101010101" pitchFamily="49" charset="-122"/>
                <a:ea typeface="仿宋_GB2312" panose="02010609030101010101" pitchFamily="49" charset="-122"/>
                <a:sym typeface="+mn-ea"/>
              </a:rPr>
              <a:t>月月报填报</a:t>
            </a:r>
            <a:endParaRPr lang="en-US" altLang="zh-CN" sz="2500">
              <a:ln>
                <a:noFill/>
              </a:ln>
              <a:solidFill>
                <a:srgbClr val="000000"/>
              </a:solidFill>
              <a:effectLst/>
              <a:uLnTx/>
              <a:uFillTx/>
              <a:latin typeface="Arial" panose="020B0604020202020204" pitchFamily="34" charset="0"/>
              <a:ea typeface="宋体" panose="02010600030101010101" pitchFamily="2" charset="-122"/>
              <a:sym typeface="+mn-ea"/>
            </a:endParaRPr>
          </a:p>
        </p:txBody>
      </p:sp>
    </p:spTree>
  </p:cSld>
  <p:clrMapOvr>
    <a:masterClrMapping/>
  </p:clrMapOv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4"/>
          <p:cNvSpPr/>
          <p:nvPr/>
        </p:nvSpPr>
        <p:spPr>
          <a:xfrm>
            <a:off x="1524000" y="1588"/>
            <a:ext cx="309563" cy="368300"/>
          </a:xfrm>
          <a:prstGeom prst="rect">
            <a:avLst/>
          </a:prstGeom>
          <a:noFill/>
          <a:ln w="9525">
            <a:noFill/>
          </a:ln>
        </p:spPr>
        <p:txBody>
          <a:bodyPr wrap="none" anchor="ctr" anchorCtr="0">
            <a:spAutoFit/>
          </a:bodyPr>
          <a:lstStyle/>
          <a:p>
            <a:endParaRPr lang="zh-CN" altLang="en-US" dirty="0">
              <a:latin typeface="Arial" panose="020B0604020202020204" pitchFamily="34" charset="0"/>
              <a:ea typeface="宋体" panose="02010600030101010101" pitchFamily="2" charset="-122"/>
            </a:endParaRPr>
          </a:p>
        </p:txBody>
      </p:sp>
      <p:sp>
        <p:nvSpPr>
          <p:cNvPr id="90114" name="矩形 27"/>
          <p:cNvSpPr/>
          <p:nvPr/>
        </p:nvSpPr>
        <p:spPr>
          <a:xfrm>
            <a:off x="1833563" y="1700808"/>
            <a:ext cx="2196435" cy="584775"/>
          </a:xfrm>
          <a:prstGeom prst="rect">
            <a:avLst/>
          </a:prstGeom>
          <a:noFill/>
          <a:ln w="9525">
            <a:noFill/>
          </a:ln>
        </p:spPr>
        <p:txBody>
          <a:bodyPr wrap="none" anchor="t" anchorCtr="0">
            <a:spAutoFit/>
          </a:bodyPr>
          <a:lstStyle/>
          <a:p>
            <a:r>
              <a:rPr lang="en-US" altLang="zh-CN" sz="3200" b="1" dirty="0">
                <a:latin typeface="微软雅黑" panose="020B0503020204020204" charset="-122"/>
                <a:ea typeface="微软雅黑" panose="020B0503020204020204" charset="-122"/>
              </a:rPr>
              <a:t>2.</a:t>
            </a:r>
            <a:r>
              <a:rPr lang="zh-CN" altLang="en-US" sz="3200" b="1" dirty="0">
                <a:latin typeface="微软雅黑" panose="020B0503020204020204" charset="-122"/>
                <a:ea typeface="微软雅黑" panose="020B0503020204020204" charset="-122"/>
              </a:rPr>
              <a:t>填报依据</a:t>
            </a:r>
            <a:endParaRPr lang="en-US" altLang="zh-CN" sz="3200" b="1" dirty="0">
              <a:latin typeface="微软雅黑" panose="020B0503020204020204" charset="-122"/>
              <a:ea typeface="微软雅黑" panose="020B0503020204020204" charset="-122"/>
            </a:endParaRPr>
          </a:p>
        </p:txBody>
      </p:sp>
    </p:spTree>
  </p:cSld>
  <p:clrMapOvr>
    <a:masterClrMapping/>
  </p:clrMapOv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rrowheads="1"/>
          </p:cNvSpPr>
          <p:nvPr/>
        </p:nvSpPr>
        <p:spPr bwMode="auto">
          <a:xfrm>
            <a:off x="1239203" y="44450"/>
            <a:ext cx="3962400" cy="534035"/>
          </a:xfrm>
          <a:prstGeom prst="rect">
            <a:avLst/>
          </a:prstGeom>
          <a:noFill/>
          <a:ln w="9525">
            <a:noFill/>
            <a:miter lim="800000"/>
          </a:ln>
        </p:spPr>
        <p:txBody>
          <a:bodyPr>
            <a:spAutoFit/>
          </a:bodyPr>
          <a:lstStyle/>
          <a:p>
            <a:pPr marL="0" marR="0" lvl="0" indent="0" algn="ctr" defTabSz="914400" rtl="0" eaLnBrk="1" fontAlgn="base" latinLnBrk="0" hangingPunct="1">
              <a:lnSpc>
                <a:spcPct val="90000"/>
              </a:lnSpc>
              <a:spcBef>
                <a:spcPct val="0"/>
              </a:spcBef>
              <a:spcAft>
                <a:spcPct val="0"/>
              </a:spcAft>
              <a:buClrTx/>
              <a:buSzTx/>
              <a:buFontTx/>
              <a:buNone/>
              <a:defRPr/>
            </a:pPr>
            <a:endParaRPr kumimoji="0" lang="en-US" altLang="zh-CN" sz="3200" b="1" i="0" u="none" strike="noStrike" kern="1200" cap="none" spc="0" normalizeH="0" baseline="0" noProof="0" dirty="0">
              <a:ln>
                <a:noFill/>
              </a:ln>
              <a:solidFill>
                <a:srgbClr val="FF0000"/>
              </a:solidFill>
              <a:effectLst/>
              <a:uLnTx/>
              <a:uFillTx/>
              <a:latin typeface="+mn-ea"/>
              <a:ea typeface="+mn-ea"/>
              <a:cs typeface="+mj-cs"/>
              <a:sym typeface="+mn-lt"/>
            </a:endParaRPr>
          </a:p>
        </p:txBody>
      </p:sp>
      <p:sp>
        <p:nvSpPr>
          <p:cNvPr id="3" name="内容占位符 2"/>
          <p:cNvSpPr>
            <a:spLocks noGrp="1"/>
          </p:cNvSpPr>
          <p:nvPr>
            <p:ph idx="1"/>
          </p:nvPr>
        </p:nvSpPr>
        <p:spPr>
          <a:xfrm>
            <a:off x="623570" y="1399540"/>
            <a:ext cx="11120120" cy="4046220"/>
          </a:xfrm>
        </p:spPr>
        <p:txBody>
          <a:bodyPr/>
          <a:p>
            <a:pPr marL="571500" indent="-571500">
              <a:lnSpc>
                <a:spcPct val="140000"/>
              </a:lnSpc>
              <a:buFont typeface="Wingdings" panose="05000000000000000000" charset="0"/>
              <a:buChar char="l"/>
            </a:pPr>
            <a:r>
              <a:rPr lang="zh-CN" altLang="en-US" sz="3600" b="1">
                <a:latin typeface="宋体" panose="02010600030101010101" pitchFamily="2" charset="-122"/>
                <a:ea typeface="宋体" panose="02010600030101010101" pitchFamily="2" charset="-122"/>
              </a:rPr>
              <a:t>按照固定资产投资统计制度规定，投资额应依据凭证规范填报，按照凭证取得的时点作为计量时点。计算投资额时，之前年度完成的投资不得计入本年完成投资（新入库项目前期费用除外）。</a:t>
            </a:r>
            <a:endParaRPr lang="zh-CN" altLang="en-US" sz="3600" b="1">
              <a:latin typeface="宋体" panose="02010600030101010101" pitchFamily="2" charset="-122"/>
              <a:ea typeface="宋体" panose="02010600030101010101" pitchFamily="2" charset="-122"/>
            </a:endParaRPr>
          </a:p>
          <a:p>
            <a:pPr marL="571500" indent="-571500">
              <a:lnSpc>
                <a:spcPct val="140000"/>
              </a:lnSpc>
              <a:buFont typeface="Wingdings" panose="05000000000000000000" charset="0"/>
              <a:buChar char="l"/>
            </a:pPr>
            <a:r>
              <a:rPr lang="zh-CN" altLang="en-US" sz="3600" b="1">
                <a:latin typeface="宋体" panose="02010600030101010101" pitchFamily="2" charset="-122"/>
                <a:ea typeface="宋体" panose="02010600030101010101" pitchFamily="2" charset="-122"/>
              </a:rPr>
              <a:t>调查单位提供的凭证应当真实、清晰、有效、规范</a:t>
            </a:r>
            <a:endParaRPr lang="zh-CN" altLang="en-US" sz="3600" b="1">
              <a:latin typeface="宋体" panose="02010600030101010101" pitchFamily="2" charset="-122"/>
              <a:ea typeface="宋体" panose="02010600030101010101" pitchFamily="2" charset="-122"/>
            </a:endParaRPr>
          </a:p>
        </p:txBody>
      </p:sp>
      <p:sp>
        <p:nvSpPr>
          <p:cNvPr id="6" name="标题 5"/>
          <p:cNvSpPr>
            <a:spLocks noGrp="1"/>
          </p:cNvSpPr>
          <p:nvPr>
            <p:ph type="title"/>
          </p:nvPr>
        </p:nvSpPr>
        <p:spPr>
          <a:xfrm>
            <a:off x="1343025" y="44450"/>
            <a:ext cx="8972550" cy="603250"/>
          </a:xfrm>
        </p:spPr>
        <p:txBody>
          <a:bodyPr/>
          <a:p>
            <a:r>
              <a:rPr lang="zh-CN" altLang="en-US" sz="3200">
                <a:solidFill>
                  <a:srgbClr val="FF0000"/>
                </a:solidFill>
                <a:latin typeface="微软雅黑" panose="020B0503020204020204" charset="-122"/>
                <a:ea typeface="微软雅黑" panose="020B0503020204020204" charset="-122"/>
              </a:rPr>
              <a:t>数出有据</a:t>
            </a:r>
            <a:endParaRPr lang="zh-CN" altLang="en-US" sz="3200">
              <a:solidFill>
                <a:srgbClr val="FF0000"/>
              </a:solidFill>
              <a:latin typeface="微软雅黑" panose="020B0503020204020204" charset="-122"/>
              <a:ea typeface="微软雅黑" panose="020B0503020204020204" charset="-122"/>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7" name="矩形 34"/>
          <p:cNvSpPr>
            <a:spLocks noChangeArrowheads="1"/>
          </p:cNvSpPr>
          <p:nvPr/>
        </p:nvSpPr>
        <p:spPr bwMode="auto">
          <a:xfrm>
            <a:off x="2217631" y="1310"/>
            <a:ext cx="8020161" cy="106680"/>
          </a:xfrm>
          <a:prstGeom prst="rect">
            <a:avLst/>
          </a:prstGeom>
          <a:noFill/>
          <a:ln w="9525">
            <a:noFill/>
            <a:miter lim="800000"/>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00" b="1" i="0" u="none" strike="noStrike" kern="0" cap="none" spc="0" normalizeH="0" baseline="0" noProof="0" dirty="0">
                <a:ln>
                  <a:noFill/>
                </a:ln>
                <a:solidFill>
                  <a:srgbClr val="181DD6"/>
                </a:solidFill>
                <a:effectLst/>
                <a:uLnTx/>
                <a:uFillTx/>
                <a:latin typeface="隶书" panose="02010509060101010101" pitchFamily="49" charset="-122"/>
                <a:ea typeface="隶书" panose="02010509060101010101" pitchFamily="49" charset="-122"/>
                <a:cs typeface="+mj-cs"/>
                <a:sym typeface="+mn-ea"/>
              </a:rPr>
              <a:t>固定资产投资纳统情况一览表</a:t>
            </a:r>
            <a:endParaRPr kumimoji="0" lang="zh-CN" altLang="en-US" sz="100" b="1" i="0" u="none" strike="noStrike" kern="0" cap="none" spc="0" normalizeH="0" baseline="0" noProof="0" dirty="0">
              <a:ln>
                <a:noFill/>
              </a:ln>
              <a:solidFill>
                <a:srgbClr val="181DD6"/>
              </a:solidFill>
              <a:effectLst/>
              <a:uLnTx/>
              <a:uFillTx/>
              <a:latin typeface="隶书" panose="02010509060101010101" pitchFamily="49" charset="-122"/>
              <a:ea typeface="隶书" panose="02010509060101010101" pitchFamily="49" charset="-122"/>
              <a:cs typeface="+mj-cs"/>
              <a:sym typeface="+mn-ea"/>
            </a:endParaRPr>
          </a:p>
        </p:txBody>
      </p:sp>
      <p:graphicFrame>
        <p:nvGraphicFramePr>
          <p:cNvPr id="6" name="表格 5"/>
          <p:cNvGraphicFramePr>
            <a:graphicFrameLocks noGrp="1"/>
          </p:cNvGraphicFramePr>
          <p:nvPr>
            <p:custDataLst>
              <p:tags r:id="rId1"/>
            </p:custDataLst>
          </p:nvPr>
        </p:nvGraphicFramePr>
        <p:xfrm>
          <a:off x="1954207" y="715411"/>
          <a:ext cx="8068945" cy="6045200"/>
        </p:xfrm>
        <a:graphic>
          <a:graphicData uri="http://schemas.openxmlformats.org/drawingml/2006/table">
            <a:tbl>
              <a:tblPr/>
              <a:tblGrid>
                <a:gridCol w="6355080"/>
                <a:gridCol w="1713865"/>
              </a:tblGrid>
              <a:tr h="457200">
                <a:tc>
                  <a:txBody>
                    <a:bodyPr/>
                    <a:lstStyle/>
                    <a:p>
                      <a:pPr indent="229235" algn="ctr">
                        <a:lnSpc>
                          <a:spcPts val="1800"/>
                        </a:lnSpc>
                        <a:spcAft>
                          <a:spcPts val="0"/>
                        </a:spcAft>
                      </a:pPr>
                      <a:r>
                        <a:rPr lang="zh-CN" sz="1400" b="1" kern="0" dirty="0">
                          <a:latin typeface="仿宋_GB2312" panose="02010609030101010101" pitchFamily="49" charset="-122"/>
                          <a:ea typeface="仿宋_GB2312" panose="02010609030101010101" pitchFamily="49" charset="-122"/>
                          <a:cs typeface="宋体" panose="02010600030101010101" pitchFamily="2" charset="-122"/>
                        </a:rPr>
                        <a:t>常 见 类 别</a:t>
                      </a:r>
                      <a:endParaRPr lang="zh-CN" sz="1400" kern="100" dirty="0">
                        <a:latin typeface="仿宋_GB2312" panose="02010609030101010101" pitchFamily="49" charset="-122"/>
                        <a:ea typeface="仿宋_GB2312" panose="02010609030101010101" pitchFamily="49" charset="-122"/>
                        <a:cs typeface="Times New Roman" panose="02020603050405020304"/>
                      </a:endParaRPr>
                    </a:p>
                  </a:txBody>
                  <a:tcPr marL="46295" marR="4629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zh-CN" sz="1400" b="1" kern="0">
                          <a:latin typeface="仿宋_GB2312" panose="02010609030101010101" pitchFamily="49" charset="-122"/>
                          <a:ea typeface="仿宋_GB2312" panose="02010609030101010101" pitchFamily="49" charset="-122"/>
                          <a:cs typeface="宋体" panose="02010600030101010101" pitchFamily="2" charset="-122"/>
                        </a:rPr>
                        <a:t>是否能纳入固定资产投资统计范围</a:t>
                      </a:r>
                      <a:endParaRPr lang="zh-CN" sz="1400" kern="100">
                        <a:latin typeface="仿宋_GB2312" panose="02010609030101010101" pitchFamily="49" charset="-122"/>
                        <a:ea typeface="仿宋_GB2312" panose="02010609030101010101" pitchFamily="49" charset="-122"/>
                        <a:cs typeface="Times New Roman" panose="02020603050405020304"/>
                      </a:endParaRPr>
                    </a:p>
                  </a:txBody>
                  <a:tcPr marL="46295" marR="4629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000">
                <a:tc>
                  <a:txBody>
                    <a:bodyPr/>
                    <a:lstStyle/>
                    <a:p>
                      <a:pPr indent="228600" algn="just">
                        <a:lnSpc>
                          <a:spcPts val="2000"/>
                        </a:lnSpc>
                        <a:spcAft>
                          <a:spcPts val="0"/>
                        </a:spcAft>
                      </a:pPr>
                      <a:r>
                        <a:rPr lang="zh-CN" sz="1200" kern="100" dirty="0">
                          <a:latin typeface="仿宋_GB2312" panose="02010609030101010101" pitchFamily="49" charset="-122"/>
                          <a:ea typeface="仿宋_GB2312" panose="02010609030101010101" pitchFamily="49" charset="-122"/>
                          <a:cs typeface="Times New Roman" panose="02020603050405020304"/>
                        </a:rPr>
                        <a:t>厂房、仓库、办公室、住宅、商店、学校、医院、俱乐部、食堂、招待所等房屋建设支出</a:t>
                      </a:r>
                      <a:endParaRPr lang="zh-CN" sz="1200" kern="100" dirty="0">
                        <a:latin typeface="仿宋_GB2312" panose="02010609030101010101" pitchFamily="49" charset="-122"/>
                        <a:ea typeface="仿宋_GB2312" panose="02010609030101010101" pitchFamily="49" charset="-122"/>
                        <a:cs typeface="Times New Roman" panose="02020603050405020304"/>
                      </a:endParaRPr>
                    </a:p>
                  </a:txBody>
                  <a:tcPr marL="46295" marR="46295"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indent="228600" algn="ctr">
                        <a:lnSpc>
                          <a:spcPts val="2000"/>
                        </a:lnSpc>
                        <a:spcAft>
                          <a:spcPts val="0"/>
                        </a:spcAft>
                      </a:pPr>
                      <a:r>
                        <a:rPr lang="en-US" sz="1600" b="1" kern="0" dirty="0" smtClean="0">
                          <a:solidFill>
                            <a:srgbClr val="00B050"/>
                          </a:solidFill>
                          <a:latin typeface="仿宋_GB2312" panose="02010609030101010101" pitchFamily="49" charset="-122"/>
                          <a:ea typeface="仿宋_GB2312" panose="02010609030101010101" pitchFamily="49" charset="-122"/>
                          <a:cs typeface="宋体" panose="02010600030101010101" pitchFamily="2" charset="-122"/>
                        </a:rPr>
                        <a:t>√</a:t>
                      </a:r>
                      <a:endParaRPr lang="zh-CN" sz="1600" b="1" kern="100" dirty="0">
                        <a:solidFill>
                          <a:srgbClr val="00B050"/>
                        </a:solidFill>
                        <a:latin typeface="仿宋_GB2312" panose="02010609030101010101" pitchFamily="49" charset="-122"/>
                        <a:ea typeface="仿宋_GB2312" panose="02010609030101010101" pitchFamily="49" charset="-122"/>
                        <a:cs typeface="Times New Roman" panose="02020603050405020304"/>
                      </a:endParaRPr>
                    </a:p>
                  </a:txBody>
                  <a:tcPr marL="46295" marR="4629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000">
                <a:tc>
                  <a:txBody>
                    <a:bodyPr/>
                    <a:lstStyle/>
                    <a:p>
                      <a:pPr indent="228600" algn="just">
                        <a:lnSpc>
                          <a:spcPts val="2000"/>
                        </a:lnSpc>
                        <a:spcAft>
                          <a:spcPts val="0"/>
                        </a:spcAft>
                      </a:pPr>
                      <a:r>
                        <a:rPr lang="zh-CN" sz="1200" kern="100" dirty="0">
                          <a:latin typeface="仿宋_GB2312" panose="02010609030101010101" pitchFamily="49" charset="-122"/>
                          <a:ea typeface="仿宋_GB2312" panose="02010609030101010101" pitchFamily="49" charset="-122"/>
                          <a:cs typeface="Times New Roman" panose="02020603050405020304"/>
                        </a:rPr>
                        <a:t>生产、动力、起重、运输、传动和医疗等设备的安装和调试费用</a:t>
                      </a:r>
                      <a:endParaRPr lang="zh-CN" sz="1200" kern="100" dirty="0">
                        <a:latin typeface="仿宋_GB2312" panose="02010609030101010101" pitchFamily="49" charset="-122"/>
                        <a:ea typeface="仿宋_GB2312" panose="02010609030101010101" pitchFamily="49" charset="-122"/>
                        <a:cs typeface="Times New Roman" panose="02020603050405020304"/>
                      </a:endParaRPr>
                    </a:p>
                  </a:txBody>
                  <a:tcPr marL="46295" marR="46295"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indent="228600" algn="ctr">
                        <a:lnSpc>
                          <a:spcPts val="2000"/>
                        </a:lnSpc>
                        <a:spcAft>
                          <a:spcPts val="0"/>
                        </a:spcAft>
                      </a:pPr>
                      <a:r>
                        <a:rPr lang="en-US" sz="1600" b="1" kern="0" dirty="0">
                          <a:solidFill>
                            <a:srgbClr val="00B050"/>
                          </a:solidFill>
                          <a:latin typeface="仿宋_GB2312" panose="02010609030101010101" pitchFamily="49" charset="-122"/>
                          <a:ea typeface="仿宋_GB2312" panose="02010609030101010101" pitchFamily="49" charset="-122"/>
                          <a:cs typeface="宋体" panose="02010600030101010101" pitchFamily="2" charset="-122"/>
                        </a:rPr>
                        <a:t>√</a:t>
                      </a:r>
                      <a:endParaRPr lang="zh-CN" sz="1600" b="1" kern="100" dirty="0">
                        <a:solidFill>
                          <a:srgbClr val="00B050"/>
                        </a:solidFill>
                        <a:latin typeface="仿宋_GB2312" panose="02010609030101010101" pitchFamily="49" charset="-122"/>
                        <a:ea typeface="仿宋_GB2312" panose="02010609030101010101" pitchFamily="49" charset="-122"/>
                        <a:cs typeface="Times New Roman" panose="02020603050405020304"/>
                      </a:endParaRPr>
                    </a:p>
                  </a:txBody>
                  <a:tcPr marL="46295" marR="4629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8000">
                <a:tc>
                  <a:txBody>
                    <a:bodyPr/>
                    <a:lstStyle/>
                    <a:p>
                      <a:pPr indent="228600" algn="just">
                        <a:lnSpc>
                          <a:spcPts val="2000"/>
                        </a:lnSpc>
                        <a:spcAft>
                          <a:spcPts val="0"/>
                        </a:spcAft>
                      </a:pPr>
                      <a:r>
                        <a:rPr lang="zh-CN" sz="1200" kern="100" dirty="0">
                          <a:solidFill>
                            <a:schemeClr val="tx1"/>
                          </a:solidFill>
                          <a:latin typeface="仿宋_GB2312" panose="02010609030101010101" pitchFamily="49" charset="-122"/>
                          <a:ea typeface="仿宋_GB2312" panose="02010609030101010101" pitchFamily="49" charset="-122"/>
                          <a:cs typeface="Times New Roman" panose="02020603050405020304"/>
                        </a:rPr>
                        <a:t>各种生产设备、传导设备、动力设备、运输设备、生产工具、仪器仪表等的购置支出以及</a:t>
                      </a:r>
                      <a:r>
                        <a:rPr lang="zh-CN" sz="1200" b="1" kern="100" dirty="0">
                          <a:solidFill>
                            <a:schemeClr val="tx1"/>
                          </a:solidFill>
                          <a:latin typeface="仿宋_GB2312" panose="02010609030101010101" pitchFamily="49" charset="-122"/>
                          <a:ea typeface="仿宋_GB2312" panose="02010609030101010101" pitchFamily="49" charset="-122"/>
                          <a:cs typeface="Times New Roman" panose="02020603050405020304"/>
                        </a:rPr>
                        <a:t>在项目建设内容中用于支持设备运转的软件系统购置支出</a:t>
                      </a:r>
                      <a:endParaRPr lang="zh-CN" sz="1200" b="1" kern="100" dirty="0">
                        <a:solidFill>
                          <a:schemeClr val="tx1"/>
                        </a:solidFill>
                        <a:latin typeface="仿宋_GB2312" panose="02010609030101010101" pitchFamily="49" charset="-122"/>
                        <a:ea typeface="仿宋_GB2312" panose="02010609030101010101" pitchFamily="49" charset="-122"/>
                        <a:cs typeface="Times New Roman" panose="02020603050405020304"/>
                      </a:endParaRPr>
                    </a:p>
                  </a:txBody>
                  <a:tcPr marL="46295" marR="46295"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indent="228600" algn="ctr">
                        <a:lnSpc>
                          <a:spcPts val="2000"/>
                        </a:lnSpc>
                        <a:spcAft>
                          <a:spcPts val="0"/>
                        </a:spcAft>
                      </a:pPr>
                      <a:r>
                        <a:rPr lang="en-US" sz="1600" b="1" kern="0" dirty="0" smtClean="0">
                          <a:solidFill>
                            <a:srgbClr val="00B050"/>
                          </a:solidFill>
                          <a:latin typeface="仿宋_GB2312" panose="02010609030101010101" pitchFamily="49" charset="-122"/>
                          <a:ea typeface="仿宋_GB2312" panose="02010609030101010101" pitchFamily="49" charset="-122"/>
                          <a:cs typeface="宋体" panose="02010600030101010101" pitchFamily="2" charset="-122"/>
                        </a:rPr>
                        <a:t>√</a:t>
                      </a:r>
                      <a:endParaRPr lang="zh-CN" altLang="en-US" sz="1600" b="1" kern="100" dirty="0">
                        <a:solidFill>
                          <a:srgbClr val="00B050"/>
                        </a:solidFill>
                        <a:latin typeface="仿宋_GB2312" panose="02010609030101010101" pitchFamily="49" charset="-122"/>
                        <a:ea typeface="仿宋_GB2312" panose="02010609030101010101" pitchFamily="49" charset="-122"/>
                        <a:cs typeface="Times New Roman" panose="02020603050405020304"/>
                      </a:endParaRPr>
                    </a:p>
                  </a:txBody>
                  <a:tcPr marL="46295" marR="4629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000">
                <a:tc>
                  <a:txBody>
                    <a:bodyPr/>
                    <a:lstStyle/>
                    <a:p>
                      <a:pPr indent="228600" algn="just">
                        <a:lnSpc>
                          <a:spcPts val="2000"/>
                        </a:lnSpc>
                        <a:spcAft>
                          <a:spcPts val="0"/>
                        </a:spcAft>
                      </a:pPr>
                      <a:r>
                        <a:rPr lang="zh-CN" sz="1200" kern="100" dirty="0">
                          <a:solidFill>
                            <a:schemeClr val="tx1"/>
                          </a:solidFill>
                          <a:latin typeface="仿宋_GB2312" panose="02010609030101010101" pitchFamily="49" charset="-122"/>
                          <a:ea typeface="仿宋_GB2312" panose="02010609030101010101" pitchFamily="49" charset="-122"/>
                          <a:cs typeface="Times New Roman" panose="02020603050405020304"/>
                        </a:rPr>
                        <a:t>项目管理人员的工资、贷款利息支出等</a:t>
                      </a:r>
                      <a:endParaRPr lang="zh-CN" sz="1200" kern="100" dirty="0">
                        <a:solidFill>
                          <a:schemeClr val="tx1"/>
                        </a:solidFill>
                        <a:latin typeface="仿宋_GB2312" panose="02010609030101010101" pitchFamily="49" charset="-122"/>
                        <a:ea typeface="仿宋_GB2312" panose="02010609030101010101" pitchFamily="49" charset="-122"/>
                        <a:cs typeface="Times New Roman" panose="02020603050405020304"/>
                      </a:endParaRPr>
                    </a:p>
                  </a:txBody>
                  <a:tcPr marL="46295" marR="46295"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indent="228600" algn="ctr">
                        <a:lnSpc>
                          <a:spcPts val="2000"/>
                        </a:lnSpc>
                        <a:spcAft>
                          <a:spcPts val="0"/>
                        </a:spcAft>
                      </a:pPr>
                      <a:r>
                        <a:rPr lang="en-US" sz="1600" b="1" kern="0" dirty="0" smtClean="0">
                          <a:solidFill>
                            <a:srgbClr val="00B050"/>
                          </a:solidFill>
                          <a:latin typeface="仿宋_GB2312" panose="02010609030101010101" pitchFamily="49" charset="-122"/>
                          <a:ea typeface="仿宋_GB2312" panose="02010609030101010101" pitchFamily="49" charset="-122"/>
                          <a:cs typeface="宋体" panose="02010600030101010101" pitchFamily="2" charset="-122"/>
                        </a:rPr>
                        <a:t>√</a:t>
                      </a:r>
                      <a:endParaRPr lang="zh-CN" altLang="en-US" sz="1600" b="1" kern="100" dirty="0">
                        <a:solidFill>
                          <a:srgbClr val="00B050"/>
                        </a:solidFill>
                        <a:latin typeface="仿宋_GB2312" panose="02010609030101010101" pitchFamily="49" charset="-122"/>
                        <a:ea typeface="仿宋_GB2312" panose="02010609030101010101" pitchFamily="49" charset="-122"/>
                        <a:cs typeface="Times New Roman" panose="02020603050405020304"/>
                      </a:endParaRPr>
                    </a:p>
                  </a:txBody>
                  <a:tcPr marL="46295" marR="4629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000">
                <a:tc>
                  <a:txBody>
                    <a:bodyPr/>
                    <a:lstStyle/>
                    <a:p>
                      <a:pPr indent="228600" algn="just">
                        <a:lnSpc>
                          <a:spcPts val="2000"/>
                        </a:lnSpc>
                        <a:spcAft>
                          <a:spcPts val="0"/>
                        </a:spcAft>
                      </a:pPr>
                      <a:r>
                        <a:rPr lang="zh-CN" sz="1200" kern="100" dirty="0">
                          <a:solidFill>
                            <a:schemeClr val="tx1"/>
                          </a:solidFill>
                          <a:latin typeface="仿宋_GB2312" panose="02010609030101010101" pitchFamily="49" charset="-122"/>
                          <a:ea typeface="仿宋_GB2312" panose="02010609030101010101" pitchFamily="49" charset="-122"/>
                          <a:cs typeface="Times New Roman" panose="02020603050405020304"/>
                        </a:rPr>
                        <a:t>项目可研费、勘察设计费、工程监理费、招标费、环评费等前期费用</a:t>
                      </a:r>
                      <a:endParaRPr lang="zh-CN" sz="1200" kern="100" dirty="0">
                        <a:solidFill>
                          <a:schemeClr val="tx1"/>
                        </a:solidFill>
                        <a:latin typeface="仿宋_GB2312" panose="02010609030101010101" pitchFamily="49" charset="-122"/>
                        <a:ea typeface="仿宋_GB2312" panose="02010609030101010101" pitchFamily="49" charset="-122"/>
                        <a:cs typeface="Times New Roman" panose="02020603050405020304"/>
                      </a:endParaRPr>
                    </a:p>
                  </a:txBody>
                  <a:tcPr marL="46295" marR="46295"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indent="228600" algn="ctr">
                        <a:lnSpc>
                          <a:spcPts val="2000"/>
                        </a:lnSpc>
                        <a:spcAft>
                          <a:spcPts val="0"/>
                        </a:spcAft>
                      </a:pPr>
                      <a:r>
                        <a:rPr lang="en-US" sz="1600" b="1" kern="0" dirty="0" smtClean="0">
                          <a:solidFill>
                            <a:srgbClr val="00B050"/>
                          </a:solidFill>
                          <a:latin typeface="仿宋_GB2312" panose="02010609030101010101" pitchFamily="49" charset="-122"/>
                          <a:ea typeface="仿宋_GB2312" panose="02010609030101010101" pitchFamily="49" charset="-122"/>
                          <a:cs typeface="宋体" panose="02010600030101010101" pitchFamily="2" charset="-122"/>
                        </a:rPr>
                        <a:t>√</a:t>
                      </a:r>
                      <a:endParaRPr lang="zh-CN" altLang="en-US" sz="1600" b="1" kern="100" dirty="0">
                        <a:solidFill>
                          <a:srgbClr val="00B050"/>
                        </a:solidFill>
                        <a:latin typeface="仿宋_GB2312" panose="02010609030101010101" pitchFamily="49" charset="-122"/>
                        <a:ea typeface="仿宋_GB2312" panose="02010609030101010101" pitchFamily="49" charset="-122"/>
                        <a:cs typeface="Times New Roman" panose="02020603050405020304"/>
                      </a:endParaRPr>
                    </a:p>
                  </a:txBody>
                  <a:tcPr marL="46295" marR="4629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000">
                <a:tc>
                  <a:txBody>
                    <a:bodyPr/>
                    <a:lstStyle/>
                    <a:p>
                      <a:pPr indent="228600" algn="just">
                        <a:lnSpc>
                          <a:spcPts val="2000"/>
                        </a:lnSpc>
                        <a:spcAft>
                          <a:spcPts val="0"/>
                        </a:spcAft>
                      </a:pPr>
                      <a:r>
                        <a:rPr lang="zh-CN" sz="1200" kern="100" dirty="0">
                          <a:solidFill>
                            <a:schemeClr val="tx1"/>
                          </a:solidFill>
                          <a:latin typeface="仿宋_GB2312" panose="02010609030101010101" pitchFamily="49" charset="-122"/>
                          <a:ea typeface="仿宋_GB2312" panose="02010609030101010101" pitchFamily="49" charset="-122"/>
                          <a:cs typeface="Times New Roman" panose="02020603050405020304"/>
                        </a:rPr>
                        <a:t>项目所属的专利权、采矿权支出、项目建设期利息支出</a:t>
                      </a:r>
                      <a:endParaRPr lang="zh-CN" sz="1200" kern="100" dirty="0">
                        <a:solidFill>
                          <a:schemeClr val="tx1"/>
                        </a:solidFill>
                        <a:latin typeface="仿宋_GB2312" panose="02010609030101010101" pitchFamily="49" charset="-122"/>
                        <a:ea typeface="仿宋_GB2312" panose="02010609030101010101" pitchFamily="49" charset="-122"/>
                        <a:cs typeface="Times New Roman" panose="02020603050405020304"/>
                      </a:endParaRPr>
                    </a:p>
                  </a:txBody>
                  <a:tcPr marL="46295" marR="46295"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indent="228600" algn="ctr">
                        <a:lnSpc>
                          <a:spcPts val="2000"/>
                        </a:lnSpc>
                        <a:spcAft>
                          <a:spcPts val="0"/>
                        </a:spcAft>
                      </a:pPr>
                      <a:r>
                        <a:rPr lang="en-US" sz="1600" b="1" kern="0" dirty="0" smtClean="0">
                          <a:solidFill>
                            <a:srgbClr val="00B050"/>
                          </a:solidFill>
                          <a:latin typeface="仿宋_GB2312" panose="02010609030101010101" pitchFamily="49" charset="-122"/>
                          <a:ea typeface="仿宋_GB2312" panose="02010609030101010101" pitchFamily="49" charset="-122"/>
                          <a:cs typeface="宋体" panose="02010600030101010101" pitchFamily="2" charset="-122"/>
                        </a:rPr>
                        <a:t>√</a:t>
                      </a:r>
                      <a:endParaRPr lang="zh-CN" altLang="en-US" sz="1600" b="1" kern="100" dirty="0">
                        <a:solidFill>
                          <a:srgbClr val="00B050"/>
                        </a:solidFill>
                        <a:latin typeface="仿宋_GB2312" panose="02010609030101010101" pitchFamily="49" charset="-122"/>
                        <a:ea typeface="仿宋_GB2312" panose="02010609030101010101" pitchFamily="49" charset="-122"/>
                        <a:cs typeface="Times New Roman" panose="02020603050405020304"/>
                      </a:endParaRPr>
                    </a:p>
                  </a:txBody>
                  <a:tcPr marL="46295" marR="4629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000">
                <a:tc>
                  <a:txBody>
                    <a:bodyPr/>
                    <a:lstStyle/>
                    <a:p>
                      <a:pPr indent="228600" algn="just">
                        <a:lnSpc>
                          <a:spcPts val="2000"/>
                        </a:lnSpc>
                        <a:spcAft>
                          <a:spcPts val="0"/>
                        </a:spcAft>
                      </a:pPr>
                      <a:r>
                        <a:rPr lang="zh-CN" sz="1200" kern="100" dirty="0">
                          <a:solidFill>
                            <a:schemeClr val="tx1"/>
                          </a:solidFill>
                          <a:latin typeface="仿宋_GB2312" panose="02010609030101010101" pitchFamily="49" charset="-122"/>
                          <a:ea typeface="仿宋_GB2312" panose="02010609030101010101" pitchFamily="49" charset="-122"/>
                          <a:cs typeface="Times New Roman" panose="02020603050405020304"/>
                        </a:rPr>
                        <a:t>项目建设用地费用（不含土地收储）</a:t>
                      </a:r>
                      <a:endParaRPr lang="zh-CN" sz="1200" kern="100" dirty="0">
                        <a:solidFill>
                          <a:schemeClr val="tx1"/>
                        </a:solidFill>
                        <a:latin typeface="仿宋_GB2312" panose="02010609030101010101" pitchFamily="49" charset="-122"/>
                        <a:ea typeface="仿宋_GB2312" panose="02010609030101010101" pitchFamily="49" charset="-122"/>
                        <a:cs typeface="Times New Roman" panose="02020603050405020304"/>
                      </a:endParaRPr>
                    </a:p>
                  </a:txBody>
                  <a:tcPr marL="46295" marR="46295"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indent="228600" algn="ctr">
                        <a:lnSpc>
                          <a:spcPts val="2000"/>
                        </a:lnSpc>
                        <a:spcAft>
                          <a:spcPts val="0"/>
                        </a:spcAft>
                      </a:pPr>
                      <a:r>
                        <a:rPr lang="en-US" sz="1600" b="1" kern="0" dirty="0" smtClean="0">
                          <a:solidFill>
                            <a:srgbClr val="00B050"/>
                          </a:solidFill>
                          <a:latin typeface="仿宋_GB2312" panose="02010609030101010101" pitchFamily="49" charset="-122"/>
                          <a:ea typeface="仿宋_GB2312" panose="02010609030101010101" pitchFamily="49" charset="-122"/>
                          <a:cs typeface="宋体" panose="02010600030101010101" pitchFamily="2" charset="-122"/>
                        </a:rPr>
                        <a:t>√</a:t>
                      </a:r>
                      <a:endParaRPr lang="zh-CN" altLang="en-US" sz="1600" b="1" kern="100" dirty="0">
                        <a:solidFill>
                          <a:srgbClr val="00B050"/>
                        </a:solidFill>
                        <a:latin typeface="仿宋_GB2312" panose="02010609030101010101" pitchFamily="49" charset="-122"/>
                        <a:ea typeface="仿宋_GB2312" panose="02010609030101010101" pitchFamily="49" charset="-122"/>
                        <a:cs typeface="Times New Roman" panose="02020603050405020304"/>
                      </a:endParaRPr>
                    </a:p>
                  </a:txBody>
                  <a:tcPr marL="46295" marR="4629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000">
                <a:tc>
                  <a:txBody>
                    <a:bodyPr/>
                    <a:lstStyle/>
                    <a:p>
                      <a:pPr indent="228600" algn="just">
                        <a:lnSpc>
                          <a:spcPts val="2000"/>
                        </a:lnSpc>
                        <a:spcAft>
                          <a:spcPts val="0"/>
                        </a:spcAft>
                      </a:pPr>
                      <a:r>
                        <a:rPr lang="zh-CN" sz="1200" kern="100" dirty="0">
                          <a:solidFill>
                            <a:schemeClr val="tx1"/>
                          </a:solidFill>
                          <a:latin typeface="仿宋_GB2312" panose="02010609030101010101" pitchFamily="49" charset="-122"/>
                          <a:ea typeface="仿宋_GB2312" panose="02010609030101010101" pitchFamily="49" charset="-122"/>
                          <a:cs typeface="Times New Roman" panose="02020603050405020304"/>
                        </a:rPr>
                        <a:t>原有固定资产改扩建，如</a:t>
                      </a:r>
                      <a:r>
                        <a:rPr lang="en-US" sz="1200" kern="100" dirty="0">
                          <a:solidFill>
                            <a:schemeClr val="tx1"/>
                          </a:solidFill>
                          <a:latin typeface="仿宋_GB2312" panose="02010609030101010101" pitchFamily="49" charset="-122"/>
                          <a:ea typeface="仿宋_GB2312" panose="02010609030101010101" pitchFamily="49" charset="-122"/>
                          <a:cs typeface="Times New Roman" panose="02020603050405020304"/>
                        </a:rPr>
                        <a:t>4</a:t>
                      </a:r>
                      <a:r>
                        <a:rPr lang="zh-CN" sz="1200" kern="100" dirty="0">
                          <a:solidFill>
                            <a:schemeClr val="tx1"/>
                          </a:solidFill>
                          <a:latin typeface="仿宋_GB2312" panose="02010609030101010101" pitchFamily="49" charset="-122"/>
                          <a:ea typeface="仿宋_GB2312" panose="02010609030101010101" pitchFamily="49" charset="-122"/>
                          <a:cs typeface="Times New Roman" panose="02020603050405020304"/>
                        </a:rPr>
                        <a:t>车道扩为</a:t>
                      </a:r>
                      <a:r>
                        <a:rPr lang="en-US" sz="1200" kern="100" dirty="0">
                          <a:solidFill>
                            <a:schemeClr val="tx1"/>
                          </a:solidFill>
                          <a:latin typeface="仿宋_GB2312" panose="02010609030101010101" pitchFamily="49" charset="-122"/>
                          <a:ea typeface="仿宋_GB2312" panose="02010609030101010101" pitchFamily="49" charset="-122"/>
                          <a:cs typeface="Times New Roman" panose="02020603050405020304"/>
                        </a:rPr>
                        <a:t>6</a:t>
                      </a:r>
                      <a:r>
                        <a:rPr lang="zh-CN" sz="1200" kern="100" dirty="0">
                          <a:solidFill>
                            <a:schemeClr val="tx1"/>
                          </a:solidFill>
                          <a:latin typeface="仿宋_GB2312" panose="02010609030101010101" pitchFamily="49" charset="-122"/>
                          <a:ea typeface="仿宋_GB2312" panose="02010609030101010101" pitchFamily="49" charset="-122"/>
                          <a:cs typeface="Times New Roman" panose="02020603050405020304"/>
                        </a:rPr>
                        <a:t>车道或低等级道路升级为高等级公路</a:t>
                      </a:r>
                      <a:endParaRPr lang="zh-CN" sz="1200" kern="100" dirty="0">
                        <a:solidFill>
                          <a:schemeClr val="tx1"/>
                        </a:solidFill>
                        <a:latin typeface="仿宋_GB2312" panose="02010609030101010101" pitchFamily="49" charset="-122"/>
                        <a:ea typeface="仿宋_GB2312" panose="02010609030101010101" pitchFamily="49" charset="-122"/>
                        <a:cs typeface="Times New Roman" panose="02020603050405020304"/>
                      </a:endParaRPr>
                    </a:p>
                  </a:txBody>
                  <a:tcPr marL="46295" marR="46295"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indent="228600" algn="ctr">
                        <a:lnSpc>
                          <a:spcPts val="2000"/>
                        </a:lnSpc>
                        <a:spcAft>
                          <a:spcPts val="0"/>
                        </a:spcAft>
                      </a:pPr>
                      <a:r>
                        <a:rPr lang="en-US" sz="1600" b="1" kern="0" dirty="0" smtClean="0">
                          <a:solidFill>
                            <a:srgbClr val="00B050"/>
                          </a:solidFill>
                          <a:latin typeface="仿宋_GB2312" panose="02010609030101010101" pitchFamily="49" charset="-122"/>
                          <a:ea typeface="仿宋_GB2312" panose="02010609030101010101" pitchFamily="49" charset="-122"/>
                          <a:cs typeface="宋体" panose="02010600030101010101" pitchFamily="2" charset="-122"/>
                        </a:rPr>
                        <a:t>√</a:t>
                      </a:r>
                      <a:endParaRPr lang="zh-CN" altLang="en-US" sz="1600" b="1" kern="100" dirty="0">
                        <a:solidFill>
                          <a:srgbClr val="00B050"/>
                        </a:solidFill>
                        <a:latin typeface="仿宋_GB2312" panose="02010609030101010101" pitchFamily="49" charset="-122"/>
                        <a:ea typeface="仿宋_GB2312" panose="02010609030101010101" pitchFamily="49" charset="-122"/>
                        <a:cs typeface="Times New Roman" panose="02020603050405020304"/>
                      </a:endParaRPr>
                    </a:p>
                  </a:txBody>
                  <a:tcPr marL="46295" marR="4629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000">
                <a:tc>
                  <a:txBody>
                    <a:bodyPr/>
                    <a:lstStyle/>
                    <a:p>
                      <a:pPr indent="228600" algn="just">
                        <a:lnSpc>
                          <a:spcPts val="2000"/>
                        </a:lnSpc>
                        <a:spcAft>
                          <a:spcPts val="0"/>
                        </a:spcAft>
                      </a:pPr>
                      <a:r>
                        <a:rPr lang="zh-CN" sz="1200" kern="100" dirty="0">
                          <a:solidFill>
                            <a:schemeClr val="tx1"/>
                          </a:solidFill>
                          <a:latin typeface="仿宋_GB2312" panose="02010609030101010101" pitchFamily="49" charset="-122"/>
                          <a:ea typeface="仿宋_GB2312" panose="02010609030101010101" pitchFamily="49" charset="-122"/>
                          <a:cs typeface="Times New Roman" panose="02020603050405020304"/>
                        </a:rPr>
                        <a:t>种畜、役畜和</a:t>
                      </a:r>
                      <a:r>
                        <a:rPr lang="zh-CN" sz="1200" b="1" kern="100" dirty="0">
                          <a:solidFill>
                            <a:srgbClr val="FF0000"/>
                          </a:solidFill>
                          <a:latin typeface="仿宋_GB2312" panose="02010609030101010101" pitchFamily="49" charset="-122"/>
                          <a:ea typeface="仿宋_GB2312" panose="02010609030101010101" pitchFamily="49" charset="-122"/>
                          <a:cs typeface="Times New Roman" panose="02020603050405020304"/>
                        </a:rPr>
                        <a:t>各种果树</a:t>
                      </a:r>
                      <a:r>
                        <a:rPr lang="zh-CN" sz="1200" kern="100" dirty="0">
                          <a:solidFill>
                            <a:schemeClr val="tx1"/>
                          </a:solidFill>
                          <a:latin typeface="仿宋_GB2312" panose="02010609030101010101" pitchFamily="49" charset="-122"/>
                          <a:ea typeface="仿宋_GB2312" panose="02010609030101010101" pitchFamily="49" charset="-122"/>
                          <a:cs typeface="Times New Roman" panose="02020603050405020304"/>
                        </a:rPr>
                        <a:t>等经济林木购置支出</a:t>
                      </a:r>
                      <a:endParaRPr lang="zh-CN" sz="1200" kern="100" dirty="0">
                        <a:solidFill>
                          <a:schemeClr val="tx1"/>
                        </a:solidFill>
                        <a:latin typeface="仿宋_GB2312" panose="02010609030101010101" pitchFamily="49" charset="-122"/>
                        <a:ea typeface="仿宋_GB2312" panose="02010609030101010101" pitchFamily="49" charset="-122"/>
                        <a:cs typeface="Times New Roman" panose="02020603050405020304"/>
                      </a:endParaRPr>
                    </a:p>
                  </a:txBody>
                  <a:tcPr marL="46295" marR="46295"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indent="228600" algn="ctr">
                        <a:lnSpc>
                          <a:spcPts val="2000"/>
                        </a:lnSpc>
                        <a:spcAft>
                          <a:spcPts val="0"/>
                        </a:spcAft>
                      </a:pPr>
                      <a:r>
                        <a:rPr lang="en-US" sz="1600" b="1" kern="0" dirty="0" smtClean="0">
                          <a:solidFill>
                            <a:srgbClr val="00B050"/>
                          </a:solidFill>
                          <a:latin typeface="仿宋_GB2312" panose="02010609030101010101" pitchFamily="49" charset="-122"/>
                          <a:ea typeface="仿宋_GB2312" panose="02010609030101010101" pitchFamily="49" charset="-122"/>
                          <a:cs typeface="宋体" panose="02010600030101010101" pitchFamily="2" charset="-122"/>
                        </a:rPr>
                        <a:t>√</a:t>
                      </a:r>
                      <a:endParaRPr lang="zh-CN" altLang="en-US" sz="1600" b="1" kern="100" dirty="0">
                        <a:solidFill>
                          <a:srgbClr val="00B050"/>
                        </a:solidFill>
                        <a:latin typeface="仿宋_GB2312" panose="02010609030101010101" pitchFamily="49" charset="-122"/>
                        <a:ea typeface="仿宋_GB2312" panose="02010609030101010101" pitchFamily="49" charset="-122"/>
                        <a:cs typeface="Times New Roman" panose="02020603050405020304"/>
                      </a:endParaRPr>
                    </a:p>
                  </a:txBody>
                  <a:tcPr marL="46295" marR="4629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000">
                <a:tc>
                  <a:txBody>
                    <a:bodyPr/>
                    <a:lstStyle/>
                    <a:p>
                      <a:pPr indent="228600" algn="just">
                        <a:lnSpc>
                          <a:spcPts val="2000"/>
                        </a:lnSpc>
                        <a:spcAft>
                          <a:spcPts val="0"/>
                        </a:spcAft>
                      </a:pPr>
                      <a:r>
                        <a:rPr lang="zh-CN" sz="1200" kern="100" dirty="0">
                          <a:solidFill>
                            <a:schemeClr val="tx1"/>
                          </a:solidFill>
                          <a:latin typeface="仿宋_GB2312" panose="02010609030101010101" pitchFamily="49" charset="-122"/>
                          <a:ea typeface="仿宋_GB2312" panose="02010609030101010101" pitchFamily="49" charset="-122"/>
                          <a:cs typeface="Times New Roman" panose="02020603050405020304"/>
                        </a:rPr>
                        <a:t>防风固沙林、水土保持林和水源涵养林</a:t>
                      </a:r>
                      <a:endParaRPr lang="zh-CN" sz="1200" kern="100" dirty="0">
                        <a:solidFill>
                          <a:schemeClr val="tx1"/>
                        </a:solidFill>
                        <a:latin typeface="仿宋_GB2312" panose="02010609030101010101" pitchFamily="49" charset="-122"/>
                        <a:ea typeface="仿宋_GB2312" panose="02010609030101010101" pitchFamily="49" charset="-122"/>
                        <a:cs typeface="Times New Roman" panose="02020603050405020304"/>
                      </a:endParaRPr>
                    </a:p>
                  </a:txBody>
                  <a:tcPr marL="46295" marR="46295"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indent="228600" algn="ctr">
                        <a:lnSpc>
                          <a:spcPts val="2000"/>
                        </a:lnSpc>
                        <a:spcAft>
                          <a:spcPts val="0"/>
                        </a:spcAft>
                      </a:pPr>
                      <a:r>
                        <a:rPr lang="en-US" sz="1600" b="1" kern="0" dirty="0" smtClean="0">
                          <a:solidFill>
                            <a:srgbClr val="00B050"/>
                          </a:solidFill>
                          <a:latin typeface="仿宋_GB2312" panose="02010609030101010101" pitchFamily="49" charset="-122"/>
                          <a:ea typeface="仿宋_GB2312" panose="02010609030101010101" pitchFamily="49" charset="-122"/>
                          <a:cs typeface="宋体" panose="02010600030101010101" pitchFamily="2" charset="-122"/>
                        </a:rPr>
                        <a:t>√</a:t>
                      </a:r>
                      <a:endParaRPr lang="zh-CN" altLang="en-US" sz="1600" b="1" kern="100" dirty="0">
                        <a:solidFill>
                          <a:srgbClr val="00B050"/>
                        </a:solidFill>
                        <a:latin typeface="仿宋_GB2312" panose="02010609030101010101" pitchFamily="49" charset="-122"/>
                        <a:ea typeface="仿宋_GB2312" panose="02010609030101010101" pitchFamily="49" charset="-122"/>
                        <a:cs typeface="Times New Roman" panose="02020603050405020304"/>
                      </a:endParaRPr>
                    </a:p>
                  </a:txBody>
                  <a:tcPr marL="46295" marR="4629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000">
                <a:tc>
                  <a:txBody>
                    <a:bodyPr/>
                    <a:lstStyle/>
                    <a:p>
                      <a:pPr indent="228600" algn="just">
                        <a:lnSpc>
                          <a:spcPts val="2000"/>
                        </a:lnSpc>
                        <a:spcAft>
                          <a:spcPts val="0"/>
                        </a:spcAft>
                      </a:pPr>
                      <a:r>
                        <a:rPr lang="zh-CN" sz="1200" kern="100" dirty="0">
                          <a:solidFill>
                            <a:schemeClr val="tx1"/>
                          </a:solidFill>
                          <a:latin typeface="仿宋_GB2312" panose="02010609030101010101" pitchFamily="49" charset="-122"/>
                          <a:ea typeface="仿宋_GB2312" panose="02010609030101010101" pitchFamily="49" charset="-122"/>
                          <a:cs typeface="Times New Roman" panose="02020603050405020304"/>
                        </a:rPr>
                        <a:t>新建城市绿化或道路绿化项目中购置的苗木</a:t>
                      </a:r>
                      <a:endParaRPr lang="zh-CN" sz="1200" kern="100" dirty="0">
                        <a:solidFill>
                          <a:schemeClr val="tx1"/>
                        </a:solidFill>
                        <a:latin typeface="仿宋_GB2312" panose="02010609030101010101" pitchFamily="49" charset="-122"/>
                        <a:ea typeface="仿宋_GB2312" panose="02010609030101010101" pitchFamily="49" charset="-122"/>
                        <a:cs typeface="Times New Roman" panose="02020603050405020304"/>
                      </a:endParaRPr>
                    </a:p>
                  </a:txBody>
                  <a:tcPr marL="46295" marR="46295"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indent="228600" algn="ctr">
                        <a:lnSpc>
                          <a:spcPts val="2000"/>
                        </a:lnSpc>
                        <a:spcAft>
                          <a:spcPts val="0"/>
                        </a:spcAft>
                      </a:pPr>
                      <a:r>
                        <a:rPr lang="en-US" sz="1600" b="1" kern="0" dirty="0" smtClean="0">
                          <a:solidFill>
                            <a:srgbClr val="00B050"/>
                          </a:solidFill>
                          <a:latin typeface="仿宋_GB2312" panose="02010609030101010101" pitchFamily="49" charset="-122"/>
                          <a:ea typeface="仿宋_GB2312" panose="02010609030101010101" pitchFamily="49" charset="-122"/>
                          <a:cs typeface="宋体" panose="02010600030101010101" pitchFamily="2" charset="-122"/>
                        </a:rPr>
                        <a:t>√</a:t>
                      </a:r>
                      <a:endParaRPr lang="zh-CN" altLang="en-US" sz="1600" b="1" kern="100" dirty="0">
                        <a:solidFill>
                          <a:srgbClr val="00B050"/>
                        </a:solidFill>
                        <a:latin typeface="仿宋_GB2312" panose="02010609030101010101" pitchFamily="49" charset="-122"/>
                        <a:ea typeface="仿宋_GB2312" panose="02010609030101010101" pitchFamily="49" charset="-122"/>
                        <a:cs typeface="Times New Roman" panose="02020603050405020304"/>
                      </a:endParaRPr>
                    </a:p>
                  </a:txBody>
                  <a:tcPr marL="46295" marR="4629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000">
                <a:tc>
                  <a:txBody>
                    <a:bodyPr/>
                    <a:lstStyle/>
                    <a:p>
                      <a:pPr indent="228600" algn="just">
                        <a:lnSpc>
                          <a:spcPts val="2000"/>
                        </a:lnSpc>
                        <a:spcAft>
                          <a:spcPts val="0"/>
                        </a:spcAft>
                      </a:pPr>
                      <a:r>
                        <a:rPr lang="zh-CN" sz="1200" kern="0" dirty="0">
                          <a:solidFill>
                            <a:schemeClr val="tx1"/>
                          </a:solidFill>
                          <a:latin typeface="仿宋_GB2312" panose="02010609030101010101" pitchFamily="49" charset="-122"/>
                          <a:ea typeface="仿宋_GB2312" panose="02010609030101010101" pitchFamily="49" charset="-122"/>
                          <a:cs typeface="宋体" panose="02010600030101010101" pitchFamily="2" charset="-122"/>
                        </a:rPr>
                        <a:t>单纯土地平整、土地一级开发、围海造地等支出</a:t>
                      </a:r>
                      <a:endParaRPr lang="zh-CN" sz="1200" kern="100" dirty="0">
                        <a:solidFill>
                          <a:schemeClr val="tx1"/>
                        </a:solidFill>
                        <a:latin typeface="仿宋_GB2312" panose="02010609030101010101" pitchFamily="49" charset="-122"/>
                        <a:ea typeface="仿宋_GB2312" panose="02010609030101010101" pitchFamily="49" charset="-122"/>
                        <a:cs typeface="Times New Roman" panose="02020603050405020304"/>
                      </a:endParaRPr>
                    </a:p>
                  </a:txBody>
                  <a:tcPr marL="46295" marR="46295"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indent="228600" algn="ctr">
                        <a:lnSpc>
                          <a:spcPts val="2000"/>
                        </a:lnSpc>
                        <a:spcAft>
                          <a:spcPts val="0"/>
                        </a:spcAft>
                      </a:pPr>
                      <a:r>
                        <a:rPr lang="en-US" sz="1600" b="1" kern="0" dirty="0">
                          <a:solidFill>
                            <a:srgbClr val="FF0000"/>
                          </a:solidFill>
                          <a:latin typeface="仿宋_GB2312" panose="02010609030101010101" pitchFamily="49" charset="-122"/>
                          <a:ea typeface="仿宋_GB2312" panose="02010609030101010101" pitchFamily="49" charset="-122"/>
                          <a:cs typeface="宋体" panose="02010600030101010101" pitchFamily="2" charset="-122"/>
                        </a:rPr>
                        <a:t>×</a:t>
                      </a:r>
                      <a:endParaRPr lang="zh-CN" sz="1600" b="1" kern="100" dirty="0">
                        <a:solidFill>
                          <a:srgbClr val="FF0000"/>
                        </a:solidFill>
                        <a:latin typeface="仿宋_GB2312" panose="02010609030101010101" pitchFamily="49" charset="-122"/>
                        <a:ea typeface="仿宋_GB2312" panose="02010609030101010101" pitchFamily="49" charset="-122"/>
                        <a:cs typeface="Times New Roman" panose="02020603050405020304"/>
                      </a:endParaRPr>
                    </a:p>
                  </a:txBody>
                  <a:tcPr marL="46295" marR="4629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000">
                <a:tc>
                  <a:txBody>
                    <a:bodyPr/>
                    <a:lstStyle/>
                    <a:p>
                      <a:pPr indent="228600" algn="just">
                        <a:lnSpc>
                          <a:spcPts val="2000"/>
                        </a:lnSpc>
                        <a:spcAft>
                          <a:spcPts val="0"/>
                        </a:spcAft>
                      </a:pPr>
                      <a:r>
                        <a:rPr lang="zh-CN" sz="1200" kern="0" dirty="0">
                          <a:solidFill>
                            <a:schemeClr val="tx1"/>
                          </a:solidFill>
                          <a:latin typeface="仿宋_GB2312" panose="02010609030101010101" pitchFamily="49" charset="-122"/>
                          <a:ea typeface="仿宋_GB2312" panose="02010609030101010101" pitchFamily="49" charset="-122"/>
                          <a:cs typeface="宋体" panose="02010600030101010101" pitchFamily="2" charset="-122"/>
                        </a:rPr>
                        <a:t>流动资产</a:t>
                      </a:r>
                      <a:endParaRPr lang="zh-CN" sz="1200" kern="100" dirty="0">
                        <a:solidFill>
                          <a:schemeClr val="tx1"/>
                        </a:solidFill>
                        <a:latin typeface="仿宋_GB2312" panose="02010609030101010101" pitchFamily="49" charset="-122"/>
                        <a:ea typeface="仿宋_GB2312" panose="02010609030101010101" pitchFamily="49" charset="-122"/>
                        <a:cs typeface="Times New Roman" panose="02020603050405020304"/>
                      </a:endParaRPr>
                    </a:p>
                  </a:txBody>
                  <a:tcPr marL="46295" marR="46295"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indent="228600" algn="ctr">
                        <a:lnSpc>
                          <a:spcPts val="2000"/>
                        </a:lnSpc>
                        <a:spcAft>
                          <a:spcPts val="0"/>
                        </a:spcAft>
                      </a:pPr>
                      <a:r>
                        <a:rPr lang="en-US" sz="1600" b="1" kern="0" dirty="0">
                          <a:solidFill>
                            <a:srgbClr val="FF0000"/>
                          </a:solidFill>
                          <a:latin typeface="仿宋_GB2312" panose="02010609030101010101" pitchFamily="49" charset="-122"/>
                          <a:ea typeface="仿宋_GB2312" panose="02010609030101010101" pitchFamily="49" charset="-122"/>
                          <a:cs typeface="宋体" panose="02010600030101010101" pitchFamily="2" charset="-122"/>
                        </a:rPr>
                        <a:t>×</a:t>
                      </a:r>
                      <a:endParaRPr lang="zh-CN" sz="1600" b="1" kern="100" dirty="0">
                        <a:solidFill>
                          <a:srgbClr val="FF0000"/>
                        </a:solidFill>
                        <a:latin typeface="仿宋_GB2312" panose="02010609030101010101" pitchFamily="49" charset="-122"/>
                        <a:ea typeface="仿宋_GB2312" panose="02010609030101010101" pitchFamily="49" charset="-122"/>
                        <a:cs typeface="Times New Roman" panose="02020603050405020304"/>
                      </a:endParaRPr>
                    </a:p>
                  </a:txBody>
                  <a:tcPr marL="46295" marR="4629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000">
                <a:tc>
                  <a:txBody>
                    <a:bodyPr/>
                    <a:lstStyle/>
                    <a:p>
                      <a:pPr indent="228600" algn="just">
                        <a:lnSpc>
                          <a:spcPts val="2000"/>
                        </a:lnSpc>
                        <a:spcAft>
                          <a:spcPts val="0"/>
                        </a:spcAft>
                      </a:pPr>
                      <a:r>
                        <a:rPr lang="zh-CN" sz="1200" kern="0" dirty="0">
                          <a:solidFill>
                            <a:schemeClr val="tx1"/>
                          </a:solidFill>
                          <a:latin typeface="仿宋_GB2312" panose="02010609030101010101" pitchFamily="49" charset="-122"/>
                          <a:ea typeface="仿宋_GB2312" panose="02010609030101010101" pitchFamily="49" charset="-122"/>
                          <a:cs typeface="宋体" panose="02010600030101010101" pitchFamily="2" charset="-122"/>
                        </a:rPr>
                        <a:t>办公耗材等低值易耗品</a:t>
                      </a:r>
                      <a:endParaRPr lang="zh-CN" sz="1200" kern="100" dirty="0">
                        <a:solidFill>
                          <a:schemeClr val="tx1"/>
                        </a:solidFill>
                        <a:latin typeface="仿宋_GB2312" panose="02010609030101010101" pitchFamily="49" charset="-122"/>
                        <a:ea typeface="仿宋_GB2312" panose="02010609030101010101" pitchFamily="49" charset="-122"/>
                        <a:cs typeface="Times New Roman" panose="02020603050405020304"/>
                      </a:endParaRPr>
                    </a:p>
                  </a:txBody>
                  <a:tcPr marL="46295" marR="46295"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indent="228600" algn="ctr">
                        <a:lnSpc>
                          <a:spcPts val="2000"/>
                        </a:lnSpc>
                        <a:spcAft>
                          <a:spcPts val="0"/>
                        </a:spcAft>
                      </a:pPr>
                      <a:r>
                        <a:rPr lang="en-US" sz="1600" b="1" kern="0" dirty="0">
                          <a:solidFill>
                            <a:srgbClr val="FF0000"/>
                          </a:solidFill>
                          <a:latin typeface="仿宋_GB2312" panose="02010609030101010101" pitchFamily="49" charset="-122"/>
                          <a:ea typeface="仿宋_GB2312" panose="02010609030101010101" pitchFamily="49" charset="-122"/>
                          <a:cs typeface="宋体" panose="02010600030101010101" pitchFamily="2" charset="-122"/>
                        </a:rPr>
                        <a:t>×</a:t>
                      </a:r>
                      <a:endParaRPr lang="zh-CN" sz="1600" b="1" kern="100" dirty="0">
                        <a:solidFill>
                          <a:srgbClr val="FF0000"/>
                        </a:solidFill>
                        <a:latin typeface="仿宋_GB2312" panose="02010609030101010101" pitchFamily="49" charset="-122"/>
                        <a:ea typeface="仿宋_GB2312" panose="02010609030101010101" pitchFamily="49" charset="-122"/>
                        <a:cs typeface="Times New Roman" panose="02020603050405020304"/>
                      </a:endParaRPr>
                    </a:p>
                  </a:txBody>
                  <a:tcPr marL="46295" marR="4629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000">
                <a:tc>
                  <a:txBody>
                    <a:bodyPr/>
                    <a:lstStyle/>
                    <a:p>
                      <a:pPr indent="228600" algn="just">
                        <a:lnSpc>
                          <a:spcPts val="2000"/>
                        </a:lnSpc>
                        <a:spcAft>
                          <a:spcPts val="0"/>
                        </a:spcAft>
                      </a:pPr>
                      <a:r>
                        <a:rPr lang="zh-CN" sz="1200" kern="0" dirty="0">
                          <a:solidFill>
                            <a:schemeClr val="tx1"/>
                          </a:solidFill>
                          <a:latin typeface="仿宋_GB2312" panose="02010609030101010101" pitchFamily="49" charset="-122"/>
                          <a:ea typeface="仿宋_GB2312" panose="02010609030101010101" pitchFamily="49" charset="-122"/>
                          <a:cs typeface="宋体" panose="02010600030101010101" pitchFamily="2" charset="-122"/>
                        </a:rPr>
                        <a:t>股票（或股权）、期货、金融衍生产品、古玩字画、</a:t>
                      </a:r>
                      <a:r>
                        <a:rPr lang="zh-CN" sz="1200" kern="0" dirty="0">
                          <a:latin typeface="仿宋_GB2312" panose="02010609030101010101" pitchFamily="49" charset="-122"/>
                          <a:ea typeface="仿宋_GB2312" panose="02010609030101010101" pitchFamily="49" charset="-122"/>
                          <a:cs typeface="宋体" panose="02010600030101010101" pitchFamily="2" charset="-122"/>
                        </a:rPr>
                        <a:t>艺术品</a:t>
                      </a:r>
                      <a:r>
                        <a:rPr lang="zh-CN" sz="1200" kern="0" dirty="0">
                          <a:solidFill>
                            <a:schemeClr val="tx1"/>
                          </a:solidFill>
                          <a:latin typeface="仿宋_GB2312" panose="02010609030101010101" pitchFamily="49" charset="-122"/>
                          <a:ea typeface="仿宋_GB2312" panose="02010609030101010101" pitchFamily="49" charset="-122"/>
                          <a:cs typeface="宋体" panose="02010600030101010101" pitchFamily="2" charset="-122"/>
                        </a:rPr>
                        <a:t>等投资品</a:t>
                      </a:r>
                      <a:endParaRPr lang="zh-CN" sz="1200" kern="100" dirty="0">
                        <a:solidFill>
                          <a:schemeClr val="tx1"/>
                        </a:solidFill>
                        <a:latin typeface="仿宋_GB2312" panose="02010609030101010101" pitchFamily="49" charset="-122"/>
                        <a:ea typeface="仿宋_GB2312" panose="02010609030101010101" pitchFamily="49" charset="-122"/>
                        <a:cs typeface="Times New Roman" panose="02020603050405020304"/>
                      </a:endParaRPr>
                    </a:p>
                  </a:txBody>
                  <a:tcPr marL="46295" marR="46295"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indent="228600" algn="ctr">
                        <a:lnSpc>
                          <a:spcPts val="2000"/>
                        </a:lnSpc>
                        <a:spcAft>
                          <a:spcPts val="0"/>
                        </a:spcAft>
                      </a:pPr>
                      <a:r>
                        <a:rPr lang="en-US" sz="1600" b="1" kern="0" dirty="0">
                          <a:solidFill>
                            <a:srgbClr val="FF0000"/>
                          </a:solidFill>
                          <a:latin typeface="仿宋_GB2312" panose="02010609030101010101" pitchFamily="49" charset="-122"/>
                          <a:ea typeface="仿宋_GB2312" panose="02010609030101010101" pitchFamily="49" charset="-122"/>
                          <a:cs typeface="宋体" panose="02010600030101010101" pitchFamily="2" charset="-122"/>
                        </a:rPr>
                        <a:t>×</a:t>
                      </a:r>
                      <a:endParaRPr lang="zh-CN" sz="1600" b="1" kern="100" dirty="0">
                        <a:solidFill>
                          <a:srgbClr val="FF0000"/>
                        </a:solidFill>
                        <a:latin typeface="仿宋_GB2312" panose="02010609030101010101" pitchFamily="49" charset="-122"/>
                        <a:ea typeface="仿宋_GB2312" panose="02010609030101010101" pitchFamily="49" charset="-122"/>
                        <a:cs typeface="Times New Roman" panose="02020603050405020304"/>
                      </a:endParaRPr>
                    </a:p>
                  </a:txBody>
                  <a:tcPr marL="46295" marR="4629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000">
                <a:tc>
                  <a:txBody>
                    <a:bodyPr/>
                    <a:lstStyle/>
                    <a:p>
                      <a:pPr indent="228600" algn="just">
                        <a:lnSpc>
                          <a:spcPts val="2000"/>
                        </a:lnSpc>
                        <a:spcAft>
                          <a:spcPts val="0"/>
                        </a:spcAft>
                      </a:pPr>
                      <a:r>
                        <a:rPr lang="zh-CN" sz="1200" kern="0" dirty="0">
                          <a:solidFill>
                            <a:schemeClr val="tx1"/>
                          </a:solidFill>
                          <a:latin typeface="仿宋_GB2312" panose="02010609030101010101" pitchFamily="49" charset="-122"/>
                          <a:ea typeface="仿宋_GB2312" panose="02010609030101010101" pitchFamily="49" charset="-122"/>
                          <a:cs typeface="宋体" panose="02010600030101010101" pitchFamily="2" charset="-122"/>
                        </a:rPr>
                        <a:t>农作物、蔬菜</a:t>
                      </a:r>
                      <a:r>
                        <a:rPr lang="zh-CN" sz="1200" kern="0" dirty="0" smtClean="0">
                          <a:solidFill>
                            <a:schemeClr val="tx1"/>
                          </a:solidFill>
                          <a:latin typeface="仿宋_GB2312" panose="02010609030101010101" pitchFamily="49" charset="-122"/>
                          <a:ea typeface="仿宋_GB2312" panose="02010609030101010101" pitchFamily="49" charset="-122"/>
                          <a:cs typeface="宋体" panose="02010600030101010101" pitchFamily="2" charset="-122"/>
                        </a:rPr>
                        <a:t>、</a:t>
                      </a:r>
                      <a:r>
                        <a:rPr lang="zh-CN" altLang="en-US" sz="1200" b="1" kern="0" dirty="0" smtClean="0">
                          <a:solidFill>
                            <a:schemeClr val="tx1"/>
                          </a:solidFill>
                          <a:latin typeface="仿宋_GB2312" panose="02010609030101010101" pitchFamily="49" charset="-122"/>
                          <a:ea typeface="仿宋_GB2312" panose="02010609030101010101" pitchFamily="49" charset="-122"/>
                          <a:cs typeface="宋体" panose="02010600030101010101" pitchFamily="2" charset="-122"/>
                        </a:rPr>
                        <a:t>中药材</a:t>
                      </a:r>
                      <a:r>
                        <a:rPr lang="zh-CN" altLang="en-US" sz="1200" kern="0" dirty="0" smtClean="0">
                          <a:solidFill>
                            <a:schemeClr val="tx1"/>
                          </a:solidFill>
                          <a:latin typeface="仿宋_GB2312" panose="02010609030101010101" pitchFamily="49" charset="-122"/>
                          <a:ea typeface="仿宋_GB2312" panose="02010609030101010101" pitchFamily="49" charset="-122"/>
                          <a:cs typeface="宋体" panose="02010600030101010101" pitchFamily="2" charset="-122"/>
                        </a:rPr>
                        <a:t>、</a:t>
                      </a:r>
                      <a:r>
                        <a:rPr lang="zh-CN" sz="1200" kern="0" dirty="0" smtClean="0">
                          <a:solidFill>
                            <a:schemeClr val="tx1"/>
                          </a:solidFill>
                          <a:latin typeface="仿宋_GB2312" panose="02010609030101010101" pitchFamily="49" charset="-122"/>
                          <a:ea typeface="仿宋_GB2312" panose="02010609030101010101" pitchFamily="49" charset="-122"/>
                          <a:cs typeface="宋体" panose="02010600030101010101" pitchFamily="2" charset="-122"/>
                        </a:rPr>
                        <a:t>花卉</a:t>
                      </a:r>
                      <a:r>
                        <a:rPr lang="zh-CN" sz="1200" kern="0" dirty="0">
                          <a:solidFill>
                            <a:schemeClr val="tx1"/>
                          </a:solidFill>
                          <a:latin typeface="仿宋_GB2312" panose="02010609030101010101" pitchFamily="49" charset="-122"/>
                          <a:ea typeface="仿宋_GB2312" panose="02010609030101010101" pitchFamily="49" charset="-122"/>
                          <a:cs typeface="宋体" panose="02010600030101010101" pitchFamily="2" charset="-122"/>
                        </a:rPr>
                        <a:t>、存栏待售的牲畜等消耗性生物资产</a:t>
                      </a:r>
                      <a:endParaRPr lang="zh-CN" sz="1200" kern="100" dirty="0">
                        <a:solidFill>
                          <a:schemeClr val="tx1"/>
                        </a:solidFill>
                        <a:latin typeface="仿宋_GB2312" panose="02010609030101010101" pitchFamily="49" charset="-122"/>
                        <a:ea typeface="仿宋_GB2312" panose="02010609030101010101" pitchFamily="49" charset="-122"/>
                        <a:cs typeface="Times New Roman" panose="02020603050405020304"/>
                      </a:endParaRPr>
                    </a:p>
                  </a:txBody>
                  <a:tcPr marL="46295" marR="46295"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indent="228600" algn="ctr">
                        <a:lnSpc>
                          <a:spcPts val="2000"/>
                        </a:lnSpc>
                        <a:spcAft>
                          <a:spcPts val="0"/>
                        </a:spcAft>
                      </a:pPr>
                      <a:r>
                        <a:rPr lang="en-US" sz="1600" b="1" kern="0" dirty="0">
                          <a:solidFill>
                            <a:srgbClr val="FF0000"/>
                          </a:solidFill>
                          <a:latin typeface="仿宋_GB2312" panose="02010609030101010101" pitchFamily="49" charset="-122"/>
                          <a:ea typeface="仿宋_GB2312" panose="02010609030101010101" pitchFamily="49" charset="-122"/>
                          <a:cs typeface="宋体" panose="02010600030101010101" pitchFamily="2" charset="-122"/>
                        </a:rPr>
                        <a:t>×</a:t>
                      </a:r>
                      <a:endParaRPr lang="zh-CN" sz="1600" b="1" kern="100" dirty="0">
                        <a:solidFill>
                          <a:srgbClr val="FF0000"/>
                        </a:solidFill>
                        <a:latin typeface="仿宋_GB2312" panose="02010609030101010101" pitchFamily="49" charset="-122"/>
                        <a:ea typeface="仿宋_GB2312" panose="02010609030101010101" pitchFamily="49" charset="-122"/>
                        <a:cs typeface="Times New Roman" panose="02020603050405020304"/>
                      </a:endParaRPr>
                    </a:p>
                  </a:txBody>
                  <a:tcPr marL="46295" marR="4629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000">
                <a:tc>
                  <a:txBody>
                    <a:bodyPr/>
                    <a:lstStyle/>
                    <a:p>
                      <a:pPr indent="228600" algn="just">
                        <a:lnSpc>
                          <a:spcPts val="2000"/>
                        </a:lnSpc>
                        <a:spcAft>
                          <a:spcPts val="0"/>
                        </a:spcAft>
                      </a:pPr>
                      <a:r>
                        <a:rPr lang="zh-CN" sz="1200" kern="0" dirty="0">
                          <a:latin typeface="仿宋_GB2312" panose="02010609030101010101" pitchFamily="49" charset="-122"/>
                          <a:ea typeface="仿宋_GB2312" panose="02010609030101010101" pitchFamily="49" charset="-122"/>
                          <a:cs typeface="宋体" panose="02010600030101010101" pitchFamily="2" charset="-122"/>
                        </a:rPr>
                        <a:t>发放给农户的货币补贴</a:t>
                      </a:r>
                      <a:endParaRPr lang="zh-CN" sz="1200" kern="100" dirty="0">
                        <a:latin typeface="仿宋_GB2312" panose="02010609030101010101" pitchFamily="49" charset="-122"/>
                        <a:ea typeface="仿宋_GB2312" panose="02010609030101010101" pitchFamily="49" charset="-122"/>
                        <a:cs typeface="Times New Roman" panose="02020603050405020304"/>
                      </a:endParaRPr>
                    </a:p>
                  </a:txBody>
                  <a:tcPr marL="46295" marR="46295"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indent="228600" algn="ctr">
                        <a:lnSpc>
                          <a:spcPts val="2000"/>
                        </a:lnSpc>
                        <a:spcAft>
                          <a:spcPts val="0"/>
                        </a:spcAft>
                      </a:pPr>
                      <a:r>
                        <a:rPr lang="en-US" sz="1600" b="1" kern="0" dirty="0">
                          <a:solidFill>
                            <a:srgbClr val="FF0000"/>
                          </a:solidFill>
                          <a:latin typeface="仿宋_GB2312" panose="02010609030101010101" pitchFamily="49" charset="-122"/>
                          <a:ea typeface="仿宋_GB2312" panose="02010609030101010101" pitchFamily="49" charset="-122"/>
                          <a:cs typeface="宋体" panose="02010600030101010101" pitchFamily="2" charset="-122"/>
                        </a:rPr>
                        <a:t>×</a:t>
                      </a:r>
                      <a:endParaRPr lang="zh-CN" sz="1600" b="1" kern="100" dirty="0">
                        <a:solidFill>
                          <a:srgbClr val="FF0000"/>
                        </a:solidFill>
                        <a:latin typeface="仿宋_GB2312" panose="02010609030101010101" pitchFamily="49" charset="-122"/>
                        <a:ea typeface="仿宋_GB2312" panose="02010609030101010101" pitchFamily="49" charset="-122"/>
                        <a:cs typeface="Times New Roman" panose="02020603050405020304"/>
                      </a:endParaRPr>
                    </a:p>
                  </a:txBody>
                  <a:tcPr marL="46295" marR="4629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000">
                <a:tc>
                  <a:txBody>
                    <a:bodyPr/>
                    <a:lstStyle/>
                    <a:p>
                      <a:pPr indent="228600" algn="just">
                        <a:lnSpc>
                          <a:spcPts val="2000"/>
                        </a:lnSpc>
                        <a:spcAft>
                          <a:spcPts val="0"/>
                        </a:spcAft>
                      </a:pPr>
                      <a:r>
                        <a:rPr lang="zh-CN" sz="1200" kern="0" dirty="0">
                          <a:latin typeface="仿宋_GB2312" panose="02010609030101010101" pitchFamily="49" charset="-122"/>
                          <a:ea typeface="仿宋_GB2312" panose="02010609030101010101" pitchFamily="49" charset="-122"/>
                          <a:cs typeface="宋体" panose="02010600030101010101" pitchFamily="2" charset="-122"/>
                        </a:rPr>
                        <a:t>大修理、养护、维护工程</a:t>
                      </a:r>
                      <a:endParaRPr lang="zh-CN" sz="1200" kern="100" dirty="0">
                        <a:latin typeface="仿宋_GB2312" panose="02010609030101010101" pitchFamily="49" charset="-122"/>
                        <a:ea typeface="仿宋_GB2312" panose="02010609030101010101" pitchFamily="49" charset="-122"/>
                        <a:cs typeface="Times New Roman" panose="02020603050405020304"/>
                      </a:endParaRPr>
                    </a:p>
                  </a:txBody>
                  <a:tcPr marL="46295" marR="46295"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indent="228600" algn="ctr">
                        <a:lnSpc>
                          <a:spcPts val="2000"/>
                        </a:lnSpc>
                        <a:spcAft>
                          <a:spcPts val="0"/>
                        </a:spcAft>
                      </a:pPr>
                      <a:r>
                        <a:rPr lang="en-US" sz="1600" b="1" kern="0" dirty="0">
                          <a:solidFill>
                            <a:srgbClr val="FF0000"/>
                          </a:solidFill>
                          <a:latin typeface="仿宋_GB2312" panose="02010609030101010101" pitchFamily="49" charset="-122"/>
                          <a:ea typeface="仿宋_GB2312" panose="02010609030101010101" pitchFamily="49" charset="-122"/>
                          <a:cs typeface="宋体" panose="02010600030101010101" pitchFamily="2" charset="-122"/>
                        </a:rPr>
                        <a:t>×</a:t>
                      </a:r>
                      <a:endParaRPr lang="zh-CN" sz="1600" b="1" kern="100" dirty="0">
                        <a:solidFill>
                          <a:srgbClr val="FF0000"/>
                        </a:solidFill>
                        <a:latin typeface="仿宋_GB2312" panose="02010609030101010101" pitchFamily="49" charset="-122"/>
                        <a:ea typeface="仿宋_GB2312" panose="02010609030101010101" pitchFamily="49" charset="-122"/>
                        <a:cs typeface="Times New Roman" panose="02020603050405020304"/>
                      </a:endParaRPr>
                    </a:p>
                  </a:txBody>
                  <a:tcPr marL="46295" marR="4629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000">
                <a:tc>
                  <a:txBody>
                    <a:bodyPr/>
                    <a:lstStyle/>
                    <a:p>
                      <a:pPr indent="228600" algn="just">
                        <a:lnSpc>
                          <a:spcPts val="2000"/>
                        </a:lnSpc>
                        <a:spcAft>
                          <a:spcPts val="0"/>
                        </a:spcAft>
                      </a:pPr>
                      <a:r>
                        <a:rPr lang="zh-CN" sz="1200" kern="0" dirty="0">
                          <a:latin typeface="仿宋_GB2312" panose="02010609030101010101" pitchFamily="49" charset="-122"/>
                          <a:ea typeface="仿宋_GB2312" panose="02010609030101010101" pitchFamily="49" charset="-122"/>
                          <a:cs typeface="宋体" panose="02010600030101010101" pitchFamily="2" charset="-122"/>
                        </a:rPr>
                        <a:t>单纯购置旧建筑物和旧设备</a:t>
                      </a:r>
                      <a:endParaRPr lang="zh-CN" sz="1200" kern="100" dirty="0">
                        <a:latin typeface="仿宋_GB2312" panose="02010609030101010101" pitchFamily="49" charset="-122"/>
                        <a:ea typeface="仿宋_GB2312" panose="02010609030101010101" pitchFamily="49" charset="-122"/>
                        <a:cs typeface="Times New Roman" panose="02020603050405020304"/>
                      </a:endParaRPr>
                    </a:p>
                  </a:txBody>
                  <a:tcPr marL="46295" marR="46295"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indent="228600" algn="ctr">
                        <a:lnSpc>
                          <a:spcPts val="2000"/>
                        </a:lnSpc>
                        <a:spcAft>
                          <a:spcPts val="0"/>
                        </a:spcAft>
                      </a:pPr>
                      <a:r>
                        <a:rPr lang="en-US" sz="1600" b="1" kern="0" dirty="0">
                          <a:solidFill>
                            <a:srgbClr val="FF0000"/>
                          </a:solidFill>
                          <a:latin typeface="仿宋_GB2312" panose="02010609030101010101" pitchFamily="49" charset="-122"/>
                          <a:ea typeface="仿宋_GB2312" panose="02010609030101010101" pitchFamily="49" charset="-122"/>
                          <a:cs typeface="宋体" panose="02010600030101010101" pitchFamily="2" charset="-122"/>
                        </a:rPr>
                        <a:t>×</a:t>
                      </a:r>
                      <a:endParaRPr lang="zh-CN" sz="1600" b="1" kern="100" dirty="0">
                        <a:solidFill>
                          <a:srgbClr val="FF0000"/>
                        </a:solidFill>
                        <a:latin typeface="仿宋_GB2312" panose="02010609030101010101" pitchFamily="49" charset="-122"/>
                        <a:ea typeface="仿宋_GB2312" panose="02010609030101010101" pitchFamily="49" charset="-122"/>
                        <a:cs typeface="Times New Roman" panose="02020603050405020304"/>
                      </a:endParaRPr>
                    </a:p>
                  </a:txBody>
                  <a:tcPr marL="46295" marR="4629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000">
                <a:tc>
                  <a:txBody>
                    <a:bodyPr/>
                    <a:lstStyle/>
                    <a:p>
                      <a:pPr indent="228600" algn="just">
                        <a:lnSpc>
                          <a:spcPts val="2000"/>
                        </a:lnSpc>
                        <a:spcAft>
                          <a:spcPts val="0"/>
                        </a:spcAft>
                      </a:pPr>
                      <a:r>
                        <a:rPr lang="zh-CN" sz="1200" kern="0" dirty="0">
                          <a:latin typeface="仿宋_GB2312" panose="02010609030101010101" pitchFamily="49" charset="-122"/>
                          <a:ea typeface="仿宋_GB2312" panose="02010609030101010101" pitchFamily="49" charset="-122"/>
                          <a:cs typeface="宋体" panose="02010600030101010101" pitchFamily="2" charset="-122"/>
                        </a:rPr>
                        <a:t>经营租赁的固定资产的租金支出</a:t>
                      </a:r>
                      <a:endParaRPr lang="zh-CN" sz="1200" kern="100" dirty="0">
                        <a:latin typeface="仿宋_GB2312" panose="02010609030101010101" pitchFamily="49" charset="-122"/>
                        <a:ea typeface="仿宋_GB2312" panose="02010609030101010101" pitchFamily="49" charset="-122"/>
                        <a:cs typeface="Times New Roman" panose="02020603050405020304"/>
                      </a:endParaRPr>
                    </a:p>
                  </a:txBody>
                  <a:tcPr marL="46295" marR="46295"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indent="228600" algn="ctr">
                        <a:lnSpc>
                          <a:spcPts val="2000"/>
                        </a:lnSpc>
                        <a:spcAft>
                          <a:spcPts val="0"/>
                        </a:spcAft>
                      </a:pPr>
                      <a:r>
                        <a:rPr lang="en-US" sz="1600" b="1" kern="0" dirty="0">
                          <a:solidFill>
                            <a:srgbClr val="FF0000"/>
                          </a:solidFill>
                          <a:latin typeface="仿宋_GB2312" panose="02010609030101010101" pitchFamily="49" charset="-122"/>
                          <a:ea typeface="仿宋_GB2312" panose="02010609030101010101" pitchFamily="49" charset="-122"/>
                          <a:cs typeface="宋体" panose="02010600030101010101" pitchFamily="2" charset="-122"/>
                        </a:rPr>
                        <a:t>×</a:t>
                      </a:r>
                      <a:endParaRPr lang="zh-CN" sz="1600" b="1" kern="100" dirty="0">
                        <a:solidFill>
                          <a:srgbClr val="FF0000"/>
                        </a:solidFill>
                        <a:latin typeface="仿宋_GB2312" panose="02010609030101010101" pitchFamily="49" charset="-122"/>
                        <a:ea typeface="仿宋_GB2312" panose="02010609030101010101" pitchFamily="49" charset="-122"/>
                        <a:cs typeface="Times New Roman" panose="02020603050405020304"/>
                      </a:endParaRPr>
                    </a:p>
                  </a:txBody>
                  <a:tcPr marL="46295" marR="4629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000">
                <a:tc>
                  <a:txBody>
                    <a:bodyPr/>
                    <a:lstStyle/>
                    <a:p>
                      <a:pPr indent="228600" algn="just">
                        <a:lnSpc>
                          <a:spcPts val="2000"/>
                        </a:lnSpc>
                        <a:spcAft>
                          <a:spcPts val="0"/>
                        </a:spcAft>
                      </a:pPr>
                      <a:r>
                        <a:rPr lang="zh-CN" sz="1200" kern="0" dirty="0">
                          <a:latin typeface="仿宋_GB2312" panose="02010609030101010101" pitchFamily="49" charset="-122"/>
                          <a:ea typeface="仿宋_GB2312" panose="02010609030101010101" pitchFamily="49" charset="-122"/>
                          <a:cs typeface="宋体" panose="02010600030101010101" pitchFamily="2" charset="-122"/>
                        </a:rPr>
                        <a:t>单位购置商品房支出</a:t>
                      </a:r>
                      <a:endParaRPr lang="zh-CN" sz="1200" kern="100" dirty="0">
                        <a:latin typeface="仿宋_GB2312" panose="02010609030101010101" pitchFamily="49" charset="-122"/>
                        <a:ea typeface="仿宋_GB2312" panose="02010609030101010101" pitchFamily="49" charset="-122"/>
                        <a:cs typeface="Times New Roman" panose="02020603050405020304"/>
                      </a:endParaRPr>
                    </a:p>
                  </a:txBody>
                  <a:tcPr marL="46295" marR="46295"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indent="228600" algn="ctr">
                        <a:lnSpc>
                          <a:spcPts val="2000"/>
                        </a:lnSpc>
                        <a:spcAft>
                          <a:spcPts val="0"/>
                        </a:spcAft>
                      </a:pPr>
                      <a:r>
                        <a:rPr lang="en-US" sz="1600" b="1" kern="0" dirty="0">
                          <a:solidFill>
                            <a:srgbClr val="FF0000"/>
                          </a:solidFill>
                          <a:latin typeface="仿宋_GB2312" panose="02010609030101010101" pitchFamily="49" charset="-122"/>
                          <a:ea typeface="仿宋_GB2312" panose="02010609030101010101" pitchFamily="49" charset="-122"/>
                          <a:cs typeface="宋体" panose="02010600030101010101" pitchFamily="2" charset="-122"/>
                        </a:rPr>
                        <a:t>×</a:t>
                      </a:r>
                      <a:endParaRPr lang="zh-CN" sz="1600" b="1" kern="100" dirty="0">
                        <a:solidFill>
                          <a:srgbClr val="FF0000"/>
                        </a:solidFill>
                        <a:latin typeface="仿宋_GB2312" panose="02010609030101010101" pitchFamily="49" charset="-122"/>
                        <a:ea typeface="仿宋_GB2312" panose="02010609030101010101" pitchFamily="49" charset="-122"/>
                        <a:cs typeface="Times New Roman" panose="02020603050405020304"/>
                      </a:endParaRPr>
                    </a:p>
                  </a:txBody>
                  <a:tcPr marL="46295" marR="4629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rrowheads="1"/>
          </p:cNvSpPr>
          <p:nvPr/>
        </p:nvSpPr>
        <p:spPr bwMode="auto">
          <a:xfrm>
            <a:off x="1023938" y="44450"/>
            <a:ext cx="3962400" cy="534035"/>
          </a:xfrm>
          <a:prstGeom prst="rect">
            <a:avLst/>
          </a:prstGeom>
          <a:noFill/>
          <a:ln w="9525">
            <a:noFill/>
            <a:miter lim="800000"/>
          </a:ln>
        </p:spPr>
        <p:txBody>
          <a:bodyPr>
            <a:spAutoFit/>
          </a:bodyPr>
          <a:lstStyle/>
          <a:p>
            <a:pPr marL="0" marR="0" lvl="0" indent="0" algn="ctr" defTabSz="914400" rtl="0" eaLnBrk="1" fontAlgn="base" latinLnBrk="0" hangingPunct="1">
              <a:lnSpc>
                <a:spcPct val="90000"/>
              </a:lnSpc>
              <a:spcBef>
                <a:spcPct val="0"/>
              </a:spcBef>
              <a:spcAft>
                <a:spcPct val="0"/>
              </a:spcAft>
              <a:buClrTx/>
              <a:buSzTx/>
              <a:buFontTx/>
              <a:buNone/>
              <a:defRPr/>
            </a:pPr>
            <a:endParaRPr kumimoji="0" lang="en-US" altLang="zh-CN" sz="3200" b="1" i="0" u="none" strike="noStrike" kern="1200" cap="none" spc="0" normalizeH="0" baseline="0" noProof="0" dirty="0">
              <a:ln>
                <a:noFill/>
              </a:ln>
              <a:solidFill>
                <a:srgbClr val="FF0000"/>
              </a:solidFill>
              <a:effectLst/>
              <a:uLnTx/>
              <a:uFillTx/>
              <a:latin typeface="+mn-ea"/>
              <a:ea typeface="+mn-ea"/>
              <a:cs typeface="+mj-cs"/>
              <a:sym typeface="+mn-lt"/>
            </a:endParaRPr>
          </a:p>
        </p:txBody>
      </p:sp>
      <p:graphicFrame>
        <p:nvGraphicFramePr>
          <p:cNvPr id="2" name="表格 1"/>
          <p:cNvGraphicFramePr/>
          <p:nvPr>
            <p:custDataLst>
              <p:tags r:id="rId1"/>
            </p:custDataLst>
          </p:nvPr>
        </p:nvGraphicFramePr>
        <p:xfrm>
          <a:off x="239395" y="764540"/>
          <a:ext cx="11839575" cy="6126474"/>
        </p:xfrm>
        <a:graphic>
          <a:graphicData uri="http://schemas.openxmlformats.org/drawingml/2006/table">
            <a:tbl>
              <a:tblPr firstRow="1" bandRow="1">
                <a:tableStyleId>{5940675A-B579-460E-94D1-54222C63F5DA}</a:tableStyleId>
              </a:tblPr>
              <a:tblGrid>
                <a:gridCol w="1290955"/>
                <a:gridCol w="3485530"/>
                <a:gridCol w="7063090"/>
              </a:tblGrid>
              <a:tr h="294005">
                <a:tc>
                  <a:txBody>
                    <a:bodyPr/>
                    <a:lstStyle/>
                    <a:p>
                      <a:pPr indent="0" algn="ctr">
                        <a:buNone/>
                      </a:pPr>
                      <a:r>
                        <a:rPr lang="en-US" sz="1400" b="1">
                          <a:latin typeface="宋体" panose="02010600030101010101" pitchFamily="2" charset="-122"/>
                          <a:ea typeface="宋体" panose="02010600030101010101" pitchFamily="2" charset="-122"/>
                          <a:cs typeface="宋体" panose="02010600030101010101" pitchFamily="2" charset="-122"/>
                        </a:rPr>
                        <a:t>指标名称</a:t>
                      </a:r>
                      <a:endParaRPr lang="en-US" altLang="en-US" sz="1400" b="1">
                        <a:latin typeface="宋体" panose="02010600030101010101" pitchFamily="2" charset="-122"/>
                        <a:ea typeface="宋体" panose="02010600030101010101" pitchFamily="2" charset="-122"/>
                        <a:cs typeface="宋体" panose="02010600030101010101" pitchFamily="2" charset="-122"/>
                      </a:endParaRPr>
                    </a:p>
                  </a:txBody>
                  <a:tcPr marL="91439" marR="91439" marT="45719" marB="45719" anchor="ctr">
                    <a:lnL w="12700"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1">
                          <a:latin typeface="宋体" panose="02010600030101010101" pitchFamily="2" charset="-122"/>
                          <a:ea typeface="宋体" panose="02010600030101010101" pitchFamily="2" charset="-122"/>
                          <a:cs typeface="宋体" panose="02010600030101010101" pitchFamily="2" charset="-122"/>
                        </a:rPr>
                        <a:t>填报依据</a:t>
                      </a:r>
                      <a:endParaRPr lang="en-US" altLang="en-US" sz="1400" b="1">
                        <a:latin typeface="宋体" panose="02010600030101010101" pitchFamily="2" charset="-122"/>
                        <a:ea typeface="宋体" panose="02010600030101010101" pitchFamily="2" charset="-122"/>
                        <a:cs typeface="宋体" panose="02010600030101010101" pitchFamily="2" charset="-122"/>
                      </a:endParaRPr>
                    </a:p>
                  </a:txBody>
                  <a:tcPr marL="91439" marR="91439" marT="45719" marB="45719"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1">
                          <a:latin typeface="宋体" panose="02010600030101010101" pitchFamily="2" charset="-122"/>
                          <a:ea typeface="宋体" panose="02010600030101010101" pitchFamily="2" charset="-122"/>
                          <a:cs typeface="宋体" panose="02010600030101010101" pitchFamily="2" charset="-122"/>
                        </a:rPr>
                        <a:t>注意事项及报送要求</a:t>
                      </a:r>
                      <a:endParaRPr lang="en-US" altLang="en-US" sz="1400" b="1">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38755">
                <a:tc>
                  <a:txBody>
                    <a:bodyPr/>
                    <a:lstStyle/>
                    <a:p>
                      <a:pPr indent="0" algn="ctr">
                        <a:buNone/>
                      </a:pPr>
                      <a:r>
                        <a:rPr lang="en-US" sz="1400" b="0" dirty="0">
                          <a:latin typeface="宋体" panose="02010600030101010101" pitchFamily="2" charset="-122"/>
                          <a:ea typeface="宋体" panose="02010600030101010101" pitchFamily="2" charset="-122"/>
                          <a:cs typeface="宋体" panose="02010600030101010101" pitchFamily="2" charset="-122"/>
                        </a:rPr>
                        <a:t>(1)</a:t>
                      </a:r>
                      <a:r>
                        <a:rPr lang="en-US" sz="1400" b="0" dirty="0" err="1">
                          <a:latin typeface="宋体" panose="02010600030101010101" pitchFamily="2" charset="-122"/>
                          <a:ea typeface="宋体" panose="02010600030101010101" pitchFamily="2" charset="-122"/>
                          <a:cs typeface="宋体" panose="02010600030101010101" pitchFamily="2" charset="-122"/>
                        </a:rPr>
                        <a:t>建筑工程、安装工程</a:t>
                      </a:r>
                      <a:endParaRPr lang="en-US" altLang="en-US" sz="1400" b="0" dirty="0">
                        <a:latin typeface="宋体" panose="02010600030101010101" pitchFamily="2" charset="-122"/>
                        <a:ea typeface="宋体" panose="02010600030101010101" pitchFamily="2" charset="-122"/>
                        <a:cs typeface="宋体" panose="02010600030101010101" pitchFamily="2" charset="-122"/>
                      </a:endParaRPr>
                    </a:p>
                  </a:txBody>
                  <a:tcPr marL="91439" marR="91439" marT="45719" marB="45719" anchor="ctr">
                    <a:lnL w="12700"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400" b="0" dirty="0">
                          <a:latin typeface="宋体" panose="02010600030101010101" pitchFamily="2" charset="-122"/>
                          <a:ea typeface="宋体" panose="02010600030101010101" pitchFamily="2" charset="-122"/>
                          <a:cs typeface="宋体" panose="02010600030101010101" pitchFamily="2" charset="-122"/>
                        </a:rPr>
                        <a:t>①</a:t>
                      </a:r>
                      <a:r>
                        <a:rPr lang="en-US" sz="1400" b="0" dirty="0" err="1">
                          <a:latin typeface="宋体" panose="02010600030101010101" pitchFamily="2" charset="-122"/>
                          <a:ea typeface="宋体" panose="02010600030101010101" pitchFamily="2" charset="-122"/>
                          <a:cs typeface="宋体" panose="02010600030101010101" pitchFamily="2" charset="-122"/>
                        </a:rPr>
                        <a:t>工程结算单或进度单（三方签字盖章</a:t>
                      </a:r>
                      <a:r>
                        <a:rPr lang="en-US" sz="1400" b="0" dirty="0">
                          <a:latin typeface="宋体" panose="02010600030101010101" pitchFamily="2" charset="-122"/>
                          <a:ea typeface="宋体" panose="02010600030101010101" pitchFamily="2" charset="-122"/>
                          <a:cs typeface="宋体" panose="02010600030101010101" pitchFamily="2" charset="-122"/>
                        </a:rPr>
                        <a:t>）</a:t>
                      </a:r>
                      <a:endParaRPr lang="en-US" sz="1400" b="0" dirty="0">
                        <a:latin typeface="宋体" panose="02010600030101010101" pitchFamily="2" charset="-122"/>
                        <a:ea typeface="宋体" panose="02010600030101010101" pitchFamily="2" charset="-122"/>
                        <a:cs typeface="宋体" panose="02010600030101010101" pitchFamily="2" charset="-122"/>
                      </a:endParaRPr>
                    </a:p>
                    <a:p>
                      <a:pPr indent="0">
                        <a:buNone/>
                      </a:pPr>
                      <a:r>
                        <a:rPr lang="en-US" sz="1400" b="0" dirty="0">
                          <a:latin typeface="宋体" panose="02010600030101010101" pitchFamily="2" charset="-122"/>
                          <a:ea typeface="宋体" panose="02010600030101010101" pitchFamily="2" charset="-122"/>
                          <a:cs typeface="宋体" panose="02010600030101010101" pitchFamily="2" charset="-122"/>
                        </a:rPr>
                        <a:t>②</a:t>
                      </a:r>
                      <a:r>
                        <a:rPr lang="en-US" sz="1400" b="0" dirty="0" err="1">
                          <a:latin typeface="宋体" panose="02010600030101010101" pitchFamily="2" charset="-122"/>
                          <a:ea typeface="宋体" panose="02010600030101010101" pitchFamily="2" charset="-122"/>
                          <a:cs typeface="宋体" panose="02010600030101010101" pitchFamily="2" charset="-122"/>
                        </a:rPr>
                        <a:t>会计科目或支付凭证，主要对应会计科目为：在建工程</a:t>
                      </a:r>
                      <a:r>
                        <a:rPr lang="en-US" sz="1400" b="0" dirty="0">
                          <a:latin typeface="宋体" panose="02010600030101010101" pitchFamily="2" charset="-122"/>
                          <a:ea typeface="宋体" panose="02010600030101010101" pitchFamily="2" charset="-122"/>
                          <a:cs typeface="宋体" panose="02010600030101010101" pitchFamily="2" charset="-122"/>
                        </a:rPr>
                        <a:t>—</a:t>
                      </a:r>
                      <a:r>
                        <a:rPr lang="en-US" sz="1400" b="0" dirty="0" err="1">
                          <a:latin typeface="宋体" panose="02010600030101010101" pitchFamily="2" charset="-122"/>
                          <a:ea typeface="宋体" panose="02010600030101010101" pitchFamily="2" charset="-122"/>
                          <a:cs typeface="宋体" panose="02010600030101010101" pitchFamily="2" charset="-122"/>
                        </a:rPr>
                        <a:t>建筑安装工程</a:t>
                      </a:r>
                      <a:r>
                        <a:rPr lang="en-US" sz="1400" b="0" dirty="0">
                          <a:latin typeface="宋体" panose="02010600030101010101" pitchFamily="2" charset="-122"/>
                          <a:ea typeface="宋体" panose="02010600030101010101" pitchFamily="2" charset="-122"/>
                          <a:cs typeface="宋体" panose="02010600030101010101" pitchFamily="2" charset="-122"/>
                        </a:rPr>
                        <a:t> </a:t>
                      </a:r>
                      <a:endParaRPr lang="en-US" altLang="en-US" sz="1400" b="0" dirty="0">
                        <a:latin typeface="宋体" panose="02010600030101010101" pitchFamily="2" charset="-122"/>
                        <a:ea typeface="宋体" panose="02010600030101010101" pitchFamily="2" charset="-122"/>
                        <a:cs typeface="宋体" panose="02010600030101010101" pitchFamily="2" charset="-122"/>
                      </a:endParaRPr>
                    </a:p>
                  </a:txBody>
                  <a:tcPr marL="91439" marR="91439" marT="45719" marB="45719"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400" b="0" dirty="0">
                          <a:latin typeface="宋体" panose="02010600030101010101" pitchFamily="2" charset="-122"/>
                          <a:ea typeface="宋体" panose="02010600030101010101" pitchFamily="2" charset="-122"/>
                          <a:cs typeface="宋体" panose="02010600030101010101" pitchFamily="2" charset="-122"/>
                        </a:rPr>
                        <a:t>①调查单位可在两类中择一作为填报项目建筑工程、安装工程投资的依据，并在该项目期间保持一致。</a:t>
                      </a:r>
                      <a:r>
                        <a:rPr lang="en-US" sz="1400" b="1" dirty="0">
                          <a:solidFill>
                            <a:srgbClr val="FF0000"/>
                          </a:solidFill>
                          <a:latin typeface="宋体" panose="02010600030101010101" pitchFamily="2" charset="-122"/>
                          <a:ea typeface="宋体" panose="02010600030101010101" pitchFamily="2" charset="-122"/>
                          <a:cs typeface="宋体" panose="02010600030101010101" pitchFamily="2" charset="-122"/>
                        </a:rPr>
                        <a:t>若确需变更填报依据，调查单位按照变更前后的依据分别计算项目的累计投资额和本年完成投资额，报省级投资处审核确定后，由投资司变更。对执行企业会计准则的调查单位的新入库项目，建议采用会计科目或支付凭证作为填报依据。</a:t>
                      </a:r>
                      <a:endParaRPr lang="en-US" sz="1400" b="0" dirty="0">
                        <a:latin typeface="宋体" panose="02010600030101010101" pitchFamily="2" charset="-122"/>
                        <a:ea typeface="宋体" panose="02010600030101010101" pitchFamily="2" charset="-122"/>
                        <a:cs typeface="宋体" panose="02010600030101010101" pitchFamily="2" charset="-122"/>
                      </a:endParaRPr>
                    </a:p>
                    <a:p>
                      <a:pPr indent="0">
                        <a:buNone/>
                      </a:pPr>
                      <a:r>
                        <a:rPr lang="en-US" sz="1400" b="0" dirty="0">
                          <a:latin typeface="宋体" panose="02010600030101010101" pitchFamily="2" charset="-122"/>
                          <a:ea typeface="宋体" panose="02010600030101010101" pitchFamily="2" charset="-122"/>
                          <a:cs typeface="宋体" panose="02010600030101010101" pitchFamily="2" charset="-122"/>
                        </a:rPr>
                        <a:t>②项目开工后报送建筑安装工程投资。依据会计科目填报的，项目竣工投产后，</a:t>
                      </a:r>
                      <a:r>
                        <a:rPr lang="en-US" sz="1400" b="1" dirty="0">
                          <a:solidFill>
                            <a:srgbClr val="FF0000"/>
                          </a:solidFill>
                          <a:latin typeface="宋体" panose="02010600030101010101" pitchFamily="2" charset="-122"/>
                          <a:ea typeface="宋体" panose="02010600030101010101" pitchFamily="2" charset="-122"/>
                          <a:cs typeface="宋体" panose="02010600030101010101" pitchFamily="2" charset="-122"/>
                        </a:rPr>
                        <a:t>会计科目中将质保金和尾款计入在建工程，则可一次性计入投资额。</a:t>
                      </a:r>
                      <a:endParaRPr lang="en-US" sz="1400" b="0" dirty="0">
                        <a:latin typeface="宋体" panose="02010600030101010101" pitchFamily="2" charset="-122"/>
                        <a:ea typeface="宋体" panose="02010600030101010101" pitchFamily="2" charset="-122"/>
                        <a:cs typeface="宋体" panose="02010600030101010101" pitchFamily="2" charset="-122"/>
                      </a:endParaRPr>
                    </a:p>
                    <a:p>
                      <a:pPr indent="0">
                        <a:buNone/>
                      </a:pPr>
                      <a:r>
                        <a:rPr lang="en-US" sz="1400" b="0" dirty="0">
                          <a:latin typeface="宋体" panose="02010600030101010101" pitchFamily="2" charset="-122"/>
                          <a:ea typeface="宋体" panose="02010600030101010101" pitchFamily="2" charset="-122"/>
                          <a:cs typeface="宋体" panose="02010600030101010101" pitchFamily="2" charset="-122"/>
                        </a:rPr>
                        <a:t>③工程结算单或进度单标准格式：</a:t>
                      </a:r>
                      <a:r>
                        <a:rPr lang="en-US" sz="1400" b="1" dirty="0">
                          <a:solidFill>
                            <a:schemeClr val="tx1"/>
                          </a:solidFill>
                          <a:latin typeface="宋体" panose="02010600030101010101" pitchFamily="2" charset="-122"/>
                          <a:ea typeface="宋体" panose="02010600030101010101" pitchFamily="2" charset="-122"/>
                          <a:cs typeface="宋体" panose="02010600030101010101" pitchFamily="2" charset="-122"/>
                        </a:rPr>
                        <a:t>三方签字盖章的进度工程结算单或进度单，按照</a:t>
                      </a:r>
                      <a:r>
                        <a:rPr lang="en-US" sz="1400" b="1" dirty="0">
                          <a:solidFill>
                            <a:srgbClr val="FF0000"/>
                          </a:solidFill>
                          <a:latin typeface="宋体" panose="02010600030101010101" pitchFamily="2" charset="-122"/>
                          <a:ea typeface="宋体" panose="02010600030101010101" pitchFamily="2" charset="-122"/>
                          <a:cs typeface="宋体" panose="02010600030101010101" pitchFamily="2" charset="-122"/>
                        </a:rPr>
                        <a:t>建设方</a:t>
                      </a:r>
                      <a:r>
                        <a:rPr lang="en-US" sz="1400" b="1" dirty="0">
                          <a:solidFill>
                            <a:schemeClr val="tx1"/>
                          </a:solidFill>
                          <a:latin typeface="宋体" panose="02010600030101010101" pitchFamily="2" charset="-122"/>
                          <a:ea typeface="宋体" panose="02010600030101010101" pitchFamily="2" charset="-122"/>
                          <a:cs typeface="宋体" panose="02010600030101010101" pitchFamily="2" charset="-122"/>
                        </a:rPr>
                        <a:t>认定的工程完成量填报投资额。</a:t>
                      </a:r>
                      <a:r>
                        <a:rPr lang="en-US" sz="1400" b="1" dirty="0">
                          <a:solidFill>
                            <a:srgbClr val="FF0000"/>
                          </a:solidFill>
                          <a:latin typeface="宋体" panose="02010600030101010101" pitchFamily="2" charset="-122"/>
                          <a:ea typeface="宋体" panose="02010600030101010101" pitchFamily="2" charset="-122"/>
                          <a:cs typeface="宋体" panose="02010600030101010101" pitchFamily="2" charset="-122"/>
                        </a:rPr>
                        <a:t>在统计部门核查数据时，提供结算单或进度单的同时，应附工程计价明细表、相关合同和可佐证项目施工的财务资料。</a:t>
                      </a:r>
                      <a:endParaRPr lang="en-US" sz="1400" b="0" dirty="0">
                        <a:latin typeface="宋体" panose="02010600030101010101" pitchFamily="2" charset="-122"/>
                        <a:ea typeface="宋体" panose="02010600030101010101" pitchFamily="2" charset="-122"/>
                        <a:cs typeface="宋体" panose="02010600030101010101" pitchFamily="2" charset="-122"/>
                      </a:endParaRPr>
                    </a:p>
                    <a:p>
                      <a:pPr indent="0">
                        <a:buNone/>
                      </a:pPr>
                      <a:r>
                        <a:rPr lang="en-US" sz="1400" b="0" dirty="0">
                          <a:latin typeface="宋体" panose="02010600030101010101" pitchFamily="2" charset="-122"/>
                          <a:ea typeface="宋体" panose="02010600030101010101" pitchFamily="2" charset="-122"/>
                          <a:cs typeface="宋体" panose="02010600030101010101" pitchFamily="2" charset="-122"/>
                        </a:rPr>
                        <a:t>④</a:t>
                      </a:r>
                      <a:r>
                        <a:rPr lang="en-US" sz="1400" b="0" dirty="0" err="1">
                          <a:latin typeface="宋体" panose="02010600030101010101" pitchFamily="2" charset="-122"/>
                          <a:ea typeface="宋体" panose="02010600030101010101" pitchFamily="2" charset="-122"/>
                          <a:cs typeface="宋体" panose="02010600030101010101" pitchFamily="2" charset="-122"/>
                        </a:rPr>
                        <a:t>依据会计科目填报的，数据核查时</a:t>
                      </a:r>
                      <a:r>
                        <a:rPr lang="en-US" sz="1400" b="0" dirty="0" err="1">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en-US" sz="1400" b="1" dirty="0" err="1">
                          <a:solidFill>
                            <a:srgbClr val="FF0000"/>
                          </a:solidFill>
                          <a:latin typeface="宋体" panose="02010600030101010101" pitchFamily="2" charset="-122"/>
                          <a:ea typeface="宋体" panose="02010600030101010101" pitchFamily="2" charset="-122"/>
                          <a:cs typeface="宋体" panose="02010600030101010101" pitchFamily="2" charset="-122"/>
                        </a:rPr>
                        <a:t>在财务软件导出的相关账目中标出所取数据，明确数据汇总过程并盖章确认</a:t>
                      </a:r>
                      <a:r>
                        <a:rPr lang="en-US" sz="1400" b="1" dirty="0">
                          <a:latin typeface="宋体" panose="02010600030101010101" pitchFamily="2" charset="-122"/>
                          <a:ea typeface="宋体" panose="02010600030101010101" pitchFamily="2" charset="-122"/>
                          <a:cs typeface="宋体" panose="02010600030101010101" pitchFamily="2" charset="-122"/>
                        </a:rPr>
                        <a:t>。</a:t>
                      </a:r>
                      <a:endParaRPr lang="en-US" sz="1400" b="1" dirty="0">
                        <a:latin typeface="宋体" panose="02010600030101010101" pitchFamily="2" charset="-122"/>
                        <a:ea typeface="宋体" panose="02010600030101010101" pitchFamily="2" charset="-122"/>
                        <a:cs typeface="宋体" panose="02010600030101010101" pitchFamily="2" charset="-122"/>
                      </a:endParaRPr>
                    </a:p>
                    <a:p>
                      <a:pPr indent="0">
                        <a:buNone/>
                      </a:pPr>
                      <a:r>
                        <a:rPr lang="en-US" sz="1400" b="0" dirty="0">
                          <a:latin typeface="宋体" panose="02010600030101010101" pitchFamily="2" charset="-122"/>
                          <a:ea typeface="宋体" panose="02010600030101010101" pitchFamily="2" charset="-122"/>
                          <a:cs typeface="宋体" panose="02010600030101010101" pitchFamily="2" charset="-122"/>
                        </a:rPr>
                        <a:t>⑤</a:t>
                      </a:r>
                      <a:r>
                        <a:rPr lang="en-US" sz="1400" b="0" dirty="0" err="1">
                          <a:latin typeface="宋体" panose="02010600030101010101" pitchFamily="2" charset="-122"/>
                          <a:ea typeface="宋体" panose="02010600030101010101" pitchFamily="2" charset="-122"/>
                          <a:cs typeface="宋体" panose="02010600030101010101" pitchFamily="2" charset="-122"/>
                        </a:rPr>
                        <a:t>依据支付凭证填报的，数据核查时，</a:t>
                      </a:r>
                      <a:r>
                        <a:rPr lang="en-US" sz="1400" b="0" dirty="0" err="1">
                          <a:solidFill>
                            <a:schemeClr val="tx1"/>
                          </a:solidFill>
                          <a:latin typeface="宋体" panose="02010600030101010101" pitchFamily="2" charset="-122"/>
                          <a:ea typeface="宋体" panose="02010600030101010101" pitchFamily="2" charset="-122"/>
                          <a:cs typeface="宋体" panose="02010600030101010101" pitchFamily="2" charset="-122"/>
                        </a:rPr>
                        <a:t>应将凭证分类汇总。</a:t>
                      </a:r>
                      <a:r>
                        <a:rPr lang="en-US" sz="1400" b="1" dirty="0" err="1">
                          <a:solidFill>
                            <a:srgbClr val="FF0000"/>
                          </a:solidFill>
                          <a:latin typeface="宋体" panose="02010600030101010101" pitchFamily="2" charset="-122"/>
                          <a:ea typeface="宋体" panose="02010600030101010101" pitchFamily="2" charset="-122"/>
                          <a:cs typeface="宋体" panose="02010600030101010101" pitchFamily="2" charset="-122"/>
                        </a:rPr>
                        <a:t>银行承兑汇票不作为支付凭证，银行回单需体现与项目有关的信息，发票需可验证</a:t>
                      </a:r>
                      <a:r>
                        <a:rPr lang="en-US" sz="1400" b="1" dirty="0">
                          <a:solidFill>
                            <a:srgbClr val="FF0000"/>
                          </a:solidFill>
                          <a:latin typeface="宋体" panose="02010600030101010101" pitchFamily="2" charset="-122"/>
                          <a:ea typeface="宋体" panose="02010600030101010101" pitchFamily="2" charset="-122"/>
                          <a:cs typeface="宋体" panose="02010600030101010101" pitchFamily="2" charset="-122"/>
                        </a:rPr>
                        <a:t>。</a:t>
                      </a:r>
                      <a:endParaRPr lang="en-US" altLang="en-US" sz="1400" b="1" dirty="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lnL w="12700" cap="flat" cmpd="sng">
                      <a:solidFill>
                        <a:srgbClr val="080000"/>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128395">
                <a:tc>
                  <a:txBody>
                    <a:bodyPr/>
                    <a:lstStyle/>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(2)设备工器具购置</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91439" marR="91439" marT="45719" marB="45719" anchor="ctr">
                    <a:lnL w="12700"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400" b="0" dirty="0" err="1">
                          <a:latin typeface="宋体" panose="02010600030101010101" pitchFamily="2" charset="-122"/>
                          <a:ea typeface="宋体" panose="02010600030101010101" pitchFamily="2" charset="-122"/>
                          <a:cs typeface="宋体" panose="02010600030101010101" pitchFamily="2" charset="-122"/>
                        </a:rPr>
                        <a:t>会计科目或支付凭证，根据明细科目本年借方累计或相关会计分录借方发生额加总填报</a:t>
                      </a:r>
                      <a:r>
                        <a:rPr lang="en-US" sz="1400" b="0" dirty="0">
                          <a:latin typeface="宋体" panose="02010600030101010101" pitchFamily="2" charset="-122"/>
                          <a:ea typeface="宋体" panose="02010600030101010101" pitchFamily="2" charset="-122"/>
                          <a:cs typeface="宋体" panose="02010600030101010101" pitchFamily="2" charset="-122"/>
                        </a:rPr>
                        <a:t>。</a:t>
                      </a:r>
                      <a:endParaRPr lang="en-US" sz="1400" b="0" dirty="0">
                        <a:latin typeface="宋体" panose="02010600030101010101" pitchFamily="2" charset="-122"/>
                        <a:ea typeface="宋体" panose="02010600030101010101" pitchFamily="2" charset="-122"/>
                        <a:cs typeface="宋体" panose="02010600030101010101" pitchFamily="2" charset="-122"/>
                      </a:endParaRPr>
                    </a:p>
                    <a:p>
                      <a:pPr indent="0">
                        <a:buNone/>
                      </a:pPr>
                      <a:r>
                        <a:rPr lang="en-US" sz="1400" b="0" dirty="0" err="1">
                          <a:latin typeface="宋体" panose="02010600030101010101" pitchFamily="2" charset="-122"/>
                          <a:ea typeface="宋体" panose="02010600030101010101" pitchFamily="2" charset="-122"/>
                          <a:cs typeface="宋体" panose="02010600030101010101" pitchFamily="2" charset="-122"/>
                        </a:rPr>
                        <a:t>主要对应会计科目为：在建工程</a:t>
                      </a:r>
                      <a:r>
                        <a:rPr lang="en-US" sz="1400" b="0" dirty="0">
                          <a:latin typeface="宋体" panose="02010600030101010101" pitchFamily="2" charset="-122"/>
                          <a:ea typeface="宋体" panose="02010600030101010101" pitchFamily="2" charset="-122"/>
                          <a:cs typeface="宋体" panose="02010600030101010101" pitchFamily="2" charset="-122"/>
                        </a:rPr>
                        <a:t>—</a:t>
                      </a:r>
                      <a:r>
                        <a:rPr lang="en-US" sz="1400" b="0" dirty="0" err="1">
                          <a:latin typeface="宋体" panose="02010600030101010101" pitchFamily="2" charset="-122"/>
                          <a:ea typeface="宋体" panose="02010600030101010101" pitchFamily="2" charset="-122"/>
                          <a:cs typeface="宋体" panose="02010600030101010101" pitchFamily="2" charset="-122"/>
                        </a:rPr>
                        <a:t>在安装设备（需安装设备</a:t>
                      </a:r>
                      <a:r>
                        <a:rPr lang="en-US" sz="1400" b="0" dirty="0">
                          <a:latin typeface="宋体" panose="02010600030101010101" pitchFamily="2" charset="-122"/>
                          <a:ea typeface="宋体" panose="02010600030101010101" pitchFamily="2" charset="-122"/>
                          <a:cs typeface="宋体" panose="02010600030101010101" pitchFamily="2" charset="-122"/>
                        </a:rPr>
                        <a:t>）；</a:t>
                      </a:r>
                      <a:r>
                        <a:rPr lang="en-US" sz="1400" b="0" dirty="0" err="1">
                          <a:latin typeface="宋体" panose="02010600030101010101" pitchFamily="2" charset="-122"/>
                          <a:ea typeface="宋体" panose="02010600030101010101" pitchFamily="2" charset="-122"/>
                          <a:cs typeface="宋体" panose="02010600030101010101" pitchFamily="2" charset="-122"/>
                        </a:rPr>
                        <a:t>固定资产下二级科目（不需安装设备</a:t>
                      </a:r>
                      <a:r>
                        <a:rPr lang="en-US" sz="1400" b="0" dirty="0">
                          <a:latin typeface="宋体" panose="02010600030101010101" pitchFamily="2" charset="-122"/>
                          <a:ea typeface="宋体" panose="02010600030101010101" pitchFamily="2" charset="-122"/>
                          <a:cs typeface="宋体" panose="02010600030101010101" pitchFamily="2" charset="-122"/>
                        </a:rPr>
                        <a:t>）</a:t>
                      </a:r>
                      <a:endParaRPr lang="en-US" altLang="en-US" sz="1400" b="0" dirty="0">
                        <a:latin typeface="宋体" panose="02010600030101010101" pitchFamily="2" charset="-122"/>
                        <a:ea typeface="宋体" panose="02010600030101010101" pitchFamily="2" charset="-122"/>
                        <a:cs typeface="宋体" panose="02010600030101010101" pitchFamily="2" charset="-122"/>
                      </a:endParaRPr>
                    </a:p>
                  </a:txBody>
                  <a:tcPr marL="91439" marR="91439" marT="45719" marB="45719">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a:lstStyle/>
                    <a:p>
                      <a:pPr indent="0">
                        <a:buNone/>
                      </a:pPr>
                      <a:r>
                        <a:rPr lang="en-US" sz="1400" b="0" dirty="0">
                          <a:latin typeface="宋体" panose="02010600030101010101" pitchFamily="2" charset="-122"/>
                          <a:ea typeface="宋体" panose="02010600030101010101" pitchFamily="2" charset="-122"/>
                          <a:cs typeface="宋体" panose="02010600030101010101" pitchFamily="2" charset="-122"/>
                        </a:rPr>
                        <a:t>①依据会计科目填报的，</a:t>
                      </a:r>
                      <a:r>
                        <a:rPr lang="en-US" sz="1400" b="1" dirty="0">
                          <a:solidFill>
                            <a:srgbClr val="FF0000"/>
                          </a:solidFill>
                          <a:latin typeface="宋体" panose="02010600030101010101" pitchFamily="2" charset="-122"/>
                          <a:ea typeface="宋体" panose="02010600030101010101" pitchFamily="2" charset="-122"/>
                          <a:cs typeface="宋体" panose="02010600030101010101" pitchFamily="2" charset="-122"/>
                        </a:rPr>
                        <a:t>购置完成后，会计科目中将质保金和尾款计入固定资产，则可一次性计入投资额。</a:t>
                      </a:r>
                      <a:r>
                        <a:rPr lang="en-US" sz="1400" b="0" dirty="0">
                          <a:solidFill>
                            <a:schemeClr val="tx1"/>
                          </a:solidFill>
                          <a:latin typeface="宋体" panose="02010600030101010101" pitchFamily="2" charset="-122"/>
                          <a:ea typeface="宋体" panose="02010600030101010101" pitchFamily="2" charset="-122"/>
                          <a:cs typeface="宋体" panose="02010600030101010101" pitchFamily="2" charset="-122"/>
                        </a:rPr>
                        <a:t>数据核查时，在财务软件导出的相关账目中标出所取数据，明确数据汇总过程并盖章确认。</a:t>
                      </a:r>
                      <a:endParaRPr lang="en-US" sz="1400" b="0" dirty="0">
                        <a:latin typeface="宋体" panose="02010600030101010101" pitchFamily="2" charset="-122"/>
                        <a:ea typeface="宋体" panose="02010600030101010101" pitchFamily="2" charset="-122"/>
                        <a:cs typeface="宋体" panose="02010600030101010101" pitchFamily="2" charset="-122"/>
                      </a:endParaRPr>
                    </a:p>
                    <a:p>
                      <a:pPr indent="0">
                        <a:buNone/>
                      </a:pPr>
                      <a:r>
                        <a:rPr lang="en-US" sz="1400" b="0" dirty="0">
                          <a:latin typeface="宋体" panose="02010600030101010101" pitchFamily="2" charset="-122"/>
                          <a:ea typeface="宋体" panose="02010600030101010101" pitchFamily="2" charset="-122"/>
                          <a:cs typeface="宋体" panose="02010600030101010101" pitchFamily="2" charset="-122"/>
                        </a:rPr>
                        <a:t>②</a:t>
                      </a:r>
                      <a:r>
                        <a:rPr lang="en-US" sz="1400" b="0" dirty="0" err="1">
                          <a:latin typeface="宋体" panose="02010600030101010101" pitchFamily="2" charset="-122"/>
                          <a:ea typeface="宋体" panose="02010600030101010101" pitchFamily="2" charset="-122"/>
                          <a:cs typeface="宋体" panose="02010600030101010101" pitchFamily="2" charset="-122"/>
                        </a:rPr>
                        <a:t>依据支付凭证填报的，数据核查时，应将凭证分类汇总。</a:t>
                      </a:r>
                      <a:r>
                        <a:rPr lang="en-US" sz="1400" b="1" dirty="0" err="1">
                          <a:solidFill>
                            <a:srgbClr val="FF0000"/>
                          </a:solidFill>
                          <a:latin typeface="宋体" panose="02010600030101010101" pitchFamily="2" charset="-122"/>
                          <a:ea typeface="宋体" panose="02010600030101010101" pitchFamily="2" charset="-122"/>
                          <a:cs typeface="宋体" panose="02010600030101010101" pitchFamily="2" charset="-122"/>
                        </a:rPr>
                        <a:t>银行承兑汇票不作为支付凭证，银行回单需体现与项目有关的信息，发票需可验证</a:t>
                      </a:r>
                      <a:r>
                        <a:rPr lang="en-US" sz="1400" b="1" dirty="0">
                          <a:solidFill>
                            <a:srgbClr val="FF0000"/>
                          </a:solidFill>
                          <a:latin typeface="宋体" panose="02010600030101010101" pitchFamily="2" charset="-122"/>
                          <a:ea typeface="宋体" panose="02010600030101010101" pitchFamily="2" charset="-122"/>
                          <a:cs typeface="宋体" panose="02010600030101010101" pitchFamily="2" charset="-122"/>
                        </a:rPr>
                        <a:t>。</a:t>
                      </a:r>
                      <a:endParaRPr lang="en-US" sz="1400" b="1" dirty="0">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1400" b="0" dirty="0">
                          <a:latin typeface="宋体" panose="02010600030101010101" pitchFamily="2" charset="-122"/>
                          <a:ea typeface="宋体" panose="02010600030101010101" pitchFamily="2" charset="-122"/>
                          <a:cs typeface="宋体" panose="02010600030101010101" pitchFamily="2" charset="-122"/>
                        </a:rPr>
                        <a:t>③</a:t>
                      </a:r>
                      <a:r>
                        <a:rPr lang="en-US" sz="1400" b="0" dirty="0" err="1">
                          <a:latin typeface="宋体" panose="02010600030101010101" pitchFamily="2" charset="-122"/>
                          <a:ea typeface="宋体" panose="02010600030101010101" pitchFamily="2" charset="-122"/>
                          <a:cs typeface="宋体" panose="02010600030101010101" pitchFamily="2" charset="-122"/>
                        </a:rPr>
                        <a:t>项目完工时，设备应到位或安装完毕</a:t>
                      </a:r>
                      <a:r>
                        <a:rPr lang="en-US" sz="1400" b="0" dirty="0">
                          <a:latin typeface="宋体" panose="02010600030101010101" pitchFamily="2" charset="-122"/>
                          <a:ea typeface="宋体" panose="02010600030101010101" pitchFamily="2" charset="-122"/>
                          <a:cs typeface="宋体" panose="02010600030101010101" pitchFamily="2" charset="-122"/>
                        </a:rPr>
                        <a:t>。</a:t>
                      </a:r>
                      <a:endParaRPr lang="en-US" altLang="en-US" sz="1400" b="0" dirty="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94080">
                <a:tc>
                  <a:txBody>
                    <a:bodyPr/>
                    <a:lstStyle/>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(3)其他费用</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91439" marR="91439" marT="45719" marB="45719" anchor="ctr">
                    <a:lnL w="12700"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400" b="0" dirty="0" err="1">
                          <a:latin typeface="宋体" panose="02010600030101010101" pitchFamily="2" charset="-122"/>
                          <a:ea typeface="宋体" panose="02010600030101010101" pitchFamily="2" charset="-122"/>
                          <a:cs typeface="宋体" panose="02010600030101010101" pitchFamily="2" charset="-122"/>
                        </a:rPr>
                        <a:t>会计科目或支付凭证，根据明细科目本年借方累计或相关会计分录借方发生额加总填报。主要对应会计科目为：在建工程</a:t>
                      </a:r>
                      <a:r>
                        <a:rPr lang="en-US" sz="1400" b="0" dirty="0">
                          <a:latin typeface="宋体" panose="02010600030101010101" pitchFamily="2" charset="-122"/>
                          <a:ea typeface="宋体" panose="02010600030101010101" pitchFamily="2" charset="-122"/>
                          <a:cs typeface="宋体" panose="02010600030101010101" pitchFamily="2" charset="-122"/>
                        </a:rPr>
                        <a:t>—</a:t>
                      </a:r>
                      <a:r>
                        <a:rPr lang="en-US" sz="1400" b="0" dirty="0" err="1">
                          <a:latin typeface="宋体" panose="02010600030101010101" pitchFamily="2" charset="-122"/>
                          <a:ea typeface="宋体" panose="02010600030101010101" pitchFamily="2" charset="-122"/>
                          <a:cs typeface="宋体" panose="02010600030101010101" pitchFamily="2" charset="-122"/>
                        </a:rPr>
                        <a:t>待摊支出；无形资产</a:t>
                      </a:r>
                      <a:r>
                        <a:rPr lang="en-US" sz="1400" b="0" dirty="0">
                          <a:latin typeface="宋体" panose="02010600030101010101" pitchFamily="2" charset="-122"/>
                          <a:ea typeface="宋体" panose="02010600030101010101" pitchFamily="2" charset="-122"/>
                          <a:cs typeface="宋体" panose="02010600030101010101" pitchFamily="2" charset="-122"/>
                        </a:rPr>
                        <a:t>—</a:t>
                      </a:r>
                      <a:r>
                        <a:rPr lang="en-US" sz="1400" b="0" dirty="0" err="1">
                          <a:latin typeface="宋体" panose="02010600030101010101" pitchFamily="2" charset="-122"/>
                          <a:ea typeface="宋体" panose="02010600030101010101" pitchFamily="2" charset="-122"/>
                          <a:cs typeface="宋体" panose="02010600030101010101" pitchFamily="2" charset="-122"/>
                        </a:rPr>
                        <a:t>土地使用权等</a:t>
                      </a:r>
                      <a:endParaRPr lang="en-US" altLang="en-US" sz="1400" b="0" dirty="0">
                        <a:latin typeface="宋体" panose="02010600030101010101" pitchFamily="2" charset="-122"/>
                        <a:ea typeface="宋体" panose="02010600030101010101" pitchFamily="2" charset="-122"/>
                        <a:cs typeface="宋体" panose="02010600030101010101" pitchFamily="2" charset="-122"/>
                      </a:endParaRPr>
                    </a:p>
                  </a:txBody>
                  <a:tcPr marL="91439" marR="91439" marT="45719" marB="45719">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FFFFFF"/>
                      </a:solidFill>
                      <a:prstDash val="solid"/>
                      <a:headEnd type="none" w="med" len="med"/>
                      <a:tailEnd type="none" w="med" len="med"/>
                    </a:lnR>
                    <a:lnB w="12700" cap="flat" cmpd="sng">
                      <a:solidFill>
                        <a:srgbClr val="080000"/>
                      </a:solidFill>
                      <a:prstDash val="solid"/>
                      <a:headEnd type="none" w="med" len="med"/>
                      <a:tailEnd type="none" w="med" len="med"/>
                    </a:lnB>
                  </a:tcPr>
                </a:tc>
              </a:tr>
              <a:tr h="731520">
                <a:tc>
                  <a:txBody>
                    <a:bodyPr/>
                    <a:lstStyle/>
                    <a:p>
                      <a:pPr algn="ctr">
                        <a:buClrTx/>
                        <a:buSzTx/>
                        <a:buFontTx/>
                        <a:buNone/>
                      </a:pPr>
                      <a:r>
                        <a:rPr lang="en-US" sz="1400" dirty="0" err="1">
                          <a:latin typeface="宋体" panose="02010600030101010101" pitchFamily="2" charset="-122"/>
                          <a:ea typeface="宋体" panose="02010600030101010101" pitchFamily="2" charset="-122"/>
                          <a:cs typeface="宋体" panose="02010600030101010101" pitchFamily="2" charset="-122"/>
                        </a:rPr>
                        <a:t>其中:建设用地费</a:t>
                      </a:r>
                      <a:endParaRPr lang="en-US" sz="1400" dirty="0">
                        <a:latin typeface="宋体" panose="02010600030101010101" pitchFamily="2" charset="-122"/>
                        <a:ea typeface="宋体" panose="02010600030101010101" pitchFamily="2" charset="-122"/>
                        <a:cs typeface="宋体" panose="02010600030101010101" pitchFamily="2" charset="-122"/>
                      </a:endParaRPr>
                    </a:p>
                  </a:txBody>
                  <a:tcPr marL="91439" marR="91439" marT="45719" marB="45719" anchor="ctr">
                    <a:lnL w="12700"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ClrTx/>
                        <a:buSzTx/>
                        <a:buFontTx/>
                        <a:buNone/>
                      </a:pPr>
                      <a:r>
                        <a:rPr lang="en-US" sz="1400" b="1">
                          <a:solidFill>
                            <a:srgbClr val="FF0000"/>
                          </a:solidFill>
                          <a:latin typeface="宋体" panose="02010600030101010101" pitchFamily="2" charset="-122"/>
                          <a:ea typeface="宋体" panose="02010600030101010101" pitchFamily="2" charset="-122"/>
                          <a:cs typeface="宋体" panose="02010600030101010101" pitchFamily="2" charset="-122"/>
                        </a:rPr>
                        <a:t>会计科目或支付凭证。</a:t>
                      </a:r>
                      <a:r>
                        <a:rPr lang="en-US" sz="1400" b="0">
                          <a:solidFill>
                            <a:schemeClr val="tx1"/>
                          </a:solidFill>
                          <a:latin typeface="宋体" panose="02010600030101010101" pitchFamily="2" charset="-122"/>
                          <a:ea typeface="宋体" panose="02010600030101010101" pitchFamily="2" charset="-122"/>
                          <a:cs typeface="宋体" panose="02010600030101010101" pitchFamily="2" charset="-122"/>
                        </a:rPr>
                        <a:t>根据明细科目本年借方累计填报。对应会计科目为：无形资产—土地使用权</a:t>
                      </a:r>
                      <a:endParaRPr lang="en-US" sz="1400" b="0">
                        <a:solidFill>
                          <a:schemeClr val="tx1"/>
                        </a:solidFill>
                        <a:latin typeface="宋体" panose="02010600030101010101" pitchFamily="2" charset="-122"/>
                        <a:ea typeface="宋体" panose="02010600030101010101" pitchFamily="2" charset="-122"/>
                        <a:cs typeface="宋体" panose="02010600030101010101" pitchFamily="2" charset="-122"/>
                      </a:endParaRPr>
                    </a:p>
                  </a:txBody>
                  <a:tcPr marL="91439" marR="91439" marT="45719" marB="45719">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400" b="0" dirty="0" err="1">
                          <a:latin typeface="宋体" panose="02010600030101010101" pitchFamily="2" charset="-122"/>
                          <a:ea typeface="宋体" panose="02010600030101010101" pitchFamily="2" charset="-122"/>
                          <a:cs typeface="宋体" panose="02010600030101010101" pitchFamily="2" charset="-122"/>
                        </a:rPr>
                        <a:t>建设用地费在</a:t>
                      </a:r>
                      <a:r>
                        <a:rPr lang="en-US" sz="1400" b="1" dirty="0" err="1">
                          <a:solidFill>
                            <a:srgbClr val="FF0000"/>
                          </a:solidFill>
                          <a:latin typeface="宋体" panose="02010600030101010101" pitchFamily="2" charset="-122"/>
                          <a:ea typeface="宋体" panose="02010600030101010101" pitchFamily="2" charset="-122"/>
                          <a:cs typeface="宋体" panose="02010600030101010101" pitchFamily="2" charset="-122"/>
                        </a:rPr>
                        <a:t>项目入库纳统时</a:t>
                      </a:r>
                      <a:r>
                        <a:rPr lang="en-US" sz="1400" b="0" dirty="0" err="1">
                          <a:latin typeface="宋体" panose="02010600030101010101" pitchFamily="2" charset="-122"/>
                          <a:ea typeface="宋体" panose="02010600030101010101" pitchFamily="2" charset="-122"/>
                          <a:cs typeface="宋体" panose="02010600030101010101" pitchFamily="2" charset="-122"/>
                        </a:rPr>
                        <a:t>计入本年完成投资</a:t>
                      </a:r>
                      <a:r>
                        <a:rPr lang="en-US" sz="1400" b="0" dirty="0">
                          <a:latin typeface="宋体" panose="02010600030101010101" pitchFamily="2" charset="-122"/>
                          <a:ea typeface="宋体" panose="02010600030101010101" pitchFamily="2" charset="-122"/>
                          <a:cs typeface="宋体" panose="02010600030101010101" pitchFamily="2" charset="-122"/>
                        </a:rPr>
                        <a:t>。</a:t>
                      </a:r>
                      <a:endParaRPr lang="en-US" altLang="en-US" sz="1400" b="0" dirty="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4" name="矩形 3"/>
          <p:cNvSpPr>
            <a:spLocks noChangeArrowheads="1"/>
          </p:cNvSpPr>
          <p:nvPr/>
        </p:nvSpPr>
        <p:spPr bwMode="auto">
          <a:xfrm>
            <a:off x="1024255" y="44450"/>
            <a:ext cx="6619240" cy="534035"/>
          </a:xfrm>
          <a:prstGeom prst="rect">
            <a:avLst/>
          </a:prstGeom>
          <a:noFill/>
          <a:ln w="9525">
            <a:noFill/>
            <a:miter lim="800000"/>
          </a:ln>
        </p:spPr>
        <p:txBody>
          <a:bodyPr wrap="square">
            <a:spAutoFit/>
          </a:bodyPr>
          <a:lstStyle/>
          <a:p>
            <a:pPr marL="0" marR="0" lvl="0" indent="0" algn="ctr" defTabSz="914400" rtl="0" eaLnBrk="1" fontAlgn="base" latinLnBrk="0" hangingPunct="1">
              <a:lnSpc>
                <a:spcPct val="90000"/>
              </a:lnSpc>
              <a:spcBef>
                <a:spcPct val="0"/>
              </a:spcBef>
              <a:spcAft>
                <a:spcPct val="0"/>
              </a:spcAft>
              <a:buClrTx/>
              <a:buSzTx/>
              <a:buFontTx/>
              <a:buNone/>
              <a:defRPr/>
            </a:pPr>
            <a:r>
              <a:rPr lang="zh-CN" altLang="en-US" sz="3200" dirty="0">
                <a:latin typeface="微软雅黑" panose="020B0503020204020204" charset="-122"/>
                <a:ea typeface="微软雅黑" panose="020B0503020204020204" charset="-122"/>
                <a:sym typeface="+mn-ea"/>
              </a:rPr>
              <a:t>投资项目主要指标填报依据一览表</a:t>
            </a:r>
            <a:endParaRPr kumimoji="0" lang="en-US" altLang="zh-CN" sz="3200" b="1" i="0" u="none" strike="noStrike" kern="1200" cap="none" spc="0" normalizeH="0" baseline="0" noProof="0" dirty="0">
              <a:ln>
                <a:noFill/>
              </a:ln>
              <a:solidFill>
                <a:srgbClr val="FF0000"/>
              </a:solidFill>
              <a:effectLst/>
              <a:uLnTx/>
              <a:uFillTx/>
              <a:latin typeface="+mn-ea"/>
              <a:ea typeface="+mn-ea"/>
              <a:cs typeface="+mj-cs"/>
              <a:sym typeface="+mn-lt"/>
            </a:endParaRPr>
          </a:p>
        </p:txBody>
      </p:sp>
    </p:spTree>
  </p:cSld>
  <p:clrMapOvr>
    <a:masterClrMapping/>
  </p:clrMapOv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wrap="square" lIns="91440" tIns="45720" rIns="91440" bIns="45720" numCol="1" anchor="b" anchorCtr="0" compatLnSpc="1">
            <a:normAutofit fontScale="90000"/>
          </a:bodyPr>
          <a:lstStyle/>
          <a:p>
            <a:pPr marL="0" marR="0" lvl="0" indent="0" algn="l" defTabSz="914400" rtl="0" eaLnBrk="0" fontAlgn="base" latinLnBrk="0" hangingPunct="0">
              <a:lnSpc>
                <a:spcPct val="100000"/>
              </a:lnSpc>
              <a:spcBef>
                <a:spcPct val="0"/>
              </a:spcBef>
              <a:spcAft>
                <a:spcPct val="0"/>
              </a:spcAft>
              <a:buClrTx/>
              <a:buSzTx/>
              <a:buFontTx/>
              <a:buNone/>
              <a:defRPr/>
            </a:pPr>
            <a:br>
              <a:rPr kumimoji="0" lang="en-US" altLang="zh-CN" sz="3800" b="1" i="0" u="none" strike="noStrike" kern="0" cap="none" spc="0" normalizeH="0" baseline="0" noProof="0" dirty="0">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br>
            <a:r>
              <a:rPr kumimoji="0" lang="zh-CN" altLang="en-US" sz="2400" b="1" i="0" u="none" strike="noStrike" kern="0" cap="none" spc="0" normalizeH="0" baseline="0" noProof="1">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（一）</a:t>
            </a:r>
            <a:r>
              <a:rPr kumimoji="0" lang="zh-CN" altLang="en-US" sz="2400" b="1" i="0" u="none" strike="noStrike" kern="0" cap="none" spc="0" normalizeH="0" baseline="0" noProof="1">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建筑安装工程</a:t>
            </a:r>
            <a:endParaRPr kumimoji="0" lang="zh-CN" altLang="en-US" sz="2400" b="1" i="0" u="none" strike="noStrike" kern="0" cap="none" spc="0" normalizeH="0" baseline="0" noProof="1">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endParaRPr>
          </a:p>
        </p:txBody>
      </p:sp>
      <p:sp>
        <p:nvSpPr>
          <p:cNvPr id="3" name="内容占位符 2"/>
          <p:cNvSpPr>
            <a:spLocks noGrp="1"/>
          </p:cNvSpPr>
          <p:nvPr>
            <p:ph idx="1"/>
          </p:nvPr>
        </p:nvSpPr>
        <p:spPr>
          <a:xfrm>
            <a:off x="730250" y="1195388"/>
            <a:ext cx="10733088" cy="4751388"/>
          </a:xfrm>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r>
              <a:rPr kumimoji="0" lang="en-US" altLang="zh-CN"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1.</a:t>
            </a:r>
            <a:r>
              <a:rPr kumimoji="0" lang="zh-CN" altLang="en-US"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建筑安装工程填报依据选择</a:t>
            </a:r>
            <a:r>
              <a:rPr kumimoji="0" lang="zh-CN" altLang="en-US" sz="2800" b="1" i="0" u="none" strike="noStrike" kern="0" cap="none" spc="0" normalizeH="0" baseline="0" noProof="1">
                <a:ln>
                  <a:noFill/>
                </a:ln>
                <a:solidFill>
                  <a:srgbClr val="FF0000"/>
                </a:solidFill>
                <a:effectLst/>
                <a:uLnTx/>
                <a:uFillTx/>
                <a:latin typeface="宋体" panose="02010600030101010101" pitchFamily="2" charset="-122"/>
                <a:ea typeface="宋体" panose="02010600030101010101" pitchFamily="2" charset="-122"/>
                <a:cs typeface="仿宋_GB2312" panose="02010609030101010101" pitchFamily="49" charset="-122"/>
              </a:rPr>
              <a:t>工程结算单或进度单</a:t>
            </a:r>
            <a:r>
              <a:rPr kumimoji="0" lang="zh-CN" altLang="en-US"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的项目</a:t>
            </a:r>
            <a:endParaRPr kumimoji="0" lang="en-US" altLang="zh-CN"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endParaRPr>
          </a:p>
          <a:p>
            <a:pPr marL="0" marR="0" lvl="0"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r>
              <a:rPr kumimoji="0" lang="zh-CN" altLang="en-US"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 可提供的凭证：</a:t>
            </a:r>
            <a:endParaRPr kumimoji="0" lang="zh-CN" altLang="en-US"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endParaRPr>
          </a:p>
          <a:p>
            <a:pPr marL="0" marR="0" lvl="0"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r>
              <a:rPr kumimoji="0" lang="zh-CN" altLang="en-US"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a:t>
            </a:r>
            <a:r>
              <a:rPr kumimoji="0" lang="en-US" altLang="zh-CN"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1</a:t>
            </a:r>
            <a:r>
              <a:rPr kumimoji="0" lang="zh-CN" altLang="en-US"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a:t>
            </a:r>
            <a:r>
              <a:rPr kumimoji="0" lang="zh-CN" altLang="zh-CN"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工程支付审批表</a:t>
            </a:r>
            <a:r>
              <a:rPr kumimoji="0" lang="zh-CN" altLang="en-US"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，按审批表甲方确定的工程量取数。   </a:t>
            </a:r>
            <a:r>
              <a:rPr kumimoji="0" lang="en-US" altLang="zh-CN"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    </a:t>
            </a:r>
            <a:r>
              <a:rPr kumimoji="0" lang="zh-CN" altLang="en-US"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a:t>
            </a:r>
            <a:r>
              <a:rPr kumimoji="0" lang="en-US" altLang="zh-CN"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2</a:t>
            </a:r>
            <a:r>
              <a:rPr kumimoji="0" lang="zh-CN" altLang="en-US"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a:t>
            </a:r>
            <a:r>
              <a:rPr kumimoji="0" lang="en-US" altLang="zh-CN" sz="2800" b="0"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三方签字盖章的结算单或进度单，</a:t>
            </a:r>
            <a:r>
              <a:rPr lang="zh-CN" altLang="en-US" sz="2800" b="1" dirty="0">
                <a:ln>
                  <a:noFill/>
                </a:ln>
                <a:effectLst/>
                <a:uLnTx/>
                <a:uFillTx/>
                <a:latin typeface="仿宋_GB2312" panose="02010609030101010101" pitchFamily="49" charset="-122"/>
                <a:cs typeface="仿宋_GB2312" panose="02010609030101010101" pitchFamily="49" charset="-122"/>
                <a:sym typeface="+mn-ea"/>
              </a:rPr>
              <a:t>按照建设方认定的工程完成量填报投资额，</a:t>
            </a:r>
            <a:r>
              <a:rPr kumimoji="0" lang="en-US" altLang="zh-CN" sz="2800" b="0"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同时</a:t>
            </a:r>
            <a:r>
              <a:rPr lang="en-US" sz="2800" b="1" dirty="0" err="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应附工程计价明细表、相关合同</a:t>
            </a:r>
            <a:r>
              <a:rPr lang="en-US" altLang="zh-CN" sz="2800" dirty="0" err="1">
                <a:ln>
                  <a:noFill/>
                </a:ln>
                <a:effectLst/>
                <a:uLnTx/>
                <a:uFillTx/>
                <a:latin typeface="仿宋_GB2312" panose="02010609030101010101" pitchFamily="49" charset="-122"/>
                <a:cs typeface="仿宋_GB2312" panose="02010609030101010101" pitchFamily="49" charset="-122"/>
                <a:sym typeface="+mn-ea"/>
              </a:rPr>
              <a:t>（涵盖建设方、施工方单位名称、项目名称、合同造价、签字盖章等信息）</a:t>
            </a:r>
            <a:r>
              <a:rPr lang="en-US" sz="2800" b="1" dirty="0" err="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和可佐证项目施工的财务资料</a:t>
            </a:r>
            <a:r>
              <a:rPr lang="zh-CN" altLang="en-US" sz="28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（工程款发票、会计记账凭证或合规的银行转账凭证等）</a:t>
            </a:r>
            <a:r>
              <a:rPr lang="en-US" sz="28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kumimoji="0" lang="zh-CN" altLang="zh-CN"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 </a:t>
            </a:r>
            <a:endParaRPr kumimoji="0" lang="zh-CN" altLang="zh-CN"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endParaRPr>
          </a:p>
          <a:p>
            <a:pPr marL="0" marR="0" lvl="0"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r>
              <a:rPr kumimoji="0" lang="zh-CN" altLang="zh-CN"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说明</a:t>
            </a:r>
            <a:r>
              <a:rPr kumimoji="0" lang="zh-CN" altLang="en-US"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a:t>
            </a:r>
            <a:r>
              <a:rPr kumimoji="0" lang="en-US" altLang="zh-CN"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(1).</a:t>
            </a:r>
            <a:r>
              <a:rPr kumimoji="0" lang="zh-CN" altLang="en-US"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监理章原则上应为公司章，</a:t>
            </a:r>
            <a:r>
              <a:rPr kumimoji="0" lang="zh-CN" altLang="en-US" sz="2800" b="1" i="0" u="none" strike="noStrike" kern="0" cap="none" spc="0" normalizeH="0" baseline="0" noProof="1">
                <a:ln>
                  <a:noFill/>
                </a:ln>
                <a:solidFill>
                  <a:srgbClr val="FF0000"/>
                </a:solidFill>
                <a:effectLst/>
                <a:uLnTx/>
                <a:uFillTx/>
                <a:latin typeface="仿宋_GB2312" panose="02010609030101010101" pitchFamily="49" charset="-122"/>
                <a:ea typeface="+mn-ea"/>
                <a:cs typeface="仿宋_GB2312" panose="02010609030101010101" pitchFamily="49" charset="-122"/>
              </a:rPr>
              <a:t>对于没有三方监理的项目</a:t>
            </a:r>
            <a:r>
              <a:rPr kumimoji="0" lang="zh-CN" altLang="en-US"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，不应选择工程结算单做为填报依据。</a:t>
            </a:r>
            <a:endParaRPr kumimoji="0" lang="zh-CN" altLang="en-US"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endParaRPr>
          </a:p>
          <a:p>
            <a:pPr marL="0" marR="0" lvl="0"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r>
              <a:rPr kumimoji="0" lang="en-US" altLang="zh-CN"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      (2).</a:t>
            </a:r>
            <a:r>
              <a:rPr kumimoji="0" lang="zh-CN" altLang="en-US" sz="2800" b="1" i="0" u="none" strike="noStrike" kern="0" cap="none" spc="0" normalizeH="0" baseline="0" noProof="1">
                <a:ln>
                  <a:noFill/>
                </a:ln>
                <a:solidFill>
                  <a:srgbClr val="FF0000"/>
                </a:solidFill>
                <a:effectLst/>
                <a:uLnTx/>
                <a:uFillTx/>
                <a:latin typeface="仿宋_GB2312" panose="02010609030101010101" pitchFamily="49" charset="-122"/>
                <a:ea typeface="+mn-ea"/>
                <a:cs typeface="仿宋_GB2312" panose="02010609030101010101" pitchFamily="49" charset="-122"/>
              </a:rPr>
              <a:t>工程款支付证明一般只有监理章，需同时提供工程支付报审表及附件。</a:t>
            </a:r>
            <a:endParaRPr kumimoji="0" lang="en-US" altLang="zh-CN" sz="2800" b="1" i="0" u="none" strike="noStrike" kern="0" cap="none" spc="0" normalizeH="0" baseline="0" noProof="1">
              <a:ln>
                <a:noFill/>
              </a:ln>
              <a:solidFill>
                <a:schemeClr val="accent2"/>
              </a:solidFill>
              <a:effectLst/>
              <a:uLnTx/>
              <a:uFillTx/>
              <a:latin typeface="仿宋_GB2312" panose="02010609030101010101" pitchFamily="49" charset="-122"/>
              <a:ea typeface="+mn-ea"/>
              <a:cs typeface="仿宋_GB2312" panose="02010609030101010101" pitchFamily="49" charset="-122"/>
            </a:endParaRPr>
          </a:p>
          <a:p>
            <a:pPr marL="0" marR="0" lvl="0"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endParaRPr kumimoji="0" lang="zh-CN" altLang="zh-CN" sz="3000" b="0" i="0" u="none" strike="noStrike" kern="0" cap="none" spc="0" normalizeH="0" baseline="0" noProof="1">
              <a:ln>
                <a:noFill/>
              </a:ln>
              <a:solidFill>
                <a:srgbClr val="FF0000"/>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endParaRPr kumimoji="0" lang="en-US" altLang="zh-CN" sz="3000" b="1" i="0" u="none" strike="noStrike" kern="0" cap="none" spc="0" normalizeH="0" baseline="0" noProof="1">
              <a:ln>
                <a:noFill/>
              </a:ln>
              <a:solidFill>
                <a:schemeClr val="accent2"/>
              </a:solidFill>
              <a:effectLst/>
              <a:uLnTx/>
              <a:uFillTx/>
              <a:latin typeface="华文中宋" panose="02010600040101010101" pitchFamily="2" charset="-122"/>
              <a:ea typeface="华文中宋" panose="02010600040101010101" pitchFamily="2" charset="-122"/>
              <a:cs typeface="+mn-cs"/>
            </a:endParaRPr>
          </a:p>
          <a:p>
            <a:pPr marL="469900" marR="0" lvl="0" indent="-46990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Char char="o"/>
              <a:defRPr/>
            </a:pPr>
            <a:endParaRPr kumimoji="0" lang="en-US" altLang="zh-CN" sz="3000" b="0" i="0" u="none" strike="noStrike" kern="0" cap="none" spc="0" normalizeH="0" baseline="0" noProof="1">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endParaRPr kumimoji="0" lang="zh-CN" altLang="zh-CN" sz="3000" b="0" i="0" u="none" strike="noStrike" kern="0" cap="none" spc="0" normalizeH="0" baseline="0" noProof="1">
              <a:ln>
                <a:noFill/>
              </a:ln>
              <a:solidFill>
                <a:schemeClr val="tx1"/>
              </a:solidFill>
              <a:effectLst/>
              <a:uLnTx/>
              <a:uFillTx/>
              <a:latin typeface="+mn-lt"/>
              <a:ea typeface="+mn-ea"/>
              <a:cs typeface="+mn-cs"/>
            </a:endParaRPr>
          </a:p>
          <a:p>
            <a:pPr marL="469900" marR="0" lvl="0" indent="-46990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Char char="o"/>
              <a:defRPr/>
            </a:pPr>
            <a:endParaRPr kumimoji="0" lang="zh-CN" altLang="en-US" sz="3000" b="0" i="0" u="none" strike="noStrike" kern="0" cap="none" spc="0" normalizeH="0" baseline="0" noProof="1">
              <a:ln>
                <a:noFill/>
              </a:ln>
              <a:solidFill>
                <a:schemeClr val="tx1"/>
              </a:solidFill>
              <a:effectLst/>
              <a:uLnTx/>
              <a:uFillTx/>
              <a:latin typeface="+mn-lt"/>
              <a:ea typeface="+mn-ea"/>
              <a:cs typeface="+mn-cs"/>
            </a:endParaRPr>
          </a:p>
        </p:txBody>
      </p:sp>
    </p:spTree>
  </p:cSld>
  <p:clrMapOvr>
    <a:masterClrMapping/>
  </p:clrMapOvr>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wrap="square" lIns="91440" tIns="45720" rIns="91440" bIns="45720" numCol="1" anchor="b" anchorCtr="0" compatLnSpc="1">
            <a:norm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0" cap="none" spc="0" normalizeH="0" baseline="0" noProof="1">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合规凭证</a:t>
            </a:r>
            <a:endParaRPr kumimoji="0" lang="zh-CN" altLang="en-US" sz="2400" b="0" i="0" u="none" strike="noStrike" kern="0" cap="none" spc="0" normalizeH="0" baseline="0" noProof="1">
              <a:ln>
                <a:noFill/>
              </a:ln>
              <a:solidFill>
                <a:schemeClr val="tx2"/>
              </a:solidFill>
              <a:effectLst/>
              <a:uLnTx/>
              <a:uFillTx/>
              <a:latin typeface="+mj-lt"/>
              <a:ea typeface="+mj-ea"/>
              <a:cs typeface="+mj-cs"/>
            </a:endParaRPr>
          </a:p>
        </p:txBody>
      </p:sp>
      <p:pic>
        <p:nvPicPr>
          <p:cNvPr id="3" name="图片 2" descr="规范-工程报量单1"/>
          <p:cNvPicPr>
            <a:picLocks noChangeAspect="1"/>
          </p:cNvPicPr>
          <p:nvPr/>
        </p:nvPicPr>
        <p:blipFill>
          <a:blip r:embed="rId1"/>
          <a:stretch>
            <a:fillRect/>
          </a:stretch>
        </p:blipFill>
        <p:spPr>
          <a:xfrm>
            <a:off x="119380" y="764540"/>
            <a:ext cx="4682490" cy="5928995"/>
          </a:xfrm>
          <a:prstGeom prst="rect">
            <a:avLst/>
          </a:prstGeom>
        </p:spPr>
      </p:pic>
      <p:sp>
        <p:nvSpPr>
          <p:cNvPr id="10" name="圆角矩形 9"/>
          <p:cNvSpPr/>
          <p:nvPr/>
        </p:nvSpPr>
        <p:spPr>
          <a:xfrm>
            <a:off x="458470" y="4581525"/>
            <a:ext cx="4082415" cy="1944370"/>
          </a:xfrm>
          <a:prstGeom prst="roundRect">
            <a:avLst/>
          </a:prstGeom>
          <a:solidFill>
            <a:schemeClr val="accent1">
              <a:alpha val="0"/>
            </a:schemeClr>
          </a:solidFill>
          <a:ln w="38100">
            <a:solidFill>
              <a:srgbClr val="FF0000"/>
            </a:solidFill>
            <a:round/>
          </a:ln>
        </p:spPr>
        <p:txBody>
          <a:bodyPr wrap="none" anchor="ctr"/>
          <a:lstStyle/>
          <a:p>
            <a:endParaRPr lang="zh-CN" altLang="en-US"/>
          </a:p>
        </p:txBody>
      </p:sp>
      <p:sp>
        <p:nvSpPr>
          <p:cNvPr id="12" name="右箭头 11"/>
          <p:cNvSpPr/>
          <p:nvPr/>
        </p:nvSpPr>
        <p:spPr>
          <a:xfrm>
            <a:off x="7896225" y="5398770"/>
            <a:ext cx="979170" cy="309245"/>
          </a:xfrm>
          <a:prstGeom prst="rightArrow">
            <a:avLst/>
          </a:prstGeom>
          <a:solidFill>
            <a:schemeClr val="accent1">
              <a:alpha val="0"/>
            </a:schemeClr>
          </a:solidFill>
          <a:ln w="38100">
            <a:solidFill>
              <a:srgbClr val="FF0000"/>
            </a:solidFill>
            <a:round/>
          </a:ln>
        </p:spPr>
        <p:txBody>
          <a:bodyPr wrap="none" anchor="ctr"/>
          <a:lstStyle/>
          <a:p>
            <a:endParaRPr lang="zh-CN" altLang="en-US"/>
          </a:p>
        </p:txBody>
      </p:sp>
      <p:sp>
        <p:nvSpPr>
          <p:cNvPr id="13" name="圆角矩形 12"/>
          <p:cNvSpPr/>
          <p:nvPr/>
        </p:nvSpPr>
        <p:spPr>
          <a:xfrm>
            <a:off x="5015865" y="5096510"/>
            <a:ext cx="1619250" cy="914400"/>
          </a:xfrm>
          <a:prstGeom prst="roundRect">
            <a:avLst/>
          </a:prstGeom>
          <a:solidFill>
            <a:schemeClr val="accent1">
              <a:alpha val="0"/>
            </a:schemeClr>
          </a:solidFill>
          <a:ln w="38100">
            <a:solidFill>
              <a:srgbClr val="FF0000"/>
            </a:solidFill>
            <a:round/>
          </a:ln>
        </p:spPr>
        <p:txBody>
          <a:bodyPr wrap="none" anchor="ctr"/>
          <a:lstStyle/>
          <a:p>
            <a:r>
              <a:rPr lang="zh-CN" altLang="en-US"/>
              <a:t>三方签字盖章</a:t>
            </a:r>
            <a:endParaRPr lang="zh-CN" altLang="en-US"/>
          </a:p>
        </p:txBody>
      </p:sp>
      <p:pic>
        <p:nvPicPr>
          <p:cNvPr id="14" name="图片 13" descr="工程审批单-图片2222"/>
          <p:cNvPicPr>
            <a:picLocks noChangeAspect="1"/>
          </p:cNvPicPr>
          <p:nvPr/>
        </p:nvPicPr>
        <p:blipFill>
          <a:blip r:embed="rId2"/>
          <a:stretch>
            <a:fillRect/>
          </a:stretch>
        </p:blipFill>
        <p:spPr>
          <a:xfrm>
            <a:off x="7104380" y="764540"/>
            <a:ext cx="4939665" cy="5929630"/>
          </a:xfrm>
          <a:prstGeom prst="rect">
            <a:avLst/>
          </a:prstGeom>
        </p:spPr>
      </p:pic>
      <p:sp>
        <p:nvSpPr>
          <p:cNvPr id="16" name="圆角矩形 15"/>
          <p:cNvSpPr/>
          <p:nvPr/>
        </p:nvSpPr>
        <p:spPr>
          <a:xfrm>
            <a:off x="8832215" y="3429000"/>
            <a:ext cx="791845" cy="234315"/>
          </a:xfrm>
          <a:prstGeom prst="roundRect">
            <a:avLst/>
          </a:prstGeom>
          <a:solidFill>
            <a:schemeClr val="accent1">
              <a:alpha val="0"/>
            </a:schemeClr>
          </a:solidFill>
          <a:ln w="38100">
            <a:solidFill>
              <a:srgbClr val="FF0000"/>
            </a:solidFill>
            <a:round/>
          </a:ln>
        </p:spPr>
        <p:txBody>
          <a:bodyPr wrap="none" anchor="ctr"/>
          <a:lstStyle/>
          <a:p>
            <a:endParaRPr lang="zh-CN" altLang="en-US"/>
          </a:p>
        </p:txBody>
      </p:sp>
      <p:sp>
        <p:nvSpPr>
          <p:cNvPr id="17" name="圆角矩形 16"/>
          <p:cNvSpPr/>
          <p:nvPr/>
        </p:nvSpPr>
        <p:spPr>
          <a:xfrm>
            <a:off x="479425" y="1628775"/>
            <a:ext cx="1804035" cy="229870"/>
          </a:xfrm>
          <a:prstGeom prst="roundRect">
            <a:avLst/>
          </a:prstGeom>
          <a:solidFill>
            <a:schemeClr val="accent1">
              <a:alpha val="0"/>
            </a:schemeClr>
          </a:solidFill>
          <a:ln w="38100">
            <a:solidFill>
              <a:srgbClr val="FF0000"/>
            </a:solidFill>
            <a:round/>
          </a:ln>
        </p:spPr>
        <p:txBody>
          <a:bodyPr wrap="none" anchor="ctr"/>
          <a:lstStyle/>
          <a:p>
            <a:endParaRPr lang="zh-CN" altLang="en-US"/>
          </a:p>
        </p:txBody>
      </p:sp>
      <p:sp>
        <p:nvSpPr>
          <p:cNvPr id="18" name="圆角矩形 17"/>
          <p:cNvSpPr/>
          <p:nvPr/>
        </p:nvSpPr>
        <p:spPr>
          <a:xfrm>
            <a:off x="3143885" y="3789045"/>
            <a:ext cx="693420" cy="205105"/>
          </a:xfrm>
          <a:prstGeom prst="roundRect">
            <a:avLst/>
          </a:prstGeom>
          <a:solidFill>
            <a:schemeClr val="accent1">
              <a:alpha val="0"/>
            </a:schemeClr>
          </a:solidFill>
          <a:ln w="38100">
            <a:solidFill>
              <a:srgbClr val="FF0000"/>
            </a:solidFill>
            <a:round/>
          </a:ln>
        </p:spPr>
        <p:txBody>
          <a:bodyPr wrap="none" anchor="ctr"/>
          <a:lstStyle/>
          <a:p>
            <a:endParaRPr lang="zh-CN" altLang="en-US"/>
          </a:p>
        </p:txBody>
      </p:sp>
      <p:sp>
        <p:nvSpPr>
          <p:cNvPr id="19" name="圆角矩形 18"/>
          <p:cNvSpPr/>
          <p:nvPr/>
        </p:nvSpPr>
        <p:spPr>
          <a:xfrm>
            <a:off x="9120505" y="1557020"/>
            <a:ext cx="1804035" cy="229870"/>
          </a:xfrm>
          <a:prstGeom prst="roundRect">
            <a:avLst/>
          </a:prstGeom>
          <a:solidFill>
            <a:schemeClr val="accent1">
              <a:alpha val="0"/>
            </a:schemeClr>
          </a:solidFill>
          <a:ln w="38100">
            <a:solidFill>
              <a:srgbClr val="FF0000"/>
            </a:solidFill>
            <a:round/>
          </a:ln>
        </p:spPr>
        <p:txBody>
          <a:bodyPr wrap="none" anchor="ctr"/>
          <a:lstStyle/>
          <a:p>
            <a:endParaRPr lang="zh-CN" altLang="en-US"/>
          </a:p>
        </p:txBody>
      </p:sp>
      <p:sp>
        <p:nvSpPr>
          <p:cNvPr id="20" name="圆角矩形 19"/>
          <p:cNvSpPr/>
          <p:nvPr/>
        </p:nvSpPr>
        <p:spPr>
          <a:xfrm>
            <a:off x="5016500" y="2997200"/>
            <a:ext cx="1619250" cy="843280"/>
          </a:xfrm>
          <a:prstGeom prst="roundRect">
            <a:avLst/>
          </a:prstGeom>
          <a:solidFill>
            <a:schemeClr val="accent1">
              <a:alpha val="0"/>
            </a:schemeClr>
          </a:solidFill>
          <a:ln w="38100">
            <a:solidFill>
              <a:srgbClr val="FF0000"/>
            </a:solidFill>
            <a:round/>
          </a:ln>
        </p:spPr>
        <p:txBody>
          <a:bodyPr wrap="none" anchor="ctr"/>
          <a:lstStyle/>
          <a:p>
            <a:r>
              <a:rPr lang="zh-CN" altLang="en-US"/>
              <a:t>建安投资额</a:t>
            </a:r>
            <a:endParaRPr lang="zh-CN" altLang="en-US"/>
          </a:p>
        </p:txBody>
      </p:sp>
      <p:sp>
        <p:nvSpPr>
          <p:cNvPr id="21" name="圆角矩形 20"/>
          <p:cNvSpPr/>
          <p:nvPr/>
        </p:nvSpPr>
        <p:spPr>
          <a:xfrm>
            <a:off x="4888865" y="1351915"/>
            <a:ext cx="1873885" cy="904875"/>
          </a:xfrm>
          <a:prstGeom prst="roundRect">
            <a:avLst/>
          </a:prstGeom>
          <a:solidFill>
            <a:schemeClr val="accent1">
              <a:alpha val="0"/>
            </a:schemeClr>
          </a:solidFill>
          <a:ln w="38100">
            <a:solidFill>
              <a:srgbClr val="FF0000"/>
            </a:solidFill>
            <a:round/>
          </a:ln>
        </p:spPr>
        <p:txBody>
          <a:bodyPr wrap="none" anchor="ctr"/>
          <a:lstStyle/>
          <a:p>
            <a:r>
              <a:rPr lang="zh-CN" altLang="en-US"/>
              <a:t>工程量完成时间</a:t>
            </a:r>
            <a:endParaRPr lang="zh-CN" altLang="en-US"/>
          </a:p>
        </p:txBody>
      </p:sp>
      <p:cxnSp>
        <p:nvCxnSpPr>
          <p:cNvPr id="22" name="直接箭头连接符 21"/>
          <p:cNvCxnSpPr>
            <a:stCxn id="17" idx="3"/>
            <a:endCxn id="21" idx="1"/>
          </p:cNvCxnSpPr>
          <p:nvPr/>
        </p:nvCxnSpPr>
        <p:spPr>
          <a:xfrm>
            <a:off x="2283460" y="1743710"/>
            <a:ext cx="2605405" cy="60960"/>
          </a:xfrm>
          <a:prstGeom prst="straightConnector1">
            <a:avLst/>
          </a:prstGeom>
          <a:ln>
            <a:headEnd type="none" w="sm" len="sm"/>
            <a:tailEnd type="arrow" w="sm" len="sm"/>
          </a:ln>
        </p:spPr>
        <p:style>
          <a:lnRef idx="2">
            <a:schemeClr val="accent2"/>
          </a:lnRef>
          <a:fillRef idx="0">
            <a:schemeClr val="accent2"/>
          </a:fillRef>
          <a:effectRef idx="1">
            <a:schemeClr val="accent2"/>
          </a:effectRef>
          <a:fontRef idx="minor">
            <a:schemeClr val="tx1"/>
          </a:fontRef>
        </p:style>
      </p:cxnSp>
      <p:cxnSp>
        <p:nvCxnSpPr>
          <p:cNvPr id="23" name="直接箭头连接符 22"/>
          <p:cNvCxnSpPr>
            <a:stCxn id="19" idx="1"/>
            <a:endCxn id="21" idx="3"/>
          </p:cNvCxnSpPr>
          <p:nvPr/>
        </p:nvCxnSpPr>
        <p:spPr>
          <a:xfrm flipH="1">
            <a:off x="6762750" y="1671955"/>
            <a:ext cx="2357755" cy="132715"/>
          </a:xfrm>
          <a:prstGeom prst="straightConnector1">
            <a:avLst/>
          </a:prstGeom>
          <a:ln>
            <a:headEnd type="none" w="sm" len="sm"/>
            <a:tailEnd type="arrow" w="sm" len="sm"/>
          </a:ln>
        </p:spPr>
        <p:style>
          <a:lnRef idx="2">
            <a:schemeClr val="accent2"/>
          </a:lnRef>
          <a:fillRef idx="0">
            <a:schemeClr val="accent2"/>
          </a:fillRef>
          <a:effectRef idx="1">
            <a:schemeClr val="accent2"/>
          </a:effectRef>
          <a:fontRef idx="minor">
            <a:schemeClr val="tx1"/>
          </a:fontRef>
        </p:style>
      </p:cxnSp>
      <p:cxnSp>
        <p:nvCxnSpPr>
          <p:cNvPr id="24" name="直接箭头连接符 23"/>
          <p:cNvCxnSpPr>
            <a:stCxn id="18" idx="3"/>
          </p:cNvCxnSpPr>
          <p:nvPr/>
        </p:nvCxnSpPr>
        <p:spPr>
          <a:xfrm flipV="1">
            <a:off x="3837305" y="3418205"/>
            <a:ext cx="1178560" cy="473710"/>
          </a:xfrm>
          <a:prstGeom prst="straightConnector1">
            <a:avLst/>
          </a:prstGeom>
          <a:ln>
            <a:headEnd type="none" w="sm" len="sm"/>
            <a:tailEnd type="arrow" w="sm" len="sm"/>
          </a:ln>
        </p:spPr>
        <p:style>
          <a:lnRef idx="2">
            <a:schemeClr val="accent2"/>
          </a:lnRef>
          <a:fillRef idx="0">
            <a:schemeClr val="accent2"/>
          </a:fillRef>
          <a:effectRef idx="1">
            <a:schemeClr val="accent2"/>
          </a:effectRef>
          <a:fontRef idx="minor">
            <a:schemeClr val="tx1"/>
          </a:fontRef>
        </p:style>
      </p:cxnSp>
      <p:cxnSp>
        <p:nvCxnSpPr>
          <p:cNvPr id="25" name="直接箭头连接符 24"/>
          <p:cNvCxnSpPr>
            <a:stCxn id="16" idx="1"/>
          </p:cNvCxnSpPr>
          <p:nvPr/>
        </p:nvCxnSpPr>
        <p:spPr>
          <a:xfrm flipH="1" flipV="1">
            <a:off x="6635115" y="3418205"/>
            <a:ext cx="2197100" cy="128270"/>
          </a:xfrm>
          <a:prstGeom prst="straightConnector1">
            <a:avLst/>
          </a:prstGeom>
          <a:ln>
            <a:headEnd type="none" w="sm" len="sm"/>
            <a:tailEnd type="arrow" w="sm" len="sm"/>
          </a:ln>
        </p:spPr>
        <p:style>
          <a:lnRef idx="2">
            <a:schemeClr val="accent2"/>
          </a:lnRef>
          <a:fillRef idx="0">
            <a:schemeClr val="accent2"/>
          </a:fillRef>
          <a:effectRef idx="1">
            <a:schemeClr val="accent2"/>
          </a:effectRef>
          <a:fontRef idx="minor">
            <a:schemeClr val="tx1"/>
          </a:fontRef>
        </p:style>
      </p:cxnSp>
    </p:spTree>
  </p:cSld>
  <p:clrMapOvr>
    <a:masterClrMapping/>
  </p:clrMapOvr>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27125" y="44450"/>
            <a:ext cx="8972550" cy="603250"/>
          </a:xfrm>
        </p:spPr>
        <p:txBody>
          <a:bodyPr vert="horz" wrap="square" lIns="91440" tIns="45720" rIns="91440" bIns="45720" numCol="1" anchor="b" anchorCtr="0" compatLnSpc="1">
            <a:norm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0" cap="none" spc="0" normalizeH="0" baseline="0" noProof="1">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不合规凭证</a:t>
            </a:r>
            <a:endParaRPr kumimoji="0" lang="zh-CN" altLang="en-US" sz="2400" b="0" i="0" u="none" strike="noStrike" kern="0" cap="none" spc="0" normalizeH="0" baseline="0" noProof="1">
              <a:ln>
                <a:noFill/>
              </a:ln>
              <a:solidFill>
                <a:schemeClr val="tx2"/>
              </a:solidFill>
              <a:effectLst/>
              <a:uLnTx/>
              <a:uFillTx/>
              <a:latin typeface="+mj-lt"/>
              <a:ea typeface="+mj-ea"/>
              <a:cs typeface="+mj-cs"/>
            </a:endParaRPr>
          </a:p>
        </p:txBody>
      </p:sp>
      <p:sp>
        <p:nvSpPr>
          <p:cNvPr id="3" name="内容占位符 2"/>
          <p:cNvSpPr>
            <a:spLocks noGrp="1"/>
          </p:cNvSpPr>
          <p:nvPr>
            <p:ph idx="1"/>
          </p:nvPr>
        </p:nvSpPr>
        <p:spPr>
          <a:xfrm>
            <a:off x="1127125" y="981075"/>
            <a:ext cx="8915400" cy="5295900"/>
          </a:xfrm>
        </p:spPr>
        <p:txBody>
          <a:bodyPr vert="horz" wrap="square" lIns="91440" tIns="45720" rIns="91440" bIns="45720" numCol="1" anchor="t" anchorCtr="0" compatLnSpc="1"/>
          <a:lstStyle/>
          <a:p>
            <a:pPr marL="469900" marR="0" lvl="0" indent="-46990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Char char="o"/>
              <a:defRPr/>
            </a:pPr>
            <a:r>
              <a:rPr kumimoji="0" lang="zh-CN" altLang="en-US"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1.伪造、编造、篡改的进度单、结算单或计价明细</a:t>
            </a:r>
            <a:endParaRPr kumimoji="0" lang="zh-CN" altLang="en-US"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endParaRPr>
          </a:p>
          <a:p>
            <a:pPr marL="438150" marR="0" lvl="1"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r>
              <a:rPr kumimoji="0" lang="zh-CN" altLang="en-US"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（1）进度单中含土地、设备购置、维修费等</a:t>
            </a:r>
            <a:endParaRPr kumimoji="0" lang="zh-CN" altLang="en-US"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endParaRPr>
          </a:p>
          <a:p>
            <a:pPr marL="438150" marR="0" lvl="1"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r>
              <a:rPr kumimoji="0" lang="zh-CN" altLang="en-US"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（2）投资进度异常，有明显不符合实际的施工量</a:t>
            </a:r>
            <a:endParaRPr kumimoji="0" lang="zh-CN" altLang="en-US"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endParaRPr>
          </a:p>
          <a:p>
            <a:pPr marL="438150" marR="0" lvl="1"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r>
              <a:rPr kumimoji="0" lang="zh-CN" altLang="en-US"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（3）明显背离市场的单位造价 </a:t>
            </a:r>
            <a:endParaRPr kumimoji="0" lang="zh-CN" altLang="en-US"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endParaRPr>
          </a:p>
          <a:p>
            <a:pPr marL="469900" marR="0" lvl="0" indent="-46990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Char char="o"/>
              <a:defRPr/>
            </a:pPr>
            <a:r>
              <a:rPr kumimoji="0" lang="zh-CN" altLang="en-US"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2.三方签章不完整或不具备法律效力的签章</a:t>
            </a:r>
            <a:endParaRPr kumimoji="0" lang="zh-CN" altLang="en-US"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endParaRPr>
          </a:p>
          <a:p>
            <a:pPr marL="469900" marR="0" lvl="0" indent="-46990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Char char="o"/>
              <a:defRPr/>
            </a:pPr>
            <a:r>
              <a:rPr kumimoji="0" lang="zh-CN" altLang="en-US"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3.进度单缺少关键要素</a:t>
            </a:r>
            <a:endParaRPr kumimoji="0" lang="zh-CN" altLang="en-US"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endParaRPr>
          </a:p>
          <a:p>
            <a:pPr marL="438150" marR="0" lvl="1"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r>
              <a:rPr kumimoji="0" lang="zh-CN" altLang="en-US"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计量的时段不明确或包含之前年度投资</a:t>
            </a:r>
            <a:endParaRPr kumimoji="0" lang="zh-CN" altLang="en-US"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endParaRPr>
          </a:p>
          <a:p>
            <a:pPr marL="438150" marR="0" lvl="1"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r>
              <a:rPr kumimoji="0" lang="zh-CN" altLang="en-US"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工程计价表过于简单，没有明确的计量单位和工程量</a:t>
            </a:r>
            <a:endParaRPr kumimoji="0" lang="zh-CN" altLang="en-US"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endParaRPr>
          </a:p>
          <a:p>
            <a:pPr marL="469900" marR="0" lvl="0" indent="-46990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Char char="o"/>
              <a:defRPr/>
            </a:pPr>
            <a:r>
              <a:rPr kumimoji="0" lang="zh-CN" altLang="en-US"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4.统计台账或投资完成说明不能替代凭证</a:t>
            </a:r>
            <a:endParaRPr kumimoji="0" lang="zh-CN" altLang="en-US"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endParaRPr>
          </a:p>
          <a:p>
            <a:pPr marL="469900" marR="0" lvl="0" indent="-46990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Char char="o"/>
              <a:defRPr/>
            </a:pPr>
            <a:r>
              <a:rPr kumimoji="0" lang="zh-CN" altLang="en-US"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5.提供的凭证与上报的投资额不符合</a:t>
            </a:r>
            <a:endParaRPr kumimoji="0" lang="zh-CN" altLang="en-US"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endParaRPr>
          </a:p>
          <a:p>
            <a:pPr marL="908050" marR="0" lvl="1" indent="-43688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Char char="n"/>
              <a:defRPr/>
            </a:pPr>
            <a:endParaRPr kumimoji="0" lang="en-US" altLang="zh-CN" sz="2600" b="1" i="0" u="none" strike="noStrike" kern="0" cap="none" spc="0" normalizeH="0" baseline="0" noProof="1">
              <a:ln>
                <a:noFill/>
              </a:ln>
              <a:solidFill>
                <a:schemeClr val="accent2"/>
              </a:solidFill>
              <a:effectLst/>
              <a:uLnTx/>
              <a:uFillTx/>
              <a:latin typeface="华文中宋" panose="02010600040101010101" pitchFamily="2" charset="-122"/>
              <a:ea typeface="华文中宋" panose="02010600040101010101" pitchFamily="2" charset="-122"/>
              <a:cs typeface="+mn-ea"/>
            </a:endParaRPr>
          </a:p>
        </p:txBody>
      </p:sp>
    </p:spTree>
  </p:cSld>
  <p:clrMapOvr>
    <a:masterClrMapping/>
  </p:clrMapOvr>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497" name="图片 4"/>
          <p:cNvPicPr>
            <a:picLocks noChangeAspect="1"/>
          </p:cNvPicPr>
          <p:nvPr/>
        </p:nvPicPr>
        <p:blipFill>
          <a:blip r:embed="rId1"/>
          <a:stretch>
            <a:fillRect/>
          </a:stretch>
        </p:blipFill>
        <p:spPr>
          <a:xfrm>
            <a:off x="5016500" y="260350"/>
            <a:ext cx="5397500" cy="6545263"/>
          </a:xfrm>
          <a:prstGeom prst="rect">
            <a:avLst/>
          </a:prstGeom>
          <a:noFill/>
          <a:ln w="9525">
            <a:noFill/>
          </a:ln>
        </p:spPr>
      </p:pic>
      <p:sp>
        <p:nvSpPr>
          <p:cNvPr id="106498" name="矩形 1"/>
          <p:cNvSpPr/>
          <p:nvPr/>
        </p:nvSpPr>
        <p:spPr>
          <a:xfrm>
            <a:off x="263352" y="2276872"/>
            <a:ext cx="5006499" cy="400110"/>
          </a:xfrm>
          <a:prstGeom prst="rect">
            <a:avLst/>
          </a:prstGeom>
          <a:noFill/>
          <a:ln w="9525">
            <a:noFill/>
          </a:ln>
        </p:spPr>
        <p:txBody>
          <a:bodyPr wrap="none" anchor="t" anchorCtr="0">
            <a:spAutoFit/>
          </a:bodyPr>
          <a:lstStyle/>
          <a:p>
            <a:pPr lvl="1" indent="0" eaLnBrk="1" hangingPunct="1"/>
            <a:r>
              <a:rPr lang="zh-CN" altLang="en-US" sz="2000" b="1" dirty="0">
                <a:solidFill>
                  <a:srgbClr val="FF0000"/>
                </a:solidFill>
                <a:latin typeface="华文中宋" panose="02010600040101010101" pitchFamily="2" charset="-122"/>
                <a:ea typeface="华文中宋" panose="02010600040101010101" pitchFamily="2" charset="-122"/>
              </a:rPr>
              <a:t>进度单中含土地、设备购置、维修费等</a:t>
            </a:r>
            <a:endParaRPr lang="zh-CN" altLang="en-US" sz="2000" b="1" dirty="0">
              <a:solidFill>
                <a:srgbClr val="FF0000"/>
              </a:solidFill>
              <a:latin typeface="华文中宋" panose="02010600040101010101" pitchFamily="2" charset="-122"/>
              <a:ea typeface="华文中宋" panose="02010600040101010101" pitchFamily="2" charset="-122"/>
            </a:endParaRPr>
          </a:p>
        </p:txBody>
      </p:sp>
      <p:sp>
        <p:nvSpPr>
          <p:cNvPr id="3" name="标题 2"/>
          <p:cNvSpPr>
            <a:spLocks noGrp="1"/>
          </p:cNvSpPr>
          <p:nvPr>
            <p:ph type="title"/>
          </p:nvPr>
        </p:nvSpPr>
        <p:spPr>
          <a:xfrm>
            <a:off x="1127125" y="44450"/>
            <a:ext cx="8972550" cy="603250"/>
          </a:xfrm>
        </p:spPr>
        <p:txBody>
          <a:bodyPr vert="horz" wrap="square" lIns="91440" tIns="45720" rIns="91440" bIns="45720" numCol="1" anchor="b" anchorCtr="0" compatLnSpc="1">
            <a:norm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0" cap="none" spc="0" normalizeH="0" baseline="0" noProof="1">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不合规凭证</a:t>
            </a:r>
            <a:endParaRPr kumimoji="0" lang="zh-CN" altLang="en-US" sz="2400" b="0" i="0" u="none" strike="noStrike" kern="0" cap="none" spc="0" normalizeH="0" baseline="0" noProof="1">
              <a:ln>
                <a:noFill/>
              </a:ln>
              <a:solidFill>
                <a:schemeClr val="tx2"/>
              </a:solidFill>
              <a:effectLst/>
              <a:uLnTx/>
              <a:uFillTx/>
              <a:latin typeface="+mj-lt"/>
              <a:ea typeface="+mj-ea"/>
              <a:cs typeface="+mj-cs"/>
            </a:endParaRPr>
          </a:p>
        </p:txBody>
      </p:sp>
    </p:spTree>
  </p:cSld>
  <p:clrMapOvr>
    <a:masterClrMapping/>
  </p:clrMapOvr>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521" name="图片 3"/>
          <p:cNvPicPr>
            <a:picLocks noChangeAspect="1"/>
          </p:cNvPicPr>
          <p:nvPr/>
        </p:nvPicPr>
        <p:blipFill>
          <a:blip r:embed="rId1"/>
          <a:stretch>
            <a:fillRect/>
          </a:stretch>
        </p:blipFill>
        <p:spPr>
          <a:xfrm>
            <a:off x="5613400" y="670545"/>
            <a:ext cx="5249545" cy="5993130"/>
          </a:xfrm>
          <a:prstGeom prst="rect">
            <a:avLst/>
          </a:prstGeom>
          <a:noFill/>
          <a:ln w="9525">
            <a:noFill/>
          </a:ln>
        </p:spPr>
      </p:pic>
      <p:sp>
        <p:nvSpPr>
          <p:cNvPr id="107522" name="矩形 1"/>
          <p:cNvSpPr/>
          <p:nvPr/>
        </p:nvSpPr>
        <p:spPr>
          <a:xfrm>
            <a:off x="479376" y="2276872"/>
            <a:ext cx="5057795" cy="400110"/>
          </a:xfrm>
          <a:prstGeom prst="rect">
            <a:avLst/>
          </a:prstGeom>
          <a:noFill/>
          <a:ln w="9525">
            <a:noFill/>
          </a:ln>
        </p:spPr>
        <p:txBody>
          <a:bodyPr wrap="none" anchor="t" anchorCtr="0">
            <a:spAutoFit/>
          </a:bodyPr>
          <a:lstStyle/>
          <a:p>
            <a:r>
              <a:rPr lang="zh-CN" altLang="zh-CN" sz="2000" b="1" dirty="0">
                <a:solidFill>
                  <a:srgbClr val="FF0000"/>
                </a:solidFill>
                <a:latin typeface="华文中宋" panose="02010600040101010101" pitchFamily="2" charset="-122"/>
                <a:ea typeface="华文中宋" panose="02010600040101010101" pitchFamily="2" charset="-122"/>
              </a:rPr>
              <a:t>进度单缺少关键要素（时间、签字、盖章）</a:t>
            </a:r>
            <a:endParaRPr lang="zh-CN" altLang="zh-CN" sz="2000" b="1" dirty="0">
              <a:solidFill>
                <a:srgbClr val="FF0000"/>
              </a:solidFill>
              <a:latin typeface="华文中宋" panose="02010600040101010101" pitchFamily="2" charset="-122"/>
              <a:ea typeface="华文中宋" panose="02010600040101010101" pitchFamily="2" charset="-122"/>
            </a:endParaRPr>
          </a:p>
        </p:txBody>
      </p:sp>
      <p:sp>
        <p:nvSpPr>
          <p:cNvPr id="5" name="标题 4"/>
          <p:cNvSpPr>
            <a:spLocks noGrp="1"/>
          </p:cNvSpPr>
          <p:nvPr>
            <p:ph type="title"/>
          </p:nvPr>
        </p:nvSpPr>
        <p:spPr>
          <a:xfrm>
            <a:off x="1127125" y="44450"/>
            <a:ext cx="8972550" cy="603250"/>
          </a:xfrm>
        </p:spPr>
        <p:txBody>
          <a:bodyPr vert="horz" wrap="square" lIns="91440" tIns="45720" rIns="91440" bIns="45720" numCol="1" anchor="b" anchorCtr="0" compatLnSpc="1">
            <a:norm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0" cap="none" spc="0" normalizeH="0" baseline="0" noProof="1">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不合规凭证</a:t>
            </a:r>
            <a:endParaRPr kumimoji="0" lang="zh-CN" altLang="en-US" sz="2400" b="0" i="0" u="none" strike="noStrike" kern="0" cap="none" spc="0" normalizeH="0" baseline="0" noProof="1">
              <a:ln>
                <a:noFill/>
              </a:ln>
              <a:solidFill>
                <a:schemeClr val="tx2"/>
              </a:solidFill>
              <a:effectLst/>
              <a:uLnTx/>
              <a:uFillTx/>
              <a:latin typeface="+mj-lt"/>
              <a:ea typeface="+mj-ea"/>
              <a:cs typeface="+mj-cs"/>
            </a:endParaRPr>
          </a:p>
        </p:txBody>
      </p:sp>
    </p:spTree>
  </p:cSld>
  <p:clrMapOvr>
    <a:masterClrMapping/>
  </p:clrMapOvr>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545" name="图片 3"/>
          <p:cNvPicPr>
            <a:picLocks noChangeAspect="1"/>
          </p:cNvPicPr>
          <p:nvPr/>
        </p:nvPicPr>
        <p:blipFill>
          <a:blip r:embed="rId1"/>
          <a:stretch>
            <a:fillRect/>
          </a:stretch>
        </p:blipFill>
        <p:spPr>
          <a:xfrm>
            <a:off x="4408488" y="328613"/>
            <a:ext cx="5276850" cy="6399212"/>
          </a:xfrm>
          <a:prstGeom prst="rect">
            <a:avLst/>
          </a:prstGeom>
          <a:noFill/>
          <a:ln w="9525">
            <a:noFill/>
          </a:ln>
        </p:spPr>
      </p:pic>
      <p:sp>
        <p:nvSpPr>
          <p:cNvPr id="108546" name="矩形 4"/>
          <p:cNvSpPr/>
          <p:nvPr/>
        </p:nvSpPr>
        <p:spPr>
          <a:xfrm>
            <a:off x="551384" y="2708920"/>
            <a:ext cx="3312368" cy="400110"/>
          </a:xfrm>
          <a:prstGeom prst="rect">
            <a:avLst/>
          </a:prstGeom>
          <a:noFill/>
          <a:ln w="9525">
            <a:noFill/>
          </a:ln>
        </p:spPr>
        <p:txBody>
          <a:bodyPr wrap="square" anchor="t" anchorCtr="0">
            <a:spAutoFit/>
          </a:bodyPr>
          <a:lstStyle/>
          <a:p>
            <a:pPr lvl="1" indent="0" eaLnBrk="1" hangingPunct="1"/>
            <a:r>
              <a:rPr lang="zh-CN" altLang="en-US" sz="2000" b="1" dirty="0">
                <a:solidFill>
                  <a:srgbClr val="FF0000"/>
                </a:solidFill>
                <a:latin typeface="华文中宋" panose="02010600040101010101" pitchFamily="2" charset="-122"/>
                <a:ea typeface="华文中宋" panose="02010600040101010101" pitchFamily="2" charset="-122"/>
              </a:rPr>
              <a:t>工程计价表过于简单</a:t>
            </a:r>
            <a:endParaRPr lang="zh-CN" altLang="en-US" sz="2000" b="1" dirty="0">
              <a:solidFill>
                <a:srgbClr val="FF0000"/>
              </a:solidFill>
              <a:latin typeface="华文中宋" panose="02010600040101010101" pitchFamily="2" charset="-122"/>
              <a:ea typeface="华文中宋" panose="02010600040101010101" pitchFamily="2" charset="-122"/>
            </a:endParaRPr>
          </a:p>
        </p:txBody>
      </p:sp>
      <p:sp>
        <p:nvSpPr>
          <p:cNvPr id="7" name="标题 6"/>
          <p:cNvSpPr>
            <a:spLocks noGrp="1"/>
          </p:cNvSpPr>
          <p:nvPr>
            <p:ph type="title"/>
          </p:nvPr>
        </p:nvSpPr>
        <p:spPr>
          <a:xfrm>
            <a:off x="1127125" y="44450"/>
            <a:ext cx="8972550" cy="603250"/>
          </a:xfrm>
        </p:spPr>
        <p:txBody>
          <a:bodyPr vert="horz" wrap="square" lIns="91440" tIns="45720" rIns="91440" bIns="45720" numCol="1" anchor="b" anchorCtr="0" compatLnSpc="1">
            <a:norm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0" cap="none" spc="0" normalizeH="0" baseline="0" noProof="1">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不合规凭证</a:t>
            </a:r>
            <a:endParaRPr kumimoji="0" lang="zh-CN" altLang="en-US" sz="2400" b="0" i="0" u="none" strike="noStrike" kern="0" cap="none" spc="0" normalizeH="0" baseline="0" noProof="1">
              <a:ln>
                <a:noFill/>
              </a:ln>
              <a:solidFill>
                <a:schemeClr val="tx2"/>
              </a:solidFill>
              <a:effectLst/>
              <a:uLnTx/>
              <a:uFillTx/>
              <a:latin typeface="+mj-lt"/>
              <a:ea typeface="+mj-ea"/>
              <a:cs typeface="+mj-cs"/>
            </a:endParaRPr>
          </a:p>
        </p:txBody>
      </p:sp>
    </p:spTree>
  </p:cSld>
  <p:clrMapOvr>
    <a:masterClrMapping/>
  </p:clrMapOvr>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569" name="内容占位符 4"/>
          <p:cNvPicPr>
            <a:picLocks noGrp="1" noChangeAspect="1"/>
          </p:cNvPicPr>
          <p:nvPr>
            <p:ph idx="1"/>
          </p:nvPr>
        </p:nvPicPr>
        <p:blipFill>
          <a:blip r:embed="rId1"/>
          <a:stretch>
            <a:fillRect/>
          </a:stretch>
        </p:blipFill>
        <p:spPr>
          <a:xfrm>
            <a:off x="5880100" y="698500"/>
            <a:ext cx="4343400" cy="5845175"/>
          </a:xfrm>
          <a:prstGeom prst="rect">
            <a:avLst/>
          </a:prstGeom>
        </p:spPr>
      </p:pic>
      <p:pic>
        <p:nvPicPr>
          <p:cNvPr id="109570" name="图片 3"/>
          <p:cNvPicPr>
            <a:picLocks noChangeAspect="1"/>
          </p:cNvPicPr>
          <p:nvPr/>
        </p:nvPicPr>
        <p:blipFill>
          <a:blip r:embed="rId2"/>
          <a:stretch>
            <a:fillRect/>
          </a:stretch>
        </p:blipFill>
        <p:spPr>
          <a:xfrm>
            <a:off x="1343025" y="692150"/>
            <a:ext cx="4286250" cy="5851525"/>
          </a:xfrm>
          <a:prstGeom prst="rect">
            <a:avLst/>
          </a:prstGeom>
          <a:noFill/>
          <a:ln w="9525">
            <a:noFill/>
          </a:ln>
        </p:spPr>
      </p:pic>
      <p:sp>
        <p:nvSpPr>
          <p:cNvPr id="109571" name="矩形 2"/>
          <p:cNvSpPr/>
          <p:nvPr/>
        </p:nvSpPr>
        <p:spPr>
          <a:xfrm>
            <a:off x="1198563" y="188913"/>
            <a:ext cx="4511675" cy="398462"/>
          </a:xfrm>
          <a:prstGeom prst="rect">
            <a:avLst/>
          </a:prstGeom>
          <a:noFill/>
          <a:ln w="9525">
            <a:noFill/>
          </a:ln>
        </p:spPr>
        <p:txBody>
          <a:bodyPr wrap="none" anchor="t" anchorCtr="0">
            <a:spAutoFit/>
          </a:bodyPr>
          <a:lstStyle/>
          <a:p>
            <a:r>
              <a:rPr lang="zh-CN" altLang="en-US" sz="2000" b="1" dirty="0">
                <a:solidFill>
                  <a:srgbClr val="FF0000"/>
                </a:solidFill>
                <a:latin typeface="华文中宋" panose="02010600040101010101" pitchFamily="2" charset="-122"/>
                <a:ea typeface="华文中宋" panose="02010600040101010101" pitchFamily="2" charset="-122"/>
              </a:rPr>
              <a:t>统计台账或投资完成说明不能替代凭证</a:t>
            </a:r>
            <a:endParaRPr lang="zh-CN" altLang="en-US" sz="2000" b="1" dirty="0">
              <a:solidFill>
                <a:srgbClr val="FF0000"/>
              </a:solidFill>
              <a:latin typeface="华文中宋" panose="02010600040101010101" pitchFamily="2" charset="-122"/>
              <a:ea typeface="华文中宋" panose="02010600040101010101" pitchFamily="2" charset="-122"/>
            </a:endParaRPr>
          </a:p>
        </p:txBody>
      </p:sp>
    </p:spTree>
  </p:cSld>
  <p:clrMapOvr>
    <a:masterClrMapping/>
  </p:clrMapOvr>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3" name="图片 3"/>
          <p:cNvPicPr>
            <a:picLocks noChangeAspect="1"/>
          </p:cNvPicPr>
          <p:nvPr/>
        </p:nvPicPr>
        <p:blipFill>
          <a:blip r:embed="rId1"/>
          <a:srcRect b="-1382"/>
          <a:stretch>
            <a:fillRect/>
          </a:stretch>
        </p:blipFill>
        <p:spPr>
          <a:xfrm>
            <a:off x="252413" y="1557338"/>
            <a:ext cx="11485562" cy="4056062"/>
          </a:xfrm>
          <a:prstGeom prst="rect">
            <a:avLst/>
          </a:prstGeom>
          <a:noFill/>
          <a:ln w="9525">
            <a:noFill/>
          </a:ln>
        </p:spPr>
      </p:pic>
      <p:sp>
        <p:nvSpPr>
          <p:cNvPr id="110594" name="矩形 4"/>
          <p:cNvSpPr/>
          <p:nvPr/>
        </p:nvSpPr>
        <p:spPr>
          <a:xfrm>
            <a:off x="3935413" y="909638"/>
            <a:ext cx="3648075" cy="368300"/>
          </a:xfrm>
          <a:prstGeom prst="rect">
            <a:avLst/>
          </a:prstGeom>
          <a:noFill/>
          <a:ln w="9525">
            <a:noFill/>
          </a:ln>
        </p:spPr>
        <p:txBody>
          <a:bodyPr wrap="none" anchor="t" anchorCtr="0">
            <a:spAutoFit/>
          </a:bodyPr>
          <a:lstStyle/>
          <a:p>
            <a:r>
              <a:rPr lang="zh-CN" altLang="en-US" b="1" dirty="0">
                <a:solidFill>
                  <a:srgbClr val="FF0000"/>
                </a:solidFill>
                <a:latin typeface="华文中宋" panose="02010600040101010101" pitchFamily="2" charset="-122"/>
                <a:ea typeface="华文中宋" panose="02010600040101010101" pitchFamily="2" charset="-122"/>
              </a:rPr>
              <a:t>提供的凭证与上报的投资额不符合</a:t>
            </a:r>
            <a:endParaRPr lang="zh-CN" altLang="en-US" b="1" dirty="0">
              <a:solidFill>
                <a:srgbClr val="FF0000"/>
              </a:solidFill>
              <a:latin typeface="华文中宋" panose="02010600040101010101" pitchFamily="2" charset="-122"/>
              <a:ea typeface="华文中宋" panose="02010600040101010101" pitchFamily="2" charset="-122"/>
            </a:endParaRPr>
          </a:p>
        </p:txBody>
      </p:sp>
      <p:sp>
        <p:nvSpPr>
          <p:cNvPr id="7" name="标题 6"/>
          <p:cNvSpPr>
            <a:spLocks noGrp="1"/>
          </p:cNvSpPr>
          <p:nvPr>
            <p:ph type="title"/>
          </p:nvPr>
        </p:nvSpPr>
        <p:spPr>
          <a:xfrm>
            <a:off x="1127125" y="44450"/>
            <a:ext cx="8972550" cy="603250"/>
          </a:xfrm>
        </p:spPr>
        <p:txBody>
          <a:bodyPr vert="horz" wrap="square" lIns="91440" tIns="45720" rIns="91440" bIns="45720" numCol="1" anchor="b" anchorCtr="0" compatLnSpc="1">
            <a:norm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0" cap="none" spc="0" normalizeH="0" baseline="0" noProof="1">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不合规凭证</a:t>
            </a:r>
            <a:endParaRPr kumimoji="0" lang="zh-CN" altLang="en-US" sz="2400" b="0" i="0" u="none" strike="noStrike" kern="0" cap="none" spc="0" normalizeH="0" baseline="0" noProof="1">
              <a:ln>
                <a:noFill/>
              </a:ln>
              <a:solidFill>
                <a:schemeClr val="tx2"/>
              </a:solidFill>
              <a:effectLst/>
              <a:uLnTx/>
              <a:uFillTx/>
              <a:latin typeface="+mj-lt"/>
              <a:ea typeface="+mj-ea"/>
              <a:cs typeface="+mj-cs"/>
            </a:endParaRPr>
          </a:p>
        </p:txBody>
      </p:sp>
    </p:spTree>
  </p:cSld>
  <p:clrMapOvr>
    <a:masterClrMapping/>
  </p:clrMapOvr>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90500" y="836613"/>
            <a:ext cx="11345863" cy="4751388"/>
          </a:xfrm>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r>
              <a:rPr kumimoji="0" lang="en-US" altLang="zh-CN" sz="26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 2.选择</a:t>
            </a:r>
            <a:r>
              <a:rPr kumimoji="0" lang="en-US" altLang="zh-CN" sz="2600" b="1" i="0" u="none" strike="noStrike" kern="0" cap="none" spc="0" normalizeH="0" baseline="0" noProof="1">
                <a:ln>
                  <a:noFill/>
                </a:ln>
                <a:solidFill>
                  <a:srgbClr val="FF0000"/>
                </a:solidFill>
                <a:effectLst/>
                <a:uLnTx/>
                <a:uFillTx/>
                <a:latin typeface="宋体" panose="02010600030101010101" pitchFamily="2" charset="-122"/>
                <a:ea typeface="宋体" panose="02010600030101010101" pitchFamily="2" charset="-122"/>
                <a:cs typeface="仿宋_GB2312" panose="02010609030101010101" pitchFamily="49" charset="-122"/>
              </a:rPr>
              <a:t>会计科目或支付凭证</a:t>
            </a:r>
            <a:r>
              <a:rPr kumimoji="0" lang="en-US" altLang="zh-CN" sz="26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的项目，提供凭证为：</a:t>
            </a:r>
            <a:endParaRPr kumimoji="0" lang="en-US" altLang="zh-CN" sz="26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endParaRPr>
          </a:p>
          <a:p>
            <a:pPr marL="438150" marR="0" lvl="1"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endParaRPr kumimoji="0" lang="en-US" altLang="zh-CN" sz="26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endParaRPr>
          </a:p>
          <a:p>
            <a:pPr marL="438150" marR="0" lvl="1"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r>
              <a:rPr kumimoji="0" lang="en-US" altLang="zh-CN" sz="26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（1）加盖单位公章的“在建工程——建筑安装工程”科目余额表，取本年借方累计发生额。</a:t>
            </a:r>
            <a:r>
              <a:rPr kumimoji="0" lang="en-US" altLang="zh-CN" sz="2600" b="1" i="0" u="none" strike="noStrike" kern="0" cap="none" spc="0" normalizeH="0" baseline="0" noProof="1">
                <a:ln>
                  <a:noFill/>
                </a:ln>
                <a:solidFill>
                  <a:srgbClr val="FF0000"/>
                </a:solidFill>
                <a:effectLst/>
                <a:uLnTx/>
                <a:uFillTx/>
                <a:latin typeface="仿宋_GB2312" panose="02010609030101010101" pitchFamily="49" charset="-122"/>
                <a:ea typeface="+mn-ea"/>
                <a:cs typeface="仿宋_GB2312" panose="02010609030101010101" pitchFamily="49" charset="-122"/>
              </a:rPr>
              <a:t>并附大额工程款的原始记账凭证</a:t>
            </a:r>
            <a:r>
              <a:rPr kumimoji="0" lang="en-US" altLang="zh-CN" sz="26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a:t>
            </a:r>
            <a:endParaRPr kumimoji="0" lang="en-US" altLang="zh-CN" sz="26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endParaRPr>
          </a:p>
          <a:p>
            <a:pPr marL="835025" marR="0" lvl="2"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r>
              <a:rPr kumimoji="0" lang="en-US" altLang="zh-CN" sz="2600" b="1" i="0" u="none" strike="noStrike" kern="0" cap="none" spc="0" normalizeH="0" baseline="0" noProof="1">
                <a:ln>
                  <a:noFill/>
                </a:ln>
                <a:solidFill>
                  <a:srgbClr val="FF0000"/>
                </a:solidFill>
                <a:effectLst/>
                <a:uLnTx/>
                <a:uFillTx/>
                <a:latin typeface="仿宋_GB2312" panose="02010609030101010101" pitchFamily="49" charset="-122"/>
                <a:ea typeface="+mn-ea"/>
                <a:cs typeface="仿宋_GB2312" panose="02010609030101010101" pitchFamily="49" charset="-122"/>
              </a:rPr>
              <a:t>注：工程预付款、工程物资不计入投资额。</a:t>
            </a:r>
            <a:r>
              <a:rPr kumimoji="0" lang="en-US" altLang="zh-CN" sz="26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  </a:t>
            </a:r>
            <a:endParaRPr kumimoji="0" lang="en-US" altLang="zh-CN" sz="26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endParaRPr>
          </a:p>
          <a:p>
            <a:pPr marL="438150" marR="0" lvl="1"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r>
              <a:rPr kumimoji="0" lang="en-US" altLang="zh-CN" sz="26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（2）未设置建筑安装工程科目的，可提供对应科目明细账，(标出所取数据，并明确数据加减汇总过程)，提供的财务报表应加盖单位公章。</a:t>
            </a:r>
            <a:r>
              <a:rPr kumimoji="0" lang="en-US" altLang="zh-CN" sz="2600" b="1" i="0" u="none" strike="noStrike" kern="0" cap="none" spc="0" normalizeH="0" baseline="0" noProof="1">
                <a:ln>
                  <a:noFill/>
                </a:ln>
                <a:solidFill>
                  <a:srgbClr val="FF0000"/>
                </a:solidFill>
                <a:effectLst/>
                <a:uLnTx/>
                <a:uFillTx/>
                <a:latin typeface="仿宋_GB2312" panose="02010609030101010101" pitchFamily="49" charset="-122"/>
                <a:ea typeface="+mn-ea"/>
                <a:cs typeface="仿宋_GB2312" panose="02010609030101010101" pitchFamily="49" charset="-122"/>
              </a:rPr>
              <a:t>并附大额工程款发票</a:t>
            </a:r>
            <a:r>
              <a:rPr kumimoji="0" lang="zh-CN" altLang="en-US" sz="2600" b="1" i="0" u="none" strike="noStrike" kern="0" cap="none" spc="0" normalizeH="0" baseline="0" noProof="1">
                <a:ln>
                  <a:noFill/>
                </a:ln>
                <a:solidFill>
                  <a:srgbClr val="FF0000"/>
                </a:solidFill>
                <a:effectLst/>
                <a:uLnTx/>
                <a:uFillTx/>
                <a:latin typeface="仿宋_GB2312" panose="02010609030101010101" pitchFamily="49" charset="-122"/>
                <a:ea typeface="+mn-ea"/>
                <a:cs typeface="仿宋_GB2312" panose="02010609030101010101" pitchFamily="49" charset="-122"/>
              </a:rPr>
              <a:t>（</a:t>
            </a:r>
            <a:r>
              <a:rPr kumimoji="0" lang="en-US" altLang="zh-CN" sz="2600" b="1" i="0" u="none" strike="noStrike" kern="0" cap="none" spc="0" normalizeH="0" baseline="0" noProof="1">
                <a:ln>
                  <a:noFill/>
                </a:ln>
                <a:solidFill>
                  <a:srgbClr val="FF0000"/>
                </a:solidFill>
                <a:effectLst/>
                <a:uLnTx/>
                <a:uFillTx/>
                <a:latin typeface="仿宋_GB2312" panose="02010609030101010101" pitchFamily="49" charset="-122"/>
                <a:ea typeface="+mn-ea"/>
                <a:cs typeface="仿宋_GB2312" panose="02010609030101010101" pitchFamily="49" charset="-122"/>
              </a:rPr>
              <a:t>200</a:t>
            </a:r>
            <a:r>
              <a:rPr kumimoji="0" lang="zh-CN" altLang="en-US" sz="2600" b="1" i="0" u="none" strike="noStrike" kern="0" cap="none" spc="0" normalizeH="0" baseline="0" noProof="1">
                <a:ln>
                  <a:noFill/>
                </a:ln>
                <a:solidFill>
                  <a:srgbClr val="FF0000"/>
                </a:solidFill>
                <a:effectLst/>
                <a:uLnTx/>
                <a:uFillTx/>
                <a:latin typeface="仿宋_GB2312" panose="02010609030101010101" pitchFamily="49" charset="-122"/>
                <a:ea typeface="+mn-ea"/>
                <a:cs typeface="仿宋_GB2312" panose="02010609030101010101" pitchFamily="49" charset="-122"/>
              </a:rPr>
              <a:t>万以上）</a:t>
            </a:r>
            <a:r>
              <a:rPr kumimoji="0" lang="en-US" altLang="zh-CN" sz="2600" b="1" i="0" u="none" strike="noStrike" kern="0" cap="none" spc="0" normalizeH="0" baseline="0" noProof="1">
                <a:ln>
                  <a:noFill/>
                </a:ln>
                <a:solidFill>
                  <a:srgbClr val="FF0000"/>
                </a:solidFill>
                <a:effectLst/>
                <a:uLnTx/>
                <a:uFillTx/>
                <a:latin typeface="仿宋_GB2312" panose="02010609030101010101" pitchFamily="49" charset="-122"/>
                <a:ea typeface="+mn-ea"/>
                <a:cs typeface="仿宋_GB2312" panose="02010609030101010101" pitchFamily="49" charset="-122"/>
              </a:rPr>
              <a:t>。</a:t>
            </a:r>
            <a:r>
              <a:rPr kumimoji="0" lang="en-US" altLang="zh-CN" sz="26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 </a:t>
            </a:r>
            <a:endParaRPr kumimoji="0" lang="en-US" altLang="zh-CN" sz="26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endParaRPr>
          </a:p>
          <a:p>
            <a:pPr marL="438150" marR="0" lvl="1"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r>
              <a:rPr kumimoji="0" lang="en-US" altLang="zh-CN" sz="26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（3）提供工程款发票或支付凭证的，</a:t>
            </a:r>
            <a:r>
              <a:rPr kumimoji="0" lang="en-US" altLang="zh-CN" sz="2600" b="1" i="0" u="none" strike="noStrike" kern="0" cap="none" spc="0" normalizeH="0" baseline="0" noProof="1">
                <a:ln>
                  <a:noFill/>
                </a:ln>
                <a:solidFill>
                  <a:srgbClr val="FF0000"/>
                </a:solidFill>
                <a:effectLst/>
                <a:uLnTx/>
                <a:uFillTx/>
                <a:latin typeface="仿宋_GB2312" panose="02010609030101010101" pitchFamily="49" charset="-122"/>
                <a:ea typeface="+mn-ea"/>
                <a:cs typeface="仿宋_GB2312" panose="02010609030101010101" pitchFamily="49" charset="-122"/>
              </a:rPr>
              <a:t>需同时提供对应收款方的建筑施工合同，</a:t>
            </a:r>
            <a:r>
              <a:rPr kumimoji="0" lang="en-US" altLang="zh-CN" sz="26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将发票或支付凭证按照开票时间排列并提供汇总清单。</a:t>
            </a:r>
            <a:endParaRPr kumimoji="0" lang="en-US" altLang="zh-CN" sz="26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endParaRPr>
          </a:p>
          <a:p>
            <a:pPr marL="469900" marR="0" lvl="0" indent="-46990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Char char="o"/>
              <a:defRPr/>
            </a:pPr>
            <a:endParaRPr kumimoji="0" lang="en-US" altLang="zh-CN" sz="26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endParaRPr>
          </a:p>
        </p:txBody>
      </p:sp>
      <p:sp>
        <p:nvSpPr>
          <p:cNvPr id="2" name="标题 1"/>
          <p:cNvSpPr>
            <a:spLocks noGrp="1"/>
          </p:cNvSpPr>
          <p:nvPr>
            <p:ph type="title"/>
          </p:nvPr>
        </p:nvSpPr>
        <p:spPr/>
        <p:txBody>
          <a:bodyPr vert="horz" wrap="square" lIns="91440" tIns="45720" rIns="91440" bIns="45720" numCol="1" anchor="b" anchorCtr="0" compatLnSpc="1">
            <a:normAutofit fontScale="90000"/>
          </a:bodyPr>
          <a:lstStyle/>
          <a:p>
            <a:pPr marL="0" marR="0" lvl="0" indent="0" algn="l" defTabSz="914400" rtl="0" eaLnBrk="0" fontAlgn="base" latinLnBrk="0" hangingPunct="0">
              <a:lnSpc>
                <a:spcPct val="100000"/>
              </a:lnSpc>
              <a:spcBef>
                <a:spcPct val="0"/>
              </a:spcBef>
              <a:spcAft>
                <a:spcPct val="0"/>
              </a:spcAft>
              <a:buClrTx/>
              <a:buSzTx/>
              <a:buFontTx/>
              <a:buNone/>
              <a:defRPr/>
            </a:pPr>
            <a:br>
              <a:rPr kumimoji="0" lang="en-US" altLang="zh-CN" sz="3800" b="1" i="0" u="none" strike="noStrike" kern="0" cap="none" spc="0" normalizeH="0" baseline="0" noProof="0" dirty="0">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br>
            <a:r>
              <a:rPr kumimoji="0" lang="zh-CN" altLang="en-US" sz="2400" b="1" i="0" u="none" strike="noStrike" kern="0" cap="none" spc="0" normalizeH="0" baseline="0" noProof="1">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（一）</a:t>
            </a:r>
            <a:r>
              <a:rPr kumimoji="0" lang="zh-CN" altLang="en-US" sz="2400" b="1" i="0" u="none" strike="noStrike" kern="0" cap="none" spc="0" normalizeH="0" baseline="0" noProof="1">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建筑安装工程</a:t>
            </a:r>
            <a:endParaRPr kumimoji="0" lang="zh-CN" altLang="en-US" sz="2400" b="1" i="0" u="none" strike="noStrike" kern="0" cap="none" spc="0" normalizeH="0" baseline="0" noProof="1">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endParaRPr>
          </a:p>
        </p:txBody>
      </p:sp>
    </p:spTree>
  </p:cSld>
  <p:clrMapOvr>
    <a:masterClrMapping/>
  </p:clrMapOvr>
  <p:transition/>
</p:sld>
</file>

<file path=ppt/tags/tag1.xml><?xml version="1.0" encoding="utf-8"?>
<p:tagLst xmlns:p="http://schemas.openxmlformats.org/presentationml/2006/main">
  <p:tag name="TABLE_ENDDRAG_ORIGIN_RECT" val="926*518"/>
  <p:tag name="TABLE_ENDDRAG_RECT" val="9*65*926*518"/>
</p:tagLst>
</file>

<file path=ppt/tags/tag10.xml><?xml version="1.0" encoding="utf-8"?>
<p:tagLst xmlns:p="http://schemas.openxmlformats.org/presentationml/2006/main">
  <p:tag name="KSO_WM_UNIT_TABLE_BEAUTIFY" val="smartTable{ae6f7391-4d11-4665-99af-1f01de4cb681}"/>
  <p:tag name="TABLE_ENDDRAG_ORIGIN_RECT" val="792*345"/>
  <p:tag name="TABLE_ENDDRAG_RECT" val="41*83*792*345"/>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UNIT_TABLE_BEAUTIFY" val="smartTable{6858436a-7779-4410-b1f2-7feadafeede2}"/>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3.xml><?xml version="1.0" encoding="utf-8"?>
<p:tagLst xmlns:p="http://schemas.openxmlformats.org/presentationml/2006/main">
  <p:tag name="TABLE_ENDDRAG_ORIGIN_RECT" val="614*401"/>
  <p:tag name="TABLE_ENDDRAG_RECT" val="139*75*614*401"/>
</p:tagLst>
</file>

<file path=ppt/tags/tag4.xml><?xml version="1.0" encoding="utf-8"?>
<p:tagLst xmlns:p="http://schemas.openxmlformats.org/presentationml/2006/main">
  <p:tag name="TABLE_ENDDRAG_ORIGIN_RECT" val="609*221"/>
  <p:tag name="TABLE_ENDDRAG_RECT" val="108*143*609*221"/>
</p:tagLst>
</file>

<file path=ppt/tags/tag5.xml><?xml version="1.0" encoding="utf-8"?>
<p:tagLst xmlns:p="http://schemas.openxmlformats.org/presentationml/2006/main">
  <p:tag name="KSO_WM_UNIT_PLACING_PICTURE_USER_VIEWPORT" val="{&quot;height&quot;:10800,&quot;width&quot;:9053}"/>
</p:tagLst>
</file>

<file path=ppt/tags/tag6.xml><?xml version="1.0" encoding="utf-8"?>
<p:tagLst xmlns:p="http://schemas.openxmlformats.org/presentationml/2006/main">
  <p:tag name="KSO_WM_UNIT_PLACING_PICTURE_USER_VIEWPORT" val="{&quot;height&quot;:3570,&quot;width&quot;:3140}"/>
</p:tagLst>
</file>

<file path=ppt/tags/tag7.xml><?xml version="1.0" encoding="utf-8"?>
<p:tagLst xmlns:p="http://schemas.openxmlformats.org/presentationml/2006/main">
  <p:tag name="KSO_WM_UNIT_PLACING_PICTURE_USER_VIEWPORT" val="{&quot;height&quot;:3570,&quot;width&quot;:3140}"/>
</p:tagLst>
</file>

<file path=ppt/tags/tag8.xml><?xml version="1.0" encoding="utf-8"?>
<p:tagLst xmlns:p="http://schemas.openxmlformats.org/presentationml/2006/main">
  <p:tag name="KSO_WM_UNIT_PLACING_PICTURE_USER_VIEWPORT" val="{&quot;height&quot;:3570,&quot;width&quot;:3140}"/>
</p:tagLst>
</file>

<file path=ppt/tags/tag9.xml><?xml version="1.0" encoding="utf-8"?>
<p:tagLst xmlns:p="http://schemas.openxmlformats.org/presentationml/2006/main">
  <p:tag name="KSO_WM_UNIT_PLACING_PICTURE_USER_VIEWPORT" val="{&quot;height&quot;:3570,&quot;width&quot;:3140}"/>
</p:tagLst>
</file>

<file path=ppt/theme/theme1.xml><?xml version="1.0" encoding="utf-8"?>
<a:theme xmlns:a="http://schemas.openxmlformats.org/drawingml/2006/main" name="1_Profi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Times New Roman"/>
        <a:ea typeface="仿宋_GB2312"/>
        <a:cs typeface=""/>
      </a:majorFont>
      <a:minorFont>
        <a:latin typeface="Times New Roman"/>
        <a:ea typeface="仿宋_GB2312"/>
        <a:cs typeface=""/>
      </a:minorFont>
    </a:fontScheme>
    <a:fmtScheme name="跋涉">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alpha val="0"/>
          </a:schemeClr>
        </a:solidFill>
        <a:ln w="38100">
          <a:solidFill>
            <a:srgbClr val="FF0000"/>
          </a:solidFill>
          <a:round/>
        </a:ln>
      </a:spPr>
      <a:bodyPr wrap="none" anchor="ctr"/>
      <a:lstStyle>
        <a:defPPr>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altLang="zh-CN" sz="2800" b="1" i="0" u="none" strike="noStrike" cap="none" normalizeH="0" baseline="0" smtClean="0">
            <a:ln>
              <a:noFill/>
            </a:ln>
            <a:solidFill>
              <a:schemeClr val="tx1"/>
            </a:solidFill>
            <a:effectLst/>
            <a:latin typeface="Verdana" panose="020B0604030504040204" pitchFamily="34" charset="0"/>
            <a:ea typeface="宋体" panose="02010600030101010101" pitchFamily="2" charset="-122"/>
          </a:defRPr>
        </a:defPPr>
      </a:lstStyle>
    </a:lnDef>
  </a:objectDefaults>
  <a:extraClrSchemeLst>
    <a:extraClrScheme>
      <a:clrScheme name="1_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1_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1_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1_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1_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1_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1_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1_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Profi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Times New Roman"/>
        <a:ea typeface="仿宋_GB2312"/>
        <a:cs typeface=""/>
      </a:majorFont>
      <a:minorFont>
        <a:latin typeface="Times New Roman"/>
        <a:ea typeface="仿宋_GB2312"/>
        <a:cs typeface=""/>
      </a:minorFont>
    </a:fontScheme>
    <a:fmtScheme name="跋涉">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alpha val="0"/>
          </a:schemeClr>
        </a:solidFill>
        <a:ln w="38100">
          <a:solidFill>
            <a:srgbClr val="FF0000"/>
          </a:solidFill>
          <a:round/>
        </a:ln>
      </a:spPr>
      <a:bodyPr wrap="none" anchor="ctr"/>
      <a:lstStyle>
        <a:defPPr>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altLang="zh-CN" sz="2800" b="1" i="0" u="none" strike="noStrike" cap="none" normalizeH="0" baseline="0" smtClean="0">
            <a:ln>
              <a:noFill/>
            </a:ln>
            <a:solidFill>
              <a:schemeClr val="tx1"/>
            </a:solidFill>
            <a:effectLst/>
            <a:latin typeface="Verdana" panose="020B0604030504040204" pitchFamily="34" charset="0"/>
            <a:ea typeface="宋体" panose="02010600030101010101" pitchFamily="2" charset="-122"/>
          </a:defRPr>
        </a:defPPr>
      </a:lstStyle>
    </a:lnDef>
  </a:objectDefaults>
  <a:extraClrSchemeLst>
    <a:extraClrScheme>
      <a:clrScheme name="1_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1_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1_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1_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1_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1_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1_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1_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Profi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Times New Roman"/>
        <a:ea typeface="仿宋_GB2312"/>
        <a:cs typeface=""/>
      </a:majorFont>
      <a:minorFont>
        <a:latin typeface="Times New Roman"/>
        <a:ea typeface="仿宋_GB2312"/>
        <a:cs typeface=""/>
      </a:minorFont>
    </a:fontScheme>
    <a:fmtScheme name="跋涉">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alpha val="0"/>
          </a:schemeClr>
        </a:solidFill>
        <a:ln w="38100">
          <a:solidFill>
            <a:srgbClr val="FF0000"/>
          </a:solidFill>
          <a:round/>
        </a:ln>
      </a:spPr>
      <a:bodyPr wrap="none" anchor="ctr"/>
      <a:lstStyle>
        <a:defPPr>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altLang="zh-CN" sz="2800" b="1" i="0" u="none" strike="noStrike" cap="none" normalizeH="0" baseline="0" smtClean="0">
            <a:ln>
              <a:noFill/>
            </a:ln>
            <a:solidFill>
              <a:schemeClr val="tx1"/>
            </a:solidFill>
            <a:effectLst/>
            <a:latin typeface="Verdana" panose="020B0604030504040204" pitchFamily="34" charset="0"/>
            <a:ea typeface="宋体" panose="02010600030101010101" pitchFamily="2" charset="-122"/>
          </a:defRPr>
        </a:defPPr>
      </a:lstStyle>
    </a:lnDef>
  </a:objectDefaults>
  <a:extraClrSchemeLst>
    <a:extraClrScheme>
      <a:clrScheme name="1_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1_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1_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1_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1_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1_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1_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1_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Profi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Times New Roman"/>
        <a:ea typeface="仿宋_GB2312"/>
        <a:cs typeface=""/>
      </a:majorFont>
      <a:minorFont>
        <a:latin typeface="Times New Roman"/>
        <a:ea typeface="仿宋_GB2312"/>
        <a:cs typeface=""/>
      </a:minorFont>
    </a:fontScheme>
    <a:fmtScheme name="跋涉">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alpha val="0"/>
          </a:schemeClr>
        </a:solidFill>
        <a:ln w="38100">
          <a:solidFill>
            <a:srgbClr val="FF0000"/>
          </a:solidFill>
          <a:round/>
        </a:ln>
      </a:spPr>
      <a:bodyPr wrap="none" anchor="ctr"/>
      <a:lstStyle>
        <a:defPPr>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altLang="zh-CN" sz="2800" b="1" i="0" u="none" strike="noStrike" cap="none" normalizeH="0" baseline="0" smtClean="0">
            <a:ln>
              <a:noFill/>
            </a:ln>
            <a:solidFill>
              <a:schemeClr val="tx1"/>
            </a:solidFill>
            <a:effectLst/>
            <a:latin typeface="Verdana" panose="020B0604030504040204" pitchFamily="34" charset="0"/>
            <a:ea typeface="宋体" panose="02010600030101010101" pitchFamily="2" charset="-122"/>
          </a:defRPr>
        </a:defPPr>
      </a:lstStyle>
    </a:lnDef>
  </a:objectDefaults>
  <a:extraClrSchemeLst>
    <a:extraClrScheme>
      <a:clrScheme name="1_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1_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1_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1_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1_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1_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1_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1_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19042</Words>
  <Application>WPS 演示</Application>
  <PresentationFormat>自定义</PresentationFormat>
  <Paragraphs>1610</Paragraphs>
  <Slides>134</Slides>
  <Notes>24</Notes>
  <HiddenSlides>0</HiddenSlides>
  <MMClips>0</MMClips>
  <ScaleCrop>false</ScaleCrop>
  <HeadingPairs>
    <vt:vector size="8" baseType="variant">
      <vt:variant>
        <vt:lpstr>已用的字体</vt:lpstr>
      </vt:variant>
      <vt:variant>
        <vt:i4>18</vt:i4>
      </vt:variant>
      <vt:variant>
        <vt:lpstr>主题</vt:lpstr>
      </vt:variant>
      <vt:variant>
        <vt:i4>4</vt:i4>
      </vt:variant>
      <vt:variant>
        <vt:lpstr>嵌入 OLE 服务器</vt:lpstr>
      </vt:variant>
      <vt:variant>
        <vt:i4>14</vt:i4>
      </vt:variant>
      <vt:variant>
        <vt:lpstr>幻灯片标题</vt:lpstr>
      </vt:variant>
      <vt:variant>
        <vt:i4>134</vt:i4>
      </vt:variant>
    </vt:vector>
  </HeadingPairs>
  <TitlesOfParts>
    <vt:vector size="170" baseType="lpstr">
      <vt:lpstr>Arial</vt:lpstr>
      <vt:lpstr>宋体</vt:lpstr>
      <vt:lpstr>Wingdings</vt:lpstr>
      <vt:lpstr>Verdana</vt:lpstr>
      <vt:lpstr>Times New Roman</vt:lpstr>
      <vt:lpstr>仿宋_GB2312</vt:lpstr>
      <vt:lpstr>仿宋</vt:lpstr>
      <vt:lpstr>微软雅黑</vt:lpstr>
      <vt:lpstr>Calibri</vt:lpstr>
      <vt:lpstr>黑体</vt:lpstr>
      <vt:lpstr>方正楷体_GB2312</vt:lpstr>
      <vt:lpstr>隶书</vt:lpstr>
      <vt:lpstr>Times New Roman</vt:lpstr>
      <vt:lpstr>Arial Unicode MS</vt:lpstr>
      <vt:lpstr>华文中宋</vt:lpstr>
      <vt:lpstr>Wingdings</vt:lpstr>
      <vt:lpstr>Wingdings 2</vt:lpstr>
      <vt:lpstr>仿宋_GB2312</vt:lpstr>
      <vt:lpstr>1_Profile</vt:lpstr>
      <vt:lpstr>2_Profile</vt:lpstr>
      <vt:lpstr>3_Profile</vt:lpstr>
      <vt:lpstr>4_Profile</vt:lpstr>
      <vt:lpstr>Paint.Picture</vt:lpstr>
      <vt:lpstr>Paint.Picture</vt:lpstr>
      <vt:lpstr>Paint.Picture</vt:lpstr>
      <vt:lpstr>Paint.Picture</vt:lpstr>
      <vt:lpstr>Paint.Picture</vt:lpstr>
      <vt:lpstr>Paint.Picture</vt:lpstr>
      <vt:lpstr>Paint.Picture</vt:lpstr>
      <vt:lpstr>Paint.Picture</vt:lpstr>
      <vt:lpstr>Paint.Picture</vt:lpstr>
      <vt:lpstr>Paint.Picture</vt:lpstr>
      <vt:lpstr>Paint.Picture</vt:lpstr>
      <vt:lpstr>Paint.Picture</vt:lpstr>
      <vt:lpstr>Paint.Picture</vt:lpstr>
      <vt:lpstr>Paint.Picture</vt:lpstr>
      <vt:lpstr>2024年统计年报和2025年定期统计报表制度培训课件</vt:lpstr>
      <vt:lpstr>PowerPoint 演示文稿</vt:lpstr>
      <vt:lpstr>PowerPoint 演示文稿</vt:lpstr>
      <vt:lpstr>PowerPoint 演示文稿</vt:lpstr>
      <vt:lpstr>PowerPoint 演示文稿</vt:lpstr>
      <vt:lpstr> 新增项目入库</vt:lpstr>
      <vt:lpstr>PowerPoint 演示文稿</vt:lpstr>
      <vt:lpstr>PowerPoint 演示文稿</vt:lpstr>
      <vt:lpstr>PowerPoint 演示文稿</vt:lpstr>
      <vt:lpstr>PowerPoint 演示文稿</vt:lpstr>
      <vt:lpstr>H202表 表样</vt:lpstr>
      <vt:lpstr>制度修订内容</vt:lpstr>
      <vt:lpstr>制度修订内容</vt:lpstr>
      <vt:lpstr>制度修订内容</vt:lpstr>
      <vt:lpstr>制度修订内容</vt:lpstr>
      <vt:lpstr>项目代码</vt:lpstr>
      <vt:lpstr>项目名称</vt:lpstr>
      <vt:lpstr>审核类型</vt:lpstr>
      <vt:lpstr>PowerPoint 演示文稿</vt:lpstr>
      <vt:lpstr>单位情况</vt:lpstr>
      <vt:lpstr>新增项目填写</vt:lpstr>
      <vt:lpstr>行业代码</vt:lpstr>
      <vt:lpstr>项目类别</vt:lpstr>
      <vt:lpstr>项目类别</vt:lpstr>
      <vt:lpstr>项目类别</vt:lpstr>
      <vt:lpstr>项目类别</vt:lpstr>
      <vt:lpstr>项目类别</vt:lpstr>
      <vt:lpstr>新增标识指标</vt:lpstr>
      <vt:lpstr>PowerPoint 演示文稿</vt:lpstr>
      <vt:lpstr>规定事项变更项目</vt:lpstr>
      <vt:lpstr>审核材料</vt:lpstr>
      <vt:lpstr>入库材料要求</vt:lpstr>
      <vt:lpstr>入库材料要求</vt:lpstr>
      <vt:lpstr>  要求：</vt:lpstr>
      <vt:lpstr>典型案例</vt:lpstr>
      <vt:lpstr>  要求：</vt:lpstr>
      <vt:lpstr>典型案例</vt:lpstr>
      <vt:lpstr>典型案例</vt:lpstr>
      <vt:lpstr>典型案例</vt:lpstr>
      <vt:lpstr>  设备购置项目的入库要求：</vt:lpstr>
      <vt:lpstr>年度项目结转与退库</vt:lpstr>
      <vt:lpstr>PowerPoint 演示文稿</vt:lpstr>
      <vt:lpstr>PowerPoint 演示文稿</vt:lpstr>
      <vt:lpstr>制度修订内容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主要指标解释</vt:lpstr>
      <vt:lpstr>PowerPoint 演示文稿</vt:lpstr>
      <vt:lpstr>主要指标解释</vt:lpstr>
      <vt:lpstr>主要指标解释</vt:lpstr>
      <vt:lpstr>主要指标解释</vt:lpstr>
      <vt:lpstr>主要指标解释</vt:lpstr>
      <vt:lpstr>主要指标解释</vt:lpstr>
      <vt:lpstr>c107 本年完成投资</vt:lpstr>
      <vt:lpstr>本年完成投资按构成分组</vt:lpstr>
      <vt:lpstr>C108 建筑工程        C109 安装工程</vt:lpstr>
      <vt:lpstr>建筑安装工程费用项目组成（按费用构成要素组成划分）</vt:lpstr>
      <vt:lpstr>建筑安装工程费用项目组成（按造价形成划分）</vt:lpstr>
      <vt:lpstr>c110 设备工器具购置</vt:lpstr>
      <vt:lpstr>C112 其他费用</vt:lpstr>
      <vt:lpstr>C113 旧建筑物购置费</vt:lpstr>
      <vt:lpstr>c114 建设用地费</vt:lpstr>
      <vt:lpstr>PowerPoint 演示文稿</vt:lpstr>
      <vt:lpstr>PowerPoint 演示文稿</vt:lpstr>
      <vt:lpstr>主要指标解释</vt:lpstr>
      <vt:lpstr>主要指标解释</vt:lpstr>
      <vt:lpstr>主要指标解释</vt:lpstr>
      <vt:lpstr>PowerPoint 演示文稿</vt:lpstr>
      <vt:lpstr>PowerPoint 演示文稿</vt:lpstr>
      <vt:lpstr>数出有据</vt:lpstr>
      <vt:lpstr>PowerPoint 演示文稿</vt:lpstr>
      <vt:lpstr> （一）建筑安装工程</vt:lpstr>
      <vt:lpstr>合规凭证</vt:lpstr>
      <vt:lpstr>不合规凭证</vt:lpstr>
      <vt:lpstr>不合规凭证</vt:lpstr>
      <vt:lpstr>不合规凭证</vt:lpstr>
      <vt:lpstr>不合规凭证</vt:lpstr>
      <vt:lpstr>PowerPoint 演示文稿</vt:lpstr>
      <vt:lpstr>不合规凭证</vt:lpstr>
      <vt:lpstr> （一）建筑安装工程</vt:lpstr>
      <vt:lpstr>PowerPoint 演示文稿</vt:lpstr>
      <vt:lpstr>会计科目的支撑凭证</vt:lpstr>
      <vt:lpstr>会计科目的支撑凭证</vt:lpstr>
      <vt:lpstr>不合规凭证</vt:lpstr>
      <vt:lpstr>不合规凭证</vt:lpstr>
      <vt:lpstr>（二）设备工器具购置</vt:lpstr>
      <vt:lpstr>明细需要有汇总数</vt:lpstr>
      <vt:lpstr>PowerPoint 演示文稿</vt:lpstr>
      <vt:lpstr>未标明所取数据，同时需扣除预付款等</vt:lpstr>
      <vt:lpstr>会计科目摘要显示不全</vt:lpstr>
      <vt:lpstr>PowerPoint 演示文稿</vt:lpstr>
      <vt:lpstr>（三）其他费用</vt:lpstr>
      <vt:lpstr>PowerPoint 演示文稿</vt:lpstr>
      <vt:lpstr>不合规凭证</vt:lpstr>
      <vt:lpstr>不能反映与项目的关系，应提供对应会计科目</vt:lpstr>
      <vt:lpstr>应提供对应项目的待摊投资</vt:lpstr>
      <vt:lpstr>PowerPoint 演示文稿</vt:lpstr>
      <vt:lpstr>PowerPoint 演示文稿</vt:lpstr>
      <vt:lpstr>指标解释及填写说明</vt:lpstr>
      <vt:lpstr>指标解释及填写说明</vt:lpstr>
      <vt:lpstr>审核要点和注意事项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核查凭证示例—建安工程进度单</vt:lpstr>
      <vt:lpstr>核查凭证示例—建安工程进度单</vt:lpstr>
      <vt:lpstr>核查凭证示例—设备购置财务帐</vt:lpstr>
      <vt:lpstr>核查凭证示例—设备购置发票</vt:lpstr>
      <vt:lpstr>感 谢！</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李涵</dc:creator>
  <cp:lastModifiedBy>郑玮</cp:lastModifiedBy>
  <cp:revision>519</cp:revision>
  <dcterms:created xsi:type="dcterms:W3CDTF">2018-10-19T03:25:00Z</dcterms:created>
  <dcterms:modified xsi:type="dcterms:W3CDTF">2025-01-02T01:45:18Z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2052-11.8.2.8808</vt:lpwstr>
  </property>
  <property fmtid="{D5CDD505-2E9C-101B-9397-08002B2CF9AE}" pid="3" name="ICV">
    <vt:lpwstr>2EA4317D7B0348BEB3F383557A239ADB</vt:lpwstr>
  </property>
</Properties>
</file>