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</p:sldMasterIdLst>
  <p:notesMasterIdLst>
    <p:notesMasterId r:id="rId10"/>
  </p:notesMasterIdLst>
  <p:handoutMasterIdLst>
    <p:handoutMasterId r:id="rId73"/>
  </p:handoutMasterIdLst>
  <p:sldIdLst>
    <p:sldId id="256" r:id="rId8"/>
    <p:sldId id="1419" r:id="rId9"/>
    <p:sldId id="1421" r:id="rId11"/>
    <p:sldId id="1511" r:id="rId12"/>
    <p:sldId id="1775" r:id="rId13"/>
    <p:sldId id="1776" r:id="rId14"/>
    <p:sldId id="1555" r:id="rId15"/>
    <p:sldId id="1685" r:id="rId16"/>
    <p:sldId id="1687" r:id="rId17"/>
    <p:sldId id="1688" r:id="rId18"/>
    <p:sldId id="1689" r:id="rId19"/>
    <p:sldId id="1558" r:id="rId20"/>
    <p:sldId id="1559" r:id="rId21"/>
    <p:sldId id="454" r:id="rId22"/>
    <p:sldId id="1777" r:id="rId23"/>
    <p:sldId id="888" r:id="rId24"/>
    <p:sldId id="891" r:id="rId25"/>
    <p:sldId id="1517" r:id="rId26"/>
    <p:sldId id="736" r:id="rId27"/>
    <p:sldId id="1778" r:id="rId28"/>
    <p:sldId id="1562" r:id="rId29"/>
    <p:sldId id="1563" r:id="rId30"/>
    <p:sldId id="1565" r:id="rId31"/>
    <p:sldId id="1779" r:id="rId32"/>
    <p:sldId id="1780" r:id="rId33"/>
    <p:sldId id="1524" r:id="rId34"/>
    <p:sldId id="390" r:id="rId35"/>
    <p:sldId id="466" r:id="rId36"/>
    <p:sldId id="480" r:id="rId37"/>
    <p:sldId id="470" r:id="rId38"/>
    <p:sldId id="829" r:id="rId39"/>
    <p:sldId id="884" r:id="rId40"/>
    <p:sldId id="887" r:id="rId41"/>
    <p:sldId id="1574" r:id="rId42"/>
    <p:sldId id="1835" r:id="rId43"/>
    <p:sldId id="401" r:id="rId44"/>
    <p:sldId id="868" r:id="rId45"/>
    <p:sldId id="869" r:id="rId46"/>
    <p:sldId id="1742" r:id="rId47"/>
    <p:sldId id="1836" r:id="rId48"/>
    <p:sldId id="1837" r:id="rId49"/>
    <p:sldId id="1838" r:id="rId50"/>
    <p:sldId id="895" r:id="rId51"/>
    <p:sldId id="896" r:id="rId52"/>
    <p:sldId id="897" r:id="rId53"/>
    <p:sldId id="898" r:id="rId54"/>
    <p:sldId id="1839" r:id="rId55"/>
    <p:sldId id="1840" r:id="rId56"/>
    <p:sldId id="1841" r:id="rId57"/>
    <p:sldId id="1842" r:id="rId58"/>
    <p:sldId id="1843" r:id="rId59"/>
    <p:sldId id="1844" r:id="rId60"/>
    <p:sldId id="1845" r:id="rId61"/>
    <p:sldId id="1846" r:id="rId62"/>
    <p:sldId id="1847" r:id="rId63"/>
    <p:sldId id="1743" r:id="rId64"/>
    <p:sldId id="1745" r:id="rId65"/>
    <p:sldId id="1746" r:id="rId66"/>
    <p:sldId id="1750" r:id="rId67"/>
    <p:sldId id="1751" r:id="rId68"/>
    <p:sldId id="1752" r:id="rId69"/>
    <p:sldId id="1753" r:id="rId70"/>
    <p:sldId id="1683" r:id="rId71"/>
    <p:sldId id="281" r:id="rId72"/>
  </p:sldIdLst>
  <p:sldSz cx="12192000" cy="6858000"/>
  <p:notesSz cx="6668770" cy="992632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604030504040204" pitchFamily="3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陶然(拟稿)" initials="x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0A8"/>
    <a:srgbClr val="FFFF66"/>
    <a:srgbClr val="66CCFF"/>
    <a:srgbClr val="4B649F"/>
    <a:srgbClr val="5E80B0"/>
    <a:srgbClr val="7DB1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ä¸­åº¦æ ·å¼ 2 - å¼ºè°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ä¸­åº¦æ ·å¼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æ æ ·å¼ï¼ç½æ ¼å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75"/>
    <p:restoredTop sz="94660"/>
  </p:normalViewPr>
  <p:slideViewPr>
    <p:cSldViewPr showGuides="1">
      <p:cViewPr varScale="1">
        <p:scale>
          <a:sx n="69" d="100"/>
          <a:sy n="69" d="100"/>
        </p:scale>
        <p:origin x="101" y="648"/>
      </p:cViewPr>
      <p:guideLst>
        <p:guide orient="horz" pos="1827"/>
        <p:guide pos="28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7" Type="http://schemas.openxmlformats.org/officeDocument/2006/relationships/commentAuthors" Target="commentAuthors.xml"/><Relationship Id="rId76" Type="http://schemas.openxmlformats.org/officeDocument/2006/relationships/tableStyles" Target="tableStyles.xml"/><Relationship Id="rId75" Type="http://schemas.openxmlformats.org/officeDocument/2006/relationships/viewProps" Target="viewProps.xml"/><Relationship Id="rId74" Type="http://schemas.openxmlformats.org/officeDocument/2006/relationships/presProps" Target="presProps.xml"/><Relationship Id="rId73" Type="http://schemas.openxmlformats.org/officeDocument/2006/relationships/handoutMaster" Target="handoutMasters/handoutMaster1.xml"/><Relationship Id="rId72" Type="http://schemas.openxmlformats.org/officeDocument/2006/relationships/slide" Target="slides/slide64.xml"/><Relationship Id="rId71" Type="http://schemas.openxmlformats.org/officeDocument/2006/relationships/slide" Target="slides/slide63.xml"/><Relationship Id="rId70" Type="http://schemas.openxmlformats.org/officeDocument/2006/relationships/slide" Target="slides/slide62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61.xml"/><Relationship Id="rId68" Type="http://schemas.openxmlformats.org/officeDocument/2006/relationships/slide" Target="slides/slide60.xml"/><Relationship Id="rId67" Type="http://schemas.openxmlformats.org/officeDocument/2006/relationships/slide" Target="slides/slide59.xml"/><Relationship Id="rId66" Type="http://schemas.openxmlformats.org/officeDocument/2006/relationships/slide" Target="slides/slide58.xml"/><Relationship Id="rId65" Type="http://schemas.openxmlformats.org/officeDocument/2006/relationships/slide" Target="slides/slide57.xml"/><Relationship Id="rId64" Type="http://schemas.openxmlformats.org/officeDocument/2006/relationships/slide" Target="slides/slide56.xml"/><Relationship Id="rId63" Type="http://schemas.openxmlformats.org/officeDocument/2006/relationships/slide" Target="slides/slide55.xml"/><Relationship Id="rId62" Type="http://schemas.openxmlformats.org/officeDocument/2006/relationships/slide" Target="slides/slide54.xml"/><Relationship Id="rId61" Type="http://schemas.openxmlformats.org/officeDocument/2006/relationships/slide" Target="slides/slide53.xml"/><Relationship Id="rId60" Type="http://schemas.openxmlformats.org/officeDocument/2006/relationships/slide" Target="slides/slide52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51.xml"/><Relationship Id="rId58" Type="http://schemas.openxmlformats.org/officeDocument/2006/relationships/slide" Target="slides/slide50.xml"/><Relationship Id="rId57" Type="http://schemas.openxmlformats.org/officeDocument/2006/relationships/slide" Target="slides/slide49.xml"/><Relationship Id="rId56" Type="http://schemas.openxmlformats.org/officeDocument/2006/relationships/slide" Target="slides/slide48.xml"/><Relationship Id="rId55" Type="http://schemas.openxmlformats.org/officeDocument/2006/relationships/slide" Target="slides/slide47.xml"/><Relationship Id="rId54" Type="http://schemas.openxmlformats.org/officeDocument/2006/relationships/slide" Target="slides/slide46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4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0" Type="http://schemas.openxmlformats.org/officeDocument/2006/relationships/slide" Target="slides/slide32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false"/>
  <c:lang val="zh-CN"/>
  <c:roundedCorners val="false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true"/>
    <c:plotArea>
      <c:layout/>
      <c:pieChart>
        <c:varyColors val="true"/>
        <c:ser>
          <c:idx val="0"/>
          <c:order val="0"/>
          <c:tx>
            <c:strRef>
              <c:f>Sheet1!$B$1</c:f>
              <c:strCache>
                <c:ptCount val="1"/>
                <c:pt idx="0">
                  <c:v>应付职工薪酬构成</c:v>
                </c:pt>
              </c:strCache>
            </c:strRef>
          </c:tx>
          <c:explosion val="9"/>
          <c:dPt>
            <c:idx val="0"/>
            <c:bubble3D val="false"/>
          </c:dPt>
          <c:dPt>
            <c:idx val="1"/>
            <c:bubble3D val="false"/>
          </c:dPt>
          <c:dPt>
            <c:idx val="2"/>
            <c:bubble3D val="false"/>
          </c:dPt>
          <c:dPt>
            <c:idx val="3"/>
            <c:bubble3D val="false"/>
          </c:dPt>
          <c:dPt>
            <c:idx val="4"/>
            <c:bubble3D val="false"/>
          </c:dPt>
          <c:dPt>
            <c:idx val="5"/>
            <c:bubble3D val="false"/>
          </c:dPt>
          <c:dPt>
            <c:idx val="6"/>
            <c:bubble3D val="false"/>
          </c:dPt>
          <c:dPt>
            <c:idx val="7"/>
            <c:bubble3D val="false"/>
          </c:dPt>
          <c:dPt>
            <c:idx val="8"/>
            <c:bubble3D val="false"/>
          </c:dPt>
          <c:dPt>
            <c:idx val="9"/>
            <c:bubble3D val="false"/>
          </c:dPt>
          <c:dPt>
            <c:idx val="10"/>
            <c:bubble3D val="false"/>
          </c:dPt>
          <c:dLbls>
            <c:dLbl>
              <c:idx val="0"/>
              <c:layout>
                <c:manualLayout>
                  <c:x val="0.140114717603367"/>
                  <c:y val="0.00236826539291698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220421393841167"/>
                      <c:h val="0.41275797373358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66565282452041"/>
                  <c:y val="0.108774549458017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166183035714286"/>
                      <c:h val="0.219435736677116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0199929888675549"/>
                  <c:y val="0.127443280989056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241491085899514"/>
                      <c:h val="0.238690848446946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23127954412794"/>
                  <c:y val="0.0919484375070517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516436664043422"/>
                  <c:y val="-0.0612685251234055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296932807896857"/>
                  <c:y val="0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0538751978034365"/>
                  <c:y val="-0.0581452493912387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0727890116287863"/>
                  <c:y val="0.16740272750176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true"/>
                  <a:lstStyle/>
                  <a:p>
                    <a:pPr defTabSz="914400">
                      <a:defRPr lang="zh-CN" sz="2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zh-CN" altLang="en-US">
                        <a:solidFill>
                          <a:schemeClr val="tx1"/>
                        </a:solidFill>
                      </a:rPr>
                      <a:t>带薪缺勤</a:t>
                    </a:r>
                    <a:endParaRPr lang="zh-CN" altLang="en-US">
                      <a:solidFill>
                        <a:schemeClr val="tx1"/>
                      </a:solidFill>
                    </a:endParaRPr>
                  </a:p>
                </c:rich>
              </c:tx>
              <c:numFmt formatCode="General" sourceLinked="true"/>
              <c:spPr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txPr>
                <a:bodyPr rot="0" spcFirstLastPara="0" vertOverflow="ellipsis" vert="horz" wrap="square" lIns="38100" tIns="19050" rIns="38100" bIns="19050" anchor="ctr" anchorCtr="true"/>
                <a:lstStyle/>
                <a:p>
                  <a:pPr>
                    <a:defRPr lang="zh-CN"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200509377170641"/>
                      <c:h val="0.212632895559725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-0.091106410047708"/>
                  <c:y val="0.2103109268859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true"/>
                  <a:lstStyle/>
                  <a:p>
                    <a:pPr defTabSz="914400">
                      <a:defRPr lang="zh-CN" sz="2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zh-CN" altLang="en-US">
                        <a:solidFill>
                          <a:schemeClr val="tx1"/>
                        </a:solidFill>
                      </a:rPr>
                      <a:t>利润分享计划</a:t>
                    </a:r>
                    <a:endParaRPr lang="zh-CN" altLang="en-US">
                      <a:solidFill>
                        <a:schemeClr val="tx1"/>
                      </a:solidFill>
                    </a:endParaRPr>
                  </a:p>
                </c:rich>
              </c:tx>
              <c:numFmt formatCode="General" sourceLinked="true"/>
              <c:spPr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txPr>
                <a:bodyPr rot="0" spcFirstLastPara="0" vertOverflow="ellipsis" vert="horz" wrap="square" lIns="38100" tIns="19050" rIns="38100" bIns="19050" anchor="ctr" anchorCtr="true"/>
                <a:lstStyle/>
                <a:p>
                  <a:pPr>
                    <a:defRPr lang="zh-CN"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20259319286872"/>
                      <c:h val="0.212632895559725"/>
                    </c:manualLayout>
                  </c15:layout>
                </c:ext>
              </c:extLst>
            </c:dLbl>
            <c:dLbl>
              <c:idx val="9"/>
              <c:layout>
                <c:manualLayout>
                  <c:x val="-0.0930826663911473"/>
                  <c:y val="0.258798116994281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true"/>
                  <a:lstStyle/>
                  <a:p>
                    <a:pPr defTabSz="914400">
                      <a:defRPr lang="zh-CN" sz="20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zh-CN" altLang="en-US">
                        <a:solidFill>
                          <a:schemeClr val="tx1"/>
                        </a:solidFill>
                      </a:rPr>
                      <a:t>辞退福利</a:t>
                    </a:r>
                    <a:endParaRPr lang="zh-CN" altLang="en-US">
                      <a:solidFill>
                        <a:schemeClr val="tx1"/>
                      </a:solidFill>
                    </a:endParaRPr>
                  </a:p>
                </c:rich>
              </c:tx>
              <c:numFmt formatCode="General" sourceLinked="true"/>
              <c:spPr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txPr>
                <a:bodyPr rot="0" spcFirstLastPara="0" vertOverflow="ellipsis" vert="horz" wrap="square" lIns="38100" tIns="19050" rIns="38100" bIns="19050" anchor="ctr" anchorCtr="true"/>
                <a:lstStyle/>
                <a:p>
                  <a:pPr>
                    <a:defRPr lang="zh-CN" sz="2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210465385505904"/>
                      <c:h val="0.145090681676048"/>
                    </c:manualLayout>
                  </c15:layout>
                </c:ext>
              </c:extLst>
            </c:dLbl>
            <c:dLbl>
              <c:idx val="10"/>
              <c:layout>
                <c:manualLayout>
                  <c:x val="-0.117757302703857"/>
                  <c:y val="0.00236835809440129"/>
                </c:manualLayout>
              </c:layout>
              <c:dLblPos val="bestFit"/>
              <c:showLegendKey val="false"/>
              <c:showVal val="false"/>
              <c:showCatName val="true"/>
              <c:showSerName val="false"/>
              <c:showPercent val="false"/>
              <c:showBubbleSize val="false"/>
              <c:extLst>
                <c:ext xmlns:c15="http://schemas.microsoft.com/office/drawing/2012/chart" uri="{CE6537A1-D6FC-4f65-9D91-7224C49458BB}">
                  <c15:layout>
                    <c:manualLayout>
                      <c:w val="0.368835378559852"/>
                      <c:h val="0.332082551594747"/>
                    </c:manualLayout>
                  </c15:layout>
                </c:ext>
              </c:extLst>
            </c:dLbl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txPr>
              <a:bodyPr rot="0" spcFirstLastPara="0" vertOverflow="ellipsis" vert="horz" wrap="square" lIns="38100" tIns="19050" rIns="38100" bIns="19050" anchor="ctr" anchorCtr="true"/>
              <a:lstStyle/>
              <a:p>
                <a:pPr>
                  <a:defRPr lang="zh-CN"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false"/>
            <c:showVal val="false"/>
            <c:showCatName val="true"/>
            <c:showSerName val="false"/>
            <c:showPercent val="false"/>
            <c:showBubbleSize val="false"/>
            <c:showLeaderLines val="true"/>
            <c:extLst>
              <c:ext xmlns:c15="http://schemas.microsoft.com/office/drawing/2012/chart" uri="{CE6537A1-D6FC-4f65-9D91-7224C49458BB}">
                <c15:layout/>
                <c15:showLeaderLines val="true"/>
                <c15:leaderLines/>
              </c:ext>
            </c:extLst>
          </c:dLbls>
          <c:cat>
            <c:strRef>
              <c:f>Sheet1!$A$2:$A$12</c:f>
              <c:strCache>
                <c:ptCount val="11"/>
                <c:pt idx="0">
                  <c:v>职工工资、奖金、津贴和补贴</c:v>
                </c:pt>
                <c:pt idx="1">
                  <c:v>职工福利费</c:v>
                </c:pt>
                <c:pt idx="2">
                  <c:v>“五险”等社会保险费</c:v>
                </c:pt>
                <c:pt idx="3">
                  <c:v>住房公积金</c:v>
                </c:pt>
                <c:pt idx="4">
                  <c:v>工会经费</c:v>
                </c:pt>
                <c:pt idx="5">
                  <c:v>职工教育经费</c:v>
                </c:pt>
                <c:pt idx="6">
                  <c:v>非货币性福利</c:v>
                </c:pt>
                <c:pt idx="7">
                  <c:v>带薪缺勤</c:v>
                </c:pt>
                <c:pt idx="8">
                  <c:v>利润分享计划</c:v>
                </c:pt>
                <c:pt idx="9">
                  <c:v>辞退福利</c:v>
                </c:pt>
                <c:pt idx="10">
                  <c:v>其他为获得职工提供的服务而给予的报酬或补偿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false"/>
          <c:showVal val="false"/>
          <c:showCatName val="true"/>
          <c:showSerName val="false"/>
          <c:showPercent val="false"/>
          <c:showBubbleSize val="false"/>
          <c:showLeaderLines val="true"/>
        </c:dLbls>
        <c:firstSliceAng val="0"/>
      </c:pieChart>
      <c:spPr>
        <a:noFill/>
        <a:ln w="25389">
          <a:noFill/>
        </a:ln>
      </c:spPr>
    </c:plotArea>
    <c:plotVisOnly val="true"/>
    <c:dispBlanksAs val="zero"/>
    <c:showDLblsOverMax val="false"/>
  </c:chart>
  <c:txPr>
    <a:bodyPr/>
    <a:lstStyle/>
    <a:p>
      <a:pPr>
        <a:defRPr lang="zh-CN" sz="1800">
          <a:solidFill>
            <a:srgbClr val="FFFF00"/>
          </a:solidFill>
        </a:defRPr>
      </a:pPr>
    </a:p>
  </c:txPr>
  <c:externalData r:id="rId1">
    <c:autoUpdate val="false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889893" cy="498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quarter" idx="1"/>
          </p:nvPr>
        </p:nvSpPr>
        <p:spPr>
          <a:xfrm>
            <a:off x="3777548" y="0"/>
            <a:ext cx="2889893" cy="498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2"/>
          </p:nvPr>
        </p:nvSpPr>
        <p:spPr>
          <a:xfrm>
            <a:off x="0" y="9428732"/>
            <a:ext cx="2889893" cy="498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3"/>
          </p:nvPr>
        </p:nvSpPr>
        <p:spPr>
          <a:xfrm>
            <a:off x="3777548" y="9428732"/>
            <a:ext cx="2889893" cy="498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889893" cy="498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idx="1"/>
          </p:nvPr>
        </p:nvSpPr>
        <p:spPr>
          <a:xfrm>
            <a:off x="3777548" y="0"/>
            <a:ext cx="2889893" cy="498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true" noRot="true" noChangeAspect="true"/>
          </p:cNvSpPr>
          <p:nvPr>
            <p:ph type="sldImg" idx="2"/>
          </p:nvPr>
        </p:nvSpPr>
        <p:spPr>
          <a:xfrm>
            <a:off x="355981" y="1240554"/>
            <a:ext cx="5957021" cy="335067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true"/>
          </p:cNvSpPr>
          <p:nvPr>
            <p:ph type="body" sz="quarter" idx="3"/>
          </p:nvPr>
        </p:nvSpPr>
        <p:spPr>
          <a:xfrm>
            <a:off x="666898" y="4777268"/>
            <a:ext cx="5335187" cy="390867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4"/>
          </p:nvPr>
        </p:nvSpPr>
        <p:spPr>
          <a:xfrm>
            <a:off x="0" y="9428732"/>
            <a:ext cx="2889893" cy="498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5"/>
          </p:nvPr>
        </p:nvSpPr>
        <p:spPr>
          <a:xfrm>
            <a:off x="3777548" y="9428732"/>
            <a:ext cx="2889893" cy="498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本次讲解分为五个部分，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ym typeface="+mn-ea"/>
              </a:rPr>
              <a:t>近几年所得税出错率不算高，但还是由企业填错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主要注意三点</a:t>
            </a:r>
            <a:r>
              <a:rPr lang="en-US" altLang="zh-CN" dirty="0">
                <a:sym typeface="+mn-ea"/>
              </a:rPr>
              <a:t>……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那么</a:t>
            </a:r>
            <a:r>
              <a:rPr lang="en-US" altLang="zh-CN" dirty="0"/>
              <a:t>“</a:t>
            </a:r>
            <a:r>
              <a:rPr lang="zh-CN" altLang="en-US" dirty="0"/>
              <a:t>应付职工报酬</a:t>
            </a:r>
            <a:r>
              <a:rPr lang="en-US" altLang="zh-CN" dirty="0"/>
              <a:t>”</a:t>
            </a:r>
            <a:r>
              <a:rPr lang="zh-CN" altLang="en-US" dirty="0"/>
              <a:t>具体应该怎么填报呢</a:t>
            </a:r>
            <a:endParaRPr lang="zh-CN" altLang="en-US" dirty="0"/>
          </a:p>
          <a:p>
            <a:r>
              <a:rPr lang="zh-CN" altLang="en-US" dirty="0"/>
              <a:t>首先看，企业是否设置应付职工薪酬科目，如果有该科目，看其是否包含统计制度中所列全部内容，如果包含了则直接从应付职工薪酬取数即可，如未完全包含，则需在明细账中摘取缺少的部分与应付职工薪酬合并填报。如果没应付职工科目，那就对照统计制度所列的内容逐一取数合并填报。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应付职工薪酬填报过程中要强调几点</a:t>
            </a:r>
            <a:endParaRPr lang="zh-CN" altLang="en-US" dirty="0"/>
          </a:p>
          <a:p>
            <a:r>
              <a:rPr lang="en-US" altLang="zh-CN" dirty="0"/>
              <a:t>1.</a:t>
            </a:r>
            <a:r>
              <a:rPr lang="zh-CN" altLang="en-US" dirty="0"/>
              <a:t>强调科目原则，按照指标解释中的内容合并汇总进行填报</a:t>
            </a:r>
            <a:endParaRPr lang="zh-CN" altLang="en-US" dirty="0"/>
          </a:p>
          <a:p>
            <a:r>
              <a:rPr lang="en-US" altLang="zh-CN" dirty="0"/>
              <a:t>2.</a:t>
            </a:r>
            <a:r>
              <a:rPr lang="zh-CN" altLang="en-US" dirty="0"/>
              <a:t>应付职工薪酬是包含公司和个人两部分的，比如社保和住房公积金，其公司和个人缴纳的都要计入在内</a:t>
            </a:r>
            <a:endParaRPr lang="zh-CN" altLang="en-US" dirty="0"/>
          </a:p>
          <a:p>
            <a:r>
              <a:rPr lang="en-US" altLang="zh-CN" dirty="0"/>
              <a:t>3.</a:t>
            </a:r>
            <a:r>
              <a:rPr lang="zh-CN" altLang="en-US" dirty="0"/>
              <a:t>如果外籍、港澳台人员的薪酬不在应付薪酬中的，需要从成本或者费用中摘出来，加到应付职工薪酬里</a:t>
            </a:r>
            <a:endParaRPr lang="zh-CN" altLang="en-US" dirty="0"/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dirty="0"/>
              <a:t>4.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该指标一般只做“加法”，不做“减法”。如一些改制的国企，离退休人员的工资也包含在薪酬或相关科目里，填报时不需要剔除。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dirty="0">
                <a:sym typeface="+mn-ea"/>
              </a:rPr>
              <a:t>5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应付职工薪酬”与劳资表的“从业人员工资总额”口径、填报原则不一样，可互为参考，但不要求完全一样；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dirty="0"/>
              <a:t>6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sym typeface="+mn-ea"/>
              </a:rPr>
              <a:t>劳务外包人员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的薪酬和人数由派遣方，也就是中介公司进行统计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7.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劳务派遣人员的人数和薪酬都归用工方统计，不管薪酬是由用工方直接发放还是通过中介进行发放。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8.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注意不要求薪酬与企业用工数完全对应。例：用工方直接发放给外包人员的各种补贴、津贴、奖金等由用工方统计，但外包人员人数不在用工方统计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这里对劳务派遣和劳务外包从适用法律、责任主体和合同标的进行了区分</a:t>
            </a:r>
            <a:endParaRPr lang="zh-CN" altLang="en-US" dirty="0"/>
          </a:p>
          <a:p>
            <a:r>
              <a:rPr lang="zh-CN" altLang="en-US" dirty="0"/>
              <a:t>简单的说，劳务派遣是企业按照自己的要求招聘特定人才来工作，对应聘者的要求、招聘的形式和工作内容由用工企业自己安排。</a:t>
            </a:r>
            <a:endParaRPr lang="zh-CN" altLang="en-US" dirty="0"/>
          </a:p>
          <a:p>
            <a:r>
              <a:rPr lang="zh-CN" altLang="en-US" dirty="0"/>
              <a:t>而劳务外包则是用工企业将特定的工作内容或项目进行打包，来购买服务，至于实际工作的人数、人员素质、工作内容则由</a:t>
            </a:r>
            <a:endParaRPr lang="zh-CN" altLang="en-US" dirty="0"/>
          </a:p>
          <a:p>
            <a:r>
              <a:rPr lang="zh-CN" altLang="en-US" dirty="0"/>
              <a:t>承包方也就是第三方中介具体负责。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按统计口径，该企业填报应付职工薪酬时，应包含正式员工和劳务派遣人员的薪酬，不包含劳务外包人员薪酬和支付给人力资源公司的服务费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如果这个企业未设置应付职工薪酬科目或者内容不完整，怎么统计</a:t>
            </a:r>
            <a:endParaRPr lang="en-US" altLang="zh-CN" dirty="0"/>
          </a:p>
          <a:p>
            <a:r>
              <a:rPr lang="zh-CN" altLang="en-US" dirty="0"/>
              <a:t>按统计口径归并填报，仍然是不包含支付给劳务派遣公司的服务费和劳务外包人员的薪酬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刚才说完了用工方，我们看看派遣方怎么统计</a:t>
            </a:r>
            <a:endParaRPr lang="en-US" altLang="zh-CN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按统计口径，该企业填报应付职工薪酬时，应包含正式员工和签订劳务外包合同人员的薪酬，不包含支付给劳务派遣人员的薪酬</a:t>
            </a:r>
            <a:endParaRPr lang="en-US" altLang="zh-CN" dirty="0"/>
          </a:p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那么</a:t>
            </a:r>
            <a:r>
              <a:rPr lang="en-US" altLang="zh-CN" dirty="0"/>
              <a:t>“</a:t>
            </a:r>
            <a:r>
              <a:rPr lang="zh-CN" altLang="en-US" dirty="0"/>
              <a:t>应付职工报酬</a:t>
            </a:r>
            <a:r>
              <a:rPr lang="en-US" altLang="zh-CN" dirty="0"/>
              <a:t>”</a:t>
            </a:r>
            <a:r>
              <a:rPr lang="zh-CN" altLang="en-US" dirty="0"/>
              <a:t>具体应该怎么填报呢</a:t>
            </a:r>
            <a:endParaRPr lang="zh-CN" altLang="en-US" dirty="0"/>
          </a:p>
          <a:p>
            <a:r>
              <a:rPr lang="zh-CN" altLang="en-US" dirty="0"/>
              <a:t>首先看，企业是否设置应付职工薪酬科目，如果有该科目，看其是否包含统计制度中所列全部内容，如果包含了则直接从应付职工薪酬取数即可，如未完全包含，则需在明细账中摘取缺少的部分与应付职工薪酬合并填报。如果没应付职工科目，那就对照统计制度所列的内容逐一取数合并填报。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在这里还要强调，</a:t>
            </a:r>
            <a:endParaRPr lang="zh-CN" altLang="en-US" dirty="0"/>
          </a:p>
          <a:p>
            <a:r>
              <a:rPr lang="zh-CN" altLang="en-US" dirty="0"/>
              <a:t>财务状况表中的用工人数与劳资表的用工统计原则不同，不要求与之一致</a:t>
            </a:r>
            <a:endParaRPr lang="zh-CN" altLang="en-US" dirty="0"/>
          </a:p>
          <a:p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劳务派遣人员由用工方统计，劳务外包人员由派遣方 也就是第三方中介来统计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endParaRPr lang="zh-CN" altLang="en-US" dirty="0"/>
          </a:p>
          <a:p>
            <a:r>
              <a:rPr lang="zh-CN" altLang="en-US" dirty="0"/>
              <a:t>在刚才讲解过程中出现了多次的劳务派遣和劳务外包，那么该如何区分两者呢</a:t>
            </a:r>
            <a:endParaRPr lang="zh-CN" altLang="en-US" dirty="0"/>
          </a:p>
          <a:p>
            <a:r>
              <a:rPr lang="zh-CN" altLang="en-US" dirty="0"/>
              <a:t>下面我就举例来进行说明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那么</a:t>
            </a:r>
            <a:r>
              <a:rPr lang="en-US" altLang="zh-CN" dirty="0"/>
              <a:t>“</a:t>
            </a:r>
            <a:r>
              <a:rPr lang="zh-CN" altLang="en-US" dirty="0"/>
              <a:t>应付职工报酬</a:t>
            </a:r>
            <a:r>
              <a:rPr lang="en-US" altLang="zh-CN" dirty="0"/>
              <a:t>”</a:t>
            </a:r>
            <a:r>
              <a:rPr lang="zh-CN" altLang="en-US" dirty="0"/>
              <a:t>具体应该怎么填报呢</a:t>
            </a:r>
            <a:endParaRPr lang="zh-CN" altLang="en-US" dirty="0"/>
          </a:p>
          <a:p>
            <a:r>
              <a:rPr lang="zh-CN" altLang="en-US" dirty="0"/>
              <a:t>首先看，企业是否设置应付职工薪酬科目，如果有该科目，看其是否包含统计制度中所列全部内容，如果包含了则直接从应付职工薪酬取数即可，如未完全包含，则需在明细账中摘取缺少的部分与应付职工薪酬合并填报。如果没应付职工科目，那就对照统计制度所列的内容逐一取数合并填报。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下面我们来看应交增值税指标</a:t>
            </a:r>
            <a:endParaRPr lang="zh-CN" altLang="en-US" dirty="0"/>
          </a:p>
          <a:p>
            <a:r>
              <a:rPr lang="zh-CN" altLang="en-US" dirty="0"/>
              <a:t>该指标有两种计算方法，算法和去年没有发生变化。</a:t>
            </a:r>
            <a:endParaRPr lang="zh-CN" altLang="en-US" dirty="0"/>
          </a:p>
          <a:p>
            <a:r>
              <a:rPr lang="zh-CN" altLang="en-US" dirty="0"/>
              <a:t>第一种计算方法，是对应会计科目进行填报</a:t>
            </a:r>
            <a:endParaRPr lang="zh-CN" altLang="en-US" dirty="0"/>
          </a:p>
          <a:p>
            <a:r>
              <a:rPr lang="zh-CN" altLang="en-US" dirty="0">
                <a:sym typeface="+mn-ea"/>
              </a:rPr>
              <a:t>按照指标解释的计算公式，取这七个科目进行计算，具体是</a:t>
            </a:r>
            <a:endParaRPr lang="zh-CN" altLang="en-US" dirty="0">
              <a:sym typeface="+mn-ea"/>
            </a:endParaRPr>
          </a:p>
          <a:p>
            <a:r>
              <a:rPr lang="zh-CN" altLang="en-US" b="1" dirty="0">
                <a:latin typeface="+mn-ea"/>
                <a:sym typeface="+mn-ea"/>
              </a:rPr>
              <a:t>应交增值税（本期累计发生额）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zh-CN" b="1" dirty="0">
                <a:latin typeface="+mn-ea"/>
                <a:sym typeface="+mn-ea"/>
              </a:rPr>
              <a:t>=</a:t>
            </a:r>
            <a:r>
              <a:rPr lang="zh-CN" altLang="en-US" b="1" dirty="0">
                <a:latin typeface="+mn-ea"/>
                <a:sym typeface="+mn-ea"/>
              </a:rPr>
              <a:t>销项税额－（进项税额－进项税额转出）－出口抵减内销产品应纳税额－减免税款</a:t>
            </a:r>
            <a:r>
              <a:rPr lang="en-US" altLang="zh-CN" b="1" dirty="0">
                <a:latin typeface="+mn-ea"/>
                <a:sym typeface="+mn-ea"/>
              </a:rPr>
              <a:t>+</a:t>
            </a:r>
            <a:r>
              <a:rPr lang="zh-CN" altLang="en-US" b="1" dirty="0">
                <a:latin typeface="+mn-ea"/>
                <a:sym typeface="+mn-ea"/>
              </a:rPr>
              <a:t>出口退税</a:t>
            </a:r>
            <a:r>
              <a:rPr lang="en-US" altLang="zh-CN" b="1" dirty="0">
                <a:latin typeface="+mn-ea"/>
                <a:sym typeface="+mn-ea"/>
              </a:rPr>
              <a:t>+</a:t>
            </a:r>
            <a:r>
              <a:rPr lang="zh-CN" altLang="en-US" b="1" dirty="0">
                <a:latin typeface="+mn-ea"/>
                <a:sym typeface="+mn-ea"/>
              </a:rPr>
              <a:t>简易计税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第二个计算方法</a:t>
            </a:r>
            <a:endParaRPr lang="zh-CN" altLang="en-US" dirty="0"/>
          </a:p>
          <a:p>
            <a:r>
              <a:rPr lang="zh-CN" altLang="en-US" dirty="0"/>
              <a:t>是根据增值税纳税申报表来取数计算，具体是</a:t>
            </a:r>
            <a:endParaRPr lang="zh-CN" altLang="en-US" dirty="0"/>
          </a:p>
          <a:p>
            <a:pPr lvl="0">
              <a:defRPr/>
            </a:pPr>
            <a:r>
              <a:rPr lang="zh-CN" altLang="en-US" b="1" dirty="0">
                <a:latin typeface="+mn-ea"/>
                <a:sym typeface="+mn-ea"/>
              </a:rPr>
              <a:t>应交增值税（本期累计发生额）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ea"/>
                <a:sym typeface="+mn-ea"/>
              </a:rPr>
              <a:t>=</a:t>
            </a:r>
            <a:r>
              <a:rPr lang="zh-CN" altLang="en-US" b="1" dirty="0">
                <a:latin typeface="+mn-ea"/>
                <a:sym typeface="+mn-ea"/>
              </a:rPr>
              <a:t>销项税额－（进项税额－进项税额转出－免、抵、退应退税额）</a:t>
            </a:r>
            <a:r>
              <a:rPr lang="en-US" b="1" dirty="0">
                <a:latin typeface="+mn-ea"/>
                <a:sym typeface="+mn-ea"/>
              </a:rPr>
              <a:t>+</a:t>
            </a:r>
            <a:r>
              <a:rPr lang="zh-CN" altLang="en-US" b="1" dirty="0">
                <a:latin typeface="+mn-ea"/>
                <a:sym typeface="+mn-ea"/>
              </a:rPr>
              <a:t>简易计税办法计算的应纳税额</a:t>
            </a:r>
            <a:r>
              <a:rPr lang="en-US" b="1" dirty="0">
                <a:latin typeface="+mn-ea"/>
                <a:sym typeface="+mn-ea"/>
              </a:rPr>
              <a:t>+</a:t>
            </a:r>
            <a:r>
              <a:rPr lang="zh-CN" altLang="en-US" b="1" dirty="0">
                <a:latin typeface="+mn-ea"/>
                <a:sym typeface="+mn-ea"/>
              </a:rPr>
              <a:t>按简易计税办法计算的纳税检查应补缴税额－应纳税额减征额</a:t>
            </a:r>
            <a:r>
              <a:rPr lang="en-US" altLang="zh-CN" b="1" dirty="0">
                <a:latin typeface="+mn-ea"/>
                <a:sym typeface="+mn-ea"/>
              </a:rPr>
              <a:t>-</a:t>
            </a:r>
            <a:r>
              <a:rPr lang="zh-CN" altLang="en-US" b="1" dirty="0">
                <a:latin typeface="+mn-ea"/>
                <a:sym typeface="+mn-ea"/>
              </a:rPr>
              <a:t>加计抵减额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sym typeface="+mn-ea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sym typeface="+mn-ea"/>
              </a:rPr>
              <a:t>1-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sym typeface="+mn-ea"/>
              </a:rPr>
              <a:t>本期累计数）</a:t>
            </a:r>
            <a:endParaRPr lang="zh-CN" altLang="en-US" b="1" dirty="0">
              <a:solidFill>
                <a:srgbClr val="FF0000"/>
              </a:solidFill>
              <a:latin typeface="+mn-ea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这里面提到了加计抵减额，那么我们来看加计抵减额该怎么获取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加计抵减是根据每月可抵减项目来计算的，不见得每个月都有</a:t>
            </a:r>
            <a:endParaRPr lang="en-US" altLang="zh-CN" dirty="0"/>
          </a:p>
          <a:p>
            <a:r>
              <a:rPr lang="zh-CN" altLang="en-US" dirty="0"/>
              <a:t>计算方法指标解释也说得很清楚，用</a:t>
            </a:r>
            <a:r>
              <a:rPr lang="en-US" altLang="zh-CN" dirty="0"/>
              <a:t>“</a:t>
            </a:r>
            <a:r>
              <a:rPr lang="zh-CN" altLang="en-US" dirty="0"/>
              <a:t>税额抵减情况表</a:t>
            </a:r>
            <a:r>
              <a:rPr lang="en-US" altLang="zh-CN" dirty="0"/>
              <a:t>”</a:t>
            </a:r>
            <a:r>
              <a:rPr lang="zh-CN" altLang="en-US" dirty="0"/>
              <a:t>的第</a:t>
            </a:r>
            <a:r>
              <a:rPr lang="en-US" altLang="zh-CN" dirty="0"/>
              <a:t>6</a:t>
            </a:r>
            <a:r>
              <a:rPr lang="zh-CN" altLang="en-US" dirty="0"/>
              <a:t>行</a:t>
            </a:r>
            <a:r>
              <a:rPr lang="en-US" altLang="zh-CN" dirty="0"/>
              <a:t>“</a:t>
            </a:r>
            <a:r>
              <a:rPr lang="zh-CN" altLang="en-US" dirty="0"/>
              <a:t>本期发生额</a:t>
            </a:r>
            <a:r>
              <a:rPr lang="en-US" altLang="zh-CN" dirty="0"/>
              <a:t>”</a:t>
            </a:r>
            <a:r>
              <a:rPr lang="zh-CN" altLang="en-US" dirty="0"/>
              <a:t>减去</a:t>
            </a:r>
            <a:r>
              <a:rPr lang="en-US" altLang="zh-CN" dirty="0"/>
              <a:t>“</a:t>
            </a:r>
            <a:r>
              <a:rPr lang="zh-CN" altLang="en-US" dirty="0"/>
              <a:t>本期调减额</a:t>
            </a:r>
            <a:r>
              <a:rPr lang="en-US" altLang="zh-CN" dirty="0"/>
              <a:t>”</a:t>
            </a:r>
            <a:r>
              <a:rPr lang="zh-CN" altLang="en-US" dirty="0"/>
              <a:t>，这样算出来是当期加计抵减额</a:t>
            </a:r>
            <a:endParaRPr lang="en-US" altLang="zh-CN" dirty="0"/>
          </a:p>
          <a:p>
            <a:r>
              <a:rPr lang="zh-CN" altLang="en-US" dirty="0"/>
              <a:t>注意提醒企业的是，应交增值税本身是累计数，所以扣减加计抵减额的时候也要扣累计数，也就是每期加计抵减额之和</a:t>
            </a:r>
            <a:endParaRPr lang="en-US" altLang="zh-CN" dirty="0"/>
          </a:p>
          <a:p>
            <a:r>
              <a:rPr lang="zh-CN" altLang="en-US" dirty="0"/>
              <a:t>应交增值税这个指标，可以重点推荐企业使用统计局提供的电子台账，公式都是套好的，只要取数没问题，那么计算结果就没问题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ym typeface="+mn-ea"/>
              </a:rPr>
              <a:t>今年继续坚持</a:t>
            </a:r>
            <a:r>
              <a:rPr lang="en-US" altLang="zh-CN" dirty="0">
                <a:sym typeface="+mn-ea"/>
              </a:rPr>
              <a:t>“</a:t>
            </a:r>
            <a:r>
              <a:rPr lang="zh-CN" altLang="en-US" dirty="0">
                <a:sym typeface="+mn-ea"/>
              </a:rPr>
              <a:t>瘦身健体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的原则，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指标总体变动不大</a:t>
            </a:r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新增的少，删除的多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下面我们来强调应交增值税的几点注意事项：</a:t>
            </a:r>
            <a:endParaRPr lang="zh-CN" altLang="en-US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1.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两种计算方法，一旦确定，原则不得更改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2.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应交增值税是报告期内的累计数，而且是应交概念，不是当月数，不是实缴数，也不是余额数。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3.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不含以前年度留抵的进项税额（这点与税务部门要求不一样）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4.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不包含往年增值税减免及退税返还税额。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5.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计算结果为负数的，要如实填写这个负数，不要填“</a:t>
            </a: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0”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（这点也与税务部门要求不一样）</a:t>
            </a:r>
            <a:endParaRPr lang="en-US" altLang="zh-CN" b="1" dirty="0">
              <a:solidFill>
                <a:srgbClr val="FFFF00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rgbClr val="FFFF00"/>
                </a:solidFill>
                <a:latin typeface="+mn-ea"/>
                <a:sym typeface="+mn-ea"/>
              </a:rPr>
              <a:t>6.</a:t>
            </a:r>
            <a:r>
              <a:rPr lang="zh-CN" altLang="en-US" b="1" dirty="0">
                <a:solidFill>
                  <a:srgbClr val="FFFF00"/>
                </a:solidFill>
                <a:latin typeface="+mn-ea"/>
                <a:sym typeface="+mn-ea"/>
              </a:rPr>
              <a:t>包含即征即退货物、劳务和应税服务部分</a:t>
            </a:r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那么，第三部分，就来讲一下对于企业来讲，如何准确高效的填报财务状况表</a:t>
            </a:r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b="1" dirty="0">
              <a:solidFill>
                <a:srgbClr val="FFFF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CN" altLang="en-US" sz="1600" b="1" dirty="0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那么第一呢是要确定企业执行的会计准则情况。</a:t>
            </a:r>
            <a:endParaRPr lang="zh-CN" altLang="en-US" sz="1600" b="1" dirty="0">
              <a:solidFill>
                <a:srgbClr val="FFFF00"/>
              </a:solidFill>
              <a:latin typeface="+mj-ea"/>
              <a:ea typeface="+mj-ea"/>
              <a:sym typeface="+mn-ea"/>
            </a:endParaRPr>
          </a:p>
          <a:p>
            <a:r>
              <a:rPr lang="zh-CN" altLang="en-US" sz="1600" b="1" dirty="0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因为会计准则是财务状况表的填报基础和审核依据，因此建议企业在年报时先填</a:t>
            </a:r>
            <a:r>
              <a:rPr lang="en-US" altLang="zh-CN" sz="1600" b="1" dirty="0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101-1</a:t>
            </a:r>
            <a:r>
              <a:rPr lang="zh-CN" altLang="en-US" sz="1600" b="1" dirty="0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表，避免不必要的跨表审核引发的强制性错误。</a:t>
            </a:r>
            <a:endParaRPr lang="en-US" altLang="zh-CN" sz="1600" dirty="0">
              <a:latin typeface="+mn-ea"/>
              <a:ea typeface="+mn-ea"/>
            </a:endParaRPr>
          </a:p>
          <a:p>
            <a:r>
              <a:rPr lang="zh-CN" altLang="en-US" sz="1600" dirty="0">
                <a:latin typeface="+mn-ea"/>
                <a:ea typeface="+mn-ea"/>
              </a:rPr>
              <a:t>下面列举了我们服务业相关的会计准则或制度</a:t>
            </a:r>
            <a:endParaRPr lang="en-US" altLang="zh-CN" sz="1600" dirty="0">
              <a:latin typeface="+mn-ea"/>
              <a:ea typeface="+mn-ea"/>
            </a:endParaRPr>
          </a:p>
          <a:p>
            <a:r>
              <a:rPr lang="zh-CN" altLang="en-US" sz="1600" dirty="0">
                <a:latin typeface="+mn-ea"/>
                <a:ea typeface="+mn-ea"/>
              </a:rPr>
              <a:t>企业性质的单位，一般会涉及到</a:t>
            </a:r>
            <a:r>
              <a:rPr lang="en-US" altLang="zh-CN" sz="1600" dirty="0">
                <a:latin typeface="+mn-ea"/>
                <a:ea typeface="+mn-ea"/>
              </a:rPr>
              <a:t>“</a:t>
            </a:r>
            <a:r>
              <a:rPr lang="zh-CN" altLang="en-US" sz="1600" dirty="0">
                <a:latin typeface="+mn-ea"/>
                <a:ea typeface="+mn-ea"/>
              </a:rPr>
              <a:t>企业会计准则</a:t>
            </a:r>
            <a:r>
              <a:rPr lang="en-US" altLang="zh-CN" sz="1600" dirty="0">
                <a:latin typeface="+mn-ea"/>
                <a:ea typeface="+mn-ea"/>
              </a:rPr>
              <a:t>”“</a:t>
            </a:r>
            <a:r>
              <a:rPr lang="zh-CN" altLang="en-US" sz="1600" dirty="0">
                <a:latin typeface="+mn-ea"/>
                <a:ea typeface="+mn-ea"/>
              </a:rPr>
              <a:t>小企业会计准则</a:t>
            </a:r>
            <a:r>
              <a:rPr lang="en-US" altLang="zh-CN" sz="1600" dirty="0">
                <a:latin typeface="+mn-ea"/>
                <a:ea typeface="+mn-ea"/>
              </a:rPr>
              <a:t>”</a:t>
            </a:r>
            <a:r>
              <a:rPr lang="zh-CN" altLang="en-US" sz="1600" dirty="0">
                <a:latin typeface="+mn-ea"/>
                <a:ea typeface="+mn-ea"/>
              </a:rPr>
              <a:t>和</a:t>
            </a:r>
            <a:r>
              <a:rPr lang="en-US" altLang="zh-CN" sz="1600" dirty="0">
                <a:latin typeface="+mn-ea"/>
                <a:ea typeface="+mn-ea"/>
              </a:rPr>
              <a:t>“</a:t>
            </a:r>
            <a:r>
              <a:rPr lang="zh-CN" altLang="en-US" sz="1600" dirty="0">
                <a:latin typeface="+mn-ea"/>
                <a:ea typeface="+mn-ea"/>
              </a:rPr>
              <a:t>其他企业会计制度</a:t>
            </a:r>
            <a:r>
              <a:rPr lang="en-US" altLang="zh-CN" sz="1600" dirty="0">
                <a:latin typeface="+mn-ea"/>
                <a:ea typeface="+mn-ea"/>
              </a:rPr>
              <a:t>”</a:t>
            </a:r>
            <a:endParaRPr lang="en-US" altLang="zh-CN" sz="1600" dirty="0">
              <a:latin typeface="+mn-ea"/>
              <a:ea typeface="+mn-ea"/>
            </a:endParaRPr>
          </a:p>
          <a:p>
            <a:r>
              <a:rPr lang="zh-CN" altLang="en-US" sz="1600" dirty="0">
                <a:latin typeface="+mn-ea"/>
                <a:ea typeface="+mn-ea"/>
              </a:rPr>
              <a:t>非企业性质的单位，一般是用</a:t>
            </a:r>
            <a:r>
              <a:rPr lang="en-US" altLang="zh-CN" sz="1600" dirty="0">
                <a:latin typeface="+mn-ea"/>
                <a:ea typeface="+mn-ea"/>
              </a:rPr>
              <a:t>“</a:t>
            </a:r>
            <a:r>
              <a:rPr lang="zh-CN" altLang="en-US" sz="1600" dirty="0">
                <a:latin typeface="+mn-ea"/>
                <a:ea typeface="+mn-ea"/>
              </a:rPr>
              <a:t>政府会计制度</a:t>
            </a:r>
            <a:r>
              <a:rPr lang="en-US" altLang="zh-CN" sz="1600" dirty="0">
                <a:latin typeface="+mn-ea"/>
                <a:ea typeface="+mn-ea"/>
              </a:rPr>
              <a:t>”</a:t>
            </a:r>
            <a:r>
              <a:rPr lang="zh-CN" altLang="en-US" sz="1600" dirty="0">
                <a:latin typeface="+mn-ea"/>
                <a:ea typeface="+mn-ea"/>
              </a:rPr>
              <a:t>和</a:t>
            </a:r>
            <a:r>
              <a:rPr lang="en-US" altLang="zh-CN" sz="1600" dirty="0">
                <a:latin typeface="+mn-ea"/>
                <a:ea typeface="+mn-ea"/>
              </a:rPr>
              <a:t>“</a:t>
            </a:r>
            <a:r>
              <a:rPr lang="zh-CN" altLang="en-US" sz="1600" dirty="0">
                <a:latin typeface="+mn-ea"/>
                <a:ea typeface="+mn-ea"/>
              </a:rPr>
              <a:t>民间非营利组织会计制度</a:t>
            </a:r>
            <a:r>
              <a:rPr lang="en-US" altLang="zh-CN" sz="1600" dirty="0">
                <a:latin typeface="+mn-ea"/>
                <a:ea typeface="+mn-ea"/>
              </a:rPr>
              <a:t>”</a:t>
            </a:r>
            <a:r>
              <a:rPr lang="zh-CN" altLang="en-US" sz="1600" dirty="0">
                <a:latin typeface="+mn-ea"/>
                <a:ea typeface="+mn-ea"/>
              </a:rPr>
              <a:t>，其中政府会计制度是自</a:t>
            </a:r>
            <a:r>
              <a:rPr lang="en-US" altLang="zh-CN" sz="1600" dirty="0">
                <a:latin typeface="+mn-ea"/>
                <a:ea typeface="+mn-ea"/>
              </a:rPr>
              <a:t>2019</a:t>
            </a:r>
            <a:r>
              <a:rPr lang="zh-CN" altLang="en-US" sz="1600" dirty="0">
                <a:latin typeface="+mn-ea"/>
                <a:ea typeface="+mn-ea"/>
              </a:rPr>
              <a:t>年由行政和事业会计制度演变而来</a:t>
            </a:r>
            <a:endParaRPr lang="en-US" altLang="zh-CN" sz="1600" dirty="0">
              <a:latin typeface="+mn-ea"/>
              <a:ea typeface="+mn-ea"/>
            </a:endParaRPr>
          </a:p>
          <a:p>
            <a:r>
              <a:rPr lang="zh-CN" altLang="en-US" sz="1600" dirty="0">
                <a:latin typeface="+mn-ea"/>
                <a:ea typeface="+mn-ea"/>
              </a:rPr>
              <a:t>其他这部分，主要是一些合伙人制单位和特殊单位，合伙人制单位如会所、律所等，这部分单位我们是视同企业的、</a:t>
            </a:r>
            <a:endParaRPr lang="zh-CN" altLang="en-US" sz="1600" dirty="0">
              <a:latin typeface="+mn-ea"/>
              <a:ea typeface="+mn-ea"/>
            </a:endParaRPr>
          </a:p>
          <a:p>
            <a:r>
              <a:rPr lang="zh-CN" altLang="en-US" sz="1600" dirty="0">
                <a:latin typeface="+mn-ea"/>
                <a:ea typeface="+mn-ea"/>
              </a:rPr>
              <a:t>特殊单位，如寺庙、宗教场所等，这些单位一般根据其自身实际情况，自行选择会计制度，我们不做统一要求。</a:t>
            </a:r>
            <a:endParaRPr lang="zh-CN" altLang="en-US" sz="1600" dirty="0">
              <a:latin typeface="+mn-ea"/>
              <a:ea typeface="+mn-ea"/>
            </a:endParaRPr>
          </a:p>
          <a:p>
            <a:r>
              <a:rPr lang="zh-CN" altLang="en-US" sz="1600" dirty="0">
                <a:latin typeface="+mn-ea"/>
                <a:ea typeface="+mn-ea"/>
              </a:rPr>
              <a:t>那么下面我们就来看下，这个比较特殊的合伙人制单位在填报</a:t>
            </a:r>
            <a:r>
              <a:rPr lang="en-US" altLang="zh-CN" sz="1600" dirty="0">
                <a:latin typeface="+mn-ea"/>
                <a:ea typeface="+mn-ea"/>
              </a:rPr>
              <a:t>101-1</a:t>
            </a:r>
            <a:r>
              <a:rPr lang="zh-CN" altLang="en-US" sz="1600" dirty="0">
                <a:latin typeface="+mn-ea"/>
                <a:ea typeface="+mn-ea"/>
              </a:rPr>
              <a:t>表时，选择会计准则的注意事项</a:t>
            </a:r>
            <a:endParaRPr lang="zh-CN" altLang="en-US" sz="1600" dirty="0">
              <a:latin typeface="+mn-ea"/>
              <a:ea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幻灯片图像占位符 1"/>
          <p:cNvSpPr>
            <a:spLocks noGrp="true" noRot="true" noChangeAspect="true" noTextEdit="true"/>
          </p:cNvSpPr>
          <p:nvPr>
            <p:ph type="sldImg"/>
          </p:nvPr>
        </p:nvSpPr>
        <p:spPr>
          <a:xfrm>
            <a:off x="-2639262" y="1108229"/>
            <a:ext cx="9846453" cy="5541139"/>
          </a:xfrm>
        </p:spPr>
      </p:sp>
      <p:sp>
        <p:nvSpPr>
          <p:cNvPr id="132099" name="备注占位符 2"/>
          <p:cNvSpPr>
            <a:spLocks noGrp="true"/>
          </p:cNvSpPr>
          <p:nvPr>
            <p:ph type="body" idx="1"/>
          </p:nvPr>
        </p:nvSpPr>
        <p:spPr>
          <a:xfrm>
            <a:off x="456474" y="7019591"/>
            <a:ext cx="3653916" cy="6649014"/>
          </a:xfrm>
          <a:noFill/>
        </p:spPr>
        <p:txBody>
          <a:bodyPr lIns="91440" tIns="45720" rIns="91440" bIns="45720"/>
          <a:lstStyle/>
          <a:p>
            <a:pPr eaLnBrk="1" hangingPunct="1">
              <a:spcBef>
                <a:spcPct val="0"/>
              </a:spcBef>
            </a:pPr>
            <a:r>
              <a:rPr lang="zh-CN" altLang="en-US" dirty="0">
                <a:ea typeface="宋体" pitchFamily="2" charset="-122"/>
                <a:sym typeface="+mn-ea"/>
              </a:rPr>
              <a:t>目前律师事务所、会计师事务所和税务师事务所在填报</a:t>
            </a:r>
            <a:r>
              <a:rPr lang="en-US" altLang="zh-CN" dirty="0">
                <a:ea typeface="宋体" pitchFamily="2" charset="-122"/>
                <a:sym typeface="+mn-ea"/>
              </a:rPr>
              <a:t>101</a:t>
            </a:r>
            <a:r>
              <a:rPr lang="zh-CN" altLang="en-US" dirty="0">
                <a:ea typeface="宋体" pitchFamily="2" charset="-122"/>
                <a:sym typeface="+mn-ea"/>
              </a:rPr>
              <a:t>表时，第</a:t>
            </a:r>
            <a:r>
              <a:rPr lang="en-US" altLang="zh-CN" dirty="0">
                <a:ea typeface="宋体" pitchFamily="2" charset="-122"/>
                <a:sym typeface="+mn-ea"/>
              </a:rPr>
              <a:t>209</a:t>
            </a:r>
            <a:r>
              <a:rPr lang="zh-CN" altLang="en-US" dirty="0">
                <a:ea typeface="宋体" pitchFamily="2" charset="-122"/>
                <a:sym typeface="+mn-ea"/>
              </a:rPr>
              <a:t>和</a:t>
            </a:r>
            <a:r>
              <a:rPr lang="en-US" altLang="zh-CN" dirty="0">
                <a:ea typeface="宋体" pitchFamily="2" charset="-122"/>
                <a:sym typeface="+mn-ea"/>
              </a:rPr>
              <a:t>210</a:t>
            </a:r>
            <a:r>
              <a:rPr lang="zh-CN" altLang="en-US" dirty="0">
                <a:ea typeface="宋体" pitchFamily="2" charset="-122"/>
                <a:sym typeface="+mn-ea"/>
              </a:rPr>
              <a:t>选项都应选择企业会计准则制度和执行企业会计准则，</a:t>
            </a:r>
            <a:endParaRPr lang="zh-CN" altLang="en-US" dirty="0">
              <a:ea typeface="宋体" pitchFamily="2" charset="-122"/>
              <a:sym typeface="+mn-ea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dirty="0">
                <a:ea typeface="宋体" pitchFamily="2" charset="-122"/>
                <a:sym typeface="+mn-ea"/>
              </a:rPr>
              <a:t>这点和上年一致，保持不变</a:t>
            </a:r>
            <a:endParaRPr lang="zh-CN" altLang="en-US" dirty="0">
              <a:ea typeface="宋体" pitchFamily="2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dirty="0">
                <a:ea typeface="宋体" pitchFamily="2" charset="-122"/>
              </a:rPr>
              <a:t>那么确定完会计准则后，</a:t>
            </a:r>
            <a:endParaRPr lang="zh-CN" altLang="en-US" dirty="0">
              <a:ea typeface="宋体" pitchFamily="2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dirty="0">
                <a:ea typeface="宋体" pitchFamily="2" charset="-122"/>
              </a:rPr>
              <a:t>我们就来讲一讲如何通过企业的财务表来高效的填报统计数据</a:t>
            </a:r>
            <a:endParaRPr lang="zh-CN" altLang="en-US" dirty="0">
              <a:ea typeface="宋体" pitchFamily="2" charset="-122"/>
            </a:endParaRPr>
          </a:p>
        </p:txBody>
      </p:sp>
      <p:sp>
        <p:nvSpPr>
          <p:cNvPr id="132100" name="灯片编号占位符 3"/>
          <p:cNvSpPr txBox="true">
            <a:spLocks noGrp="true"/>
          </p:cNvSpPr>
          <p:nvPr/>
        </p:nvSpPr>
        <p:spPr bwMode="auto">
          <a:xfrm>
            <a:off x="2586325" y="14034434"/>
            <a:ext cx="1979471" cy="7387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96DDB13-7D0F-4431-808E-1C96C919798B}" type="slidenum">
              <a:rPr lang="en-US" altLang="zh-CN" sz="1200" b="0">
                <a:latin typeface="Calibri" panose="020F0502020204030204" charset="0"/>
              </a:rPr>
            </a:fld>
            <a:endParaRPr lang="en-US" altLang="zh-CN" sz="1200" b="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接下来我们看一下如何快速取数，</a:t>
            </a:r>
            <a:endParaRPr lang="zh-CN" altLang="en-US" dirty="0"/>
          </a:p>
          <a:p>
            <a:r>
              <a:rPr lang="zh-CN" altLang="en-US" dirty="0"/>
              <a:t>首先是资产负债部分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在资产负债表中大部分可以直接取数进行填报，这里面要注意，</a:t>
            </a:r>
            <a:r>
              <a:rPr lang="zh-CN" altLang="en-US" dirty="0"/>
              <a:t>除</a:t>
            </a:r>
            <a:r>
              <a:rPr lang="zh-CN" altLang="en-US" dirty="0">
                <a:sym typeface="+mn-ea"/>
              </a:rPr>
              <a:t>折旧指标是累计数之外，</a:t>
            </a:r>
            <a:r>
              <a:rPr lang="zh-CN" altLang="en-US" dirty="0"/>
              <a:t>其他指标都是期末余额数，也就是时点数</a:t>
            </a:r>
            <a:endParaRPr lang="zh-CN" altLang="en-US" dirty="0"/>
          </a:p>
          <a:p>
            <a:r>
              <a:rPr lang="zh-CN" altLang="en-US" dirty="0"/>
              <a:t>其中还要注意，累计折旧是累计数，固定资产清理或报废时会冲减，而本年折旧是本年报告期内的累计数，固定资产清理或报废时不冲减。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接下来我们看一下如何快速取数，</a:t>
            </a:r>
            <a:endParaRPr lang="zh-CN" altLang="en-US" dirty="0"/>
          </a:p>
          <a:p>
            <a:r>
              <a:rPr lang="zh-CN" altLang="en-US" dirty="0"/>
              <a:t>首先是资产负债部分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在资产负债表中大部分可以直接取数进行填报，这里面要注意，</a:t>
            </a:r>
            <a:r>
              <a:rPr lang="zh-CN" altLang="en-US" dirty="0"/>
              <a:t>除</a:t>
            </a:r>
            <a:r>
              <a:rPr lang="zh-CN" altLang="en-US" dirty="0">
                <a:sym typeface="+mn-ea"/>
              </a:rPr>
              <a:t>折旧指标是累计数之外，</a:t>
            </a:r>
            <a:r>
              <a:rPr lang="zh-CN" altLang="en-US" dirty="0"/>
              <a:t>其他指标都是期末余额数，也就是时点数</a:t>
            </a:r>
            <a:endParaRPr lang="zh-CN" altLang="en-US" dirty="0"/>
          </a:p>
          <a:p>
            <a:r>
              <a:rPr lang="zh-CN" altLang="en-US" dirty="0"/>
              <a:t>其中还要注意，累计折旧是累计数，固定资产清理或报废时会冲减，而本年折旧是本年报告期内的累计数，固定资产清理或报废时不冲减。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true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损益部分也是一样，</a:t>
            </a:r>
            <a:endParaRPr lang="zh-CN" altLang="en-US" dirty="0"/>
          </a:p>
          <a:p>
            <a:r>
              <a:rPr lang="zh-CN" altLang="en-US" dirty="0"/>
              <a:t>首先，损益指标都是报告期内的累计数，大部分可以从企业的损益表中直接取数</a:t>
            </a:r>
            <a:endParaRPr lang="en-US" altLang="zh-CN" dirty="0"/>
          </a:p>
          <a:p>
            <a:r>
              <a:rPr lang="zh-CN" altLang="en-US" dirty="0"/>
              <a:t>其次，</a:t>
            </a:r>
            <a:r>
              <a:rPr lang="zh-CN" altLang="en-US" b="1" dirty="0">
                <a:solidFill>
                  <a:srgbClr val="FFFF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注意资产减值损失和信用减值损失本年是以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负号记为损失，</a:t>
            </a:r>
            <a:r>
              <a:rPr lang="zh-CN" altLang="en-US" b="1" dirty="0">
                <a:solidFill>
                  <a:srgbClr val="FFFF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与会计处理的内涵不同，会计处理中损失一般为正数，负数代表冲回，也就是前期计提多了。统计中损失为负数，这点本年需要格外注意。</a:t>
            </a:r>
            <a:endParaRPr lang="zh-CN" altLang="en-US" b="1" dirty="0">
              <a:solidFill>
                <a:srgbClr val="FFFF00"/>
              </a:solidFill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r>
              <a:rPr lang="zh-CN" altLang="en-US" dirty="0"/>
              <a:t>再有就是对新增指标，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净敞口套期收益同期数</a:t>
            </a:r>
            <a:r>
              <a:rPr lang="zh-CN" altLang="en-US" b="1" dirty="0">
                <a:solidFill>
                  <a:srgbClr val="FFFF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不要漏填</a:t>
            </a:r>
            <a:r>
              <a:rPr lang="zh-CN" altLang="en-US" dirty="0"/>
              <a:t>。</a:t>
            </a:r>
            <a:endParaRPr lang="zh-CN" altLang="en-US" dirty="0"/>
          </a:p>
          <a:p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png"/><Relationship Id="rId3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png"/><Relationship Id="rId3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tags" Target="../tags/tag9.xml"/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.png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12.xml"/><Relationship Id="rId4" Type="http://schemas.openxmlformats.org/officeDocument/2006/relationships/image" Target="../media/image2.png"/><Relationship Id="rId3" Type="http://schemas.openxmlformats.org/officeDocument/2006/relationships/tags" Target="../tags/tag11.xml"/><Relationship Id="rId2" Type="http://schemas.openxmlformats.org/officeDocument/2006/relationships/image" Target="../media/image3.png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.png"/><Relationship Id="rId3" Type="http://schemas.openxmlformats.org/officeDocument/2006/relationships/tags" Target="../tags/tag13.xml"/><Relationship Id="rId2" Type="http://schemas.openxmlformats.org/officeDocument/2006/relationships/image" Target="../media/image3.png"/><Relationship Id="rId1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14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tags" Target="../tags/tag15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tags" Target="../tags/tag16.xml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19.xml"/><Relationship Id="rId1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.png"/><Relationship Id="rId2" Type="http://schemas.openxmlformats.org/officeDocument/2006/relationships/tags" Target="../tags/tag20.xml"/><Relationship Id="rId1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>
            <a:off x="10879774" y="3948113"/>
            <a:ext cx="474663" cy="47466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5" name="文本框 62"/>
          <p:cNvSpPr txBox="true"/>
          <p:nvPr/>
        </p:nvSpPr>
        <p:spPr>
          <a:xfrm>
            <a:off x="704818" y="3105834"/>
            <a:ext cx="11040746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false">
            <a:spAutoFit/>
          </a:bodyPr>
          <a:lstStyle/>
          <a:p>
            <a:pPr algn="ctr"/>
            <a:r>
              <a:rPr lang="zh-CN" altLang="zh-CN" sz="3600" kern="100" dirty="0">
                <a:effectLst/>
                <a:ea typeface="方正小标宋简体" panose="02000000000000000000" charset="-122"/>
                <a:cs typeface="宋体" pitchFamily="2" charset="-122"/>
              </a:rPr>
              <a:t>规模以上服务业企业财务状况表</a:t>
            </a:r>
            <a:endParaRPr lang="en-US" altLang="zh-CN" sz="3600" kern="100" dirty="0">
              <a:effectLst/>
              <a:ea typeface="方正小标宋简体" panose="02000000000000000000" charset="-122"/>
              <a:cs typeface="宋体" pitchFamily="2" charset="-122"/>
            </a:endParaRPr>
          </a:p>
          <a:p>
            <a:pPr algn="ctr"/>
            <a:r>
              <a:rPr lang="zh-CN" altLang="en-US" sz="3600" kern="100" dirty="0">
                <a:solidFill>
                  <a:schemeClr val="tx1"/>
                </a:solidFill>
                <a:latin typeface="方正小标宋简体" panose="02000000000000000000" charset="-122"/>
                <a:ea typeface="方正小标宋简体" panose="02000000000000000000" charset="-122"/>
                <a:sym typeface="+mn-ea"/>
              </a:rPr>
              <a:t>（</a:t>
            </a:r>
            <a:r>
              <a:rPr lang="en-US" altLang="zh-CN" sz="3600" kern="100" dirty="0">
                <a:solidFill>
                  <a:schemeClr val="tx1"/>
                </a:solidFill>
                <a:latin typeface="方正小标宋简体" panose="02000000000000000000" charset="-122"/>
                <a:ea typeface="方正小标宋简体" panose="02000000000000000000" charset="-122"/>
                <a:sym typeface="+mn-ea"/>
              </a:rPr>
              <a:t>F103</a:t>
            </a:r>
            <a:r>
              <a:rPr lang="zh-CN" altLang="en-US" sz="3600" kern="100" dirty="0">
                <a:solidFill>
                  <a:schemeClr val="tx1"/>
                </a:solidFill>
                <a:latin typeface="方正小标宋简体" panose="02000000000000000000" charset="-122"/>
                <a:ea typeface="方正小标宋简体" panose="02000000000000000000" charset="-122"/>
                <a:sym typeface="+mn-ea"/>
              </a:rPr>
              <a:t>表、</a:t>
            </a:r>
            <a:r>
              <a:rPr lang="en-US" altLang="zh-CN" sz="3600" kern="100" dirty="0">
                <a:solidFill>
                  <a:schemeClr val="tx1"/>
                </a:solidFill>
                <a:latin typeface="方正小标宋简体" panose="02000000000000000000" charset="-122"/>
                <a:ea typeface="方正小标宋简体" panose="02000000000000000000" charset="-122"/>
                <a:sym typeface="+mn-ea"/>
              </a:rPr>
              <a:t>F203</a:t>
            </a:r>
            <a:r>
              <a:rPr lang="zh-CN" altLang="en-US" sz="3600" kern="100" dirty="0">
                <a:solidFill>
                  <a:schemeClr val="tx1"/>
                </a:solidFill>
                <a:latin typeface="方正小标宋简体" panose="02000000000000000000" charset="-122"/>
                <a:ea typeface="方正小标宋简体" panose="02000000000000000000" charset="-122"/>
                <a:sym typeface="+mn-ea"/>
              </a:rPr>
              <a:t>表）</a:t>
            </a:r>
            <a:endParaRPr lang="zh-CN" altLang="en-US" sz="3600" dirty="0">
              <a:solidFill>
                <a:schemeClr val="tx1"/>
              </a:solidFill>
              <a:latin typeface="方正小标宋简体" panose="02000000000000000000" charset="-122"/>
              <a:ea typeface="方正小标宋简体" panose="02000000000000000000" charset="-122"/>
              <a:sym typeface="+mn-ea"/>
            </a:endParaRPr>
          </a:p>
        </p:txBody>
      </p:sp>
      <p:pic>
        <p:nvPicPr>
          <p:cNvPr id="6146" name="图片 6"/>
          <p:cNvPicPr>
            <a:picLocks noChangeAspect="true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26188" y="5200650"/>
            <a:ext cx="5865812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" name="任意多边形 47"/>
          <p:cNvSpPr/>
          <p:nvPr/>
        </p:nvSpPr>
        <p:spPr>
          <a:xfrm rot="5400000">
            <a:off x="4991100" y="-4222115"/>
            <a:ext cx="915670" cy="10746740"/>
          </a:xfrm>
          <a:custGeom>
            <a:avLst/>
            <a:gdLst>
              <a:gd name="connsiteX0" fmla="*/ 0 w 990604"/>
              <a:gd name="connsiteY0" fmla="*/ 5956738 h 5956738"/>
              <a:gd name="connsiteX1" fmla="*/ 0 w 990604"/>
              <a:gd name="connsiteY1" fmla="*/ 317938 h 5956738"/>
              <a:gd name="connsiteX2" fmla="*/ 6 w 990604"/>
              <a:gd name="connsiteY2" fmla="*/ 317938 h 5956738"/>
              <a:gd name="connsiteX3" fmla="*/ 495305 w 990604"/>
              <a:gd name="connsiteY3" fmla="*/ 0 h 5956738"/>
              <a:gd name="connsiteX4" fmla="*/ 990604 w 990604"/>
              <a:gd name="connsiteY4" fmla="*/ 317938 h 5956738"/>
              <a:gd name="connsiteX5" fmla="*/ 990601 w 990604"/>
              <a:gd name="connsiteY5" fmla="*/ 317938 h 5956738"/>
              <a:gd name="connsiteX6" fmla="*/ 990601 w 990604"/>
              <a:gd name="connsiteY6" fmla="*/ 5956738 h 595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604" h="5956738">
                <a:moveTo>
                  <a:pt x="0" y="5956738"/>
                </a:moveTo>
                <a:lnTo>
                  <a:pt x="0" y="317938"/>
                </a:lnTo>
                <a:lnTo>
                  <a:pt x="6" y="317938"/>
                </a:lnTo>
                <a:lnTo>
                  <a:pt x="495305" y="0"/>
                </a:lnTo>
                <a:lnTo>
                  <a:pt x="990604" y="317938"/>
                </a:lnTo>
                <a:lnTo>
                  <a:pt x="990601" y="317938"/>
                </a:lnTo>
                <a:lnTo>
                  <a:pt x="990601" y="5956738"/>
                </a:lnTo>
                <a:close/>
              </a:path>
            </a:pathLst>
          </a:custGeom>
          <a:solidFill>
            <a:srgbClr val="08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11090910" y="4186238"/>
            <a:ext cx="476250" cy="476250"/>
          </a:xfrm>
          <a:prstGeom prst="rect">
            <a:avLst/>
          </a:prstGeom>
          <a:solidFill>
            <a:srgbClr val="08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912178" y="2485073"/>
            <a:ext cx="474663" cy="47466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53" name="Text Box 3"/>
          <p:cNvSpPr/>
          <p:nvPr/>
        </p:nvSpPr>
        <p:spPr>
          <a:xfrm>
            <a:off x="137795" y="4806315"/>
            <a:ext cx="12198350" cy="860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false">
            <a:spAutoFit/>
          </a:bodyPr>
          <a:lstStyle/>
          <a:p>
            <a:pPr marL="342900" indent="-342900" algn="ctr">
              <a:spcBef>
                <a:spcPct val="50000"/>
              </a:spcBef>
              <a:buClrTx/>
              <a:buFontTx/>
            </a:pPr>
            <a:r>
              <a:rPr lang="zh-CN" altLang="en-US" sz="20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微软雅黑" panose="020B0604030504040204" pitchFamily="34" charset="-122"/>
              </a:rPr>
              <a:t>丰台区统计局</a:t>
            </a:r>
            <a:endParaRPr lang="zh-CN" altLang="en-US" sz="2000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  <a:p>
            <a:pPr marL="342900" indent="-342900" algn="ctr">
              <a:spcBef>
                <a:spcPct val="50000"/>
              </a:spcBef>
              <a:buClrTx/>
              <a:buFontTx/>
            </a:pPr>
            <a:r>
              <a:rPr lang="zh-CN" altLang="en-US" sz="20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微软雅黑" panose="020B0604030504040204" pitchFamily="34" charset="-122"/>
              </a:rPr>
              <a:t>20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微软雅黑" panose="020B0604030504040204" pitchFamily="34" charset="-122"/>
              </a:rPr>
              <a:t>24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微软雅黑" panose="020B0604030504040204" pitchFamily="34" charset="-122"/>
              </a:rPr>
              <a:t>年</a:t>
            </a:r>
            <a:r>
              <a:rPr lang="en-US" altLang="en-US" sz="20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微软雅黑" panose="020B0604030504040204" pitchFamily="34" charset="-122"/>
              </a:rPr>
              <a:t>12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微软雅黑" panose="020B0604030504040204" pitchFamily="34" charset="-122"/>
              </a:rPr>
              <a:t>月</a:t>
            </a:r>
            <a:endParaRPr lang="en-US" altLang="zh-CN" sz="2000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  <a:sym typeface="微软雅黑" panose="020B0604030504040204" pitchFamily="34" charset="-122"/>
            </a:endParaRPr>
          </a:p>
        </p:txBody>
      </p:sp>
      <p:sp>
        <p:nvSpPr>
          <p:cNvPr id="2054" name="文本框 62"/>
          <p:cNvSpPr txBox="true"/>
          <p:nvPr/>
        </p:nvSpPr>
        <p:spPr>
          <a:xfrm>
            <a:off x="1559560" y="836295"/>
            <a:ext cx="9406890" cy="13538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noAutofit/>
          </a:bodyPr>
          <a:lstStyle/>
          <a:p>
            <a:pPr marR="0" algn="l" defTabSz="914400">
              <a:buClrTx/>
              <a:buSzTx/>
              <a:buFontTx/>
              <a:buNone/>
            </a:pPr>
            <a:r>
              <a:rPr lang="en-US" altLang="zh-CN" sz="3600" dirty="0" smtClean="0">
                <a:solidFill>
                  <a:schemeClr val="bg1"/>
                </a:solidFill>
                <a:sym typeface="+mn-ea"/>
              </a:rPr>
              <a:t>2024</a:t>
            </a:r>
            <a:r>
              <a:rPr lang="zh-CN" altLang="en-US" sz="3600" dirty="0" smtClean="0">
                <a:solidFill>
                  <a:schemeClr val="bg1"/>
                </a:solidFill>
                <a:sym typeface="+mn-ea"/>
              </a:rPr>
              <a:t>年</a:t>
            </a:r>
            <a:r>
              <a:rPr lang="zh-CN" altLang="en-US" sz="3600" dirty="0">
                <a:solidFill>
                  <a:schemeClr val="bg1"/>
                </a:solidFill>
                <a:sym typeface="+mn-ea"/>
              </a:rPr>
              <a:t>年报和</a:t>
            </a:r>
            <a:r>
              <a:rPr lang="en-US" altLang="zh-CN" sz="3600" dirty="0" smtClean="0">
                <a:solidFill>
                  <a:schemeClr val="bg1"/>
                </a:solidFill>
                <a:sym typeface="+mn-ea"/>
              </a:rPr>
              <a:t>2025</a:t>
            </a:r>
            <a:r>
              <a:rPr lang="zh-CN" altLang="en-US" sz="3600" dirty="0" smtClean="0">
                <a:solidFill>
                  <a:schemeClr val="bg1"/>
                </a:solidFill>
                <a:sym typeface="+mn-ea"/>
              </a:rPr>
              <a:t>年</a:t>
            </a:r>
            <a:r>
              <a:rPr lang="zh-CN" altLang="en-US" sz="3600" dirty="0">
                <a:solidFill>
                  <a:schemeClr val="bg1"/>
                </a:solidFill>
                <a:sym typeface="+mn-ea"/>
              </a:rPr>
              <a:t>定报制度培训课件</a:t>
            </a:r>
            <a:br>
              <a:rPr lang="zh-CN" altLang="en-US" sz="3600" dirty="0">
                <a:solidFill>
                  <a:schemeClr val="bg1"/>
                </a:solidFill>
                <a:sym typeface="+mn-ea"/>
              </a:rPr>
            </a:br>
            <a:endParaRPr kumimoji="0" lang="zh-CN" altLang="en-US" sz="3600" kern="1200" cap="none" spc="0" normalizeH="0" baseline="0" noProof="1">
              <a:ln w="952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方正小标宋简体" panose="02000000000000000000" charset="-122"/>
              <a:ea typeface="方正小标宋简体" panose="02000000000000000000" charset="-122"/>
              <a:cs typeface="方正小标宋简体" panose="02000000000000000000" charset="-122"/>
              <a:sym typeface="+mn-ea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689928" y="2254885"/>
            <a:ext cx="474663" cy="474663"/>
          </a:xfrm>
          <a:prstGeom prst="rect">
            <a:avLst/>
          </a:prstGeom>
          <a:solidFill>
            <a:srgbClr val="08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42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true"/>
          <p:nvPr/>
        </p:nvSpPr>
        <p:spPr>
          <a:xfrm>
            <a:off x="2855595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65" y="0"/>
            <a:ext cx="1006475" cy="915035"/>
          </a:xfrm>
          <a:prstGeom prst="rect">
            <a:avLst/>
          </a:prstGeom>
        </p:spPr>
      </p:pic>
      <p:pic>
        <p:nvPicPr>
          <p:cNvPr id="19" name="图片 18" descr="3"/>
          <p:cNvPicPr>
            <a:picLocks noChangeAspect="true"/>
          </p:cNvPicPr>
          <p:nvPr/>
        </p:nvPicPr>
        <p:blipFill>
          <a:blip r:embed="rId3"/>
          <a:srcRect r="25813" b="50"/>
          <a:stretch>
            <a:fillRect/>
          </a:stretch>
        </p:blipFill>
        <p:spPr>
          <a:xfrm>
            <a:off x="981710" y="697230"/>
            <a:ext cx="4998720" cy="5035550"/>
          </a:xfrm>
          <a:prstGeom prst="rect">
            <a:avLst/>
          </a:prstGeom>
        </p:spPr>
      </p:pic>
      <p:sp>
        <p:nvSpPr>
          <p:cNvPr id="21" name="圆角矩形 20"/>
          <p:cNvSpPr/>
          <p:nvPr/>
        </p:nvSpPr>
        <p:spPr>
          <a:xfrm>
            <a:off x="1343025" y="1772920"/>
            <a:ext cx="1512570" cy="432435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1343025" y="3281680"/>
            <a:ext cx="1512570" cy="26289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1343025" y="4149090"/>
            <a:ext cx="1512570" cy="499745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1343025" y="5240020"/>
            <a:ext cx="1670685" cy="27940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7428230" y="5181600"/>
            <a:ext cx="2592070" cy="863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 b="1">
                <a:solidFill>
                  <a:srgbClr val="FF0000"/>
                </a:solidFill>
                <a:sym typeface="+mn-ea"/>
              </a:rPr>
              <a:t>新增</a:t>
            </a:r>
            <a:endParaRPr lang="zh-CN" altLang="en-US" sz="3600"/>
          </a:p>
        </p:txBody>
      </p:sp>
      <p:pic>
        <p:nvPicPr>
          <p:cNvPr id="2" name="图片 1" descr="4"/>
          <p:cNvPicPr>
            <a:picLocks noChangeAspect="true"/>
          </p:cNvPicPr>
          <p:nvPr/>
        </p:nvPicPr>
        <p:blipFill>
          <a:blip r:embed="rId4"/>
          <a:srcRect r="25521" b="-98"/>
          <a:stretch>
            <a:fillRect/>
          </a:stretch>
        </p:blipFill>
        <p:spPr>
          <a:xfrm>
            <a:off x="6066790" y="697230"/>
            <a:ext cx="5678805" cy="252349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6768465" y="1395730"/>
            <a:ext cx="2511425" cy="30861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5"/>
          <p:cNvPicPr>
            <a:picLocks noChangeAspect="true"/>
          </p:cNvPicPr>
          <p:nvPr/>
        </p:nvPicPr>
        <p:blipFill>
          <a:blip r:embed="rId5"/>
          <a:srcRect r="25572" b="7695"/>
          <a:stretch>
            <a:fillRect/>
          </a:stretch>
        </p:blipFill>
        <p:spPr>
          <a:xfrm>
            <a:off x="6066790" y="3281680"/>
            <a:ext cx="5904865" cy="158432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6360160" y="3751580"/>
            <a:ext cx="3027680" cy="30861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true"/>
      <p:bldP spid="21" grpId="1" animBg="true"/>
      <p:bldP spid="23" grpId="0" animBg="true"/>
      <p:bldP spid="23" grpId="1" animBg="true"/>
      <p:bldP spid="26" grpId="0" animBg="true"/>
      <p:bldP spid="26" grpId="1" animBg="true"/>
      <p:bldP spid="27" grpId="0" animBg="true"/>
      <p:bldP spid="27" grpId="1" animBg="true"/>
      <p:bldP spid="5" grpId="0" bldLvl="0" animBg="true"/>
      <p:bldP spid="5" grpId="1" animBg="true"/>
      <p:bldP spid="7" grpId="0" bldLvl="0" animBg="true"/>
      <p:bldP spid="7" grpId="1" animBg="tru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true"/>
          <p:nvPr/>
        </p:nvSpPr>
        <p:spPr>
          <a:xfrm>
            <a:off x="2855595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5" name="图片 4" descr="5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45" y="1152525"/>
            <a:ext cx="7933690" cy="171640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1174115" y="2209165"/>
            <a:ext cx="1220470" cy="22225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线形标注 1 9"/>
          <p:cNvSpPr/>
          <p:nvPr/>
        </p:nvSpPr>
        <p:spPr>
          <a:xfrm>
            <a:off x="1348105" y="2958465"/>
            <a:ext cx="5219065" cy="703580"/>
          </a:xfrm>
          <a:prstGeom prst="borderCallout1">
            <a:avLst>
              <a:gd name="adj1" fmla="val -2166"/>
              <a:gd name="adj2" fmla="val 8784"/>
              <a:gd name="adj3" fmla="val -71480"/>
              <a:gd name="adj4" fmla="val 9100"/>
            </a:avLst>
          </a:prstGeom>
          <a:solidFill>
            <a:srgbClr val="FFFF66"/>
          </a:solidFill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将</a:t>
            </a:r>
            <a:r>
              <a:rPr lang="en-US" altLang="zh-CN" b="1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“期末用工人数”</a:t>
            </a:r>
            <a:r>
              <a:rPr lang="en-US" altLang="zh-CN" sz="1800" b="1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指标</a:t>
            </a:r>
            <a:r>
              <a:rPr lang="en-US" altLang="zh-CN" b="1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调整为“平均用工人数”</a:t>
            </a:r>
            <a:endParaRPr lang="zh-CN" altLang="en-US"/>
          </a:p>
        </p:txBody>
      </p:sp>
      <p:sp>
        <p:nvSpPr>
          <p:cNvPr id="13" name="文本框 12"/>
          <p:cNvSpPr txBox="true"/>
          <p:nvPr/>
        </p:nvSpPr>
        <p:spPr>
          <a:xfrm>
            <a:off x="7033260" y="3044825"/>
            <a:ext cx="4306570" cy="22733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604030504040204" pitchFamily="34" charset="-122"/>
                <a:sym typeface="+mn-ea"/>
              </a:rPr>
              <a:t>“平均用工人数”指报告期企业平均实际拥有的、参与本企业生产经营活动的人数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604030504040204" pitchFamily="34" charset="-122"/>
                <a:sym typeface="+mn-ea"/>
              </a:rPr>
              <a:t>，需同时填报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604030504040204" pitchFamily="34" charset="-122"/>
                <a:sym typeface="+mn-ea"/>
              </a:rPr>
              <a:t>本期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604030504040204" pitchFamily="34" charset="-122"/>
                <a:sym typeface="+mn-ea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604030504040204" pitchFamily="34" charset="-122"/>
                <a:sym typeface="+mn-ea"/>
              </a:rPr>
              <a:t>同期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604030504040204" pitchFamily="34" charset="-122"/>
                <a:sym typeface="+mn-ea"/>
              </a:rPr>
              <a:t>平均用工人数。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60403050404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true"/>
      <p:bldP spid="7" grpId="1" animBg="true"/>
      <p:bldP spid="10" grpId="0" bldLvl="0" animBg="true"/>
      <p:bldP spid="10" grpId="1" animBg="true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53"/>
          <p:cNvSpPr txBox="true">
            <a:spLocks noChangeArrowheads="true"/>
          </p:cNvSpPr>
          <p:nvPr/>
        </p:nvSpPr>
        <p:spPr bwMode="auto">
          <a:xfrm>
            <a:off x="4381500" y="1740007"/>
            <a:ext cx="3429000" cy="10306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8522" tIns="64260" rIns="128522" bIns="64260">
            <a:spAutoFit/>
          </a:bodyPr>
          <a:lstStyle/>
          <a:p>
            <a:pPr algn="ctr"/>
            <a:r>
              <a:rPr lang="zh-CN" altLang="en-US" sz="5865" dirty="0">
                <a:ea typeface="微软雅黑" panose="020B0604030504040204" pitchFamily="34" charset="-122"/>
              </a:rPr>
              <a:t>第三部分</a:t>
            </a:r>
            <a:endParaRPr lang="zh-CN" altLang="en-US" sz="5865" dirty="0">
              <a:ea typeface="微软雅黑" panose="020B0604030504040204" pitchFamily="34" charset="-122"/>
            </a:endParaRPr>
          </a:p>
        </p:txBody>
      </p:sp>
      <p:sp>
        <p:nvSpPr>
          <p:cNvPr id="20483" name="TextBox 153"/>
          <p:cNvSpPr txBox="true">
            <a:spLocks noChangeArrowheads="true"/>
          </p:cNvSpPr>
          <p:nvPr/>
        </p:nvSpPr>
        <p:spPr bwMode="auto">
          <a:xfrm>
            <a:off x="3428981" y="3143248"/>
            <a:ext cx="5298440" cy="1113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8522" tIns="64260" rIns="128522" bIns="6426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6400" dirty="0">
                <a:ea typeface="微软雅黑" panose="020B0604030504040204" pitchFamily="34" charset="-122"/>
              </a:rPr>
              <a:t>填 报 技 巧</a:t>
            </a:r>
            <a:endParaRPr lang="zh-CN" altLang="en-US" sz="6400" dirty="0">
              <a:ea typeface="微软雅黑" panose="020B060403050404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2567305" y="260350"/>
            <a:ext cx="7652385" cy="712470"/>
          </a:xfrm>
        </p:spPr>
        <p:txBody>
          <a:bodyPr>
            <a:noAutofit/>
          </a:bodyPr>
          <a:lstStyle/>
          <a:p>
            <a:pPr algn="ctr"/>
            <a:r>
              <a:rPr lang="zh-CN" altLang="en-US" dirty="0">
                <a:effectLst/>
              </a:rPr>
              <a:t>一  确定会计准则是前提</a:t>
            </a:r>
            <a:endParaRPr lang="zh-CN" altLang="en-US" dirty="0">
              <a:effectLst/>
            </a:endParaRPr>
          </a:p>
        </p:txBody>
      </p:sp>
      <p:grpSp>
        <p:nvGrpSpPr>
          <p:cNvPr id="3" name="组合 11"/>
          <p:cNvGrpSpPr/>
          <p:nvPr/>
        </p:nvGrpSpPr>
        <p:grpSpPr>
          <a:xfrm>
            <a:off x="591185" y="980440"/>
            <a:ext cx="11398886" cy="1932305"/>
            <a:chOff x="-407670" y="-164407"/>
            <a:chExt cx="7875081" cy="1834807"/>
          </a:xfrm>
        </p:grpSpPr>
        <p:sp>
          <p:nvSpPr>
            <p:cNvPr id="19" name="圆角矩形 18"/>
            <p:cNvSpPr/>
            <p:nvPr/>
          </p:nvSpPr>
          <p:spPr>
            <a:xfrm>
              <a:off x="-407670" y="-132450"/>
              <a:ext cx="7875081" cy="180285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圆角矩形 4"/>
            <p:cNvSpPr/>
            <p:nvPr/>
          </p:nvSpPr>
          <p:spPr>
            <a:xfrm>
              <a:off x="1139620" y="-164407"/>
              <a:ext cx="6327790" cy="15230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6520" tIns="96520" rIns="96520" bIns="96520" numCol="1" spcCol="1270" anchor="t" anchorCtr="false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535" kern="1200" dirty="0">
                  <a:solidFill>
                    <a:schemeClr val="tx1"/>
                  </a:solidFill>
                </a:rPr>
                <a:t>企业</a:t>
              </a:r>
              <a:endParaRPr lang="zh-CN" altLang="en-US" sz="2535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企业会计准则（</a:t>
              </a:r>
              <a:r>
                <a:rPr lang="zh-CN" sz="2000" kern="1200" dirty="0">
                  <a:solidFill>
                    <a:schemeClr val="tx1"/>
                  </a:solidFill>
                </a:rPr>
                <a:t>《企业会计准则</a:t>
              </a:r>
              <a:r>
                <a:rPr lang="en-US" altLang="zh-CN" sz="2000" kern="1200" dirty="0">
                  <a:solidFill>
                    <a:schemeClr val="tx1"/>
                  </a:solidFill>
                </a:rPr>
                <a:t>——</a:t>
              </a:r>
              <a:r>
                <a:rPr lang="zh-CN" altLang="en-US" sz="2000" kern="1200" dirty="0">
                  <a:solidFill>
                    <a:schemeClr val="tx1"/>
                  </a:solidFill>
                </a:rPr>
                <a:t>基本准则》见财政部第</a:t>
              </a:r>
              <a:r>
                <a:rPr lang="en-US" altLang="zh-CN" sz="2000" kern="1200" dirty="0">
                  <a:solidFill>
                    <a:schemeClr val="tx1"/>
                  </a:solidFill>
                </a:rPr>
                <a:t>76</a:t>
              </a:r>
              <a:r>
                <a:rPr lang="zh-CN" altLang="en-US" sz="2000" kern="1200" dirty="0">
                  <a:solidFill>
                    <a:schemeClr val="tx1"/>
                  </a:solidFill>
                </a:rPr>
                <a:t>号令，各项具体准则、准则解释等见财政部有关财会字文件）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小企业会计准则（见财政部财会</a:t>
              </a:r>
              <a:r>
                <a:rPr lang="en-US" altLang="zh-CN" sz="2000" kern="1200" dirty="0">
                  <a:solidFill>
                    <a:schemeClr val="tx1"/>
                  </a:solidFill>
                </a:rPr>
                <a:t>[2011]17</a:t>
              </a:r>
              <a:r>
                <a:rPr lang="zh-CN" altLang="en-US" sz="2000" kern="1200" dirty="0">
                  <a:solidFill>
                    <a:schemeClr val="tx1"/>
                  </a:solidFill>
                </a:rPr>
                <a:t>号文）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企业会计</a:t>
              </a:r>
              <a:r>
                <a:rPr lang="zh-CN" altLang="en-US" sz="2000" dirty="0">
                  <a:solidFill>
                    <a:schemeClr val="tx1"/>
                  </a:solidFill>
                </a:rPr>
                <a:t>制度</a:t>
              </a:r>
              <a:r>
                <a:rPr lang="zh-CN" altLang="en-US" sz="2000" kern="1200" dirty="0">
                  <a:solidFill>
                    <a:schemeClr val="tx1"/>
                  </a:solidFill>
                </a:rPr>
                <a:t>（见财政部财会</a:t>
              </a:r>
              <a:r>
                <a:rPr lang="en-US" altLang="zh-CN" sz="2000" kern="1200" dirty="0">
                  <a:solidFill>
                    <a:schemeClr val="tx1"/>
                  </a:solidFill>
                </a:rPr>
                <a:t>[2000]25</a:t>
              </a:r>
              <a:r>
                <a:rPr lang="zh-CN" altLang="en-US" sz="2000" kern="1200" dirty="0">
                  <a:solidFill>
                    <a:schemeClr val="tx1"/>
                  </a:solidFill>
                </a:rPr>
                <a:t>号文）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12"/>
          <p:cNvGrpSpPr/>
          <p:nvPr/>
        </p:nvGrpSpPr>
        <p:grpSpPr>
          <a:xfrm>
            <a:off x="574675" y="3009900"/>
            <a:ext cx="11383010" cy="1538963"/>
            <a:chOff x="0" y="1675308"/>
            <a:chExt cx="7827244" cy="1539243"/>
          </a:xfrm>
        </p:grpSpPr>
        <p:sp>
          <p:nvSpPr>
            <p:cNvPr id="17" name="圆角矩形 16"/>
            <p:cNvSpPr/>
            <p:nvPr/>
          </p:nvSpPr>
          <p:spPr>
            <a:xfrm>
              <a:off x="0" y="1675308"/>
              <a:ext cx="7827244" cy="15230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5941847"/>
                <a:satOff val="-30220"/>
                <a:lumOff val="5588"/>
                <a:alphaOff val="0"/>
              </a:schemeClr>
            </a:fillRef>
            <a:effectRef idx="0">
              <a:schemeClr val="accent5">
                <a:hueOff val="5941847"/>
                <a:satOff val="-30220"/>
                <a:lumOff val="5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圆角矩形 6"/>
            <p:cNvSpPr/>
            <p:nvPr/>
          </p:nvSpPr>
          <p:spPr>
            <a:xfrm>
              <a:off x="1598763" y="1691821"/>
              <a:ext cx="6203156" cy="15227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6520" tIns="96520" rIns="96520" bIns="96520" numCol="1" spcCol="1270" anchor="t" anchorCtr="false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535" kern="1200" dirty="0">
                  <a:solidFill>
                    <a:schemeClr val="tx1"/>
                  </a:solidFill>
                </a:rPr>
                <a:t>非企业</a:t>
              </a:r>
              <a:endParaRPr lang="zh-CN" altLang="en-US" sz="2535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政府会计制度（</a:t>
              </a:r>
              <a:r>
                <a:rPr lang="en-US" altLang="zh-CN" sz="2000" kern="1200" dirty="0">
                  <a:solidFill>
                    <a:schemeClr val="tx1"/>
                  </a:solidFill>
                </a:rPr>
                <a:t>2019</a:t>
              </a:r>
              <a:r>
                <a:rPr lang="zh-CN" altLang="en-US" sz="2000" kern="1200" dirty="0">
                  <a:solidFill>
                    <a:schemeClr val="tx1"/>
                  </a:solidFill>
                </a:rPr>
                <a:t>年开始执行，原行政、事业会计制度）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民间非营利组织会计制度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组合 13"/>
          <p:cNvGrpSpPr/>
          <p:nvPr/>
        </p:nvGrpSpPr>
        <p:grpSpPr>
          <a:xfrm>
            <a:off x="572770" y="4662805"/>
            <a:ext cx="11348086" cy="1584325"/>
            <a:chOff x="0" y="3329005"/>
            <a:chExt cx="7467600" cy="1584613"/>
          </a:xfrm>
        </p:grpSpPr>
        <p:sp>
          <p:nvSpPr>
            <p:cNvPr id="15" name="圆角矩形 14"/>
            <p:cNvSpPr/>
            <p:nvPr/>
          </p:nvSpPr>
          <p:spPr>
            <a:xfrm>
              <a:off x="0" y="3329005"/>
              <a:ext cx="7467600" cy="15230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1883694"/>
                <a:satOff val="-60480"/>
                <a:lumOff val="11175"/>
                <a:alphaOff val="0"/>
              </a:schemeClr>
            </a:fillRef>
            <a:effectRef idx="0">
              <a:schemeClr val="accent5">
                <a:hueOff val="11883694"/>
                <a:satOff val="-60480"/>
                <a:lumOff val="111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圆角矩形 8"/>
            <p:cNvSpPr/>
            <p:nvPr/>
          </p:nvSpPr>
          <p:spPr>
            <a:xfrm>
              <a:off x="1577291" y="3390611"/>
              <a:ext cx="5821779" cy="15230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6520" tIns="96520" rIns="96520" bIns="96520" numCol="1" spcCol="1270" anchor="t" anchorCtr="false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535" kern="1200" dirty="0">
                  <a:solidFill>
                    <a:schemeClr val="tx1"/>
                  </a:solidFill>
                </a:rPr>
                <a:t>其他</a:t>
              </a:r>
              <a:endParaRPr lang="zh-CN" altLang="en-US" sz="2535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律师、会计师、税务师事务所（合伙人制，视同企业）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000" kern="1200" dirty="0">
                  <a:solidFill>
                    <a:schemeClr val="tx1"/>
                  </a:solidFill>
                </a:rPr>
                <a:t>宗教等其他（以单位意愿为主）</a:t>
              </a:r>
              <a:endParaRPr lang="zh-CN" altLang="en-US" sz="2000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1" name="图片 20" descr="1.png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90" y="1196340"/>
            <a:ext cx="2035810" cy="1483360"/>
          </a:xfrm>
          <a:prstGeom prst="rect">
            <a:avLst/>
          </a:prstGeom>
        </p:spPr>
      </p:pic>
      <p:pic>
        <p:nvPicPr>
          <p:cNvPr id="22" name="图片 21" descr="2.png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90" y="4763135"/>
            <a:ext cx="2077085" cy="1320800"/>
          </a:xfrm>
          <a:prstGeom prst="rect">
            <a:avLst/>
          </a:prstGeom>
        </p:spPr>
      </p:pic>
      <p:pic>
        <p:nvPicPr>
          <p:cNvPr id="23" name="图片 22" descr="3.png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3092450"/>
            <a:ext cx="2035175" cy="133858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会计制度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415480" y="2719720"/>
            <a:ext cx="9812868" cy="3419687"/>
          </a:xfrm>
          <a:prstGeom prst="rect">
            <a:avLst/>
          </a:prstGeom>
        </p:spPr>
      </p:pic>
      <p:sp>
        <p:nvSpPr>
          <p:cNvPr id="2" name="矩形标注 1"/>
          <p:cNvSpPr/>
          <p:nvPr/>
        </p:nvSpPr>
        <p:spPr>
          <a:xfrm>
            <a:off x="4511824" y="260648"/>
            <a:ext cx="7327053" cy="1981200"/>
          </a:xfrm>
          <a:prstGeom prst="wedgeRectCallout">
            <a:avLst>
              <a:gd name="adj1" fmla="val -29766"/>
              <a:gd name="adj2" fmla="val 10713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chemeClr val="tx1"/>
                </a:solidFill>
                <a:latin typeface="+mn-ea"/>
              </a:rPr>
              <a:t>特别说明：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tx1"/>
                </a:solidFill>
                <a:latin typeface="+mn-ea"/>
                <a:sym typeface="+mn-ea"/>
              </a:rPr>
              <a:t>律师、会计师、税务师</a:t>
            </a:r>
            <a:r>
              <a:rPr lang="zh-CN" altLang="en-US" b="1" dirty="0">
                <a:solidFill>
                  <a:schemeClr val="tx1"/>
                </a:solidFill>
                <a:latin typeface="+mn-ea"/>
              </a:rPr>
              <a:t>事务所</a:t>
            </a:r>
            <a:r>
              <a:rPr lang="zh-CN" altLang="en-US" b="1" dirty="0">
                <a:solidFill>
                  <a:schemeClr val="tx1"/>
                </a:solidFill>
                <a:latin typeface="+mn-ea"/>
                <a:sym typeface="+mn-ea"/>
              </a:rPr>
              <a:t>等合伙人制单位，</a:t>
            </a:r>
            <a:r>
              <a:rPr lang="en-US" altLang="zh-CN" b="1" dirty="0">
                <a:solidFill>
                  <a:schemeClr val="tx1"/>
                </a:solidFill>
                <a:latin typeface="+mn-ea"/>
              </a:rPr>
              <a:t>101-1</a:t>
            </a: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表中“</a:t>
            </a:r>
            <a:r>
              <a:rPr lang="en-US" altLang="zh-CN" b="1" dirty="0">
                <a:solidFill>
                  <a:schemeClr val="tx1"/>
                </a:solidFill>
                <a:latin typeface="+mn-ea"/>
                <a:sym typeface="+mn-ea"/>
              </a:rPr>
              <a:t>209</a:t>
            </a:r>
            <a:r>
              <a:rPr lang="zh-CN" altLang="en-US" b="1" dirty="0">
                <a:solidFill>
                  <a:schemeClr val="tx1"/>
                </a:solidFill>
                <a:latin typeface="+mn-ea"/>
                <a:sym typeface="+mn-ea"/>
              </a:rPr>
              <a:t>项”和“</a:t>
            </a:r>
            <a:r>
              <a:rPr lang="en-US" altLang="zh-CN" b="1" dirty="0">
                <a:solidFill>
                  <a:schemeClr val="tx1"/>
                </a:solidFill>
                <a:latin typeface="+mn-ea"/>
                <a:sym typeface="+mn-ea"/>
              </a:rPr>
              <a:t>210</a:t>
            </a:r>
            <a:r>
              <a:rPr lang="zh-CN" altLang="en-US" b="1" dirty="0">
                <a:solidFill>
                  <a:schemeClr val="tx1"/>
                </a:solidFill>
                <a:latin typeface="+mn-ea"/>
                <a:sym typeface="+mn-ea"/>
              </a:rPr>
              <a:t>项”仍分别选择“企业会计准则制度”和“执行企业会计准则”</a:t>
            </a:r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tru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true"/>
          </p:cNvSpPr>
          <p:nvPr>
            <p:ph type="title"/>
          </p:nvPr>
        </p:nvSpPr>
        <p:spPr>
          <a:xfrm>
            <a:off x="3647728" y="358546"/>
            <a:ext cx="7652173" cy="653627"/>
          </a:xfrm>
        </p:spPr>
        <p:txBody>
          <a:bodyPr>
            <a:noAutofit/>
          </a:bodyPr>
          <a:lstStyle/>
          <a:p>
            <a:pPr algn="ctr"/>
            <a:r>
              <a:rPr lang="zh-CN" altLang="en-US" dirty="0"/>
              <a:t>二  如何取数是关键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true"/>
          </p:cNvPicPr>
          <p:nvPr/>
        </p:nvPicPr>
        <p:blipFill>
          <a:blip r:embed="rId2"/>
          <a:srcRect t="302" r="728" b="90698"/>
          <a:stretch>
            <a:fillRect/>
          </a:stretch>
        </p:blipFill>
        <p:spPr>
          <a:xfrm>
            <a:off x="1627505" y="1965325"/>
            <a:ext cx="4156710" cy="360045"/>
          </a:xfrm>
          <a:prstGeom prst="rect">
            <a:avLst/>
          </a:prstGeom>
        </p:spPr>
      </p:pic>
      <p:sp>
        <p:nvSpPr>
          <p:cNvPr id="7" name="内容占位符 6"/>
          <p:cNvSpPr>
            <a:spLocks noGrp="true"/>
          </p:cNvSpPr>
          <p:nvPr>
            <p:ph idx="1"/>
          </p:nvPr>
        </p:nvSpPr>
        <p:spPr>
          <a:xfrm>
            <a:off x="5873750" y="1511300"/>
            <a:ext cx="4917440" cy="1149985"/>
          </a:xfrm>
          <a:solidFill>
            <a:srgbClr val="66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lnSpcReduction="10000"/>
          </a:bodyPr>
          <a:p>
            <a:pPr marL="0" algn="ctr">
              <a:lnSpc>
                <a:spcPct val="100000"/>
              </a:lnSpc>
              <a:spcBef>
                <a:spcPts val="800"/>
              </a:spcBef>
              <a:buClrTx/>
              <a:buSzTx/>
              <a:buNone/>
            </a:pPr>
            <a:r>
              <a:rPr lang="zh-CN" altLang="en-US" b="1">
                <a:solidFill>
                  <a:schemeClr val="tx1"/>
                </a:solidFill>
                <a:sym typeface="+mn-ea"/>
              </a:rPr>
              <a:t>资产负债表取数</a:t>
            </a:r>
            <a:endParaRPr lang="zh-CN" altLang="en-US" sz="2400" b="1">
              <a:solidFill>
                <a:srgbClr val="FFFF00"/>
              </a:solidFill>
              <a:sym typeface="+mn-ea"/>
            </a:endParaRPr>
          </a:p>
          <a:p>
            <a:pPr algn="l">
              <a:lnSpc>
                <a:spcPct val="100000"/>
              </a:lnSpc>
              <a:spcBef>
                <a:spcPts val="8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2400" b="1">
                <a:sym typeface="+mn-ea"/>
              </a:rPr>
              <a:t>取存货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年初数（时点数）</a:t>
            </a:r>
            <a:r>
              <a:rPr lang="zh-CN" altLang="en-US" sz="2400" b="1">
                <a:sym typeface="+mn-ea"/>
              </a:rPr>
              <a:t>填报</a:t>
            </a:r>
            <a:r>
              <a:rPr lang="zh-CN" altLang="en-US" sz="3200" b="1">
                <a:sym typeface="+mn-ea"/>
              </a:rPr>
              <a:t>。</a:t>
            </a:r>
            <a:endParaRPr lang="en-US" altLang="zh-CN" sz="3200" b="1" dirty="0">
              <a:solidFill>
                <a:srgbClr val="FFFF00"/>
              </a:solidFill>
              <a:latin typeface="Times New Roman" panose="02020603050405020304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 animBg="true" build="p"/>
      <p:bldP spid="7" grpId="1" animBg="true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内容占位符 20"/>
          <p:cNvSpPr>
            <a:spLocks noGrp="true"/>
          </p:cNvSpPr>
          <p:nvPr>
            <p:ph idx="1"/>
          </p:nvPr>
        </p:nvSpPr>
        <p:spPr>
          <a:xfrm>
            <a:off x="5951984" y="1628800"/>
            <a:ext cx="4536504" cy="4715764"/>
          </a:xfrm>
          <a:solidFill>
            <a:srgbClr val="66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20000"/>
              </a:lnSpc>
              <a:spcBef>
                <a:spcPts val="800"/>
              </a:spcBef>
              <a:buNone/>
            </a:pPr>
            <a:r>
              <a:rPr lang="zh-CN" altLang="en-US" sz="3200" b="1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资产负债表取数</a:t>
            </a:r>
            <a:endParaRPr lang="zh-CN" altLang="en-US" sz="3200" b="1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除折旧外其他指标都是取期末余额数（时点数）填报。</a:t>
            </a: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累计折旧</a:t>
            </a: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是累计数，固定资产清理、报废时会冲减</a:t>
            </a:r>
            <a:endParaRPr lang="en-US" altLang="zh-CN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本年折旧</a:t>
            </a: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是报告期内的累计数，固定资产清理、报废时不冲减</a:t>
            </a:r>
            <a:endParaRPr lang="en-US" altLang="zh-CN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无法直接获取的指标，需从企业明细账中，根据统计指标解释进行分析填报。</a:t>
            </a: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endParaRPr lang="en-US" altLang="zh-CN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endParaRPr lang="en-US" altLang="zh-CN" sz="3200" b="1" dirty="0">
              <a:solidFill>
                <a:srgbClr val="FFFF00"/>
              </a:solidFill>
              <a:latin typeface="Times New Roman" panose="02020603050405020304"/>
              <a:cs typeface="Arial" panose="020B0604020202020204" pitchFamily="34" charset="0"/>
              <a:sym typeface="+mn-ea"/>
            </a:endParaRPr>
          </a:p>
        </p:txBody>
      </p:sp>
      <p:sp>
        <p:nvSpPr>
          <p:cNvPr id="22" name="标题 21"/>
          <p:cNvSpPr>
            <a:spLocks noGrp="true"/>
          </p:cNvSpPr>
          <p:nvPr>
            <p:ph type="title"/>
          </p:nvPr>
        </p:nvSpPr>
        <p:spPr>
          <a:xfrm>
            <a:off x="3647728" y="358546"/>
            <a:ext cx="7652173" cy="653627"/>
          </a:xfrm>
        </p:spPr>
        <p:txBody>
          <a:bodyPr>
            <a:noAutofit/>
          </a:bodyPr>
          <a:lstStyle/>
          <a:p>
            <a:pPr algn="ctr"/>
            <a:r>
              <a:rPr lang="zh-CN" altLang="en-US" dirty="0"/>
              <a:t>二  如何取数是关键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2" name="图片 1" descr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90" y="1012825"/>
            <a:ext cx="5051425" cy="538797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695325" y="3633470"/>
            <a:ext cx="1259840" cy="480060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 bldLvl="0" animBg="true"/>
      <p:bldP spid="3" grpId="1" animBg="true"/>
      <p:bldP spid="21" grpId="0" animBg="true" build="p"/>
      <p:bldP spid="21" grpId="1" animBg="true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true"/>
          </p:cNvSpPr>
          <p:nvPr>
            <p:ph idx="1"/>
          </p:nvPr>
        </p:nvSpPr>
        <p:spPr>
          <a:xfrm>
            <a:off x="6096000" y="1162685"/>
            <a:ext cx="4420235" cy="4968875"/>
          </a:xfrm>
          <a:solidFill>
            <a:srgbClr val="66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800"/>
              </a:spcBef>
              <a:buNone/>
            </a:pPr>
            <a:r>
              <a:rPr lang="zh-CN" altLang="en-US" b="1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利润（损益）表取数</a:t>
            </a:r>
            <a:endParaRPr lang="zh-CN" altLang="en-US" b="1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均为报告期内累计数，大部分可以从损益表中直接取数。</a:t>
            </a: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注意“资产减值损失”和“信用减值损失”的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负号</a:t>
            </a: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与会计处理的内涵不同</a:t>
            </a: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无法直接获取的指标，需从企业明细账中，根据统计指标解释分析填报。</a:t>
            </a: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企业不涉及或无该项目的指标，填“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0</a:t>
            </a:r>
            <a:r>
              <a:rPr lang="zh-CN" altLang="en-US" dirty="0">
                <a:latin typeface="Times New Roman" panose="02020603050405020304"/>
                <a:cs typeface="Arial" panose="020B0604020202020204" pitchFamily="34" charset="0"/>
                <a:sym typeface="+mn-ea"/>
              </a:rPr>
              <a:t>”</a:t>
            </a: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endParaRPr lang="zh-CN" altLang="en-US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10000"/>
              </a:lnSpc>
              <a:spcBef>
                <a:spcPts val="800"/>
              </a:spcBef>
              <a:buFont typeface="Wingdings" panose="05000000000000000000" charset="0"/>
              <a:buChar char="Ø"/>
            </a:pPr>
            <a:endParaRPr lang="en-US" altLang="zh-CN" dirty="0">
              <a:latin typeface="Times New Roman" panose="02020603050405020304"/>
              <a:cs typeface="Arial" panose="020B0604020202020204" pitchFamily="34" charset="0"/>
              <a:sym typeface="+mn-ea"/>
            </a:endParaRPr>
          </a:p>
        </p:txBody>
      </p:sp>
      <p:sp>
        <p:nvSpPr>
          <p:cNvPr id="22" name="标题 21"/>
          <p:cNvSpPr>
            <a:spLocks noGrp="true"/>
          </p:cNvSpPr>
          <p:nvPr>
            <p:ph type="title"/>
          </p:nvPr>
        </p:nvSpPr>
        <p:spPr>
          <a:xfrm>
            <a:off x="3609340" y="324814"/>
            <a:ext cx="7652173" cy="653627"/>
          </a:xfrm>
        </p:spPr>
        <p:txBody>
          <a:bodyPr>
            <a:noAutofit/>
          </a:bodyPr>
          <a:lstStyle/>
          <a:p>
            <a:pPr algn="ctr"/>
            <a:r>
              <a:rPr lang="zh-CN" altLang="en-US" dirty="0"/>
              <a:t>二  如何取数是关键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 17"/>
          <p:cNvSpPr/>
          <p:nvPr/>
        </p:nvSpPr>
        <p:spPr>
          <a:xfrm>
            <a:off x="427996" y="3635596"/>
            <a:ext cx="2016051" cy="431899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" y="1052830"/>
            <a:ext cx="5743575" cy="5248275"/>
          </a:xfrm>
          <a:prstGeom prst="rect">
            <a:avLst/>
          </a:prstGeom>
        </p:spPr>
      </p:pic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51180" y="4004945"/>
            <a:ext cx="2448560" cy="50355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true" uiExpand="1" build="p"/>
      <p:bldP spid="22" grpId="0"/>
      <p:bldP spid="4" grpId="0" animBg="true"/>
      <p:bldP spid="3" grpId="0" animBg="true"/>
      <p:bldP spid="3" grpId="1" animBg="tru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2" name="文本框 141"/>
          <p:cNvSpPr txBox="true"/>
          <p:nvPr>
            <p:custDataLst>
              <p:tags r:id="rId1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内容占位符 7"/>
          <p:cNvSpPr>
            <a:spLocks noGrp="true"/>
          </p:cNvSpPr>
          <p:nvPr/>
        </p:nvSpPr>
        <p:spPr>
          <a:xfrm>
            <a:off x="6599555" y="1772920"/>
            <a:ext cx="5093970" cy="2173605"/>
          </a:xfrm>
          <a:prstGeom prst="rect">
            <a:avLst/>
          </a:prstGeom>
          <a:solidFill>
            <a:srgbClr val="66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zh-CN" altLang="en-US" b="1" dirty="0">
                <a:solidFill>
                  <a:schemeClr val="tx1"/>
                </a:solidFill>
                <a:sym typeface="+mn-ea"/>
              </a:rPr>
              <a:t>人工成本及增值税、用工情况</a:t>
            </a:r>
            <a:endParaRPr lang="zh-CN" altLang="en-US" b="1" dirty="0">
              <a:solidFill>
                <a:schemeClr val="tx1"/>
              </a:solidFill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 lvl="0" algn="l">
              <a:lnSpc>
                <a:spcPct val="120000"/>
              </a:lnSpc>
              <a:spcBef>
                <a:spcPts val="600"/>
              </a:spcBef>
              <a:buFont typeface="Wingdings" panose="05000000000000000000" charset="0"/>
              <a:buChar char="Ø"/>
            </a:pPr>
            <a:r>
              <a:rPr lang="zh-CN" altLang="en-US" sz="2535" dirty="0">
                <a:solidFill>
                  <a:schemeClr val="tx1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均需从企业明细账中，根据统计指标解释分析填报</a:t>
            </a:r>
            <a:endParaRPr lang="zh-CN" altLang="en-US" sz="2535" dirty="0">
              <a:solidFill>
                <a:schemeClr val="tx1"/>
              </a:solidFill>
              <a:latin typeface="Times New Roman" panose="02020603050405020304"/>
              <a:cs typeface="Arial" panose="020B0604020202020204" pitchFamily="34" charset="0"/>
              <a:sym typeface="+mn-ea"/>
            </a:endParaRPr>
          </a:p>
          <a:p>
            <a:pPr lvl="0" algn="l">
              <a:lnSpc>
                <a:spcPct val="120000"/>
              </a:lnSpc>
              <a:spcBef>
                <a:spcPts val="600"/>
              </a:spcBef>
              <a:buFont typeface="Wingdings" panose="05000000000000000000" charset="0"/>
              <a:buChar char="Ø"/>
            </a:pPr>
            <a:r>
              <a:rPr lang="zh-CN" altLang="en-US" sz="2535" dirty="0">
                <a:solidFill>
                  <a:schemeClr val="tx1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社会保险费只填报</a:t>
            </a:r>
            <a:r>
              <a:rPr lang="zh-CN" altLang="en-US" sz="2535" b="1" dirty="0">
                <a:solidFill>
                  <a:srgbClr val="FF0000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企业负担</a:t>
            </a:r>
            <a:r>
              <a:rPr lang="zh-CN" altLang="en-US" sz="2535" dirty="0">
                <a:solidFill>
                  <a:schemeClr val="tx1"/>
                </a:solidFill>
                <a:latin typeface="Times New Roman" panose="02020603050405020304"/>
                <a:cs typeface="Arial" panose="020B0604020202020204" pitchFamily="34" charset="0"/>
                <a:sym typeface="+mn-ea"/>
              </a:rPr>
              <a:t>部分</a:t>
            </a:r>
            <a:endParaRPr lang="zh-CN" altLang="en-US" sz="2535" dirty="0">
              <a:solidFill>
                <a:schemeClr val="tx1"/>
              </a:solidFill>
              <a:latin typeface="Times New Roman" panose="02020603050405020304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标题 21"/>
          <p:cNvSpPr txBox="true"/>
          <p:nvPr/>
        </p:nvSpPr>
        <p:spPr>
          <a:xfrm>
            <a:off x="3791744" y="285327"/>
            <a:ext cx="7652173" cy="653627"/>
          </a:xfrm>
          <a:prstGeom prst="rect">
            <a:avLst/>
          </a:prstGeom>
        </p:spPr>
        <p:txBody>
          <a:bodyPr>
            <a:no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9pPr>
          </a:lstStyle>
          <a:p>
            <a:pPr algn="ctr"/>
            <a:r>
              <a:rPr lang="zh-CN" altLang="en-US" dirty="0"/>
              <a:t>二  如何取数是关键</a:t>
            </a:r>
            <a:endParaRPr lang="zh-CN" altLang="en-US" dirty="0"/>
          </a:p>
        </p:txBody>
      </p:sp>
      <p:pic>
        <p:nvPicPr>
          <p:cNvPr id="2" name="图片 1" descr="8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35" y="1772920"/>
            <a:ext cx="5615305" cy="1552575"/>
          </a:xfrm>
          <a:prstGeom prst="rect">
            <a:avLst/>
          </a:prstGeom>
        </p:spPr>
      </p:pic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true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53"/>
          <p:cNvSpPr txBox="true">
            <a:spLocks noChangeArrowheads="true"/>
          </p:cNvSpPr>
          <p:nvPr/>
        </p:nvSpPr>
        <p:spPr bwMode="auto">
          <a:xfrm>
            <a:off x="4079776" y="1840136"/>
            <a:ext cx="3429000" cy="10326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8523" tIns="64260" rIns="128523" bIns="64260">
            <a:spAutoFit/>
          </a:bodyPr>
          <a:lstStyle/>
          <a:p>
            <a:pPr algn="ctr"/>
            <a:r>
              <a:rPr lang="zh-CN" altLang="en-US" sz="5865" dirty="0"/>
              <a:t>第四部分</a:t>
            </a:r>
            <a:endParaRPr lang="zh-CN" altLang="en-US" sz="5865" dirty="0"/>
          </a:p>
        </p:txBody>
      </p:sp>
      <p:sp>
        <p:nvSpPr>
          <p:cNvPr id="20483" name="TextBox 153"/>
          <p:cNvSpPr txBox="true">
            <a:spLocks noChangeArrowheads="true"/>
          </p:cNvSpPr>
          <p:nvPr/>
        </p:nvSpPr>
        <p:spPr bwMode="auto">
          <a:xfrm>
            <a:off x="911424" y="3429000"/>
            <a:ext cx="10153128" cy="1113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8523" tIns="64260" rIns="128523" bIns="64260">
            <a:spAutoFit/>
          </a:bodyPr>
          <a:lstStyle/>
          <a:p>
            <a:pPr algn="ctr"/>
            <a:r>
              <a:rPr lang="zh-CN" altLang="en-US" sz="6400" dirty="0"/>
              <a:t>重要及易错指标讲解</a:t>
            </a:r>
            <a:endParaRPr lang="zh-CN" altLang="en-US" sz="64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095751" y="2357437"/>
            <a:ext cx="5545667" cy="61595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8572" tIns="64285" rIns="128572" bIns="64285" anchor="ctr"/>
          <a:lstStyle/>
          <a:p>
            <a:pPr algn="l">
              <a:defRPr/>
            </a:pPr>
            <a:r>
              <a:rPr lang="en-US" altLang="zh-CN" sz="4265" dirty="0">
                <a:solidFill>
                  <a:srgbClr val="FFFF00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 </a:t>
            </a:r>
            <a:r>
              <a:rPr lang="zh-CN" altLang="en-US" sz="4265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指标变动情况</a:t>
            </a:r>
            <a:endParaRPr lang="zh-CN" altLang="en-US" sz="4265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2667001" y="2357437"/>
            <a:ext cx="952500" cy="58896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tx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en-US" altLang="zh-CN" sz="3735" dirty="0">
              <a:solidFill>
                <a:schemeClr val="tx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95751" y="3286124"/>
            <a:ext cx="5545667" cy="61595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8572" tIns="64285" rIns="128572" bIns="64285" anchor="ctr"/>
          <a:lstStyle/>
          <a:p>
            <a:pPr algn="l">
              <a:defRPr/>
            </a:pPr>
            <a:r>
              <a:rPr lang="en-US" altLang="zh-CN" sz="4265" dirty="0">
                <a:solidFill>
                  <a:srgbClr val="FFFF00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 </a:t>
            </a:r>
            <a:r>
              <a:rPr lang="zh-CN" altLang="en-US" sz="4265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填报技巧</a:t>
            </a:r>
            <a:endParaRPr lang="zh-CN" altLang="en-US" sz="4265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2667001" y="3286125"/>
            <a:ext cx="952500" cy="58896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tx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en-US" altLang="zh-CN" sz="3735" dirty="0">
              <a:solidFill>
                <a:schemeClr val="tx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095750" y="4215130"/>
            <a:ext cx="5549900" cy="61595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8572" tIns="64285" rIns="128572" bIns="64285" anchor="ctr"/>
          <a:lstStyle/>
          <a:p>
            <a:pPr algn="l">
              <a:defRPr/>
            </a:pPr>
            <a:r>
              <a:rPr lang="en-US" altLang="zh-CN" sz="4265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 </a:t>
            </a:r>
            <a:r>
              <a:rPr lang="zh-CN" altLang="en-US" sz="4265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重要及易错指标讲解</a:t>
            </a:r>
            <a:endParaRPr lang="zh-CN" altLang="en-US" sz="4265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 bwMode="auto">
          <a:xfrm>
            <a:off x="2667001" y="4214813"/>
            <a:ext cx="952500" cy="58896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tx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en-US" altLang="zh-CN" sz="3735" dirty="0">
              <a:solidFill>
                <a:schemeClr val="tx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4095751" y="1428749"/>
            <a:ext cx="5545667" cy="61595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8572" tIns="64285" rIns="128572" bIns="64285" anchor="ctr"/>
          <a:lstStyle/>
          <a:p>
            <a:pPr algn="l">
              <a:defRPr/>
            </a:pPr>
            <a:r>
              <a:rPr lang="zh-CN" altLang="en-US" sz="4265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报表概况</a:t>
            </a:r>
            <a:endParaRPr lang="zh-CN" altLang="en-US" sz="4265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 bwMode="auto">
          <a:xfrm>
            <a:off x="2667001" y="1428751"/>
            <a:ext cx="952500" cy="5889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tx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en-US" altLang="zh-CN" sz="3735" dirty="0">
              <a:solidFill>
                <a:schemeClr val="tx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图片 4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65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圆角矩形 5"/>
          <p:cNvSpPr/>
          <p:nvPr/>
        </p:nvSpPr>
        <p:spPr>
          <a:xfrm>
            <a:off x="5619115" y="1196340"/>
            <a:ext cx="5124450" cy="165417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  <a:defRPr/>
            </a:pPr>
            <a:r>
              <a:rPr sz="2200" dirty="0">
                <a:latin typeface="+mn-ea"/>
              </a:rPr>
              <a:t>1.“年初存货”和“存货”取值</a:t>
            </a:r>
            <a:r>
              <a:rPr sz="2200" dirty="0">
                <a:solidFill>
                  <a:srgbClr val="FF0000"/>
                </a:solidFill>
                <a:latin typeface="+mn-ea"/>
              </a:rPr>
              <a:t>不同</a:t>
            </a:r>
            <a:r>
              <a:rPr sz="2200" dirty="0">
                <a:latin typeface="+mn-ea"/>
              </a:rPr>
              <a:t>，“年初存货”取年初数，“存货”取期末余额数。</a:t>
            </a:r>
            <a:endParaRPr sz="2200" dirty="0"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sz="2200" dirty="0">
                <a:latin typeface="+mn-ea"/>
              </a:rPr>
              <a:t>2. 年初存货“本年”数等于存货“上年同期”数。</a:t>
            </a:r>
            <a:endParaRPr sz="2200" dirty="0">
              <a:latin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2" name="图片 1" descr="6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80" y="1196340"/>
            <a:ext cx="4514850" cy="4391025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551180" y="1463675"/>
            <a:ext cx="1294765" cy="2768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圆角矩形 5"/>
          <p:cNvSpPr/>
          <p:nvPr/>
        </p:nvSpPr>
        <p:spPr>
          <a:xfrm>
            <a:off x="5697220" y="3286760"/>
            <a:ext cx="5124450" cy="115760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  <a:defRPr/>
            </a:pPr>
            <a:r>
              <a:rPr sz="2200" dirty="0">
                <a:latin typeface="+mn-ea"/>
              </a:rPr>
              <a:t>1.无形资产不能算存货。</a:t>
            </a:r>
            <a:endParaRPr sz="2200" dirty="0"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sz="2200" dirty="0">
                <a:latin typeface="+mn-ea"/>
              </a:rPr>
              <a:t>2.存货科目中生产成本不用剔除。</a:t>
            </a:r>
            <a:endParaRPr sz="2200" dirty="0">
              <a:latin typeface="+mn-ea"/>
            </a:endParaRPr>
          </a:p>
          <a:p>
            <a:pPr>
              <a:lnSpc>
                <a:spcPts val="3200"/>
              </a:lnSpc>
              <a:defRPr/>
            </a:pPr>
            <a:endParaRPr sz="2200" dirty="0">
              <a:latin typeface="+mn-ea"/>
            </a:endParaRPr>
          </a:p>
        </p:txBody>
      </p:sp>
      <p:sp>
        <p:nvSpPr>
          <p:cNvPr id="10" name="矩形: 圆角 5"/>
          <p:cNvSpPr/>
          <p:nvPr/>
        </p:nvSpPr>
        <p:spPr>
          <a:xfrm>
            <a:off x="756285" y="2205990"/>
            <a:ext cx="1265555" cy="2184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true"/>
      <p:bldP spid="9" grpId="0" bldLvl="0" animBg="true"/>
      <p:bldP spid="7" grpId="0" bldLvl="0" animBg="true"/>
      <p:bldP spid="10" grpId="0" bldLvl="0" animBg="tru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圆角矩形 5"/>
          <p:cNvSpPr/>
          <p:nvPr/>
        </p:nvSpPr>
        <p:spPr>
          <a:xfrm>
            <a:off x="5589905" y="2132965"/>
            <a:ext cx="5124450" cy="165417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None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填报原值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，</a:t>
            </a:r>
            <a:r>
              <a:rPr lang="zh-CN" altLang="en-US" sz="2200" dirty="0">
                <a:solidFill>
                  <a:srgbClr val="FF0000"/>
                </a:solidFill>
                <a:latin typeface="+mn-ea"/>
                <a:sym typeface="+mn-ea"/>
              </a:rPr>
              <a:t>非净值</a:t>
            </a:r>
            <a:r>
              <a:rPr lang="zh-CN" altLang="en-US" sz="2200">
                <a:solidFill>
                  <a:srgbClr val="FF0000"/>
                </a:solidFill>
                <a:sym typeface="+mn-ea"/>
              </a:rPr>
              <a:t>，非本年内新增固定资产价值</a:t>
            </a:r>
            <a:endParaRPr lang="zh-CN" altLang="en-US" sz="22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机器和设备</a:t>
            </a:r>
            <a:r>
              <a:rPr lang="zh-CN" altLang="en-US" sz="2200" dirty="0">
                <a:solidFill>
                  <a:srgbClr val="FF0000"/>
                </a:solidFill>
                <a:latin typeface="+mn-ea"/>
              </a:rPr>
              <a:t>含电脑</a:t>
            </a:r>
            <a:endParaRPr lang="zh-CN" altLang="en-US" sz="22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2" name="图片 1" descr="6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80" y="1196340"/>
            <a:ext cx="4514850" cy="4391025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622935" y="2780665"/>
            <a:ext cx="1871980" cy="5492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true"/>
      <p:bldP spid="9" grpId="0" bldLvl="0" animBg="tru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6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551180" y="1196340"/>
            <a:ext cx="4514850" cy="4391025"/>
          </a:xfrm>
          <a:prstGeom prst="rect">
            <a:avLst/>
          </a:prstGeom>
        </p:spPr>
      </p:pic>
      <p:pic>
        <p:nvPicPr>
          <p:cNvPr id="9219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五经普LOGO透明底（长）"/>
          <p:cNvPicPr>
            <a:picLocks noChangeAspect="true"/>
          </p:cNvPicPr>
          <p:nvPr/>
        </p:nvPicPr>
        <p:blipFill>
          <a:blip r:embed="rId3" cstate="print"/>
          <a:srcRect r="77058"/>
          <a:stretch>
            <a:fillRect/>
          </a:stretch>
        </p:blipFill>
        <p:spPr>
          <a:xfrm>
            <a:off x="-76200" y="-225425"/>
            <a:ext cx="847725" cy="115506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4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95325" y="3312795"/>
            <a:ext cx="1746885" cy="4387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圆角矩形 5"/>
          <p:cNvSpPr/>
          <p:nvPr/>
        </p:nvSpPr>
        <p:spPr>
          <a:xfrm>
            <a:off x="5180330" y="2348865"/>
            <a:ext cx="6777990" cy="165417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累计折旧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——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会计科目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“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累计折旧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”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期末贷方余额</a:t>
            </a:r>
            <a:endParaRPr lang="zh-CN" altLang="en-US" sz="22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本年折旧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——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sym typeface="+mn-ea"/>
              </a:rPr>
              <a:t> 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发生额。</a:t>
            </a:r>
            <a:r>
              <a:rPr lang="zh-CN" altLang="en-US" sz="2200" dirty="0">
                <a:solidFill>
                  <a:srgbClr val="FF0000"/>
                </a:solidFill>
                <a:latin typeface="+mn-ea"/>
              </a:rPr>
              <a:t>固定资产清理、报废时不冲减该指标。</a:t>
            </a:r>
            <a:endParaRPr lang="zh-CN" altLang="en-US" sz="22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true"/>
      <p:bldP spid="9" grpId="0" bldLvl="0" animBg="tru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262890" y="1076325"/>
            <a:ext cx="4700270" cy="4082415"/>
          </a:xfrm>
          <a:prstGeom prst="rect">
            <a:avLst/>
          </a:prstGeom>
        </p:spPr>
      </p:pic>
      <p:pic>
        <p:nvPicPr>
          <p:cNvPr id="9219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3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416560" y="1473835"/>
            <a:ext cx="2119630" cy="22161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圆角矩形 5"/>
          <p:cNvSpPr/>
          <p:nvPr/>
        </p:nvSpPr>
        <p:spPr>
          <a:xfrm>
            <a:off x="4963160" y="1006475"/>
            <a:ext cx="7035800" cy="471868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1.纯统计指标。</a:t>
            </a:r>
            <a:endParaRPr lang="en-US" altLang="zh-CN" sz="22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指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单纯反映</a:t>
            </a:r>
            <a:r>
              <a:rPr lang="zh-CN" altLang="en-US" sz="2200" dirty="0">
                <a:solidFill>
                  <a:srgbClr val="FF0000"/>
                </a:solidFill>
                <a:latin typeface="+mn-ea"/>
                <a:sym typeface="+mn-ea"/>
              </a:rPr>
              <a:t>提供服务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所获得的收入。</a:t>
            </a:r>
            <a:endParaRPr lang="en-US" altLang="zh-CN" sz="22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3.根据“营业收入”明细账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200" dirty="0">
                <a:solidFill>
                  <a:srgbClr val="FF0000"/>
                </a:solidFill>
                <a:latin typeface="+mn-ea"/>
              </a:rPr>
              <a:t>剔除不属于服务性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收入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进行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分析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填报。</a:t>
            </a:r>
            <a:endParaRPr lang="en-US" altLang="zh-CN" sz="22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4.不包括“五代八业”，“五代”即“代收代支代开票的收入、代管代运的货值”，“八业”即“农林牧渔、生产制造、建筑安装、批发零售、住宿餐饮、金融服务、房地产开发、土地出让”。</a:t>
            </a:r>
            <a:endParaRPr lang="en-US" altLang="zh-CN" sz="22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defRPr/>
            </a:pP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5.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一般情况下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净服务收入</a:t>
            </a:r>
            <a:r>
              <a:rPr lang="zh-CN" altLang="en-US" sz="2200" dirty="0">
                <a:solidFill>
                  <a:srgbClr val="FF0000"/>
                </a:solidFill>
                <a:latin typeface="+mn-ea"/>
              </a:rPr>
              <a:t>不为</a:t>
            </a:r>
            <a:r>
              <a:rPr lang="en-US" altLang="zh-CN" sz="2200" dirty="0">
                <a:solidFill>
                  <a:srgbClr val="FF0000"/>
                </a:solidFill>
                <a:latin typeface="+mn-ea"/>
              </a:rPr>
              <a:t>0</a:t>
            </a:r>
            <a:r>
              <a:rPr lang="zh-CN" altLang="en-US" sz="2200" dirty="0">
                <a:solidFill>
                  <a:schemeClr val="tx1"/>
                </a:solidFill>
                <a:latin typeface="+mn-ea"/>
              </a:rPr>
              <a:t>。</a:t>
            </a:r>
            <a:endParaRPr lang="zh-CN" altLang="en-US" sz="22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true"/>
      <p:bldP spid="16" grpId="0" bldLvl="0" animBg="tru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262890" y="1076325"/>
            <a:ext cx="4700270" cy="4082415"/>
          </a:xfrm>
          <a:prstGeom prst="rect">
            <a:avLst/>
          </a:prstGeom>
        </p:spPr>
      </p:pic>
      <p:pic>
        <p:nvPicPr>
          <p:cNvPr id="9219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3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344805" y="2360295"/>
            <a:ext cx="2012315" cy="4267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true"/>
          </p:cNvGraphicFramePr>
          <p:nvPr>
            <p:custDataLst>
              <p:tags r:id="rId5"/>
            </p:custDataLst>
          </p:nvPr>
        </p:nvGraphicFramePr>
        <p:xfrm>
          <a:off x="3810000" y="1076325"/>
          <a:ext cx="7366000" cy="3460115"/>
        </p:xfrm>
        <a:graphic>
          <a:graphicData uri="http://schemas.openxmlformats.org/drawingml/2006/table">
            <a:tbl>
              <a:tblPr firstRow="true" bandRow="true">
                <a:tableStyleId>{7DF18680-E054-41AD-8BC1-D1AEF772440D}</a:tableStyleId>
              </a:tblPr>
              <a:tblGrid>
                <a:gridCol w="1828165"/>
                <a:gridCol w="1678305"/>
                <a:gridCol w="1858010"/>
                <a:gridCol w="2001520"/>
              </a:tblGrid>
              <a:tr h="1559560"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指  标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1920" marR="12192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企业</a:t>
                      </a:r>
                      <a:endParaRPr kumimoji="0" lang="zh-CN" altLang="en-US" sz="240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会计准则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小企业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会计准则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其他企业</a:t>
                      </a:r>
                      <a:endParaRPr lang="en-US" altLang="zh-CN" sz="24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会计制度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09015">
                <a:tc>
                  <a:txBody>
                    <a:bodyPr/>
                    <a:p>
                      <a:pPr algn="ctr" rtl="0" fontAlgn="ctr"/>
                      <a:r>
                        <a:rPr lang="zh-CN" altLang="en-US" sz="2700" b="1" u="none" strike="noStrike" dirty="0">
                          <a:latin typeface="+mn-ea"/>
                          <a:ea typeface="+mn-ea"/>
                        </a:rPr>
                        <a:t>管理费用</a:t>
                      </a:r>
                      <a:endParaRPr lang="zh-CN" altLang="en-US" sz="27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700" b="0" i="0" u="none" strike="noStrike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管理费用</a:t>
                      </a:r>
                      <a:endParaRPr lang="zh-CN" altLang="en-US" sz="2700" b="0" i="0" u="none" strike="noStrike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21908" marR="121908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7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管理费用</a:t>
                      </a:r>
                      <a:r>
                        <a:rPr lang="en-US" altLang="zh-CN" sz="27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</a:t>
                      </a:r>
                      <a:r>
                        <a:rPr lang="zh-CN" altLang="en-US" sz="27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研发（究）费用</a:t>
                      </a:r>
                      <a:endParaRPr lang="zh-CN" altLang="en-US" sz="27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cPr marL="91431" marR="91431" marT="25715" marB="2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540">
                <a:tc>
                  <a:txBody>
                    <a:bodyPr/>
                    <a:p>
                      <a:pPr algn="ctr" rtl="0" fontAlgn="ctr"/>
                      <a:r>
                        <a:rPr lang="zh-CN" altLang="en-US" sz="2700" b="1" u="none" strike="noStrike" dirty="0">
                          <a:latin typeface="+mn-ea"/>
                          <a:ea typeface="+mn-ea"/>
                        </a:rPr>
                        <a:t>研发费用</a:t>
                      </a:r>
                      <a:endParaRPr lang="zh-CN" altLang="en-US" sz="2700" b="1" u="none" strike="noStrike" dirty="0"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700" b="0" i="0" u="none" strike="noStrike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研发（究）费用</a:t>
                      </a:r>
                      <a:endParaRPr lang="zh-CN" altLang="en-US" sz="2700" b="0" i="0" u="none" strike="noStrike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21908" marR="121908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true">
                  <a:tcPr marL="91431" marR="91431" marT="25715" marB="2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true">
                  <a:tcPr marL="91431" marR="91431" marT="25715" marB="2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圆角矩形 5"/>
          <p:cNvSpPr/>
          <p:nvPr/>
        </p:nvSpPr>
        <p:spPr>
          <a:xfrm>
            <a:off x="3724910" y="4676140"/>
            <a:ext cx="7562850" cy="112458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p>
            <a:pPr>
              <a:defRPr/>
            </a:pPr>
            <a:r>
              <a:rPr lang="en-US" altLang="zh-CN" sz="2935" b="1" dirty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en-US" sz="2935" dirty="0">
                <a:solidFill>
                  <a:schemeClr val="tx1"/>
                </a:solidFill>
                <a:latin typeface="+mn-ea"/>
              </a:rPr>
              <a:t>注意：管理费用</a:t>
            </a:r>
            <a:r>
              <a:rPr lang="zh-CN" altLang="en-US" sz="2935" dirty="0">
                <a:solidFill>
                  <a:srgbClr val="FF0000"/>
                </a:solidFill>
                <a:latin typeface="+mn-ea"/>
              </a:rPr>
              <a:t>不包含</a:t>
            </a:r>
            <a:r>
              <a:rPr lang="zh-CN" altLang="en-US" sz="2935" dirty="0">
                <a:solidFill>
                  <a:schemeClr val="tx1"/>
                </a:solidFill>
                <a:latin typeface="+mn-ea"/>
              </a:rPr>
              <a:t>研发费用</a:t>
            </a:r>
            <a:endParaRPr lang="zh-CN" altLang="en-US" sz="2935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true"/>
      <p:bldP spid="6" grpId="0" bldLvl="0" animBg="tru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262890" y="1076325"/>
            <a:ext cx="4700270" cy="4082415"/>
          </a:xfrm>
          <a:prstGeom prst="rect">
            <a:avLst/>
          </a:prstGeom>
        </p:spPr>
      </p:pic>
      <p:pic>
        <p:nvPicPr>
          <p:cNvPr id="9219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3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387350" y="4676140"/>
            <a:ext cx="2079625" cy="22161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456940" y="1076325"/>
            <a:ext cx="7872730" cy="219456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计算公式为：营业利润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营业收入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营业成本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税金及附加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销售费用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管理费用</a:t>
            </a:r>
            <a:r>
              <a:rPr lang="en-US" altLang="zh-CN" sz="2665" dirty="0">
                <a:solidFill>
                  <a:schemeClr val="tx1"/>
                </a:solidFill>
                <a:latin typeface="+mn-ea"/>
                <a:sym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研发费用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财务费用</a:t>
            </a:r>
            <a:r>
              <a:rPr lang="en-US" altLang="zh-CN" sz="2665" dirty="0">
                <a:solidFill>
                  <a:srgbClr val="FF0000"/>
                </a:solidFill>
                <a:latin typeface="+mn-ea"/>
              </a:rPr>
              <a:t>+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资产减值损失</a:t>
            </a:r>
            <a:r>
              <a:rPr lang="en-US" altLang="zh-CN" sz="2665" dirty="0">
                <a:solidFill>
                  <a:srgbClr val="FF0000"/>
                </a:solidFill>
                <a:latin typeface="+mn-ea"/>
              </a:rPr>
              <a:t>+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信用减值损失</a:t>
            </a:r>
            <a:r>
              <a:rPr lang="en-US" altLang="zh-CN" sz="2665" dirty="0">
                <a:solidFill>
                  <a:schemeClr val="tx1"/>
                </a:solidFill>
                <a:latin typeface="+mn-ea"/>
                <a:sym typeface="+mn-ea"/>
              </a:rPr>
              <a:t>+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公允价值变动收益</a:t>
            </a:r>
            <a:r>
              <a:rPr lang="en-US" altLang="zh-CN" sz="2660" dirty="0">
                <a:solidFill>
                  <a:schemeClr val="tx1"/>
                </a:solidFill>
                <a:latin typeface="+mn-ea"/>
                <a:sym typeface="+mn-ea"/>
              </a:rPr>
              <a:t>+</a:t>
            </a:r>
            <a:r>
              <a:rPr lang="zh-CN" altLang="en-US" sz="2660" dirty="0">
                <a:solidFill>
                  <a:schemeClr val="tx1"/>
                </a:solidFill>
                <a:latin typeface="+mn-ea"/>
                <a:sym typeface="+mn-ea"/>
              </a:rPr>
              <a:t>投资收益</a:t>
            </a:r>
            <a:r>
              <a:rPr lang="en-US" altLang="zh-CN" sz="2660" dirty="0">
                <a:solidFill>
                  <a:schemeClr val="tx1"/>
                </a:solidFill>
                <a:latin typeface="+mn-ea"/>
                <a:sym typeface="+mn-ea"/>
              </a:rPr>
              <a:t>+</a:t>
            </a:r>
            <a:r>
              <a:rPr lang="zh-CN" altLang="en-US" sz="2660" dirty="0">
                <a:solidFill>
                  <a:schemeClr val="tx1"/>
                </a:solidFill>
                <a:latin typeface="+mn-ea"/>
                <a:sym typeface="+mn-ea"/>
              </a:rPr>
              <a:t>净敞口套期收益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+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资产处置收益</a:t>
            </a:r>
            <a:r>
              <a:rPr lang="en-US" altLang="zh-CN" sz="2665" dirty="0">
                <a:solidFill>
                  <a:schemeClr val="tx1"/>
                </a:solidFill>
                <a:latin typeface="+mn-ea"/>
                <a:sym typeface="+mn-ea"/>
              </a:rPr>
              <a:t>+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其他收益</a:t>
            </a:r>
            <a:r>
              <a:rPr lang="zh-CN" altLang="en-US" sz="2665" dirty="0">
                <a:solidFill>
                  <a:srgbClr val="FF0000"/>
                </a:solidFill>
                <a:latin typeface="+mn-ea"/>
                <a:sym typeface="+mn-ea"/>
              </a:rPr>
              <a:t>（企业会计准则）</a:t>
            </a:r>
            <a:endParaRPr lang="zh-CN" altLang="en-US" sz="2665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436620" y="3589655"/>
            <a:ext cx="7893050" cy="209296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计算公式为：营业利润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营业收入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营业成本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税金及附加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销售费用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管理费用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财务费用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+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投资收益</a:t>
            </a:r>
            <a:r>
              <a:rPr lang="zh-CN" altLang="en-US" sz="2665" dirty="0">
                <a:solidFill>
                  <a:srgbClr val="FF0000"/>
                </a:solidFill>
                <a:latin typeface="+mn-ea"/>
                <a:sym typeface="+mn-ea"/>
              </a:rPr>
              <a:t>（小企业会计准则、其他企业会计制度）</a:t>
            </a:r>
            <a:endParaRPr lang="zh-CN" altLang="en-US" sz="2665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true"/>
      <p:bldP spid="4" grpId="0" bldLvl="0" animBg="true"/>
      <p:bldP spid="7" grpId="0" bldLvl="0" animBg="tru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文本框 5"/>
          <p:cNvSpPr txBox="true"/>
          <p:nvPr/>
        </p:nvSpPr>
        <p:spPr>
          <a:xfrm>
            <a:off x="771525" y="1832601"/>
            <a:ext cx="971696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ts val="32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sym typeface="+mn-ea"/>
              </a:rPr>
              <a:t>注意事项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marL="342900" indent="-342900" algn="l">
              <a:lnSpc>
                <a:spcPts val="3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可从利润表中直接取</a:t>
            </a: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营业利润</a:t>
            </a: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”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填报</a:t>
            </a:r>
            <a:endParaRPr lang="zh-CN" altLang="en-US" sz="2400" dirty="0">
              <a:latin typeface="+mn-ea"/>
              <a:ea typeface="+mn-ea"/>
              <a:cs typeface="Arial" panose="020B0604020202020204" pitchFamily="34" charset="0"/>
              <a:sym typeface="+mn-ea"/>
            </a:endParaRPr>
          </a:p>
          <a:p>
            <a:pPr marL="342900" indent="-342900" algn="l">
              <a:lnSpc>
                <a:spcPts val="3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投资收益</a:t>
            </a: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”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均包含在营业利润里</a:t>
            </a:r>
            <a:endParaRPr lang="zh-CN" altLang="en-US" sz="2400" dirty="0">
              <a:latin typeface="+mn-ea"/>
              <a:ea typeface="+mn-ea"/>
              <a:cs typeface="Arial" panose="020B0604020202020204" pitchFamily="34" charset="0"/>
              <a:sym typeface="+mn-ea"/>
            </a:endParaRPr>
          </a:p>
          <a:p>
            <a:pPr marL="342900" indent="-342900" algn="l">
              <a:lnSpc>
                <a:spcPts val="3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提示报错的几种情况：</a:t>
            </a:r>
            <a:endParaRPr lang="zh-CN" altLang="en-US" sz="2400" dirty="0">
              <a:latin typeface="+mn-ea"/>
              <a:ea typeface="+mn-ea"/>
              <a:cs typeface="Arial" panose="020B0604020202020204" pitchFamily="34" charset="0"/>
            </a:endParaRPr>
          </a:p>
          <a:p>
            <a:pPr marL="0" indent="0" algn="l">
              <a:lnSpc>
                <a:spcPts val="32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1.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  <a:sym typeface="+mn-ea"/>
              </a:rPr>
              <a:t>调查单位基本情况表中的会计准则选择有误</a:t>
            </a:r>
            <a:endParaRPr lang="en-US" altLang="zh-CN" sz="2400" dirty="0">
              <a:latin typeface="+mn-ea"/>
              <a:ea typeface="+mn-ea"/>
              <a:cs typeface="Arial" panose="020B0604020202020204" pitchFamily="34" charset="0"/>
              <a:sym typeface="+mn-ea"/>
            </a:endParaRPr>
          </a:p>
          <a:p>
            <a:pPr marL="0" indent="0" algn="l">
              <a:lnSpc>
                <a:spcPts val="32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</a:rPr>
              <a:t>2.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</a:rPr>
              <a:t>因四舍五入导致，只在</a:t>
            </a: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</a:rPr>
              <a:t>“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</a:rPr>
              <a:t>营业利润</a:t>
            </a:r>
            <a:r>
              <a:rPr lang="en-US" altLang="zh-CN" sz="2400" dirty="0">
                <a:latin typeface="+mn-ea"/>
                <a:ea typeface="+mn-ea"/>
                <a:cs typeface="Arial" panose="020B0604020202020204" pitchFamily="34" charset="0"/>
              </a:rPr>
              <a:t>”</a:t>
            </a:r>
            <a:r>
              <a:rPr lang="zh-CN" altLang="en-US" sz="2400" dirty="0">
                <a:latin typeface="+mn-ea"/>
                <a:ea typeface="+mn-ea"/>
                <a:cs typeface="Arial" panose="020B0604020202020204" pitchFamily="34" charset="0"/>
              </a:rPr>
              <a:t>上四舍五入，其他指标如实填写。</a:t>
            </a:r>
            <a:endParaRPr lang="zh-CN" altLang="en-US" sz="2400" dirty="0"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zh-CN" altLang="en-US" sz="1800" b="1" dirty="0">
              <a:solidFill>
                <a:srgbClr val="FFFF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标题 1"/>
          <p:cNvSpPr txBox="true"/>
          <p:nvPr/>
        </p:nvSpPr>
        <p:spPr>
          <a:xfrm>
            <a:off x="4381488" y="827370"/>
            <a:ext cx="3172460" cy="868680"/>
          </a:xfrm>
          <a:prstGeom prst="rect">
            <a:avLst/>
          </a:prstGeom>
        </p:spPr>
        <p:txBody>
          <a:bodyPr>
            <a:no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604030504040204" pitchFamily="34" charset="-122"/>
              </a:defRPr>
            </a:lvl9pPr>
          </a:lstStyle>
          <a:p>
            <a:r>
              <a:rPr lang="zh-CN" altLang="en-US" dirty="0">
                <a:latin typeface="+mn-ea"/>
                <a:ea typeface="+mn-ea"/>
              </a:rPr>
              <a:t>营业利润</a:t>
            </a: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true"/>
          </p:cNvSpPr>
          <p:nvPr>
            <p:ph type="title"/>
          </p:nvPr>
        </p:nvSpPr>
        <p:spPr>
          <a:xfrm>
            <a:off x="3215680" y="696913"/>
            <a:ext cx="4852247" cy="998855"/>
          </a:xfrm>
        </p:spPr>
        <p:txBody>
          <a:bodyPr>
            <a:noAutofit/>
          </a:bodyPr>
          <a:lstStyle/>
          <a:p>
            <a:pPr algn="ctr"/>
            <a:r>
              <a:rPr lang="zh-CN" altLang="en-US" dirty="0">
                <a:latin typeface="+mn-ea"/>
                <a:ea typeface="+mn-ea"/>
              </a:rPr>
              <a:t>所得税费用</a:t>
            </a: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7000875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true"/>
          </p:cNvPicPr>
          <p:nvPr/>
        </p:nvPicPr>
        <p:blipFill>
          <a:blip r:embed="rId3"/>
          <a:srcRect t="15516" r="2109"/>
          <a:stretch>
            <a:fillRect/>
          </a:stretch>
        </p:blipFill>
        <p:spPr>
          <a:xfrm>
            <a:off x="727075" y="1696085"/>
            <a:ext cx="5070475" cy="4055745"/>
          </a:xfrm>
          <a:prstGeom prst="rect">
            <a:avLst/>
          </a:prstGeom>
        </p:spPr>
      </p:pic>
      <p:sp>
        <p:nvSpPr>
          <p:cNvPr id="16" name="圆角矩形 5"/>
          <p:cNvSpPr/>
          <p:nvPr/>
        </p:nvSpPr>
        <p:spPr>
          <a:xfrm>
            <a:off x="4037330" y="2171700"/>
            <a:ext cx="5043170" cy="267462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ts val="27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Ø"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从利润表中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sym typeface="+mn-ea"/>
              </a:rPr>
              <a:t>“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所得税费用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sym typeface="+mn-ea"/>
              </a:rPr>
              <a:t>”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直接取数，（执行其他会计制度的取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sym typeface="+mn-ea"/>
              </a:rPr>
              <a:t>“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所得税</a:t>
            </a:r>
            <a:r>
              <a:rPr lang="en-US" altLang="zh-CN" sz="2200" dirty="0">
                <a:solidFill>
                  <a:schemeClr val="tx1"/>
                </a:solidFill>
                <a:latin typeface="+mn-ea"/>
                <a:sym typeface="+mn-ea"/>
              </a:rPr>
              <a:t>”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）</a:t>
            </a:r>
            <a:endParaRPr lang="zh-CN" altLang="en-US" sz="2200" dirty="0">
              <a:solidFill>
                <a:schemeClr val="tx1"/>
              </a:solidFill>
              <a:latin typeface="+mn-ea"/>
              <a:sym typeface="+mn-ea"/>
            </a:endParaRPr>
          </a:p>
          <a:p>
            <a:pPr marL="342900" indent="-342900">
              <a:lnSpc>
                <a:spcPts val="27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Ø"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所得税费用</a:t>
            </a:r>
            <a:r>
              <a:rPr lang="zh-CN" altLang="en-US" sz="2200" dirty="0">
                <a:solidFill>
                  <a:srgbClr val="FF0000"/>
                </a:solidFill>
                <a:latin typeface="+mn-ea"/>
                <a:sym typeface="+mn-ea"/>
              </a:rPr>
              <a:t>包括</a:t>
            </a: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递延所得税（和税务一致）</a:t>
            </a:r>
            <a:endParaRPr lang="zh-CN" altLang="en-US" sz="2200" dirty="0">
              <a:solidFill>
                <a:schemeClr val="tx1"/>
              </a:solidFill>
              <a:latin typeface="+mn-ea"/>
              <a:sym typeface="+mn-ea"/>
            </a:endParaRPr>
          </a:p>
          <a:p>
            <a:pPr marL="342900" indent="-342900">
              <a:lnSpc>
                <a:spcPts val="27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charset="0"/>
              <a:buChar char="Ø"/>
              <a:defRPr/>
            </a:pPr>
            <a:r>
              <a:rPr lang="zh-CN" altLang="en-US" sz="2200" dirty="0">
                <a:solidFill>
                  <a:schemeClr val="tx1"/>
                </a:solidFill>
                <a:latin typeface="+mn-ea"/>
                <a:sym typeface="+mn-ea"/>
              </a:rPr>
              <a:t>所得税费用不是余额数，是</a:t>
            </a:r>
            <a:r>
              <a:rPr lang="zh-CN" altLang="en-US" sz="2200" dirty="0">
                <a:solidFill>
                  <a:srgbClr val="FF0000"/>
                </a:solidFill>
                <a:latin typeface="+mn-ea"/>
                <a:sym typeface="+mn-ea"/>
              </a:rPr>
              <a:t>应交数</a:t>
            </a:r>
            <a:endParaRPr lang="zh-CN" altLang="en-US" sz="2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789305" y="3881120"/>
            <a:ext cx="2079625" cy="22161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true"/>
      <p:bldP spid="15" grpId="0" bldLvl="0" animBg="tru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70" y="1006475"/>
            <a:ext cx="5615305" cy="1552575"/>
          </a:xfrm>
          <a:prstGeom prst="rect">
            <a:avLst/>
          </a:prstGeom>
        </p:spPr>
      </p:pic>
      <p:sp>
        <p:nvSpPr>
          <p:cNvPr id="3" name="标题 1"/>
          <p:cNvSpPr txBox="true"/>
          <p:nvPr/>
        </p:nvSpPr>
        <p:spPr>
          <a:xfrm>
            <a:off x="3071783" y="56119"/>
            <a:ext cx="6703907" cy="894927"/>
          </a:xfrm>
          <a:prstGeom prst="rect">
            <a:avLst/>
          </a:prstGeom>
        </p:spPr>
        <p:txBody>
          <a:bodyPr/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应付职工薪酬填报要点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5" name="图片 1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5" name="矩形: 圆角 14"/>
          <p:cNvSpPr/>
          <p:nvPr/>
        </p:nvSpPr>
        <p:spPr>
          <a:xfrm>
            <a:off x="765175" y="1407160"/>
            <a:ext cx="2712085" cy="2901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graphicFrame>
        <p:nvGraphicFramePr>
          <p:cNvPr id="8" name="图表 7"/>
          <p:cNvGraphicFramePr/>
          <p:nvPr/>
        </p:nvGraphicFramePr>
        <p:xfrm>
          <a:off x="490855" y="3254375"/>
          <a:ext cx="5689600" cy="3241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Rectangle 29"/>
          <p:cNvSpPr/>
          <p:nvPr/>
        </p:nvSpPr>
        <p:spPr bwMode="auto">
          <a:xfrm>
            <a:off x="859790" y="2655570"/>
            <a:ext cx="5027295" cy="462915"/>
          </a:xfrm>
          <a:prstGeom prst="rect">
            <a:avLst/>
          </a:prstGeom>
          <a:solidFill>
            <a:srgbClr val="FFFF66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微软雅黑" panose="020B0604030504040204" pitchFamily="34" charset="-122"/>
              </a:rPr>
              <a:t>所有给予职工的报酬和支出</a:t>
            </a:r>
            <a:endParaRPr lang="zh-CN" altLang="en-US" sz="2800" b="1" kern="0" dirty="0">
              <a:solidFill>
                <a:srgbClr val="FF0000"/>
              </a:solidFill>
              <a:latin typeface="微软雅黑" panose="020B060403050404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true"/>
          </p:cNvGraphicFramePr>
          <p:nvPr/>
        </p:nvGraphicFramePr>
        <p:xfrm>
          <a:off x="6729095" y="802005"/>
          <a:ext cx="4876800" cy="5708015"/>
        </p:xfrm>
        <a:graphic>
          <a:graphicData uri="http://schemas.openxmlformats.org/drawingml/2006/table">
            <a:tbl>
              <a:tblPr firstRow="true" bandRow="true">
                <a:tableStyleId>{7DF18680-E054-41AD-8BC1-D1AEF772440D}</a:tableStyleId>
              </a:tblPr>
              <a:tblGrid>
                <a:gridCol w="1814830"/>
                <a:gridCol w="1785620"/>
                <a:gridCol w="1276350"/>
              </a:tblGrid>
              <a:tr h="930275">
                <a:tc gridSpan="3"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sym typeface="+mn-ea"/>
                        </a:rPr>
                        <a:t>企业是否设置应付职工薪酬科目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1920" marR="12192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true">
                  <a:tcPr marL="121920" marR="12192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true">
                  <a:tcPr marL="121920" marR="12192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8180">
                <a:tc gridSpan="2">
                  <a:txBody>
                    <a:bodyPr/>
                    <a:p>
                      <a:pPr algn="ctr" rtl="0" fontAlgn="ctr"/>
                      <a:r>
                        <a:rPr lang="zh-CN" altLang="en-US" sz="2000" b="1">
                          <a:solidFill>
                            <a:schemeClr val="tx1"/>
                          </a:solidFill>
                          <a:sym typeface="+mn-ea"/>
                        </a:rPr>
                        <a:t>是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rtl="0" fontAlgn="ctr"/>
                      <a:endParaRPr lang="zh-CN" altLang="en-US" sz="2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  <a:sym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true"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rtl="0" fontAlgn="ctr">
                        <a:buNone/>
                      </a:pPr>
                      <a:r>
                        <a:rPr lang="zh-CN" altLang="en-US" sz="2000" b="1">
                          <a:solidFill>
                            <a:schemeClr val="tx1"/>
                          </a:solidFill>
                          <a:sym typeface="+mn-ea"/>
                        </a:rPr>
                        <a:t>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rtl="0" fontAlgn="ctr">
                        <a:buNone/>
                      </a:pPr>
                      <a:endParaRPr lang="zh-CN" altLang="en-US" sz="2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2580">
                <a:tc>
                  <a:txBody>
                    <a:bodyPr/>
                    <a:p>
                      <a:pPr algn="ctr" rtl="0" font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包含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rtl="0" font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统计制度中所列全部内容</a:t>
                      </a:r>
                      <a:endParaRPr lang="zh-CN" altLang="en-US" sz="2000" b="1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  <a:sym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p>
                      <a:pPr algn="ctr" rtl="0" fontAlgn="ctr">
                        <a:buNone/>
                      </a:pPr>
                      <a:endParaRPr lang="zh-CN" altLang="en-US" sz="20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rtl="0" font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未包含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rtl="0" font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统计制度中所列全部内容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rtl="0" fontAlgn="ctr">
                        <a:buNone/>
                      </a:pPr>
                      <a:endParaRPr lang="zh-CN" altLang="en-US" sz="2000" b="1" u="none" strike="noStrike" dirty="0"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algn="ctr" rtl="0" font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按照统计制度中所列全部内容，从明细账中取对应科目合并填报</a:t>
                      </a:r>
                      <a:endParaRPr lang="zh-CN" altLang="en-US" sz="2000" b="1" u="none" strike="noStrike" dirty="0"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06980">
                <a:tc>
                  <a:txBody>
                    <a:bodyPr/>
                    <a:p>
                      <a:pPr algn="ctr" rtl="0" fontAlgn="ctr"/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直接从应付职工薪酬科目取数填报</a:t>
                      </a:r>
                      <a:endParaRPr lang="zh-CN" altLang="en-US" sz="2000" b="1" u="none" strike="noStrike" dirty="0"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p>
                      <a:pPr algn="ctr" rtl="0" fontAlgn="ctr">
                        <a:buNone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sym typeface="+mn-ea"/>
                        </a:rPr>
                        <a:t>从明细账中摘取缺少科目，与应付职工薪酬科目合并填报</a:t>
                      </a:r>
                      <a:endParaRPr sz="2000">
                        <a:sym typeface="+mn-ea"/>
                      </a:endParaRPr>
                    </a:p>
                    <a:p>
                      <a:pPr algn="ctr" rtl="0" fontAlgn="ctr">
                        <a:buNone/>
                      </a:pPr>
                      <a:endParaRPr lang="zh-CN" altLang="en-US" sz="2000" b="1" u="none" strike="noStrike" dirty="0"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true"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bldLvl="0" animBg="true"/>
      <p:bldP spid="9" grpId="0" bldLvl="0" animBg="tru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31005" y="1238674"/>
            <a:ext cx="10529994" cy="497247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665" b="1" dirty="0">
                <a:solidFill>
                  <a:schemeClr val="tx1"/>
                </a:solidFill>
                <a:latin typeface="+mn-ea"/>
              </a:rPr>
              <a:t>注意：</a:t>
            </a:r>
            <a:endParaRPr lang="zh-CN" altLang="en-US" sz="2665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填报时强调科目原则，按照指标解释中的内容合并汇总</a:t>
            </a:r>
            <a:endParaRPr lang="en-US" altLang="zh-CN" sz="28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sym typeface="+mn-ea"/>
              </a:rPr>
              <a:t>社保、住房公积金等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sym typeface="+mn-ea"/>
              </a:rPr>
              <a:t>包含公司和个人缴纳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sym typeface="+mn-ea"/>
              </a:rPr>
              <a:t>两部分</a:t>
            </a:r>
            <a:endParaRPr lang="zh-CN" altLang="en-US" sz="2800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包含外籍、港澳台人员的薪酬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该指标一般只做“加法”，不做“减法”。如一些改制的国企，离退休人员的工资也包含在薪酬或相关科目里，填报时不需要剔除。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标题 1"/>
          <p:cNvSpPr txBox="true"/>
          <p:nvPr/>
        </p:nvSpPr>
        <p:spPr>
          <a:xfrm>
            <a:off x="3863340" y="260350"/>
            <a:ext cx="3636010" cy="667385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应付职工薪酬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53"/>
          <p:cNvSpPr txBox="true">
            <a:spLocks noChangeArrowheads="true"/>
          </p:cNvSpPr>
          <p:nvPr/>
        </p:nvSpPr>
        <p:spPr bwMode="auto">
          <a:xfrm>
            <a:off x="4381500" y="1605387"/>
            <a:ext cx="3429000" cy="10306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8522" tIns="64260" rIns="128522" bIns="6426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tx1"/>
                </a:solidFill>
                <a:ea typeface="微软雅黑" panose="020B0604030504040204" pitchFamily="34" charset="-122"/>
              </a:rPr>
              <a:t>第一部分</a:t>
            </a:r>
            <a:endParaRPr lang="zh-CN" altLang="en-US" sz="5865" dirty="0">
              <a:solidFill>
                <a:schemeClr val="tx1"/>
              </a:solidFill>
              <a:ea typeface="微软雅黑" panose="020B0604030504040204" pitchFamily="34" charset="-122"/>
            </a:endParaRPr>
          </a:p>
        </p:txBody>
      </p:sp>
      <p:sp>
        <p:nvSpPr>
          <p:cNvPr id="4099" name="TextBox 153"/>
          <p:cNvSpPr txBox="true">
            <a:spLocks noChangeArrowheads="true"/>
          </p:cNvSpPr>
          <p:nvPr/>
        </p:nvSpPr>
        <p:spPr bwMode="auto">
          <a:xfrm>
            <a:off x="2000675" y="3237865"/>
            <a:ext cx="8191500" cy="1113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8522" tIns="64260" rIns="128522" bIns="64260">
            <a:spAutoFit/>
          </a:bodyPr>
          <a:lstStyle/>
          <a:p>
            <a:pPr algn="ctr"/>
            <a:r>
              <a:rPr lang="zh-CN" altLang="en-US" sz="6400" dirty="0">
                <a:solidFill>
                  <a:schemeClr val="tx1"/>
                </a:solidFill>
                <a:ea typeface="微软雅黑" panose="020B0604030504040204" pitchFamily="34" charset="-122"/>
              </a:rPr>
              <a:t>报表概况</a:t>
            </a:r>
            <a:endParaRPr lang="zh-CN" altLang="en-US" sz="6400" dirty="0">
              <a:solidFill>
                <a:schemeClr val="tx1"/>
              </a:solidFill>
              <a:ea typeface="微软雅黑" panose="020B060403050404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65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767111" y="1700388"/>
            <a:ext cx="11377264" cy="32262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“应付职工薪酬”与劳资表的“从业人员工资总额”口径、填报原则不一样，可互为参考，但不要求完全一样；</a:t>
            </a:r>
            <a:endParaRPr lang="zh-CN" altLang="en-US" sz="2665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dirty="0">
                <a:solidFill>
                  <a:srgbClr val="FF0000"/>
                </a:solidFill>
                <a:latin typeface="+mn-ea"/>
                <a:sym typeface="+mn-ea"/>
              </a:rPr>
              <a:t>劳务外包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人员的薪酬由</a:t>
            </a:r>
            <a:r>
              <a:rPr lang="zh-CN" altLang="en-US" sz="2665" dirty="0">
                <a:solidFill>
                  <a:srgbClr val="FF0000"/>
                </a:solidFill>
                <a:latin typeface="+mn-ea"/>
              </a:rPr>
              <a:t>派出方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统计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（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sym typeface="+mn-ea"/>
              </a:rPr>
              <a:t>劳务中介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）</a:t>
            </a:r>
            <a:endParaRPr lang="zh-CN" altLang="en-US" sz="2665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dirty="0">
                <a:solidFill>
                  <a:srgbClr val="FF0000"/>
                </a:solidFill>
                <a:latin typeface="+mn-ea"/>
                <a:sym typeface="+mn-ea"/>
              </a:rPr>
              <a:t>劳务派遣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人员的人数和薪酬都归</a:t>
            </a:r>
            <a:r>
              <a:rPr lang="zh-CN" altLang="en-US" sz="2665" dirty="0">
                <a:solidFill>
                  <a:srgbClr val="FF0000"/>
                </a:solidFill>
                <a:latin typeface="+mn-ea"/>
                <a:sym typeface="+mn-ea"/>
              </a:rPr>
              <a:t>用工方（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不管薪酬是由谁发放到人的），但</a:t>
            </a:r>
            <a:r>
              <a:rPr lang="zh-CN" altLang="en-US" sz="2665" dirty="0">
                <a:solidFill>
                  <a:srgbClr val="0860A8"/>
                </a:solidFill>
                <a:latin typeface="+mn-ea"/>
                <a:sym typeface="+mn-ea"/>
              </a:rPr>
              <a:t>用工方支付给劳务中介的服务费、管理费不算在薪酬中</a:t>
            </a:r>
            <a:endParaRPr lang="zh-CN" altLang="en-US" sz="2665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  <a:sym typeface="+mn-ea"/>
              </a:rPr>
              <a:t>注意不要求与企业用工数相对应。例：用工方直接发放给外包人员的各种补贴、津贴、奖金等由用工方统计，但外包人员不在用工方统计</a:t>
            </a:r>
            <a:endParaRPr lang="zh-CN" altLang="en-US" sz="2665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9" name="标题 1"/>
          <p:cNvSpPr txBox="true"/>
          <p:nvPr/>
        </p:nvSpPr>
        <p:spPr>
          <a:xfrm>
            <a:off x="4007639" y="169459"/>
            <a:ext cx="4293447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应付职工薪酬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1566" y="5661038"/>
            <a:ext cx="6647012" cy="820674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535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ea"/>
              </a:rPr>
              <a:t>保证统计数据不重不漏！</a:t>
            </a:r>
            <a:endParaRPr lang="en-US" altLang="zh-CN" sz="4535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ea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true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true"/>
          <p:nvPr/>
        </p:nvSpPr>
        <p:spPr>
          <a:xfrm>
            <a:off x="3716655" y="1006475"/>
            <a:ext cx="4354195" cy="856615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劳务派遣和外包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graphicFrame>
        <p:nvGraphicFramePr>
          <p:cNvPr id="4" name="表格 3"/>
          <p:cNvGraphicFramePr>
            <a:graphicFrameLocks noGrp="true"/>
          </p:cNvGraphicFramePr>
          <p:nvPr/>
        </p:nvGraphicFramePr>
        <p:xfrm>
          <a:off x="1701972" y="1986931"/>
          <a:ext cx="8928992" cy="3561080"/>
        </p:xfrm>
        <a:graphic>
          <a:graphicData uri="http://schemas.openxmlformats.org/drawingml/2006/table">
            <a:tbl>
              <a:tblPr firstRow="true" bandRow="true">
                <a:tableStyleId>{7DF18680-E054-41AD-8BC1-D1AEF772440D}</a:tableStyleId>
              </a:tblPr>
              <a:tblGrid>
                <a:gridCol w="1944215"/>
                <a:gridCol w="2232248"/>
                <a:gridCol w="2121434"/>
                <a:gridCol w="2631094"/>
              </a:tblGrid>
              <a:tr h="16484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指  标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21920" marR="12192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适用法律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责任主体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合同标的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65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27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劳务派遣</a:t>
                      </a:r>
                      <a:endParaRPr lang="zh-CN" altLang="en-US" sz="27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劳动合同法</a:t>
                      </a:r>
                      <a:endParaRPr lang="zh-CN" altLang="en-US" sz="21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用工方管理</a:t>
                      </a:r>
                      <a:endParaRPr lang="zh-CN" altLang="en-US" sz="21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人（个人素质、工作内容、薪酬）</a:t>
                      </a:r>
                      <a:endParaRPr lang="zh-CN" altLang="en-US" sz="21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2700" b="0" u="none" strike="noStrike" dirty="0">
                          <a:latin typeface="+mn-ea"/>
                          <a:ea typeface="+mn-ea"/>
                        </a:rPr>
                        <a:t>劳务外包</a:t>
                      </a:r>
                      <a:endParaRPr lang="zh-CN" altLang="en-US" sz="2700" b="0" u="none" strike="noStrike" dirty="0"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合同法</a:t>
                      </a:r>
                      <a:endParaRPr lang="zh-CN" altLang="en-US" sz="21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中介公司管理</a:t>
                      </a:r>
                      <a:endParaRPr lang="zh-CN" altLang="en-US" sz="21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b="0" i="0" u="none" strike="noStrike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事（工作量）</a:t>
                      </a:r>
                      <a:endParaRPr lang="zh-CN" altLang="en-US" sz="2100" b="0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908" marR="121908" marT="34287" marB="34287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true"/>
          <p:nvPr/>
        </p:nvSpPr>
        <p:spPr>
          <a:xfrm>
            <a:off x="1082252" y="800283"/>
            <a:ext cx="1333467" cy="7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/>
              <a:t>例：</a:t>
            </a:r>
            <a:endParaRPr lang="zh-CN" altLang="en-US" sz="3200" dirty="0"/>
          </a:p>
        </p:txBody>
      </p:sp>
      <p:sp>
        <p:nvSpPr>
          <p:cNvPr id="6" name="圆角矩形 5"/>
          <p:cNvSpPr/>
          <p:nvPr/>
        </p:nvSpPr>
        <p:spPr>
          <a:xfrm>
            <a:off x="713197" y="3853922"/>
            <a:ext cx="9559268" cy="12382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ts val="3200"/>
              </a:lnSpc>
              <a:spcBef>
                <a:spcPts val="800"/>
              </a:spcBef>
              <a:defRPr/>
            </a:pPr>
            <a:endParaRPr lang="en-US" altLang="zh-CN" sz="2665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问：如该企业设置了“应付职工薪酬”会计科目，包含统计制度中指标解释的全部内容，</a:t>
            </a:r>
            <a:r>
              <a:rPr lang="zh-CN" altLang="en-US" sz="2665" dirty="0">
                <a:solidFill>
                  <a:srgbClr val="FF0000"/>
                </a:solidFill>
                <a:latin typeface="+mn-ea"/>
              </a:rPr>
              <a:t>未包含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每年支付给人力资源公司的全部费用。如何填报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?</a:t>
            </a:r>
            <a:endParaRPr lang="zh-CN" altLang="en-US" sz="2665" dirty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7" name="表格 6"/>
          <p:cNvGraphicFramePr>
            <a:graphicFrameLocks noGrp="true"/>
          </p:cNvGraphicFramePr>
          <p:nvPr/>
        </p:nvGraphicFramePr>
        <p:xfrm>
          <a:off x="2135560" y="1022530"/>
          <a:ext cx="7632849" cy="2986417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205045"/>
                <a:gridCol w="2035427"/>
                <a:gridCol w="3392377"/>
              </a:tblGrid>
              <a:tr h="42663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某企业用工及成本支出情况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 hMerge="true">
                  <a:tcPr/>
                </a:tc>
                <a:tc hMerge="true">
                  <a:tcPr/>
                </a:tc>
              </a:tr>
              <a:tr h="42663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/>
                        <a:t>　</a:t>
                      </a:r>
                      <a:endParaRPr lang="zh-CN" altLang="en-US" sz="2000" b="0" i="0" u="none" strike="noStrike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人数（人）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薪酬或服务费（万元）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2663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合计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2100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2663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正式员工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50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2663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人力资源公司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2663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 劳务派遣人员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50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720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2663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 劳务外包人员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360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0" name="圆角矩形 9"/>
          <p:cNvSpPr/>
          <p:nvPr/>
        </p:nvSpPr>
        <p:spPr>
          <a:xfrm>
            <a:off x="713196" y="5229200"/>
            <a:ext cx="11170538" cy="8572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ts val="3200"/>
              </a:lnSpc>
              <a:spcBef>
                <a:spcPts val="800"/>
              </a:spcBef>
              <a:defRPr/>
            </a:pPr>
            <a:endParaRPr lang="en-US" altLang="zh-CN" sz="2665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答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：</a:t>
            </a:r>
            <a:r>
              <a:rPr lang="en-US" altLang="zh-CN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1000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（正式员工）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+720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（劳务派遣人员）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=1720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（万元）</a:t>
            </a:r>
            <a:endParaRPr lang="en-US" altLang="zh-CN" sz="266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标题 1"/>
          <p:cNvSpPr txBox="true"/>
          <p:nvPr/>
        </p:nvSpPr>
        <p:spPr>
          <a:xfrm>
            <a:off x="4353495" y="346918"/>
            <a:ext cx="1038232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应付职工薪酬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true"/>
          <p:nvPr/>
        </p:nvSpPr>
        <p:spPr>
          <a:xfrm>
            <a:off x="407368" y="969895"/>
            <a:ext cx="1333467" cy="7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/>
              <a:t>例：</a:t>
            </a:r>
            <a:endParaRPr lang="zh-CN" altLang="en-US" sz="3200" dirty="0"/>
          </a:p>
        </p:txBody>
      </p:sp>
      <p:sp>
        <p:nvSpPr>
          <p:cNvPr id="6" name="圆角矩形 5"/>
          <p:cNvSpPr/>
          <p:nvPr/>
        </p:nvSpPr>
        <p:spPr>
          <a:xfrm>
            <a:off x="666713" y="4000505"/>
            <a:ext cx="10509288" cy="12382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问：如该企业未设置“应付职工薪酬”会计科目，或者虽然设置该科目，但是</a:t>
            </a:r>
            <a:r>
              <a:rPr lang="zh-CN" altLang="en-US" sz="2665" dirty="0">
                <a:solidFill>
                  <a:srgbClr val="FF0000"/>
                </a:solidFill>
                <a:latin typeface="+mn-ea"/>
              </a:rPr>
              <a:t>未包含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统计制度指标解释中所列全部内容。如何填报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?</a:t>
            </a:r>
            <a:endParaRPr lang="zh-CN" altLang="en-US" sz="266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6713" y="5334013"/>
            <a:ext cx="11170538" cy="8572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ts val="3200"/>
              </a:lnSpc>
              <a:spcBef>
                <a:spcPts val="800"/>
              </a:spcBef>
              <a:defRPr/>
            </a:pPr>
            <a:endParaRPr lang="en-US" altLang="zh-CN" sz="2665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答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：</a:t>
            </a:r>
            <a:r>
              <a:rPr lang="en-US" altLang="zh-CN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500+200+100+100+100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=1000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（万元）</a:t>
            </a:r>
            <a:endParaRPr lang="en-US" altLang="zh-CN" sz="2665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        </a:t>
            </a:r>
            <a:endParaRPr lang="zh-CN" altLang="en-US" sz="2665" dirty="0">
              <a:solidFill>
                <a:srgbClr val="FF0000"/>
              </a:solidFill>
              <a:latin typeface="+mn-ea"/>
            </a:endParaRPr>
          </a:p>
        </p:txBody>
      </p:sp>
      <p:graphicFrame>
        <p:nvGraphicFramePr>
          <p:cNvPr id="9" name="表格 8"/>
          <p:cNvGraphicFramePr>
            <a:graphicFrameLocks noGrp="true"/>
          </p:cNvGraphicFramePr>
          <p:nvPr>
            <p:custDataLst>
              <p:tags r:id="rId1"/>
            </p:custDataLst>
          </p:nvPr>
        </p:nvGraphicFramePr>
        <p:xfrm>
          <a:off x="1271270" y="1557020"/>
          <a:ext cx="9620250" cy="214376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905000"/>
                <a:gridCol w="1060450"/>
                <a:gridCol w="1225550"/>
                <a:gridCol w="1238250"/>
                <a:gridCol w="1879600"/>
                <a:gridCol w="1168400"/>
                <a:gridCol w="1143000"/>
              </a:tblGrid>
              <a:tr h="50038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某企业用工及支出情况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 hMerge="true">
                  <a:tcPr/>
                </a:tc>
                <a:tc hMerge="true">
                  <a:tcPr/>
                </a:tc>
                <a:tc hMerge="true">
                  <a:tcPr/>
                </a:tc>
                <a:tc hMerge="true">
                  <a:tcPr/>
                </a:tc>
                <a:tc hMerge="true">
                  <a:tcPr/>
                </a:tc>
                <a:tc hMerge="true">
                  <a:tcPr/>
                </a:tc>
              </a:tr>
              <a:tr h="107124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　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人数</a:t>
                      </a:r>
                      <a:endParaRPr lang="en-US" altLang="zh-CN" sz="2000" u="none" strike="noStrike" dirty="0"/>
                    </a:p>
                    <a:p>
                      <a:pPr algn="ctr" fontAlgn="ctr"/>
                      <a:r>
                        <a:rPr lang="zh-CN" altLang="en-US" sz="2000" u="none" strike="noStrike" dirty="0"/>
                        <a:t>（人）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工资</a:t>
                      </a:r>
                      <a:endParaRPr lang="en-US" altLang="zh-CN" sz="2000" u="none" strike="noStrike" dirty="0"/>
                    </a:p>
                    <a:p>
                      <a:pPr algn="ctr" fontAlgn="ctr"/>
                      <a:r>
                        <a:rPr lang="zh-CN" altLang="en-US" sz="2000" u="none" strike="noStrike" dirty="0"/>
                        <a:t>（万元）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奖金</a:t>
                      </a:r>
                      <a:endParaRPr lang="en-US" altLang="zh-CN" sz="2000" u="none" strike="noStrike" dirty="0"/>
                    </a:p>
                    <a:p>
                      <a:pPr algn="ctr" fontAlgn="ctr"/>
                      <a:r>
                        <a:rPr lang="zh-CN" altLang="en-US" sz="2000" u="none" strike="noStrike" dirty="0"/>
                        <a:t>（万元）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社保和公积金</a:t>
                      </a:r>
                      <a:endParaRPr lang="en-US" altLang="zh-CN" sz="2000" u="none" strike="noStrike" dirty="0"/>
                    </a:p>
                    <a:p>
                      <a:pPr algn="ctr" fontAlgn="ctr"/>
                      <a:r>
                        <a:rPr lang="zh-CN" altLang="en-US" sz="2000" u="none" strike="noStrike" dirty="0"/>
                        <a:t>（万元）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福利费</a:t>
                      </a:r>
                      <a:endParaRPr lang="en-US" altLang="zh-CN" sz="2000" u="none" strike="noStrike" dirty="0"/>
                    </a:p>
                    <a:p>
                      <a:pPr algn="ctr" fontAlgn="ctr"/>
                      <a:r>
                        <a:rPr lang="zh-CN" altLang="en-US" sz="2000" u="none" strike="noStrike" dirty="0"/>
                        <a:t>（万元）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其他</a:t>
                      </a:r>
                      <a:endParaRPr lang="en-US" altLang="zh-CN" sz="2000" u="none" strike="noStrike" dirty="0"/>
                    </a:p>
                    <a:p>
                      <a:pPr algn="ctr" fontAlgn="ctr"/>
                      <a:r>
                        <a:rPr lang="zh-CN" altLang="en-US" sz="2000" u="none" strike="noStrike" dirty="0"/>
                        <a:t>（万元）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</a:tr>
              <a:tr h="57213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合计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500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宋体" pitchFamily="2" charset="-122"/>
                      </a:endParaRPr>
                    </a:p>
                  </a:txBody>
                  <a:tcPr marL="10420" marR="10420" marT="1042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标题 1"/>
          <p:cNvSpPr txBox="true"/>
          <p:nvPr/>
        </p:nvSpPr>
        <p:spPr>
          <a:xfrm>
            <a:off x="4655840" y="302722"/>
            <a:ext cx="1038232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应付职工薪酬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true"/>
          <p:nvPr/>
        </p:nvSpPr>
        <p:spPr>
          <a:xfrm>
            <a:off x="857277" y="977339"/>
            <a:ext cx="1333467" cy="7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/>
              <a:t>例：</a:t>
            </a:r>
            <a:endParaRPr lang="zh-CN" altLang="en-US" sz="3200" dirty="0"/>
          </a:p>
        </p:txBody>
      </p:sp>
      <p:sp>
        <p:nvSpPr>
          <p:cNvPr id="6" name="圆角矩形 5"/>
          <p:cNvSpPr/>
          <p:nvPr/>
        </p:nvSpPr>
        <p:spPr>
          <a:xfrm>
            <a:off x="911424" y="3848085"/>
            <a:ext cx="9577064" cy="12382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问：如该企业设置了“应付职工薪酬”会计科目，</a:t>
            </a:r>
            <a:r>
              <a:rPr lang="zh-CN" altLang="en-US" sz="2665" dirty="0">
                <a:solidFill>
                  <a:srgbClr val="FF0000"/>
                </a:solidFill>
                <a:latin typeface="+mn-ea"/>
              </a:rPr>
              <a:t>包含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统计制度中指标解释的全部内容。如何填报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?</a:t>
            </a:r>
            <a:endParaRPr lang="zh-CN" altLang="en-US" sz="2665" dirty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7" name="表格 6"/>
          <p:cNvGraphicFramePr>
            <a:graphicFrameLocks noGrp="true"/>
          </p:cNvGraphicFramePr>
          <p:nvPr/>
        </p:nvGraphicFramePr>
        <p:xfrm>
          <a:off x="1847528" y="1233101"/>
          <a:ext cx="8096308" cy="25146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424444"/>
                <a:gridCol w="2313231"/>
                <a:gridCol w="3358633"/>
              </a:tblGrid>
              <a:tr h="4191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>
                          <a:solidFill>
                            <a:srgbClr val="FF0000"/>
                          </a:solidFill>
                        </a:rPr>
                        <a:t>某人力资源服务企业</a:t>
                      </a:r>
                      <a:r>
                        <a:rPr lang="zh-CN" altLang="en-US" sz="2000" u="none" strike="noStrike" dirty="0"/>
                        <a:t>用工及支出情况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 hMerge="true">
                  <a:tcPr/>
                </a:tc>
                <a:tc hMerge="true">
                  <a:tcPr/>
                </a:tc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　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人数（人）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u="none" strike="noStrike" dirty="0"/>
                        <a:t>薪酬或服务费（万元）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合计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2080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正式员工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50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派遣合同人员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50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720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u="none" strike="noStrike" dirty="0"/>
                        <a:t>外包合同人员</a:t>
                      </a:r>
                      <a:endParaRPr lang="zh-CN" altLang="en-US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100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2000" u="none" strike="noStrike" dirty="0"/>
                        <a:t>360</a:t>
                      </a:r>
                      <a:endParaRPr lang="en-US" altLang="zh-CN" sz="2000" b="0" i="0" u="none" strike="noStrike" dirty="0">
                        <a:solidFill>
                          <a:schemeClr val="bg1"/>
                        </a:solidFill>
                        <a:latin typeface="宋体" pitchFamily="2" charset="-122"/>
                      </a:endParaRPr>
                    </a:p>
                  </a:txBody>
                  <a:tcPr marL="12700" marR="12700" marT="1270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0" name="圆角矩形 9"/>
          <p:cNvSpPr/>
          <p:nvPr/>
        </p:nvSpPr>
        <p:spPr>
          <a:xfrm>
            <a:off x="983432" y="5086342"/>
            <a:ext cx="10904850" cy="8572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ts val="3200"/>
              </a:lnSpc>
              <a:spcBef>
                <a:spcPts val="800"/>
              </a:spcBef>
              <a:defRPr/>
            </a:pP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答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：</a:t>
            </a:r>
            <a:r>
              <a:rPr lang="en-US" altLang="zh-CN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1000</a:t>
            </a:r>
            <a:r>
              <a:rPr lang="zh-CN" altLang="en-US" sz="2665" dirty="0">
                <a:solidFill>
                  <a:schemeClr val="tx1"/>
                </a:solidFill>
                <a:latin typeface="+mn-ea"/>
                <a:sym typeface="Wingdings" panose="05000000000000000000" pitchFamily="2" charset="2"/>
              </a:rPr>
              <a:t>（正式员工）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+360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（外包合同人员）</a:t>
            </a:r>
            <a:r>
              <a:rPr lang="en-US" altLang="zh-CN" sz="2665" dirty="0">
                <a:solidFill>
                  <a:schemeClr val="tx1"/>
                </a:solidFill>
                <a:latin typeface="+mn-ea"/>
              </a:rPr>
              <a:t>=1360</a:t>
            </a:r>
            <a:r>
              <a:rPr lang="zh-CN" altLang="en-US" sz="2665" dirty="0">
                <a:solidFill>
                  <a:schemeClr val="tx1"/>
                </a:solidFill>
                <a:latin typeface="+mn-ea"/>
              </a:rPr>
              <a:t>（万元）</a:t>
            </a:r>
            <a:endParaRPr lang="en-US" altLang="zh-CN" sz="266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标题 1"/>
          <p:cNvSpPr txBox="true"/>
          <p:nvPr/>
        </p:nvSpPr>
        <p:spPr>
          <a:xfrm>
            <a:off x="4511824" y="280386"/>
            <a:ext cx="10191822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应付职工薪酬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11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2" name="直接连接符 11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"/>
          <p:cNvPicPr>
            <a:picLocks noChangeAspect="true"/>
          </p:cNvPicPr>
          <p:nvPr/>
        </p:nvPicPr>
        <p:blipFill>
          <a:blip r:embed="rId1"/>
          <a:srcRect t="57178" r="-1764"/>
          <a:stretch>
            <a:fillRect/>
          </a:stretch>
        </p:blipFill>
        <p:spPr>
          <a:xfrm>
            <a:off x="741680" y="1006475"/>
            <a:ext cx="5714365" cy="664845"/>
          </a:xfrm>
          <a:prstGeom prst="rect">
            <a:avLst/>
          </a:prstGeom>
        </p:spPr>
      </p:pic>
      <p:sp>
        <p:nvSpPr>
          <p:cNvPr id="3" name="标题 1"/>
          <p:cNvSpPr txBox="true"/>
          <p:nvPr/>
        </p:nvSpPr>
        <p:spPr>
          <a:xfrm>
            <a:off x="3071783" y="56119"/>
            <a:ext cx="6703907" cy="894927"/>
          </a:xfrm>
          <a:prstGeom prst="rect">
            <a:avLst/>
          </a:prstGeom>
        </p:spPr>
        <p:txBody>
          <a:bodyPr/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平均用工人数统计范围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5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5" name="矩形: 圆角 14"/>
          <p:cNvSpPr/>
          <p:nvPr/>
        </p:nvSpPr>
        <p:spPr>
          <a:xfrm>
            <a:off x="663575" y="1316355"/>
            <a:ext cx="2712085" cy="2901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grpSp>
        <p:nvGrpSpPr>
          <p:cNvPr id="2" name="组合 7"/>
          <p:cNvGrpSpPr/>
          <p:nvPr/>
        </p:nvGrpSpPr>
        <p:grpSpPr bwMode="auto">
          <a:xfrm>
            <a:off x="541020" y="2049145"/>
            <a:ext cx="4323080" cy="3574958"/>
            <a:chOff x="-1178273" y="1770874"/>
            <a:chExt cx="2747943" cy="2965801"/>
          </a:xfrm>
        </p:grpSpPr>
        <p:sp>
          <p:nvSpPr>
            <p:cNvPr id="12" name="TextBox 10"/>
            <p:cNvSpPr txBox="true"/>
            <p:nvPr/>
          </p:nvSpPr>
          <p:spPr>
            <a:xfrm>
              <a:off x="-1178273" y="2487771"/>
              <a:ext cx="2747943" cy="22489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l">
                <a:lnSpc>
                  <a:spcPct val="150000"/>
                </a:lnSpc>
                <a:buClrTx/>
                <a:buSzTx/>
                <a:buNone/>
              </a:pPr>
              <a:r>
                <a:rPr lang="zh-CN" altLang="en-US" sz="2265" dirty="0">
                  <a:latin typeface="+mn-ea"/>
                </a:rPr>
                <a:t>1.正式人员</a:t>
              </a:r>
              <a:endParaRPr lang="zh-CN" altLang="en-US" sz="2265" dirty="0">
                <a:latin typeface="+mn-ea"/>
              </a:endParaRPr>
            </a:p>
            <a:p>
              <a:pPr algn="l">
                <a:lnSpc>
                  <a:spcPct val="150000"/>
                </a:lnSpc>
                <a:buClrTx/>
                <a:buSzTx/>
                <a:buNone/>
              </a:pPr>
              <a:r>
                <a:rPr lang="zh-CN" altLang="en-US" sz="2265" dirty="0">
                  <a:latin typeface="+mn-ea"/>
                </a:rPr>
                <a:t>2.劳务派遣人员</a:t>
              </a:r>
              <a:endParaRPr lang="zh-CN" altLang="en-US" sz="2265" dirty="0">
                <a:latin typeface="+mn-ea"/>
              </a:endParaRPr>
            </a:p>
            <a:p>
              <a:pPr algn="l">
                <a:lnSpc>
                  <a:spcPct val="150000"/>
                </a:lnSpc>
                <a:buClrTx/>
                <a:buSzTx/>
                <a:buNone/>
              </a:pPr>
              <a:r>
                <a:rPr lang="zh-CN" altLang="en-US" sz="2265" dirty="0">
                  <a:latin typeface="+mn-ea"/>
                </a:rPr>
                <a:t>3.其他从业人员（</a:t>
              </a:r>
              <a:r>
                <a:rPr lang="zh-CN" altLang="en-US" sz="2265" dirty="0">
                  <a:latin typeface="+mn-ea"/>
                  <a:sym typeface="+mn-ea"/>
                </a:rPr>
                <a:t>领取报酬的</a:t>
              </a:r>
              <a:r>
                <a:rPr lang="zh-CN" altLang="en-US" sz="2265" dirty="0">
                  <a:latin typeface="+mn-ea"/>
                </a:rPr>
                <a:t>退休返聘、兼职、实习生、外籍和港澳台人员）</a:t>
              </a:r>
              <a:endParaRPr lang="zh-CN" altLang="en-US" sz="2265" dirty="0">
                <a:latin typeface="+mn-ea"/>
              </a:endParaRPr>
            </a:p>
          </p:txBody>
        </p:sp>
        <p:sp>
          <p:nvSpPr>
            <p:cNvPr id="13" name="TextBox 11"/>
            <p:cNvSpPr txBox="true"/>
            <p:nvPr/>
          </p:nvSpPr>
          <p:spPr>
            <a:xfrm>
              <a:off x="-277694" y="1770874"/>
              <a:ext cx="1087430" cy="552612"/>
            </a:xfrm>
            <a:prstGeom prst="rect">
              <a:avLst/>
            </a:prstGeom>
            <a:noFill/>
          </p:spPr>
          <p:txBody>
            <a:bodyPr>
              <a:spAutoFit/>
            </a:bodyPr>
            <a:p>
              <a:pPr>
                <a:defRPr/>
              </a:pPr>
              <a:r>
                <a:rPr lang="zh-CN" altLang="en-US" sz="3735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包括</a:t>
              </a:r>
              <a:endPara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0"/>
          <p:cNvGrpSpPr/>
          <p:nvPr/>
        </p:nvGrpSpPr>
        <p:grpSpPr bwMode="auto">
          <a:xfrm>
            <a:off x="5142230" y="2049145"/>
            <a:ext cx="6656705" cy="4424850"/>
            <a:chOff x="4305926" y="1477520"/>
            <a:chExt cx="4280430" cy="6299096"/>
          </a:xfrm>
        </p:grpSpPr>
        <p:sp>
          <p:nvSpPr>
            <p:cNvPr id="16" name="TextBox 7"/>
            <p:cNvSpPr txBox="true">
              <a:spLocks noChangeArrowheads="true"/>
            </p:cNvSpPr>
            <p:nvPr/>
          </p:nvSpPr>
          <p:spPr bwMode="auto">
            <a:xfrm>
              <a:off x="4305926" y="2426025"/>
              <a:ext cx="4280430" cy="53505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2265" dirty="0">
                  <a:latin typeface="+mn-ea"/>
                  <a:ea typeface="+mn-ea"/>
                </a:rPr>
                <a:t>1.</a:t>
              </a:r>
              <a:r>
                <a:rPr lang="zh-CN" altLang="en-US" sz="2265" dirty="0">
                  <a:latin typeface="+mn-ea"/>
                  <a:ea typeface="+mn-ea"/>
                  <a:sym typeface="+mn-ea"/>
                </a:rPr>
                <a:t>劳务外包人员，如：外包的保安或保洁、施工建筑工人、因政策派遣改外包的人员。</a:t>
              </a:r>
              <a:endParaRPr lang="zh-CN" altLang="en-US" sz="2265" dirty="0">
                <a:latin typeface="+mn-ea"/>
                <a:ea typeface="+mn-ea"/>
                <a:sym typeface="+mn-ea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2265" dirty="0">
                  <a:latin typeface="+mn-ea"/>
                  <a:ea typeface="+mn-ea"/>
                </a:rPr>
                <a:t>2.</a:t>
              </a:r>
              <a:r>
                <a:rPr lang="zh-CN" altLang="en-US" sz="2265" dirty="0">
                  <a:latin typeface="+mn-ea"/>
                  <a:ea typeface="+mn-ea"/>
                  <a:sym typeface="+mn-ea"/>
                </a:rPr>
                <a:t>不领工资的各类实习生</a:t>
              </a:r>
              <a:endParaRPr lang="zh-CN" altLang="en-US" sz="2265" dirty="0">
                <a:latin typeface="+mn-ea"/>
                <a:ea typeface="+mn-ea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2265" dirty="0">
                  <a:latin typeface="+mn-ea"/>
                  <a:ea typeface="+mn-ea"/>
                </a:rPr>
                <a:t>3.</a:t>
              </a:r>
              <a:r>
                <a:rPr lang="zh-CN" altLang="en-US" sz="2265" dirty="0">
                  <a:latin typeface="+mn-ea"/>
                  <a:ea typeface="+mn-ea"/>
                  <a:sym typeface="+mn-ea"/>
                </a:rPr>
                <a:t>离开本单位仍保留劳动关系，并定期领取生活费的人员（如长期病休人员）</a:t>
              </a:r>
              <a:endParaRPr lang="zh-CN" altLang="en-US" sz="2265" dirty="0">
                <a:latin typeface="+mn-ea"/>
                <a:ea typeface="+mn-ea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2265" dirty="0">
                  <a:latin typeface="+mn-ea"/>
                  <a:ea typeface="+mn-ea"/>
                </a:rPr>
                <a:t>4.</a:t>
              </a:r>
              <a:r>
                <a:rPr lang="zh-CN" altLang="en-US" sz="2265" dirty="0">
                  <a:latin typeface="+mn-ea"/>
                  <a:ea typeface="+mn-ea"/>
                  <a:sym typeface="+mn-ea"/>
                </a:rPr>
                <a:t>在本企业领取工资、股息、红利但未实际工作的人员（如退休人员、不参与经营的股东）</a:t>
              </a:r>
              <a:endParaRPr lang="zh-CN" altLang="en-US" sz="2265" b="1" dirty="0">
                <a:latin typeface="+mn-ea"/>
                <a:ea typeface="+mn-ea"/>
              </a:endParaRPr>
            </a:p>
          </p:txBody>
        </p:sp>
        <p:sp>
          <p:nvSpPr>
            <p:cNvPr id="17" name="TextBox 14"/>
            <p:cNvSpPr txBox="true"/>
            <p:nvPr/>
          </p:nvSpPr>
          <p:spPr>
            <a:xfrm>
              <a:off x="6081438" y="1477520"/>
              <a:ext cx="1217613" cy="9482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3735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不包括</a:t>
              </a:r>
              <a:endPara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bldLvl="0" animBg="tru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true"/>
          <p:nvPr/>
        </p:nvSpPr>
        <p:spPr>
          <a:xfrm>
            <a:off x="1209820" y="1827359"/>
            <a:ext cx="10001320" cy="295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dirty="0">
                <a:latin typeface="+mn-ea"/>
                <a:ea typeface="+mn-ea"/>
              </a:rPr>
              <a:t>与劳资表“谁发工资、谁统计”原则不同，不能要求与劳资表一致；</a:t>
            </a:r>
            <a:endParaRPr lang="en-US" altLang="zh-CN" sz="32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dirty="0">
                <a:latin typeface="+mn-ea"/>
                <a:ea typeface="+mn-ea"/>
              </a:rPr>
              <a:t>劳务派遣人员由用工方统计，劳务外包人员由派遣方（劳务中介）统计。</a:t>
            </a:r>
            <a:endParaRPr lang="en-US" altLang="zh-CN" sz="3200" dirty="0">
              <a:latin typeface="+mn-ea"/>
              <a:ea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8" name="Rectangle 16"/>
          <p:cNvSpPr/>
          <p:nvPr/>
        </p:nvSpPr>
        <p:spPr bwMode="auto">
          <a:xfrm>
            <a:off x="3860800" y="1030605"/>
            <a:ext cx="4458970" cy="88455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srgbClr val="FF0000"/>
                </a:solidFill>
                <a:latin typeface="+mn-ea"/>
              </a:rPr>
              <a:t>谁用工 谁统计</a:t>
            </a:r>
            <a:endParaRPr lang="en-US" sz="3200" kern="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标题 1"/>
          <p:cNvSpPr txBox="true"/>
          <p:nvPr/>
        </p:nvSpPr>
        <p:spPr>
          <a:xfrm>
            <a:off x="2858770" y="55880"/>
            <a:ext cx="7212330" cy="894715"/>
          </a:xfrm>
          <a:prstGeom prst="rect">
            <a:avLst/>
          </a:prstGeom>
        </p:spPr>
        <p:txBody>
          <a:bodyPr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平均用工人数填报注意事项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bldLvl="0" animBg="true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true"/>
          <p:nvPr/>
        </p:nvSpPr>
        <p:spPr>
          <a:xfrm>
            <a:off x="911424" y="1412776"/>
            <a:ext cx="10191822" cy="3375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600"/>
              </a:spcAft>
            </a:pPr>
            <a:r>
              <a:rPr lang="zh-CN" altLang="en-US" sz="2665" dirty="0">
                <a:latin typeface="+mn-ea"/>
                <a:ea typeface="+mn-ea"/>
              </a:rPr>
              <a:t>例：</a:t>
            </a:r>
            <a:endParaRPr lang="en-US" altLang="zh-CN" sz="2665" dirty="0">
              <a:latin typeface="+mn-ea"/>
              <a:ea typeface="+mn-ea"/>
            </a:endParaRPr>
          </a:p>
          <a:p>
            <a:pPr>
              <a:spcAft>
                <a:spcPts val="1600"/>
              </a:spcAft>
            </a:pPr>
            <a:r>
              <a:rPr lang="zh-CN" altLang="en-US" sz="2665" dirty="0">
                <a:latin typeface="+mn-ea"/>
                <a:ea typeface="+mn-ea"/>
              </a:rPr>
              <a:t>       一个物业公司，需要</a:t>
            </a:r>
            <a:r>
              <a:rPr lang="en-US" sz="2665" dirty="0">
                <a:latin typeface="+mn-ea"/>
                <a:ea typeface="+mn-ea"/>
              </a:rPr>
              <a:t>100</a:t>
            </a:r>
            <a:r>
              <a:rPr lang="zh-CN" altLang="en-US" sz="2665" dirty="0">
                <a:latin typeface="+mn-ea"/>
                <a:ea typeface="+mn-ea"/>
              </a:rPr>
              <a:t>个人负责写字楼的保洁、保安和维修等工作，通过自己发招聘启事录用了</a:t>
            </a:r>
            <a:r>
              <a:rPr lang="en-US" altLang="zh-CN" sz="2665" dirty="0">
                <a:latin typeface="+mn-ea"/>
                <a:ea typeface="+mn-ea"/>
              </a:rPr>
              <a:t>20</a:t>
            </a:r>
            <a:r>
              <a:rPr lang="zh-CN" altLang="en-US" sz="2665" dirty="0">
                <a:latin typeface="+mn-ea"/>
                <a:ea typeface="+mn-ea"/>
              </a:rPr>
              <a:t>人，签订劳动合同；通过职业中介录用</a:t>
            </a:r>
            <a:r>
              <a:rPr lang="en-US" altLang="zh-CN" sz="2665" dirty="0">
                <a:latin typeface="+mn-ea"/>
                <a:ea typeface="+mn-ea"/>
              </a:rPr>
              <a:t>80</a:t>
            </a:r>
            <a:r>
              <a:rPr lang="zh-CN" altLang="en-US" sz="2665" dirty="0">
                <a:latin typeface="+mn-ea"/>
                <a:ea typeface="+mn-ea"/>
              </a:rPr>
              <a:t>人，但是这</a:t>
            </a:r>
            <a:r>
              <a:rPr lang="en-US" altLang="zh-CN" sz="2665" dirty="0">
                <a:latin typeface="+mn-ea"/>
                <a:ea typeface="+mn-ea"/>
              </a:rPr>
              <a:t>80</a:t>
            </a:r>
            <a:r>
              <a:rPr lang="zh-CN" altLang="en-US" sz="2665" dirty="0">
                <a:latin typeface="+mn-ea"/>
                <a:ea typeface="+mn-ea"/>
              </a:rPr>
              <a:t>人中，有</a:t>
            </a:r>
            <a:r>
              <a:rPr lang="en-US" altLang="zh-CN" sz="2665" dirty="0">
                <a:latin typeface="+mn-ea"/>
                <a:ea typeface="+mn-ea"/>
              </a:rPr>
              <a:t>30</a:t>
            </a:r>
            <a:r>
              <a:rPr lang="zh-CN" altLang="en-US" sz="2665" dirty="0">
                <a:latin typeface="+mn-ea"/>
                <a:ea typeface="+mn-ea"/>
              </a:rPr>
              <a:t>人和物业公司签的是劳务派遣合同，另外</a:t>
            </a:r>
            <a:r>
              <a:rPr lang="en-US" altLang="zh-CN" sz="2665" dirty="0">
                <a:latin typeface="+mn-ea"/>
                <a:ea typeface="+mn-ea"/>
              </a:rPr>
              <a:t>50</a:t>
            </a:r>
            <a:r>
              <a:rPr lang="zh-CN" altLang="en-US" sz="2665" dirty="0">
                <a:latin typeface="+mn-ea"/>
                <a:ea typeface="+mn-ea"/>
              </a:rPr>
              <a:t>人因为受政策限制，只能跟中介签合同，再由物业公司与中介签订劳务外包合同。</a:t>
            </a:r>
            <a:endParaRPr lang="en-US" altLang="zh-CN" sz="2665" dirty="0">
              <a:latin typeface="+mn-ea"/>
              <a:ea typeface="+mn-ea"/>
            </a:endParaRPr>
          </a:p>
          <a:p>
            <a:pPr>
              <a:spcAft>
                <a:spcPts val="1600"/>
              </a:spcAft>
            </a:pPr>
            <a:r>
              <a:rPr lang="en-US" altLang="zh-CN" sz="2665" dirty="0">
                <a:latin typeface="+mn-ea"/>
                <a:ea typeface="+mn-ea"/>
              </a:rPr>
              <a:t>    </a:t>
            </a:r>
            <a:r>
              <a:rPr lang="zh-CN" altLang="en-US" sz="2665" dirty="0">
                <a:latin typeface="+mn-ea"/>
                <a:ea typeface="+mn-ea"/>
              </a:rPr>
              <a:t>那么该物业公司填报用工人数的时候怎么统计呢？</a:t>
            </a:r>
            <a:endParaRPr lang="en-US" altLang="zh-CN" sz="2665" dirty="0">
              <a:latin typeface="+mn-ea"/>
              <a:ea typeface="+mn-ea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图片 5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true"/>
          <p:nvPr/>
        </p:nvSpPr>
        <p:spPr>
          <a:xfrm>
            <a:off x="1428717" y="1000109"/>
            <a:ext cx="10001320" cy="2482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dirty="0">
                <a:latin typeface="+mn-ea"/>
                <a:ea typeface="+mn-ea"/>
              </a:rPr>
              <a:t>答：</a:t>
            </a:r>
            <a:endParaRPr lang="en-US" altLang="zh-CN" sz="2665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665" dirty="0">
                <a:latin typeface="+mn-ea"/>
                <a:ea typeface="+mn-ea"/>
              </a:rPr>
              <a:t>    </a:t>
            </a:r>
            <a:r>
              <a:rPr lang="zh-CN" altLang="en-US" sz="2665" dirty="0">
                <a:latin typeface="+mn-ea"/>
                <a:ea typeface="+mn-ea"/>
              </a:rPr>
              <a:t>自行招聘人员</a:t>
            </a:r>
            <a:r>
              <a:rPr lang="en-US" altLang="zh-CN" sz="2665" dirty="0">
                <a:latin typeface="+mn-ea"/>
                <a:ea typeface="+mn-ea"/>
              </a:rPr>
              <a:t>+</a:t>
            </a:r>
            <a:r>
              <a:rPr lang="zh-CN" altLang="en-US" sz="2665" dirty="0">
                <a:latin typeface="+mn-ea"/>
                <a:ea typeface="+mn-ea"/>
              </a:rPr>
              <a:t>签订劳务派遣合同的人员</a:t>
            </a:r>
            <a:endParaRPr lang="en-US" altLang="zh-CN" sz="2665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665" dirty="0">
                <a:latin typeface="+mn-ea"/>
                <a:ea typeface="+mn-ea"/>
              </a:rPr>
              <a:t>    =20+30</a:t>
            </a:r>
            <a:endParaRPr lang="en-US" altLang="zh-CN" sz="2665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665" dirty="0">
                <a:latin typeface="+mn-ea"/>
                <a:ea typeface="+mn-ea"/>
              </a:rPr>
              <a:t>    =50</a:t>
            </a:r>
            <a:r>
              <a:rPr lang="zh-CN" altLang="en-US" sz="2665" dirty="0">
                <a:latin typeface="+mn-ea"/>
                <a:ea typeface="+mn-ea"/>
              </a:rPr>
              <a:t>（人）</a:t>
            </a:r>
            <a:endParaRPr lang="en-US" altLang="zh-CN" sz="2665" dirty="0"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3789040"/>
            <a:ext cx="11972170" cy="820674"/>
          </a:xfrm>
          <a:prstGeom prst="rect">
            <a:avLst/>
          </a:prstGeom>
          <a:noFill/>
        </p:spPr>
        <p:txBody>
          <a:bodyPr wrap="square" lIns="121920" tIns="60960" rIns="121920" bIns="6096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535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ea"/>
              </a:rPr>
              <a:t>另</a:t>
            </a:r>
            <a:r>
              <a:rPr lang="en-US" altLang="zh-CN" sz="4535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ea"/>
              </a:rPr>
              <a:t>50</a:t>
            </a:r>
            <a:r>
              <a:rPr lang="zh-CN" altLang="en-US" sz="4535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ea"/>
              </a:rPr>
              <a:t>人算劳务外包人员，由中介公司进行统计</a:t>
            </a:r>
            <a:endParaRPr lang="en-US" altLang="zh-CN" sz="4535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ea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00" name="文本框 99"/>
          <p:cNvSpPr txBox="true"/>
          <p:nvPr/>
        </p:nvSpPr>
        <p:spPr>
          <a:xfrm>
            <a:off x="407035" y="1124585"/>
            <a:ext cx="10735946" cy="50165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altLang="zh-CN" sz="2800">
                <a:latin typeface="+mn-ea"/>
                <a:ea typeface="+mn-ea"/>
                <a:cs typeface="+mn-ea"/>
              </a:rPr>
              <a:t> “</a:t>
            </a:r>
            <a:r>
              <a:rPr lang="zh-CN" sz="2400">
                <a:latin typeface="+mn-ea"/>
                <a:ea typeface="+mn-ea"/>
                <a:cs typeface="+mn-ea"/>
              </a:rPr>
              <a:t>期末用工人数”更改为“平均用工人数”，该指标指报告期企业平均实际拥有的、参与本企业生产经营活动的人员数；企业</a:t>
            </a:r>
            <a:r>
              <a:rPr lang="zh-CN" sz="240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需填报同期的</a:t>
            </a:r>
            <a:r>
              <a:rPr lang="zh-CN" sz="2400">
                <a:latin typeface="+mn-ea"/>
                <a:ea typeface="+mn-ea"/>
                <a:cs typeface="+mn-ea"/>
              </a:rPr>
              <a:t>平均用工人数。</a:t>
            </a:r>
            <a:r>
              <a:rPr lang="en-US" sz="2400">
                <a:latin typeface="+mn-ea"/>
                <a:ea typeface="+mn-ea"/>
                <a:cs typeface="+mn-ea"/>
              </a:rPr>
              <a:t>    </a:t>
            </a:r>
            <a:endParaRPr lang="en-US" sz="2400">
              <a:latin typeface="+mn-ea"/>
              <a:ea typeface="+mn-ea"/>
              <a:cs typeface="+mn-ea"/>
            </a:endParaRPr>
          </a:p>
          <a:p>
            <a:r>
              <a:rPr lang="en-US" sz="2400">
                <a:latin typeface="+mn-ea"/>
                <a:ea typeface="+mn-ea"/>
                <a:cs typeface="+mn-ea"/>
              </a:rPr>
              <a:t>       </a:t>
            </a:r>
            <a:r>
              <a:rPr lang="zh-CN" sz="2400" b="1">
                <a:latin typeface="+mn-ea"/>
                <a:ea typeface="+mn-ea"/>
                <a:cs typeface="+mn-ea"/>
              </a:rPr>
              <a:t>计算方法：</a:t>
            </a:r>
            <a:endParaRPr lang="zh-CN" sz="2400" b="1">
              <a:latin typeface="+mn-ea"/>
              <a:ea typeface="+mn-ea"/>
              <a:cs typeface="+mn-ea"/>
            </a:endParaRPr>
          </a:p>
          <a:p>
            <a:r>
              <a:rPr lang="zh-CN" sz="2400" b="1">
                <a:latin typeface="+mn-ea"/>
                <a:ea typeface="+mn-ea"/>
                <a:cs typeface="+mn-ea"/>
              </a:rPr>
              <a:t> </a:t>
            </a:r>
            <a:r>
              <a:rPr lang="en-US" altLang="zh-CN" sz="2400" b="1">
                <a:latin typeface="+mn-ea"/>
                <a:ea typeface="+mn-ea"/>
                <a:cs typeface="+mn-ea"/>
              </a:rPr>
              <a:t>      </a:t>
            </a:r>
            <a:r>
              <a:rPr lang="zh-CN" sz="24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月</a:t>
            </a:r>
            <a:r>
              <a:rPr lang="zh-CN" sz="2400">
                <a:latin typeface="+mn-ea"/>
                <a:ea typeface="+mn-ea"/>
                <a:cs typeface="+mn-ea"/>
              </a:rPr>
              <a:t>平均用工人数</a:t>
            </a:r>
            <a:r>
              <a:rPr lang="en-US" sz="2400">
                <a:latin typeface="+mn-ea"/>
                <a:ea typeface="+mn-ea"/>
                <a:cs typeface="+mn-ea"/>
              </a:rPr>
              <a:t>=</a:t>
            </a:r>
            <a:r>
              <a:rPr lang="zh-CN" sz="2400">
                <a:latin typeface="+mn-ea"/>
                <a:ea typeface="+mn-ea"/>
                <a:cs typeface="+mn-ea"/>
              </a:rPr>
              <a:t>报告月内每天实有的全部人数之和</a:t>
            </a:r>
            <a:r>
              <a:rPr lang="en-US" sz="2400">
                <a:latin typeface="+mn-ea"/>
                <a:ea typeface="+mn-ea"/>
                <a:cs typeface="+mn-ea"/>
              </a:rPr>
              <a:t>/</a:t>
            </a:r>
            <a:r>
              <a:rPr lang="zh-CN" sz="2400">
                <a:latin typeface="+mn-ea"/>
                <a:ea typeface="+mn-ea"/>
                <a:cs typeface="+mn-ea"/>
              </a:rPr>
              <a:t>报告月的日历日数</a:t>
            </a:r>
            <a:endParaRPr lang="zh-CN" sz="2400">
              <a:latin typeface="+mn-ea"/>
              <a:ea typeface="+mn-ea"/>
              <a:cs typeface="+mn-ea"/>
            </a:endParaRPr>
          </a:p>
          <a:p>
            <a:pPr eaLnBrk="1" hangingPunct="1">
              <a:defRPr/>
            </a:pPr>
            <a:r>
              <a:rPr lang="en-US" altLang="zh-CN" sz="2400">
                <a:latin typeface="+mn-ea"/>
                <a:ea typeface="+mn-ea"/>
                <a:cs typeface="+mn-ea"/>
              </a:rPr>
              <a:t>     </a:t>
            </a:r>
            <a:r>
              <a:rPr lang="zh-CN" sz="2400">
                <a:latin typeface="+mn-ea"/>
                <a:ea typeface="+mn-ea"/>
                <a:cs typeface="+mn-ea"/>
              </a:rPr>
              <a:t>  </a:t>
            </a:r>
            <a:r>
              <a:rPr lang="zh-CN" sz="2400" b="1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月</a:t>
            </a:r>
            <a:r>
              <a:rPr lang="zh-CN" sz="2400">
                <a:solidFill>
                  <a:schemeClr val="tx1"/>
                </a:solidFill>
                <a:latin typeface="+mn-ea"/>
                <a:ea typeface="+mn-ea"/>
                <a:cs typeface="+mn-ea"/>
                <a:sym typeface="+mn-ea"/>
              </a:rPr>
              <a:t>平均</a:t>
            </a:r>
            <a:r>
              <a:rPr lang="zh-CN" sz="2400">
                <a:latin typeface="+mn-ea"/>
                <a:ea typeface="+mn-ea"/>
                <a:cs typeface="+mn-ea"/>
                <a:sym typeface="+mn-ea"/>
              </a:rPr>
              <a:t>用工</a:t>
            </a:r>
            <a:r>
              <a:rPr lang="zh-CN" sz="2400">
                <a:solidFill>
                  <a:schemeClr val="tx1"/>
                </a:solidFill>
                <a:latin typeface="+mn-ea"/>
                <a:ea typeface="+mn-ea"/>
                <a:cs typeface="+mn-ea"/>
                <a:sym typeface="+mn-ea"/>
              </a:rPr>
              <a:t>人数（变动小）</a:t>
            </a:r>
            <a:r>
              <a:rPr lang="en-US" sz="2400">
                <a:latin typeface="+mn-ea"/>
                <a:ea typeface="+mn-ea"/>
                <a:cs typeface="+mn-ea"/>
                <a:sym typeface="+mn-ea"/>
              </a:rPr>
              <a:t>=</a:t>
            </a:r>
            <a:r>
              <a:rPr lang="zh-CN" sz="2400">
                <a:solidFill>
                  <a:schemeClr val="tx1"/>
                </a:solidFill>
                <a:latin typeface="+mn-ea"/>
                <a:ea typeface="+mn-ea"/>
                <a:cs typeface="+mn-ea"/>
                <a:sym typeface="+mn-ea"/>
              </a:rPr>
              <a:t>（月初人数+月末人数)/2</a:t>
            </a:r>
            <a:endParaRPr lang="zh-CN" sz="2400">
              <a:solidFill>
                <a:schemeClr val="tx1"/>
              </a:solidFill>
              <a:latin typeface="+mn-ea"/>
              <a:ea typeface="+mn-ea"/>
              <a:cs typeface="+mn-ea"/>
              <a:sym typeface="+mn-ea"/>
            </a:endParaRPr>
          </a:p>
          <a:p>
            <a:pPr eaLnBrk="1" hangingPunct="1">
              <a:defRPr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sym typeface="+mn-ea"/>
              </a:rPr>
              <a:t>       </a:t>
            </a:r>
            <a:r>
              <a:rPr lang="zh-CN" sz="2400" b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年</a:t>
            </a:r>
            <a:r>
              <a:rPr lang="zh-CN" sz="2400">
                <a:latin typeface="+mn-ea"/>
                <a:ea typeface="+mn-ea"/>
                <a:cs typeface="+mn-ea"/>
              </a:rPr>
              <a:t>平均用工人数=报告年内12个月平均人数之和</a:t>
            </a:r>
            <a:r>
              <a:rPr lang="zh-CN" sz="2400">
                <a:latin typeface="+mn-ea"/>
                <a:ea typeface="+mn-ea"/>
                <a:cs typeface="+mn-ea"/>
                <a:sym typeface="+mn-ea"/>
              </a:rPr>
              <a:t>/12</a:t>
            </a:r>
            <a:endParaRPr lang="zh-CN" sz="2400">
              <a:latin typeface="+mn-ea"/>
              <a:ea typeface="+mn-ea"/>
              <a:cs typeface="+mn-ea"/>
            </a:endParaRPr>
          </a:p>
          <a:p>
            <a:r>
              <a:rPr lang="zh-CN" sz="2400">
                <a:latin typeface="+mn-ea"/>
                <a:ea typeface="+mn-ea"/>
                <a:cs typeface="+mn-ea"/>
              </a:rPr>
              <a:t> </a:t>
            </a:r>
            <a:r>
              <a:rPr lang="en-US" altLang="zh-CN" sz="2400">
                <a:latin typeface="+mn-ea"/>
                <a:ea typeface="+mn-ea"/>
                <a:cs typeface="+mn-ea"/>
              </a:rPr>
              <a:t>  </a:t>
            </a:r>
            <a:endParaRPr lang="en-US" sz="2400">
              <a:latin typeface="+mn-ea"/>
              <a:ea typeface="+mn-ea"/>
              <a:cs typeface="+mn-ea"/>
            </a:endParaRPr>
          </a:p>
          <a:p>
            <a:r>
              <a:rPr lang="en-US" sz="2400">
                <a:latin typeface="+mn-ea"/>
                <a:ea typeface="+mn-ea"/>
                <a:cs typeface="+mn-ea"/>
              </a:rPr>
              <a:t>       </a:t>
            </a:r>
            <a:r>
              <a:rPr lang="zh-CN" sz="2400">
                <a:latin typeface="+mn-ea"/>
                <a:ea typeface="+mn-ea"/>
                <a:cs typeface="+mn-ea"/>
              </a:rPr>
              <a:t>在计算月平均人数时应注意：（</a:t>
            </a:r>
            <a:r>
              <a:rPr lang="en-US" sz="2400">
                <a:latin typeface="+mn-ea"/>
                <a:ea typeface="+mn-ea"/>
                <a:cs typeface="+mn-ea"/>
              </a:rPr>
              <a:t>1</a:t>
            </a:r>
            <a:r>
              <a:rPr lang="zh-CN" sz="2400">
                <a:latin typeface="+mn-ea"/>
                <a:ea typeface="+mn-ea"/>
                <a:cs typeface="+mn-ea"/>
              </a:rPr>
              <a:t>）公休日与节假日的人数应按放假前最后一个工作日的人数计算；（</a:t>
            </a:r>
            <a:r>
              <a:rPr lang="en-US" sz="2400">
                <a:latin typeface="+mn-ea"/>
                <a:ea typeface="+mn-ea"/>
                <a:cs typeface="+mn-ea"/>
              </a:rPr>
              <a:t>2</a:t>
            </a:r>
            <a:r>
              <a:rPr lang="zh-CN" sz="2400">
                <a:latin typeface="+mn-ea"/>
                <a:ea typeface="+mn-ea"/>
                <a:cs typeface="+mn-ea"/>
              </a:rPr>
              <a:t>）对新建立不满整月的单位（月中或月末建立），在计算报告月的平均人数时，应以其建立后各天实有人数之和，除以报告期日历日数求得，而不能除以该单位建立的天数。</a:t>
            </a:r>
            <a:endParaRPr lang="en-US" sz="2800">
              <a:latin typeface="+mn-ea"/>
              <a:ea typeface="+mn-ea"/>
              <a:cs typeface="+mn-ea"/>
            </a:endParaRPr>
          </a:p>
          <a:p>
            <a:r>
              <a:rPr lang="en-US" sz="1800">
                <a:latin typeface="Calibri" panose="020F0502020204030204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endParaRPr lang="en-US" altLang="en-US" sz="1800">
              <a:latin typeface="Calibri" panose="020F0502020204030204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true"/>
          <p:nvPr/>
        </p:nvSpPr>
        <p:spPr>
          <a:xfrm>
            <a:off x="3650615" y="146685"/>
            <a:ext cx="6235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/>
              <a:t>平均用工人数计算方法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11" name="内容占位符 10"/>
          <p:cNvGraphicFramePr>
            <a:graphicFrameLocks noGrp="true"/>
          </p:cNvGraphicFramePr>
          <p:nvPr>
            <p:ph sz="half" idx="2"/>
            <p:custDataLst>
              <p:tags r:id="rId3"/>
            </p:custDataLst>
          </p:nvPr>
        </p:nvGraphicFramePr>
        <p:xfrm>
          <a:off x="531495" y="1882140"/>
          <a:ext cx="10260965" cy="2663190"/>
        </p:xfrm>
        <a:graphic>
          <a:graphicData uri="http://schemas.openxmlformats.org/drawingml/2006/table">
            <a:tbl>
              <a:tblPr firstRow="true" bandRow="true">
                <a:tableStyleId>{7DF18680-E054-41AD-8BC1-D1AEF772440D}</a:tableStyleId>
              </a:tblPr>
              <a:tblGrid>
                <a:gridCol w="1315720"/>
                <a:gridCol w="2157730"/>
                <a:gridCol w="3175000"/>
                <a:gridCol w="3612515"/>
              </a:tblGrid>
              <a:tr h="9582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表种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true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报告期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填报开始时间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填报截止时间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852170">
                <a:tc>
                  <a:txBody>
                    <a:bodyPr/>
                    <a:lstStyle/>
                    <a:p>
                      <a:r>
                        <a:rPr lang="en-US" altLang="zh-CN" sz="2000" b="1" dirty="0"/>
                        <a:t>F103</a:t>
                      </a:r>
                      <a:r>
                        <a:rPr lang="zh-CN" altLang="en-US" sz="2000" b="1" dirty="0"/>
                        <a:t>表</a:t>
                      </a:r>
                      <a:endParaRPr lang="en-US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2024</a:t>
                      </a:r>
                      <a:r>
                        <a:rPr lang="zh-CN" altLang="en-US" sz="2000" b="1" dirty="0"/>
                        <a:t>年</a:t>
                      </a:r>
                      <a:endParaRPr lang="zh-CN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r>
                        <a:rPr lang="en-US" altLang="zh-CN" sz="2000" b="1" dirty="0"/>
                        <a:t>2025</a:t>
                      </a:r>
                      <a:r>
                        <a:rPr lang="zh-CN" altLang="en-US" sz="2000" b="1" dirty="0"/>
                        <a:t>年</a:t>
                      </a:r>
                      <a:r>
                        <a:rPr lang="en-US" altLang="zh-CN" sz="2000" b="1" dirty="0"/>
                        <a:t>1</a:t>
                      </a:r>
                      <a:r>
                        <a:rPr lang="zh-CN" altLang="en-US" sz="2000" b="1" dirty="0"/>
                        <a:t>月</a:t>
                      </a:r>
                      <a:r>
                        <a:rPr lang="en-US" altLang="zh-CN" sz="2000" b="1" dirty="0"/>
                        <a:t>1</a:t>
                      </a:r>
                      <a:r>
                        <a:rPr lang="zh-CN" altLang="en-US" sz="2000" b="1" dirty="0"/>
                        <a:t>日零时</a:t>
                      </a:r>
                      <a:endParaRPr lang="zh-CN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/>
                        <a:t>2025</a:t>
                      </a:r>
                      <a:r>
                        <a:rPr lang="zh-CN" altLang="en-US" sz="2000" b="1" dirty="0"/>
                        <a:t>年</a:t>
                      </a:r>
                      <a:r>
                        <a:rPr lang="en-US" altLang="zh-CN" sz="2000" b="1" dirty="0"/>
                        <a:t>3</a:t>
                      </a:r>
                      <a:r>
                        <a:rPr lang="zh-CN" altLang="en-US" sz="2000" b="1" dirty="0"/>
                        <a:t>月</a:t>
                      </a:r>
                      <a:r>
                        <a:rPr lang="en-US" altLang="zh-CN" sz="2000" b="1" dirty="0"/>
                        <a:t>10</a:t>
                      </a:r>
                      <a:r>
                        <a:rPr lang="zh-CN" altLang="en-US" sz="2000" b="1" dirty="0"/>
                        <a:t>日</a:t>
                      </a:r>
                      <a:r>
                        <a:rPr lang="en-US" altLang="zh-CN" sz="2000" b="1" dirty="0"/>
                        <a:t>24</a:t>
                      </a:r>
                      <a:r>
                        <a:rPr lang="zh-CN" altLang="en-US" sz="2000" b="1" dirty="0"/>
                        <a:t>时前</a:t>
                      </a:r>
                      <a:endParaRPr lang="zh-CN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805">
                <a:tc>
                  <a:txBody>
                    <a:bodyPr/>
                    <a:lstStyle/>
                    <a:p>
                      <a:r>
                        <a:rPr lang="en-US" altLang="zh-CN" sz="2000" b="1" dirty="0"/>
                        <a:t>F203</a:t>
                      </a:r>
                      <a:r>
                        <a:rPr lang="zh-CN" altLang="en-US" sz="2000" b="1" dirty="0"/>
                        <a:t>表</a:t>
                      </a:r>
                      <a:endParaRPr lang="zh-CN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2025</a:t>
                      </a:r>
                      <a:r>
                        <a:rPr lang="zh-CN" altLang="en-US" sz="2000" b="1" dirty="0"/>
                        <a:t>年</a:t>
                      </a:r>
                      <a:r>
                        <a:rPr lang="en-US" altLang="zh-CN" sz="2000" b="1" dirty="0"/>
                        <a:t>1-X</a:t>
                      </a:r>
                      <a:r>
                        <a:rPr lang="zh-CN" altLang="en-US" sz="2000" b="1" dirty="0"/>
                        <a:t>月</a:t>
                      </a:r>
                      <a:endParaRPr lang="zh-CN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p>
                      <a:r>
                        <a:rPr lang="en-US" altLang="zh-CN" sz="2000" b="1" dirty="0"/>
                        <a:t>2025</a:t>
                      </a:r>
                      <a:r>
                        <a:rPr lang="zh-CN" altLang="en-US" sz="2000" b="1" dirty="0"/>
                        <a:t>年</a:t>
                      </a:r>
                      <a:r>
                        <a:rPr lang="en-US" altLang="zh-CN" sz="2000" b="1" dirty="0"/>
                        <a:t>3</a:t>
                      </a:r>
                      <a:r>
                        <a:rPr lang="zh-CN" altLang="en-US" sz="2000" b="1" dirty="0"/>
                        <a:t>月</a:t>
                      </a:r>
                      <a:r>
                        <a:rPr lang="en-US" altLang="zh-CN" sz="2000" b="1" dirty="0"/>
                        <a:t>1</a:t>
                      </a:r>
                      <a:r>
                        <a:rPr lang="zh-CN" altLang="en-US" sz="2000" b="1" dirty="0"/>
                        <a:t>日零时</a:t>
                      </a:r>
                      <a:endParaRPr lang="zh-CN" altLang="en-US" sz="2000" b="1" dirty="0"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/>
                        <a:t>月后</a:t>
                      </a:r>
                      <a:r>
                        <a:rPr lang="en-US" altLang="zh-CN" sz="2000" b="1" dirty="0"/>
                        <a:t>18</a:t>
                      </a:r>
                      <a:r>
                        <a:rPr lang="zh-CN" altLang="en-US" sz="2000" b="1" dirty="0"/>
                        <a:t>日</a:t>
                      </a:r>
                      <a:r>
                        <a:rPr lang="en-US" altLang="zh-CN" sz="2000" b="1" dirty="0"/>
                        <a:t>18</a:t>
                      </a:r>
                      <a:r>
                        <a:rPr lang="zh-CN" altLang="en-US" sz="2000" b="1" dirty="0"/>
                        <a:t>时前</a:t>
                      </a:r>
                      <a:r>
                        <a:rPr lang="zh-CN" altLang="en-US" sz="2000" b="1" dirty="0">
                          <a:solidFill>
                            <a:srgbClr val="FF0000"/>
                          </a:solidFill>
                        </a:rPr>
                        <a:t>（</a:t>
                      </a:r>
                      <a:r>
                        <a:rPr lang="en-US" altLang="zh-CN" sz="20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zh-CN" altLang="en-US" sz="2000" b="1" dirty="0">
                          <a:solidFill>
                            <a:srgbClr val="FF0000"/>
                          </a:solidFill>
                        </a:rPr>
                        <a:t>月免报）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 anchorCtr="true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2" name="图片 1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7305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00" name="文本框 99"/>
          <p:cNvSpPr txBox="true"/>
          <p:nvPr/>
        </p:nvSpPr>
        <p:spPr>
          <a:xfrm>
            <a:off x="407035" y="1124585"/>
            <a:ext cx="10735946" cy="50165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+mn-ea"/>
                <a:ea typeface="+mn-ea"/>
                <a:sym typeface="+mn-ea"/>
              </a:rPr>
              <a:t>举例：某公司第一季度人员情况如下：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1月，月初 52 人，月末 48 人。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2月，月初 41 人，月末 39 人。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3月，月初 36 人，月末 26 人。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该单位1-3月平均用工人数就为多少人？</a:t>
            </a:r>
            <a:endParaRPr lang="zh-CN" altLang="en-US" sz="180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zh-CN" altLang="en-US" sz="1800" b="1" dirty="0" smtClean="0">
              <a:latin typeface="+mn-ea"/>
              <a:ea typeface="+mn-ea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+mn-ea"/>
                <a:ea typeface="+mn-ea"/>
                <a:sym typeface="+mn-ea"/>
              </a:rPr>
              <a:t>计算过程：</a:t>
            </a:r>
            <a:endParaRPr lang="zh-CN" altLang="en-US" sz="180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1月平均人数=(52+48）/2=50人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2月平均人数=（41+39）/2=40人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3月平均人数=（34+26）/2=30人</a:t>
            </a:r>
            <a:endParaRPr lang="zh-CN" altLang="en-US" sz="18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+mn-ea"/>
                <a:ea typeface="+mn-ea"/>
                <a:sym typeface="+mn-ea"/>
              </a:rPr>
              <a:t>一季度平均人数=（50+40+30）/3=40人</a:t>
            </a:r>
            <a:endParaRPr lang="en-US" altLang="en-US" sz="1800">
              <a:latin typeface="Calibri" panose="020F0502020204030204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true"/>
          <p:nvPr/>
        </p:nvSpPr>
        <p:spPr>
          <a:xfrm>
            <a:off x="3650615" y="146685"/>
            <a:ext cx="6235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/>
              <a:t>平均用工人数计算方法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graphicFrame>
        <p:nvGraphicFramePr>
          <p:cNvPr id="2" name="表格 1"/>
          <p:cNvGraphicFramePr/>
          <p:nvPr/>
        </p:nvGraphicFramePr>
        <p:xfrm>
          <a:off x="2629535" y="186690"/>
          <a:ext cx="6774815" cy="6242685"/>
        </p:xfrm>
        <a:graphic>
          <a:graphicData uri="http://schemas.openxmlformats.org/drawingml/2006/table">
            <a:tbl>
              <a:tblPr firstRow="true" bandRow="true">
                <a:tableStyleId>{5940675A-B579-460E-94D1-54222C63F5DA}</a:tableStyleId>
              </a:tblPr>
              <a:tblGrid>
                <a:gridCol w="1172845"/>
                <a:gridCol w="1289050"/>
                <a:gridCol w="2051685"/>
                <a:gridCol w="2261235"/>
              </a:tblGrid>
              <a:tr h="271145"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楷体_GB2312" panose="02010609030101010101" pitchFamily="49" charset="-122"/>
                          <a:ea typeface="楷体_GB2312" panose="02010609030101010101" pitchFamily="49" charset="-122"/>
                          <a:cs typeface="楷体_GB2312" panose="02010609030101010101" pitchFamily="49" charset="-122"/>
                        </a:rPr>
                        <a:t>专项指标台账—平均用工人数</a:t>
                      </a:r>
                      <a:endParaRPr lang="en-US" altLang="en-US" sz="1400" b="1">
                        <a:latin typeface="楷体_GB2312" panose="02010609030101010101" pitchFamily="49" charset="-122"/>
                        <a:ea typeface="楷体_GB2312" panose="02010609030101010101" pitchFamily="49" charset="-122"/>
                        <a:cs typeface="楷体_GB2312" panose="02010609030101010101" pitchFamily="49" charset="-122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true">
                  <a:tcP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true">
                  <a:tcP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true">
                  <a:tcPr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946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人数(手动填入,月初和月末必须同时填报)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1-本月平均人数（自动计算列，请勿更改）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一月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----</a:t>
                      </a:r>
                      <a:endParaRPr lang="en-US" altLang="en-US" sz="1000" b="0"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二月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000" b="0">
                        <a:latin typeface="Calibri" panose="020F0502020204030204" charset="0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三月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四月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五月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六月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七月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八月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九月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十月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十一月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272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十二月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月初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0.0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">
                <a:tc vMerge="true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月末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true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填报人：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 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ctr" anchorCtr="false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报送日期：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solidFill>
                            <a:srgbClr val="000000"/>
                          </a:solidFill>
                          <a:latin typeface="宋体" charset="0"/>
                          <a:cs typeface="宋体" charset="0"/>
                        </a:rPr>
                        <a:t>联系电话：</a:t>
                      </a:r>
                      <a:endParaRPr lang="en-US" altLang="en-US" sz="900" b="0">
                        <a:solidFill>
                          <a:srgbClr val="000000"/>
                        </a:solidFill>
                        <a:latin typeface="宋体" charset="0"/>
                        <a:ea typeface="宋体" charset="0"/>
                        <a:cs typeface="宋体" charset="0"/>
                      </a:endParaRPr>
                    </a:p>
                  </a:txBody>
                  <a:tcPr marL="68580" marR="68580" marT="0" marB="0" vert="horz" anchor="b" anchorCtr="false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8214995" y="1146175"/>
            <a:ext cx="139065" cy="495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4084" name="文本框 136"/>
          <p:cNvSpPr txBox="true"/>
          <p:nvPr/>
        </p:nvSpPr>
        <p:spPr>
          <a:xfrm>
            <a:off x="5111750" y="1593850"/>
            <a:ext cx="1967865" cy="10604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>
            <a:solidFill>
              <a:srgbClr val="92D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/>
          <a:p>
            <a:r>
              <a:rPr lang="zh-CN" altLang="en-US" sz="2000"/>
              <a:t>逐项填写月初数和月末数，不能空。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73744085" name="文本框 1073744084"/>
          <p:cNvSpPr txBox="true"/>
          <p:nvPr/>
        </p:nvSpPr>
        <p:spPr>
          <a:xfrm>
            <a:off x="7169785" y="1603375"/>
            <a:ext cx="2234565" cy="1041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>
            <a:solidFill>
              <a:srgbClr val="4F81BD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/>
          <a:p>
            <a:r>
              <a:rPr lang="zh-CN" altLang="en-US" sz="2000"/>
              <a:t>自动生成，将此项数额填入报表。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5111750" y="456565"/>
            <a:ext cx="2057400" cy="689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/>
          <p:nvPr/>
        </p:nvPicPr>
        <p:blipFill>
          <a:blip r:embed="rId5"/>
          <a:stretch>
            <a:fillRect/>
          </a:stretch>
        </p:blipFill>
        <p:spPr>
          <a:xfrm>
            <a:off x="7198995" y="456565"/>
            <a:ext cx="2176145" cy="689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947410" y="1127125"/>
            <a:ext cx="139065" cy="476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"/>
          <p:cNvPicPr>
            <a:picLocks noChangeAspect="true"/>
          </p:cNvPicPr>
          <p:nvPr/>
        </p:nvPicPr>
        <p:blipFill>
          <a:blip r:embed="rId1"/>
          <a:srcRect t="57178" r="-1764"/>
          <a:stretch>
            <a:fillRect/>
          </a:stretch>
        </p:blipFill>
        <p:spPr>
          <a:xfrm>
            <a:off x="643890" y="1924685"/>
            <a:ext cx="5714365" cy="664845"/>
          </a:xfrm>
          <a:prstGeom prst="rect">
            <a:avLst/>
          </a:prstGeom>
        </p:spPr>
      </p:pic>
      <p:sp>
        <p:nvSpPr>
          <p:cNvPr id="3" name="标题 1"/>
          <p:cNvSpPr txBox="true"/>
          <p:nvPr/>
        </p:nvSpPr>
        <p:spPr>
          <a:xfrm>
            <a:off x="3071783" y="56119"/>
            <a:ext cx="6703907" cy="894927"/>
          </a:xfrm>
          <a:prstGeom prst="rect">
            <a:avLst/>
          </a:prstGeom>
        </p:spPr>
        <p:txBody>
          <a:bodyPr/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  <a:sym typeface="+mn-ea"/>
              </a:rPr>
              <a:t>应交增值税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5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5" name="矩形: 圆角 14"/>
          <p:cNvSpPr/>
          <p:nvPr/>
        </p:nvSpPr>
        <p:spPr>
          <a:xfrm>
            <a:off x="839470" y="1924685"/>
            <a:ext cx="2712085" cy="2901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9" name="圆角矩形 5"/>
          <p:cNvSpPr/>
          <p:nvPr/>
        </p:nvSpPr>
        <p:spPr>
          <a:xfrm>
            <a:off x="5229860" y="1382395"/>
            <a:ext cx="4467860" cy="219710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有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科目余额表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》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和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增值税纳税申报表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》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两种计算方法，可选其一，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一旦确定，原则上不得更改。</a:t>
            </a:r>
            <a:endParaRPr lang="zh-CN" altLang="en-US" sz="2800" dirty="0">
              <a:solidFill>
                <a:srgbClr val="FF0000"/>
              </a:solidFill>
              <a:latin typeface="微软雅黑" panose="020B0604030504040204" pitchFamily="34" charset="-122"/>
              <a:ea typeface="微软雅黑" panose="020B0604030504040204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bldLvl="0" animBg="true"/>
      <p:bldP spid="9" grpId="0" bldLvl="0" animBg="tru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true"/>
          </p:cNvGraphicFramePr>
          <p:nvPr>
            <p:custDataLst>
              <p:tags r:id="rId1"/>
            </p:custDataLst>
          </p:nvPr>
        </p:nvGraphicFramePr>
        <p:xfrm>
          <a:off x="763693" y="1530774"/>
          <a:ext cx="10749280" cy="3800782"/>
        </p:xfrm>
        <a:graphic>
          <a:graphicData uri="http://schemas.openxmlformats.org/drawingml/2006/table">
            <a:tbl>
              <a:tblPr firstRow="true" bandRow="true">
                <a:tableStyleId>{5C22544A-7EE6-4342-B048-85BDC9FD1C3A}</a:tableStyleId>
              </a:tblPr>
              <a:tblGrid>
                <a:gridCol w="3641513"/>
                <a:gridCol w="4201160"/>
                <a:gridCol w="2906607"/>
              </a:tblGrid>
              <a:tr h="49785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700" dirty="0">
                          <a:latin typeface="+mn-ea"/>
                          <a:ea typeface="+mn-ea"/>
                        </a:rPr>
                        <a:t>会计科目</a:t>
                      </a:r>
                      <a:endParaRPr lang="zh-CN" altLang="en-US" sz="2700" b="1" dirty="0"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700" dirty="0">
                          <a:latin typeface="+mn-ea"/>
                          <a:ea typeface="+mn-ea"/>
                        </a:rPr>
                        <a:t>取数方法</a:t>
                      </a:r>
                      <a:endParaRPr lang="zh-CN" altLang="en-US" sz="2700" b="1" dirty="0"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700" dirty="0">
                          <a:latin typeface="+mn-ea"/>
                          <a:ea typeface="+mn-ea"/>
                        </a:rPr>
                        <a:t>说明</a:t>
                      </a:r>
                      <a:endParaRPr lang="zh-CN" altLang="en-US" sz="2700" b="1" dirty="0"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</a:tr>
              <a:tr h="416576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latin typeface="+mn-ea"/>
                          <a:ea typeface="+mn-ea"/>
                        </a:rPr>
                        <a:t>销项税额</a:t>
                      </a:r>
                      <a:endParaRPr lang="zh-CN" altLang="en-US" sz="21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贷方累计发生额</a:t>
                      </a:r>
                      <a:endParaRPr lang="en-US" altLang="zh-CN" sz="210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（期末贷方余额</a:t>
                      </a:r>
                      <a:r>
                        <a:rPr lang="en-US" altLang="zh-CN" sz="210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年初贷方余额）</a:t>
                      </a:r>
                      <a:endParaRPr lang="en-US" altLang="zh-CN" sz="2100" dirty="0">
                        <a:latin typeface="+mn-ea"/>
                        <a:ea typeface="+mn-ea"/>
                      </a:endParaRPr>
                    </a:p>
                    <a:p>
                      <a:endParaRPr lang="en-US" altLang="zh-CN" sz="210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rowSpan="4">
                  <a:txBody>
                    <a:bodyPr/>
                    <a:lstStyle/>
                    <a:p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一般与期末贷方余额相等，年初贷方余额一般为零。</a:t>
                      </a:r>
                      <a:endParaRPr lang="zh-CN" altLang="en-US" sz="210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</a:tr>
              <a:tr h="416576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latin typeface="+mn-ea"/>
                          <a:ea typeface="+mn-ea"/>
                        </a:rPr>
                        <a:t>进项税额转出</a:t>
                      </a:r>
                      <a:endParaRPr lang="zh-CN" altLang="en-US" sz="21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vMerge="true">
                  <a:tcPr/>
                </a:tc>
                <a:tc vMerge="true">
                  <a:tcPr anchor="ctr">
                    <a:lnL w="190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6576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latin typeface="+mn-ea"/>
                          <a:ea typeface="+mn-ea"/>
                        </a:rPr>
                        <a:t>出口退税</a:t>
                      </a:r>
                      <a:endParaRPr lang="zh-CN" altLang="en-US" sz="21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vMerge="true">
                  <a:tcPr/>
                </a:tc>
                <a:tc vMerge="true">
                  <a:tcPr anchor="ctr">
                    <a:lnL w="190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76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简易计税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vMerge="true">
                  <a:tcPr marL="91423" marR="91423" marT="34296" marB="34296" anchor="ctr"/>
                </a:tc>
                <a:tc vMerge="true">
                  <a:tcPr marL="91423" marR="91423" marT="34296" marB="34296" anchor="ctr"/>
                </a:tc>
              </a:tr>
              <a:tr h="416576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latin typeface="+mn-ea"/>
                          <a:ea typeface="+mn-ea"/>
                        </a:rPr>
                        <a:t>进项税额</a:t>
                      </a:r>
                      <a:endParaRPr lang="zh-CN" altLang="en-US" sz="21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借方累计发生额</a:t>
                      </a:r>
                      <a:endParaRPr lang="en-US" altLang="zh-CN" sz="210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（期末借方余额</a:t>
                      </a:r>
                      <a:r>
                        <a:rPr lang="en-US" altLang="zh-CN" sz="2100" dirty="0">
                          <a:latin typeface="+mn-ea"/>
                          <a:ea typeface="+mn-ea"/>
                        </a:rPr>
                        <a:t>—</a:t>
                      </a:r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年初借方余额）</a:t>
                      </a:r>
                      <a:endParaRPr lang="zh-CN" altLang="en-US" sz="210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100" dirty="0">
                          <a:latin typeface="+mn-ea"/>
                          <a:ea typeface="+mn-ea"/>
                        </a:rPr>
                        <a:t>一般与期末借方余额相等，年初借方余额一般为零。</a:t>
                      </a:r>
                      <a:endParaRPr lang="zh-CN" altLang="en-US" sz="2100" dirty="0">
                        <a:latin typeface="+mn-ea"/>
                        <a:ea typeface="+mn-ea"/>
                      </a:endParaRPr>
                    </a:p>
                    <a:p>
                      <a:endParaRPr lang="zh-CN" altLang="en-US" sz="210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</a:tr>
              <a:tr h="730673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latin typeface="+mn-ea"/>
                          <a:ea typeface="+mn-ea"/>
                        </a:rPr>
                        <a:t>出口抵减内销产品应纳税额 </a:t>
                      </a:r>
                      <a:endParaRPr lang="zh-CN" altLang="en-US" sz="21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vMerge="true">
                  <a:tcPr/>
                </a:tc>
                <a:tc vMerge="true">
                  <a:tcPr marL="91423" marR="91423" marT="34296" marB="34296" anchor="ctr"/>
                </a:tc>
              </a:tr>
              <a:tr h="484293">
                <a:tc>
                  <a:txBody>
                    <a:bodyPr/>
                    <a:lstStyle/>
                    <a:p>
                      <a:r>
                        <a:rPr lang="zh-CN" altLang="en-US" sz="2100" b="1" dirty="0">
                          <a:latin typeface="+mn-ea"/>
                          <a:ea typeface="+mn-ea"/>
                        </a:rPr>
                        <a:t>减免税款</a:t>
                      </a:r>
                      <a:endParaRPr lang="zh-CN" altLang="en-US" sz="21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121897" marR="121897" marT="45728" marB="45728" anchor="ctr"/>
                </a:tc>
                <a:tc vMerge="true">
                  <a:tcPr/>
                </a:tc>
                <a:tc vMerge="true">
                  <a:tcPr/>
                </a:tc>
              </a:tr>
            </a:tbl>
          </a:graphicData>
        </a:graphic>
      </p:graphicFrame>
      <p:sp>
        <p:nvSpPr>
          <p:cNvPr id="6" name="矩形 2"/>
          <p:cNvSpPr>
            <a:spLocks noChangeArrowheads="true"/>
          </p:cNvSpPr>
          <p:nvPr/>
        </p:nvSpPr>
        <p:spPr bwMode="auto">
          <a:xfrm>
            <a:off x="3071664" y="954486"/>
            <a:ext cx="7211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latin typeface="+mn-ea"/>
                <a:ea typeface="+mn-ea"/>
              </a:rPr>
              <a:t>计算方法一：取</a:t>
            </a:r>
            <a:r>
              <a:rPr lang="en-US" altLang="zh-CN" sz="2800" kern="0" dirty="0">
                <a:latin typeface="+mn-ea"/>
                <a:ea typeface="+mn-ea"/>
              </a:rPr>
              <a:t>《</a:t>
            </a:r>
            <a:r>
              <a:rPr lang="zh-CN" altLang="en-US" sz="2800" kern="0" dirty="0">
                <a:latin typeface="+mn-ea"/>
                <a:ea typeface="+mn-ea"/>
              </a:rPr>
              <a:t>会计科目</a:t>
            </a:r>
            <a:r>
              <a:rPr lang="en-US" altLang="zh-CN" sz="2800" kern="0" dirty="0">
                <a:latin typeface="+mn-ea"/>
                <a:ea typeface="+mn-ea"/>
              </a:rPr>
              <a:t>》</a:t>
            </a:r>
            <a:endParaRPr lang="zh-CN" altLang="en-US" sz="2800" kern="0" dirty="0"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607" y="5434753"/>
            <a:ext cx="10949094" cy="11717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应交增值税（本年累计发生额）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销项税额－（进项税额－进项税额转出）－出口抵减内销产品应纳税额－减免税款</a:t>
            </a:r>
            <a:r>
              <a:rPr lang="en-US" altLang="zh-CN" sz="2000" b="1" dirty="0">
                <a:solidFill>
                  <a:schemeClr val="tx1"/>
                </a:solidFill>
                <a:latin typeface="+mn-ea"/>
                <a:sym typeface="+mn-ea"/>
              </a:rPr>
              <a:t>+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出口退税</a:t>
            </a:r>
            <a:r>
              <a:rPr lang="en-US" altLang="zh-CN" sz="2000" b="1" dirty="0">
                <a:solidFill>
                  <a:schemeClr val="tx1"/>
                </a:solidFill>
                <a:latin typeface="+mn-ea"/>
              </a:rPr>
              <a:t>+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简易计税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标题 1"/>
          <p:cNvSpPr txBox="true"/>
          <p:nvPr/>
        </p:nvSpPr>
        <p:spPr>
          <a:xfrm>
            <a:off x="2711624" y="270512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          应交增值税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73193" y="2049780"/>
            <a:ext cx="3733800" cy="33003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ldLvl="0" animBg="true"/>
      <p:bldP spid="10" grpId="0"/>
      <p:bldP spid="9" grpId="0" bldLvl="0" animBg="tru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true" noChangeArrowheads="true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88254" y="1275081"/>
            <a:ext cx="9349740" cy="394800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4" name="矩形 2"/>
          <p:cNvSpPr>
            <a:spLocks noChangeArrowheads="true"/>
          </p:cNvSpPr>
          <p:nvPr/>
        </p:nvSpPr>
        <p:spPr bwMode="auto">
          <a:xfrm>
            <a:off x="1999662" y="812812"/>
            <a:ext cx="886421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0" dirty="0">
                <a:latin typeface="+mn-ea"/>
                <a:ea typeface="+mn-ea"/>
              </a:rPr>
              <a:t>计算方法二：取</a:t>
            </a:r>
            <a:r>
              <a:rPr lang="en-US" altLang="zh-CN" sz="2800" kern="0" dirty="0">
                <a:latin typeface="+mn-ea"/>
                <a:ea typeface="+mn-ea"/>
              </a:rPr>
              <a:t>《</a:t>
            </a:r>
            <a:r>
              <a:rPr lang="zh-CN" altLang="en-US" sz="2800" kern="0" dirty="0">
                <a:latin typeface="+mn-ea"/>
                <a:ea typeface="+mn-ea"/>
              </a:rPr>
              <a:t>增值税及附加税申报表</a:t>
            </a:r>
            <a:r>
              <a:rPr lang="en-US" altLang="zh-CN" sz="2800" kern="0" dirty="0">
                <a:latin typeface="+mn-ea"/>
                <a:ea typeface="+mn-ea"/>
              </a:rPr>
              <a:t>》</a:t>
            </a:r>
            <a:endParaRPr lang="zh-CN" altLang="en-US" sz="2800" kern="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1886" y="5491011"/>
            <a:ext cx="1138822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应交增值税（本年累计发生额）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销项税额－（进项税额－进项税额转出－免、抵、退应退税额）</a:t>
            </a:r>
            <a:r>
              <a:rPr lang="en-US" sz="2000" b="1" dirty="0">
                <a:solidFill>
                  <a:schemeClr val="tx1"/>
                </a:solidFill>
                <a:latin typeface="+mn-ea"/>
              </a:rPr>
              <a:t>+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简易计税办法计算的应纳税额</a:t>
            </a:r>
            <a:r>
              <a:rPr lang="en-US" sz="2000" b="1" dirty="0">
                <a:solidFill>
                  <a:schemeClr val="tx1"/>
                </a:solidFill>
                <a:latin typeface="+mn-ea"/>
              </a:rPr>
              <a:t>+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按简易计税办法计算的纳税检查应补缴税额－应纳税额减征额</a:t>
            </a:r>
            <a:r>
              <a:rPr lang="en-US" altLang="zh-CN" sz="2000" b="1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加计抵减额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sym typeface="+mn-ea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sym typeface="+mn-ea"/>
              </a:rPr>
              <a:t>1-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sym typeface="+mn-ea"/>
              </a:rPr>
              <a:t>本期累计数）</a:t>
            </a:r>
            <a:endParaRPr lang="zh-CN" altLang="en-US" sz="20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13" name="标题 1"/>
          <p:cNvSpPr txBox="true"/>
          <p:nvPr/>
        </p:nvSpPr>
        <p:spPr>
          <a:xfrm>
            <a:off x="1688212" y="183850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应交增值税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998981" y="2372360"/>
            <a:ext cx="3714327" cy="5283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998981" y="3236807"/>
            <a:ext cx="3714327" cy="5283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999827" y="4389120"/>
            <a:ext cx="3744807" cy="7721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0" y="812812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flipV="true">
            <a:off x="7741285" y="2372360"/>
            <a:ext cx="1096010" cy="27889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484745" y="1837055"/>
            <a:ext cx="1207135" cy="2698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41285" y="2118995"/>
            <a:ext cx="1155700" cy="2533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文本框 11"/>
          <p:cNvSpPr txBox="true"/>
          <p:nvPr/>
        </p:nvSpPr>
        <p:spPr>
          <a:xfrm>
            <a:off x="10313670" y="1727200"/>
            <a:ext cx="4946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ldLvl="0" animBg="true"/>
      <p:bldP spid="13" grpId="0"/>
      <p:bldP spid="9" grpId="0" bldLvl="0" animBg="true"/>
      <p:bldP spid="2" grpId="0" bldLvl="0" animBg="true"/>
      <p:bldP spid="3" grpId="0" bldLvl="0" animBg="true"/>
      <p:bldP spid="5" grpId="0" bldLvl="0" animBg="true"/>
      <p:bldP spid="8" grpId="0" bldLvl="0" animBg="true"/>
      <p:bldP spid="10" grpId="0" bldLvl="0" animBg="tru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true" noChangeArrowheads="true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36320" y="1275080"/>
            <a:ext cx="10258214" cy="496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 4"/>
          <p:cNvSpPr/>
          <p:nvPr/>
        </p:nvSpPr>
        <p:spPr>
          <a:xfrm>
            <a:off x="1429174" y="4220633"/>
            <a:ext cx="3108113" cy="6383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715000" y="3025141"/>
            <a:ext cx="1241213" cy="5952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047654" y="3057314"/>
            <a:ext cx="1094740" cy="5630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09700" y="5447454"/>
            <a:ext cx="8817188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3200" dirty="0">
                <a:solidFill>
                  <a:schemeClr val="tx1"/>
                </a:solidFill>
                <a:latin typeface="+mn-ea"/>
              </a:rPr>
              <a:t>本期加计抵减额</a:t>
            </a:r>
            <a:r>
              <a:rPr lang="en-US" altLang="zh-CN" sz="3200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3200" dirty="0">
                <a:solidFill>
                  <a:schemeClr val="tx1"/>
                </a:solidFill>
                <a:latin typeface="+mn-ea"/>
              </a:rPr>
              <a:t>本期发生额</a:t>
            </a:r>
            <a:r>
              <a:rPr lang="en-US" altLang="zh-CN" sz="3200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3200" dirty="0">
                <a:solidFill>
                  <a:schemeClr val="tx1"/>
                </a:solidFill>
                <a:latin typeface="+mn-ea"/>
              </a:rPr>
              <a:t>本期调减额</a:t>
            </a:r>
            <a:endParaRPr lang="en-US" altLang="zh-CN" sz="3200" dirty="0">
              <a:solidFill>
                <a:schemeClr val="tx1"/>
              </a:solidFill>
              <a:latin typeface="+mn-ea"/>
            </a:endParaRPr>
          </a:p>
          <a:p>
            <a:pPr lvl="0">
              <a:defRPr/>
            </a:pPr>
            <a:r>
              <a:rPr lang="en-US" altLang="zh-CN" sz="3200" kern="0" dirty="0">
                <a:solidFill>
                  <a:srgbClr val="FF0000"/>
                </a:solidFill>
                <a:latin typeface="+mn-ea"/>
              </a:rPr>
              <a:t>1-</a:t>
            </a:r>
            <a:r>
              <a:rPr lang="zh-CN" altLang="en-US" sz="3200" kern="0" dirty="0">
                <a:solidFill>
                  <a:srgbClr val="FF0000"/>
                </a:solidFill>
                <a:latin typeface="+mn-ea"/>
              </a:rPr>
              <a:t>本期</a:t>
            </a:r>
            <a:r>
              <a:rPr lang="zh-CN" altLang="en-US" sz="3200" kern="0" dirty="0">
                <a:solidFill>
                  <a:schemeClr val="tx1"/>
                </a:solidFill>
                <a:latin typeface="+mn-ea"/>
              </a:rPr>
              <a:t>加计抵减额</a:t>
            </a:r>
            <a:r>
              <a:rPr lang="en-US" altLang="zh-CN" sz="3200" kern="0" dirty="0">
                <a:solidFill>
                  <a:schemeClr val="tx1"/>
                </a:solidFill>
                <a:latin typeface="+mn-ea"/>
              </a:rPr>
              <a:t>=</a:t>
            </a:r>
            <a:r>
              <a:rPr lang="zh-CN" altLang="en-US" sz="3200" kern="0" dirty="0">
                <a:solidFill>
                  <a:schemeClr val="tx1"/>
                </a:solidFill>
                <a:latin typeface="+mn-ea"/>
              </a:rPr>
              <a:t>每期</a:t>
            </a:r>
            <a:r>
              <a:rPr lang="zh-CN" altLang="en-US" sz="3200" dirty="0">
                <a:solidFill>
                  <a:schemeClr val="tx1"/>
                </a:solidFill>
                <a:latin typeface="+mn-ea"/>
              </a:rPr>
              <a:t>加计抵减额</a:t>
            </a:r>
            <a:r>
              <a:rPr lang="zh-CN" altLang="en-US" sz="3200" dirty="0">
                <a:solidFill>
                  <a:srgbClr val="FF0000"/>
                </a:solidFill>
                <a:latin typeface="+mn-ea"/>
              </a:rPr>
              <a:t>之和</a:t>
            </a:r>
            <a:endParaRPr lang="zh-CN" altLang="en-US" sz="3200" kern="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标题 1"/>
          <p:cNvSpPr txBox="true"/>
          <p:nvPr/>
        </p:nvSpPr>
        <p:spPr>
          <a:xfrm>
            <a:off x="1876388" y="235355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应交增值税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true">
            <a:off x="4190987" y="1892288"/>
            <a:ext cx="5073227" cy="1354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true">
            <a:off x="6000327" y="2276677"/>
            <a:ext cx="1727200" cy="101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图片 17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0" y="913679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true"/>
      <p:bldP spid="6" grpId="0" bldLvl="0" animBg="true"/>
      <p:bldP spid="7" grpId="0" bldLvl="0" animBg="true"/>
      <p:bldP spid="15" grpId="0" bldLvl="0" animBg="true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46327" y="1116790"/>
            <a:ext cx="11499346" cy="50182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670" dirty="0">
                <a:solidFill>
                  <a:schemeClr val="tx1"/>
                </a:solidFill>
                <a:latin typeface="+mn-ea"/>
              </a:rPr>
              <a:t>注意事项：</a:t>
            </a:r>
            <a:endParaRPr lang="zh-CN" altLang="en-US" sz="267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70" dirty="0">
                <a:solidFill>
                  <a:schemeClr val="tx1"/>
                </a:solidFill>
                <a:latin typeface="+mn-ea"/>
                <a:sym typeface="+mn-ea"/>
              </a:rPr>
              <a:t>是报告期内的累计数，</a:t>
            </a:r>
            <a:r>
              <a:rPr lang="zh-CN" altLang="en-US" sz="2670" dirty="0">
                <a:solidFill>
                  <a:schemeClr val="tx1"/>
                </a:solidFill>
                <a:latin typeface="+mn-ea"/>
              </a:rPr>
              <a:t>是</a:t>
            </a:r>
            <a:r>
              <a:rPr lang="zh-CN" altLang="en-US" sz="2670" dirty="0">
                <a:solidFill>
                  <a:srgbClr val="FF0000"/>
                </a:solidFill>
                <a:latin typeface="+mn-ea"/>
              </a:rPr>
              <a:t>应交</a:t>
            </a:r>
            <a:r>
              <a:rPr lang="zh-CN" altLang="en-US" sz="2670" dirty="0">
                <a:solidFill>
                  <a:schemeClr val="tx1"/>
                </a:solidFill>
                <a:latin typeface="+mn-ea"/>
              </a:rPr>
              <a:t>概念，</a:t>
            </a:r>
            <a:r>
              <a:rPr lang="zh-CN" altLang="en-US" sz="2670" dirty="0">
                <a:solidFill>
                  <a:schemeClr val="tx1"/>
                </a:solidFill>
                <a:latin typeface="+mn-ea"/>
                <a:sym typeface="+mn-ea"/>
              </a:rPr>
              <a:t>不是当月数，不是实缴数，也不是余额数</a:t>
            </a:r>
            <a:endParaRPr lang="en-US" altLang="zh-CN" sz="2670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70" dirty="0">
                <a:solidFill>
                  <a:srgbClr val="FF0000"/>
                </a:solidFill>
                <a:latin typeface="+mn-ea"/>
                <a:sym typeface="+mn-ea"/>
              </a:rPr>
              <a:t>不含</a:t>
            </a:r>
            <a:r>
              <a:rPr lang="zh-CN" altLang="en-US" sz="2670" dirty="0">
                <a:solidFill>
                  <a:schemeClr val="tx1"/>
                </a:solidFill>
                <a:latin typeface="+mn-ea"/>
                <a:sym typeface="+mn-ea"/>
              </a:rPr>
              <a:t>以前年度留抵的进项税额（与税务部门要求不一样）</a:t>
            </a:r>
            <a:endParaRPr lang="en-US" altLang="zh-CN" sz="2670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70" dirty="0">
                <a:solidFill>
                  <a:srgbClr val="FF0000"/>
                </a:solidFill>
                <a:latin typeface="+mn-ea"/>
              </a:rPr>
              <a:t>不包含</a:t>
            </a:r>
            <a:r>
              <a:rPr lang="zh-CN" altLang="en-US" sz="2670" dirty="0">
                <a:solidFill>
                  <a:schemeClr val="tx1"/>
                </a:solidFill>
                <a:latin typeface="+mn-ea"/>
              </a:rPr>
              <a:t>往年增值税减免及退税返还税额</a:t>
            </a:r>
            <a:endParaRPr lang="zh-CN" altLang="en-US" sz="267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70" dirty="0">
                <a:solidFill>
                  <a:schemeClr val="tx1"/>
                </a:solidFill>
                <a:latin typeface="+mn-ea"/>
                <a:sym typeface="+mn-ea"/>
              </a:rPr>
              <a:t>计算结果为负数的，如实填写，不要填“0”（与税务部门要求不一样）</a:t>
            </a:r>
            <a:endParaRPr lang="zh-CN" altLang="en-US" sz="2670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70" dirty="0">
                <a:solidFill>
                  <a:srgbClr val="FF0000"/>
                </a:solidFill>
                <a:latin typeface="+mn-ea"/>
                <a:sym typeface="+mn-ea"/>
              </a:rPr>
              <a:t>不</a:t>
            </a:r>
            <a:r>
              <a:rPr lang="zh-CN" altLang="en-US" sz="2670" dirty="0">
                <a:solidFill>
                  <a:schemeClr val="tx1"/>
                </a:solidFill>
                <a:latin typeface="+mn-ea"/>
                <a:sym typeface="+mn-ea"/>
              </a:rPr>
              <a:t>包含即征即退货物、劳务和应税服务部分</a:t>
            </a:r>
            <a:endParaRPr lang="en-US" altLang="zh-CN" sz="2670" dirty="0">
              <a:solidFill>
                <a:schemeClr val="tx1"/>
              </a:solidFill>
              <a:latin typeface="+mn-ea"/>
              <a:sym typeface="+mn-ea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" name="标题 1"/>
          <p:cNvSpPr txBox="true"/>
          <p:nvPr/>
        </p:nvSpPr>
        <p:spPr>
          <a:xfrm>
            <a:off x="4943872" y="169650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应交增值税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0" y="812812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true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295" y="492125"/>
            <a:ext cx="9822815" cy="50914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2" name="文本框 11"/>
          <p:cNvSpPr txBox="true"/>
          <p:nvPr/>
        </p:nvSpPr>
        <p:spPr>
          <a:xfrm>
            <a:off x="1181735" y="130810"/>
            <a:ext cx="8906510" cy="2445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例1：用方法一会计科目计算应交增值税</a:t>
            </a:r>
            <a:endParaRPr lang="zh-CN" altLang="en-US" sz="2800" b="1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某公司1-12月科目余额表如下图，该单位没有加计抵减，应交增值税应为多少？</a:t>
            </a:r>
            <a:endParaRPr lang="zh-CN" altLang="en-US" b="1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zh-CN" altLang="en-US"/>
          </a:p>
        </p:txBody>
      </p:sp>
      <p:pic>
        <p:nvPicPr>
          <p:cNvPr id="1073743993" name="图片 1073743992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725" y="2023745"/>
            <a:ext cx="9460865" cy="3940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4048" name="直接连接符 1073744047"/>
          <p:cNvSpPr/>
          <p:nvPr/>
        </p:nvSpPr>
        <p:spPr>
          <a:xfrm>
            <a:off x="7470140" y="4760595"/>
            <a:ext cx="885190" cy="1270"/>
          </a:xfrm>
          <a:prstGeom prst="line">
            <a:avLst/>
          </a:prstGeom>
          <a:ln w="28575" cap="flat" cmpd="sng">
            <a:solidFill>
              <a:srgbClr val="92D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73744049" name="直接连接符 1073744048"/>
          <p:cNvSpPr/>
          <p:nvPr/>
        </p:nvSpPr>
        <p:spPr>
          <a:xfrm>
            <a:off x="7846060" y="5621655"/>
            <a:ext cx="509270" cy="635"/>
          </a:xfrm>
          <a:prstGeom prst="line">
            <a:avLst/>
          </a:prstGeom>
          <a:ln w="28575" cap="flat" cmpd="sng">
            <a:solidFill>
              <a:srgbClr val="92D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" name="直接连接符 12"/>
          <p:cNvSpPr/>
          <p:nvPr/>
        </p:nvSpPr>
        <p:spPr>
          <a:xfrm>
            <a:off x="8721725" y="4229735"/>
            <a:ext cx="690880" cy="63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" name="直线 177"/>
          <p:cNvSpPr/>
          <p:nvPr/>
        </p:nvSpPr>
        <p:spPr>
          <a:xfrm>
            <a:off x="2602230" y="3362325"/>
            <a:ext cx="584200" cy="63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" name="直线 177"/>
          <p:cNvSpPr/>
          <p:nvPr/>
        </p:nvSpPr>
        <p:spPr>
          <a:xfrm>
            <a:off x="2602230" y="4230370"/>
            <a:ext cx="891540" cy="825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" name="直接连接符 15"/>
          <p:cNvSpPr/>
          <p:nvPr/>
        </p:nvSpPr>
        <p:spPr>
          <a:xfrm>
            <a:off x="2601913" y="4770438"/>
            <a:ext cx="583565" cy="635"/>
          </a:xfrm>
          <a:prstGeom prst="line">
            <a:avLst/>
          </a:prstGeom>
          <a:ln w="28575" cap="flat" cmpd="sng">
            <a:solidFill>
              <a:srgbClr val="92D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" name="直接连接符 16"/>
          <p:cNvSpPr/>
          <p:nvPr/>
        </p:nvSpPr>
        <p:spPr>
          <a:xfrm>
            <a:off x="2601913" y="5620703"/>
            <a:ext cx="583565" cy="635"/>
          </a:xfrm>
          <a:prstGeom prst="line">
            <a:avLst/>
          </a:prstGeom>
          <a:ln w="28575" cap="flat" cmpd="sng">
            <a:solidFill>
              <a:srgbClr val="92D05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" name="直接连接符 17"/>
          <p:cNvSpPr/>
          <p:nvPr/>
        </p:nvSpPr>
        <p:spPr>
          <a:xfrm flipV="true">
            <a:off x="8610600" y="3361690"/>
            <a:ext cx="796290" cy="63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2" name="TextBox 7"/>
          <p:cNvSpPr txBox="true"/>
          <p:nvPr/>
        </p:nvSpPr>
        <p:spPr>
          <a:xfrm>
            <a:off x="1006475" y="1006475"/>
            <a:ext cx="1029652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+mn-ea"/>
                <a:ea typeface="+mn-ea"/>
              </a:rPr>
              <a:t>答：应按公式计算，结果不论正数、负数，变为千元后，直接填入报表。</a:t>
            </a:r>
            <a:endParaRPr lang="zh-CN" altLang="en-US" sz="2800" b="1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+mn-ea"/>
                <a:ea typeface="+mn-ea"/>
              </a:rPr>
              <a:t>应交增值税=销项税额－（进项税额－进项税额转出）－出口抵减内销产品应纳税额－减免税款 + 出口退税+简易征收-加计抵减额（1-本期累计数）=7000000-（10000000-600000）-2000=-2,402,000元=-2402千元</a:t>
            </a:r>
            <a:endParaRPr lang="zh-CN" altLang="en-US" sz="2800" dirty="0" smtClean="0">
              <a:latin typeface="+mn-ea"/>
              <a:ea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1363980" y="303530"/>
            <a:ext cx="3269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b="1" dirty="0" smtClean="0">
                <a:latin typeface="+mn-ea"/>
                <a:sym typeface="+mn-ea"/>
              </a:rPr>
              <a:t>直接按公式计算：</a:t>
            </a:r>
            <a:endParaRPr lang="zh-CN" altLang="en-US" sz="2800" b="1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" name="图片 1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305"/>
            <a:ext cx="1006475" cy="915035"/>
          </a:xfrm>
          <a:prstGeom prst="rect">
            <a:avLst/>
          </a:prstGeom>
        </p:spPr>
      </p:pic>
      <p:sp>
        <p:nvSpPr>
          <p:cNvPr id="5" name="TextBox 7"/>
          <p:cNvSpPr txBox="true"/>
          <p:nvPr/>
        </p:nvSpPr>
        <p:spPr>
          <a:xfrm>
            <a:off x="1006674" y="1006376"/>
            <a:ext cx="10191822" cy="44037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spcAft>
                <a:spcPts val="1600"/>
              </a:spcAft>
            </a:pPr>
            <a:r>
              <a:rPr lang="zh-CN" sz="2665" dirty="0">
                <a:latin typeface="+mn-ea"/>
                <a:ea typeface="+mn-ea"/>
              </a:rPr>
              <a:t>填报易错点：</a:t>
            </a:r>
            <a:endParaRPr lang="zh-CN" sz="2665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defRPr/>
            </a:pPr>
            <a:r>
              <a:rPr lang="en-US" altLang="zh-CN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ea typeface="微软雅黑" panose="020B0604030504040204" pitchFamily="34" charset="-122"/>
              </a:rPr>
              <a:t>1.</a:t>
            </a:r>
            <a:r>
              <a:rPr lang="zh-CN" altLang="en-US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漏报分公司数据。</a:t>
            </a:r>
            <a:r>
              <a:rPr lang="zh-CN" altLang="en-US" sz="2665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2665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pitchFamily="34" charset="-122"/>
              <a:ea typeface="微软雅黑" panose="020B060403050404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法人口径，需要填报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604030504040204" pitchFamily="34" charset="-122"/>
                <a:sym typeface="+mn-ea"/>
              </a:rPr>
              <a:t>分</a:t>
            </a: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公司数据。</a:t>
            </a:r>
            <a:endParaRPr lang="zh-CN" altLang="en-US" sz="2665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pitchFamily="34" charset="-122"/>
              <a:ea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defRPr/>
            </a:pPr>
            <a:r>
              <a:rPr lang="en-US" altLang="zh-CN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2.</a:t>
            </a:r>
            <a:r>
              <a:rPr lang="zh-CN" altLang="en-US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预估数据。</a:t>
            </a:r>
            <a:r>
              <a:rPr lang="zh-CN" altLang="en-US" sz="2665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2665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pitchFamily="34" charset="-122"/>
              <a:ea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填报数据要与会计账一致，审计调账必留底稿。</a:t>
            </a:r>
            <a:endParaRPr lang="zh-CN" altLang="en-US" sz="2665" b="1" dirty="0">
              <a:latin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defRPr/>
            </a:pPr>
            <a:r>
              <a:rPr lang="en-US" altLang="zh-CN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3.本</a:t>
            </a:r>
            <a:r>
              <a:rPr lang="zh-CN" altLang="en-US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期和上年同期填报口径不一致。</a:t>
            </a:r>
            <a:r>
              <a:rPr lang="zh-CN" altLang="en-US" sz="2665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2665" b="1" dirty="0">
              <a:latin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本年与上年同期上报口径保持一致，保证数据的可比性。</a:t>
            </a:r>
            <a:endParaRPr lang="zh-CN" sz="2665" dirty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2" name="文本框 1"/>
          <p:cNvSpPr txBox="true"/>
          <p:nvPr/>
        </p:nvSpPr>
        <p:spPr>
          <a:xfrm>
            <a:off x="1236980" y="80645"/>
            <a:ext cx="171450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000" b="1" dirty="0" smtClean="0">
                <a:latin typeface="+mn-ea"/>
                <a:sym typeface="+mn-ea"/>
              </a:rPr>
              <a:t>按台账计算：</a:t>
            </a:r>
            <a:endParaRPr lang="zh-CN" altLang="en-US" sz="2000" b="1" dirty="0" smtClean="0">
              <a:latin typeface="+mn-ea"/>
              <a:sym typeface="+mn-ea"/>
            </a:endParaRPr>
          </a:p>
        </p:txBody>
      </p:sp>
      <p:pic>
        <p:nvPicPr>
          <p:cNvPr id="1073744029" name="图片 107374402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950" y="1546860"/>
            <a:ext cx="8451850" cy="4636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7"/>
          <p:cNvSpPr txBox="true"/>
          <p:nvPr/>
        </p:nvSpPr>
        <p:spPr>
          <a:xfrm>
            <a:off x="1115060" y="427990"/>
            <a:ext cx="92805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  <a:ea typeface="+mn-ea"/>
              </a:rPr>
              <a:t>答：按台账预置好的内容，逐一对照填写，增值税结果自动显示在第1列，变为千元后，抄统计报表中。-2402000元=-2402千元</a:t>
            </a:r>
            <a:endParaRPr lang="zh-CN" altLang="en-US" sz="200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5" name="TextBox 7"/>
          <p:cNvSpPr txBox="true"/>
          <p:nvPr/>
        </p:nvSpPr>
        <p:spPr>
          <a:xfrm>
            <a:off x="1115060" y="999490"/>
            <a:ext cx="985202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latin typeface="+mn-ea"/>
                <a:ea typeface="+mn-ea"/>
              </a:rPr>
              <a:t>例</a:t>
            </a:r>
            <a:r>
              <a:rPr lang="en-US" altLang="zh-CN" sz="2800" b="1" dirty="0" smtClean="0">
                <a:latin typeface="+mn-ea"/>
                <a:ea typeface="+mn-ea"/>
              </a:rPr>
              <a:t>2</a:t>
            </a:r>
            <a:r>
              <a:rPr lang="zh-CN" altLang="en-US" sz="2800" b="1" dirty="0" smtClean="0">
                <a:latin typeface="+mn-ea"/>
                <a:ea typeface="+mn-ea"/>
              </a:rPr>
              <a:t>：用方法二增值税申报表计算应交增值税</a:t>
            </a:r>
            <a:endParaRPr lang="zh-CN" altLang="en-US" sz="2800" b="1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latin typeface="+mn-ea"/>
                <a:ea typeface="+mn-ea"/>
              </a:rPr>
              <a:t>某公司1-11月增值税表如下图，今年前11个月的附列资料（四）不一一列示了，具体数据见台账最后两列，该单位应交增值税应填多少？是否按应纳税额本年累计数0填报？</a:t>
            </a:r>
            <a:endParaRPr lang="zh-CN" altLang="en-US" sz="2000" b="1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zh-CN" altLang="en-US" sz="200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1073744086" name="图片 1073744085" descr="京办_20231205173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195" y="118110"/>
            <a:ext cx="7640320" cy="63519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1073744026" name="图片 2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680" y="556895"/>
            <a:ext cx="8829675" cy="49968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2" name="TextBox 7"/>
          <p:cNvSpPr txBox="true"/>
          <p:nvPr/>
        </p:nvSpPr>
        <p:spPr>
          <a:xfrm>
            <a:off x="888365" y="866140"/>
            <a:ext cx="991552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+mn-ea"/>
                <a:ea typeface="+mn-ea"/>
              </a:rPr>
              <a:t>答：不应按应纳税额合计0来填报，0是按税务的口径计算的，统计计算公式中没有应纳税额指标，因此不看应纳税额。</a:t>
            </a:r>
            <a:endParaRPr lang="zh-CN" altLang="en-US" sz="28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+mn-ea"/>
                <a:ea typeface="+mn-ea"/>
              </a:rPr>
              <a:t>统计应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根据公式计算</a:t>
            </a:r>
            <a:r>
              <a:rPr lang="zh-CN" altLang="en-US" sz="2800" dirty="0" smtClean="0">
                <a:latin typeface="+mn-ea"/>
                <a:ea typeface="+mn-ea"/>
              </a:rPr>
              <a:t>，销项税额－（进项税额－进项税额转出－免、抵、退应退税额）+简易计税办法计算的应纳税额+按简易计税办法计算的纳税检查应补缴税额－应纳税额减征额-加计抵减额（1-本期累计数）</a:t>
            </a:r>
            <a:endParaRPr lang="zh-CN" altLang="en-US" sz="28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+mn-ea"/>
                <a:ea typeface="+mn-ea"/>
              </a:rPr>
              <a:t>计算结果，不论正数、负数，变为千元后填入报表中。公式涉及指标较多，不在此一一罗列，请看台账计算结果。</a:t>
            </a:r>
            <a:endParaRPr lang="zh-CN" altLang="en-US" sz="2800" dirty="0" smtClean="0">
              <a:latin typeface="+mn-ea"/>
              <a:ea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1236980" y="219710"/>
            <a:ext cx="28987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b="1" dirty="0" smtClean="0">
                <a:latin typeface="+mn-ea"/>
                <a:sym typeface="+mn-ea"/>
              </a:rPr>
              <a:t>直接按公式计算：</a:t>
            </a:r>
            <a:endParaRPr lang="zh-CN" altLang="en-US" sz="2800" b="1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pic>
        <p:nvPicPr>
          <p:cNvPr id="5" name="图片 23" descr="方法二台账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980" y="1725930"/>
            <a:ext cx="8354695" cy="4509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true"/>
          <p:nvPr/>
        </p:nvSpPr>
        <p:spPr>
          <a:xfrm>
            <a:off x="1115060" y="427990"/>
            <a:ext cx="99428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+mn-ea"/>
                <a:ea typeface="+mn-ea"/>
              </a:rPr>
              <a:t>答：按台账预置好的内容，逐一对照填写，增值税结果自动显示在第1列，变为千元后，抄统计报表中。-34145元=-34千元</a:t>
            </a:r>
            <a:endParaRPr lang="zh-CN" altLang="en-US" sz="2400" dirty="0" smtClean="0">
              <a:latin typeface="+mn-ea"/>
              <a:ea typeface="+mn-ea"/>
            </a:endParaRPr>
          </a:p>
        </p:txBody>
      </p:sp>
      <p:sp>
        <p:nvSpPr>
          <p:cNvPr id="9" name="文本框 8"/>
          <p:cNvSpPr txBox="true"/>
          <p:nvPr/>
        </p:nvSpPr>
        <p:spPr>
          <a:xfrm>
            <a:off x="1236980" y="80645"/>
            <a:ext cx="2015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 dirty="0" smtClean="0">
                <a:latin typeface="+mn-ea"/>
                <a:sym typeface="+mn-ea"/>
              </a:rPr>
              <a:t>按台账计算：</a:t>
            </a:r>
            <a:endParaRPr lang="zh-CN" altLang="en-US" sz="2400" b="1" dirty="0" smtClean="0">
              <a:latin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46327" y="1116790"/>
            <a:ext cx="11499346" cy="50182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" name="标题 1"/>
          <p:cNvSpPr txBox="true"/>
          <p:nvPr/>
        </p:nvSpPr>
        <p:spPr>
          <a:xfrm>
            <a:off x="4943872" y="169650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典型案例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0" y="812812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00" name="文本框 99"/>
          <p:cNvSpPr txBox="true"/>
          <p:nvPr/>
        </p:nvSpPr>
        <p:spPr>
          <a:xfrm>
            <a:off x="335280" y="111696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案例1</a:t>
            </a:r>
            <a:r>
              <a:rPr lang="en-US" alt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   </a:t>
            </a:r>
            <a:r>
              <a:rPr 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北京XX会计师事务所</a:t>
            </a:r>
            <a:endParaRPr lang="zh-CN" altLang="en-US" sz="24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pic>
        <p:nvPicPr>
          <p:cNvPr id="2" name="图片 1" descr="9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" y="1577340"/>
            <a:ext cx="10382250" cy="1739900"/>
          </a:xfrm>
          <a:prstGeom prst="rect">
            <a:avLst/>
          </a:prstGeom>
        </p:spPr>
      </p:pic>
      <p:sp>
        <p:nvSpPr>
          <p:cNvPr id="8" name="文本框 7"/>
          <p:cNvSpPr txBox="true"/>
          <p:nvPr/>
        </p:nvSpPr>
        <p:spPr>
          <a:xfrm>
            <a:off x="601980" y="3274695"/>
            <a:ext cx="107505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应付职工薪酬指标上报数和检查数相差12662千元。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该单位在科目余额表中设置了应付职工薪酬科目，但未包含</a:t>
            </a:r>
            <a:r>
              <a:rPr lang="zh-CN" altLang="en-US" sz="2400">
                <a:sym typeface="+mn-ea"/>
              </a:rPr>
              <a:t>统计制度中所列全部内容，造成漏报。</a:t>
            </a:r>
            <a:endParaRPr lang="zh-CN" altLang="en-US" sz="2400">
              <a:sym typeface="+mn-ea"/>
            </a:endParaRPr>
          </a:p>
          <a:p>
            <a:endParaRPr lang="zh-CN" altLang="en-US" sz="2400">
              <a:sym typeface="+mn-ea"/>
            </a:endParaRPr>
          </a:p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案例启示：科目核算要规范。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endParaRPr lang="zh-CN" altLang="en-US" sz="24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true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46327" y="1116790"/>
            <a:ext cx="11499346" cy="50182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" name="标题 1"/>
          <p:cNvSpPr txBox="true"/>
          <p:nvPr/>
        </p:nvSpPr>
        <p:spPr>
          <a:xfrm>
            <a:off x="4943872" y="169650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典型案例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0" y="812812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00" name="文本框 99"/>
          <p:cNvSpPr txBox="true"/>
          <p:nvPr/>
        </p:nvSpPr>
        <p:spPr>
          <a:xfrm>
            <a:off x="407035" y="96456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案例</a:t>
            </a:r>
            <a:r>
              <a:rPr lang="en-US" alt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2    </a:t>
            </a:r>
            <a:r>
              <a:rPr 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XX投资有限公司</a:t>
            </a:r>
            <a:r>
              <a:rPr lang="en-US" alt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 </a:t>
            </a:r>
            <a:endParaRPr lang="en-US" altLang="zh-CN" sz="24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sp>
        <p:nvSpPr>
          <p:cNvPr id="8" name="文本框 7"/>
          <p:cNvSpPr txBox="true"/>
          <p:nvPr/>
        </p:nvSpPr>
        <p:spPr>
          <a:xfrm>
            <a:off x="551180" y="4004945"/>
            <a:ext cx="11095356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资产总计本年指标上报数与检查数相差24075千元、营业收入本年指标上报数与检查数相差79456千元、投资性房地产本年指标上报数与检查数相差259244千元。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按照本部数据进行填报，漏报了下属产业活动单位数据</a:t>
            </a:r>
            <a:r>
              <a:rPr lang="zh-CN" altLang="en-US" sz="2400">
                <a:sym typeface="+mn-ea"/>
              </a:rPr>
              <a:t>。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案例启示：法人口径不能忘。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endParaRPr lang="zh-CN" altLang="en-US" sz="2400" b="1">
              <a:solidFill>
                <a:srgbClr val="FF0000"/>
              </a:solidFill>
              <a:sym typeface="+mn-ea"/>
            </a:endParaRPr>
          </a:p>
        </p:txBody>
      </p:sp>
      <p:pic>
        <p:nvPicPr>
          <p:cNvPr id="9" name="图片 8" descr="10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365" y="1390015"/>
            <a:ext cx="9343390" cy="25057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true"/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46327" y="1116790"/>
            <a:ext cx="11499346" cy="50182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665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" name="标题 1"/>
          <p:cNvSpPr txBox="true"/>
          <p:nvPr/>
        </p:nvSpPr>
        <p:spPr>
          <a:xfrm>
            <a:off x="4943872" y="169650"/>
            <a:ext cx="9239314" cy="66717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defTabSz="1219200" fontAlgn="auto">
              <a:spcAft>
                <a:spcPts val="0"/>
              </a:spcAft>
              <a:defRPr/>
            </a:pPr>
            <a:r>
              <a:rPr lang="zh-CN" altLang="en-US" sz="4400" dirty="0">
                <a:latin typeface="+mn-ea"/>
                <a:ea typeface="+mn-ea"/>
                <a:cs typeface="+mj-cs"/>
              </a:rPr>
              <a:t>典型案例</a:t>
            </a:r>
            <a:endParaRPr lang="zh-CN" altLang="en-US" sz="4400" dirty="0">
              <a:latin typeface="+mn-ea"/>
              <a:ea typeface="+mn-ea"/>
              <a:cs typeface="+mj-cs"/>
            </a:endParaRPr>
          </a:p>
        </p:txBody>
      </p:sp>
      <p:pic>
        <p:nvPicPr>
          <p:cNvPr id="3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0" y="812812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724649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100" name="文本框 99"/>
          <p:cNvSpPr txBox="true"/>
          <p:nvPr/>
        </p:nvSpPr>
        <p:spPr>
          <a:xfrm>
            <a:off x="407035" y="96456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案例</a:t>
            </a:r>
            <a:r>
              <a:rPr lang="en-US" altLang="zh-CN" sz="2400" b="1">
                <a:latin typeface="微软雅黑" panose="020B0604030504040204" pitchFamily="34" charset="-122"/>
                <a:cs typeface="微软雅黑" panose="020B0604030504040204" pitchFamily="34" charset="-122"/>
              </a:rPr>
              <a:t>3   XX科技有限公司</a:t>
            </a:r>
            <a:endParaRPr lang="en-US" altLang="zh-CN" sz="24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sp>
        <p:nvSpPr>
          <p:cNvPr id="8" name="文本框 7"/>
          <p:cNvSpPr txBox="true"/>
          <p:nvPr/>
        </p:nvSpPr>
        <p:spPr>
          <a:xfrm>
            <a:off x="551180" y="3284855"/>
            <a:ext cx="11095356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应付账款指标上报数与检查数相差11121千元。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应付账款指标为年报指标，定报中未设置该指标，统计人员不认真，造成了该指标数据的漏报。</a:t>
            </a:r>
            <a:endParaRPr lang="zh-CN" altLang="en-US" sz="2400"/>
          </a:p>
          <a:p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案例启示：报表填报要认真。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  <a:p>
            <a:endParaRPr lang="zh-CN" altLang="en-US" sz="2400" b="1">
              <a:solidFill>
                <a:srgbClr val="FF0000"/>
              </a:solidFill>
              <a:sym typeface="+mn-ea"/>
            </a:endParaRPr>
          </a:p>
        </p:txBody>
      </p:sp>
      <p:pic>
        <p:nvPicPr>
          <p:cNvPr id="2" name="图片 1" descr="1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1668145"/>
            <a:ext cx="8202930" cy="14814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true"/>
      <p:bldP spid="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8366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true"/>
          <p:nvPr/>
        </p:nvSpPr>
        <p:spPr>
          <a:xfrm>
            <a:off x="419100" y="1383030"/>
            <a:ext cx="10225406" cy="38976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1. </a:t>
            </a:r>
            <a:endParaRPr lang="en-US" sz="32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   Q</a:t>
            </a:r>
            <a:r>
              <a:rPr lang="zh-CN" alt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：</a:t>
            </a:r>
            <a:r>
              <a:rPr lang="zh-CN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固定资产原价“机器和设备”中，是否包括车辆？</a:t>
            </a:r>
            <a:r>
              <a:rPr lang="zh-CN" sz="3200">
                <a:latin typeface="微软雅黑" panose="020B0604030504040204" pitchFamily="34" charset="-122"/>
                <a:cs typeface="微软雅黑" panose="020B0604030504040204" pitchFamily="34" charset="-122"/>
              </a:rPr>
              <a:t>    A：是否包含车辆由企业自行根据其会计科目设置和车辆用途，决定将车辆包含在机器和设备中还是其他二级科目中。</a:t>
            </a:r>
            <a:endParaRPr lang="zh-CN"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endParaRPr lang="zh-CN"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altLang="zh-CN" sz="3200">
                <a:latin typeface="微软雅黑" panose="020B0604030504040204" pitchFamily="34" charset="-122"/>
                <a:cs typeface="微软雅黑" panose="020B0604030504040204" pitchFamily="34" charset="-122"/>
              </a:rPr>
              <a:t>    </a:t>
            </a:r>
            <a:endParaRPr lang="zh-CN" altLang="en-US"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2268855" y="0"/>
            <a:ext cx="4060190" cy="872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400"/>
              <a:t>问题解答</a:t>
            </a:r>
            <a:endParaRPr lang="zh-CN" altLang="en-US" sz="4400"/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" name="图片 1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305"/>
            <a:ext cx="1006475" cy="915035"/>
          </a:xfrm>
          <a:prstGeom prst="rect">
            <a:avLst/>
          </a:prstGeom>
        </p:spPr>
      </p:pic>
      <p:sp>
        <p:nvSpPr>
          <p:cNvPr id="5" name="TextBox 7"/>
          <p:cNvSpPr txBox="true"/>
          <p:nvPr/>
        </p:nvSpPr>
        <p:spPr>
          <a:xfrm>
            <a:off x="1006674" y="1006376"/>
            <a:ext cx="10191822" cy="5020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spcAft>
                <a:spcPts val="1600"/>
              </a:spcAft>
            </a:pPr>
            <a:r>
              <a:rPr lang="zh-CN" sz="2665" dirty="0">
                <a:latin typeface="+mn-ea"/>
                <a:ea typeface="+mn-ea"/>
              </a:rPr>
              <a:t>填报易错点：</a:t>
            </a:r>
            <a:endParaRPr lang="zh-CN" sz="2665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defRPr/>
            </a:pPr>
            <a:r>
              <a:rPr lang="en-US" altLang="zh-CN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ea typeface="微软雅黑" panose="020B0604030504040204" pitchFamily="34" charset="-122"/>
              </a:rPr>
              <a:t>4.</a:t>
            </a:r>
            <a:r>
              <a:rPr lang="zh-CN" altLang="en-US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时期指标填报当月数。</a:t>
            </a:r>
            <a:r>
              <a:rPr lang="zh-CN" altLang="en-US" sz="2665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2665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pitchFamily="34" charset="-122"/>
              <a:ea typeface="微软雅黑" panose="020B060403050404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时期指标应填写报告期内累计数。</a:t>
            </a:r>
            <a:endParaRPr lang="zh-CN" altLang="en-US" sz="2665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pitchFamily="34" charset="-122"/>
              <a:ea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defRPr/>
            </a:pPr>
            <a:r>
              <a:rPr lang="en-US" altLang="zh-CN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5.</a:t>
            </a:r>
            <a:r>
              <a:rPr lang="zh-CN" altLang="en-US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新增企业未填报上年同期数。</a:t>
            </a:r>
            <a:r>
              <a:rPr lang="zh-CN" altLang="en-US" sz="2665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2665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pitchFamily="34" charset="-122"/>
              <a:ea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新增企业须同时填报本期和去年同期数。</a:t>
            </a:r>
            <a:endParaRPr lang="zh-CN" altLang="en-US" sz="2665" b="1" dirty="0">
              <a:latin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defRPr/>
            </a:pPr>
            <a:r>
              <a:rPr lang="en-US" altLang="zh-CN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6.</a:t>
            </a:r>
            <a:r>
              <a:rPr lang="zh-CN" altLang="en-US" sz="2665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核实说明只写核实无误、实际情况等描述。</a:t>
            </a:r>
            <a:r>
              <a:rPr lang="zh-CN" altLang="en-US" sz="2665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pitchFamily="34" charset="-122"/>
                <a:sym typeface="+mn-ea"/>
              </a:rPr>
              <a:t>×</a:t>
            </a:r>
            <a:endParaRPr lang="zh-CN" altLang="en-US" sz="2665" b="1" dirty="0">
              <a:latin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665" b="1" dirty="0">
                <a:latin typeface="微软雅黑" panose="020B0604030504040204" pitchFamily="34" charset="-122"/>
                <a:sym typeface="+mn-ea"/>
              </a:rPr>
              <a:t>本期和上年同期数据变动大，应填写清楚具体的原因。</a:t>
            </a:r>
            <a:endParaRPr lang="zh-CN" altLang="en-US" sz="2665" b="1" dirty="0">
              <a:latin typeface="微软雅黑" panose="020B0604030504040204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zh-CN" sz="2665" dirty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true"/>
          <p:nvPr/>
        </p:nvSpPr>
        <p:spPr>
          <a:xfrm>
            <a:off x="419100" y="1383030"/>
            <a:ext cx="10756900" cy="28536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2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.</a:t>
            </a:r>
            <a:endParaRPr sz="32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</a:t>
            </a:r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   Q</a:t>
            </a:r>
            <a:r>
              <a:rPr lang="zh-CN" alt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：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企业“营业利润”未计算“其他收益”，是否要求企业按照实际，还是尊重企业意见？</a:t>
            </a:r>
            <a:endParaRPr sz="32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sz="3200">
                <a:latin typeface="微软雅黑" panose="020B0604030504040204" pitchFamily="34" charset="-122"/>
                <a:cs typeface="微软雅黑" panose="020B0604030504040204" pitchFamily="34" charset="-122"/>
              </a:rPr>
              <a:t>     A</a:t>
            </a:r>
            <a:r>
              <a:rPr lang="zh-CN" altLang="en-US" sz="3200">
                <a:latin typeface="微软雅黑" panose="020B0604030504040204" pitchFamily="34" charset="-122"/>
                <a:cs typeface="微软雅黑" panose="020B0604030504040204" pitchFamily="34" charset="-122"/>
              </a:rPr>
              <a:t>：</a:t>
            </a:r>
            <a:r>
              <a:rPr sz="3200">
                <a:latin typeface="微软雅黑" panose="020B0604030504040204" pitchFamily="34" charset="-122"/>
                <a:cs typeface="微软雅黑" panose="020B0604030504040204" pitchFamily="34" charset="-122"/>
              </a:rPr>
              <a:t>如果企业不含其他收益，平台审核不通过，不平衡，则需要加上其他收益；如果平台审核平衡，按照企业实际填写即可。</a:t>
            </a:r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2268855" y="0"/>
            <a:ext cx="4060190" cy="872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400"/>
              <a:t>问题解答</a:t>
            </a:r>
            <a:endParaRPr lang="zh-CN" altLang="en-US" sz="4400"/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true"/>
          <p:nvPr/>
        </p:nvSpPr>
        <p:spPr>
          <a:xfrm>
            <a:off x="419100" y="1268730"/>
            <a:ext cx="10756900" cy="28536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3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.</a:t>
            </a:r>
            <a:endParaRPr sz="32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</a:t>
            </a:r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  Q: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有些会计师事务所按照行业协会要求选择小企业会计准则，那么是按照企业实际选择小企业会计准则还是选择企业会计准则？</a:t>
            </a:r>
            <a:endParaRPr sz="32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sz="3200">
                <a:latin typeface="微软雅黑" panose="020B0604030504040204" pitchFamily="34" charset="-122"/>
                <a:cs typeface="微软雅黑" panose="020B0604030504040204" pitchFamily="34" charset="-122"/>
              </a:rPr>
              <a:t>   </a:t>
            </a:r>
            <a:endParaRPr lang="en-US"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sz="3200">
                <a:latin typeface="微软雅黑" panose="020B0604030504040204" pitchFamily="34" charset="-122"/>
                <a:cs typeface="微软雅黑" panose="020B0604030504040204" pitchFamily="34" charset="-122"/>
              </a:rPr>
              <a:t>    A:</a:t>
            </a:r>
            <a:r>
              <a:rPr sz="3200">
                <a:latin typeface="微软雅黑" panose="020B0604030504040204" pitchFamily="34" charset="-122"/>
                <a:cs typeface="微软雅黑" panose="020B0604030504040204" pitchFamily="34" charset="-122"/>
                <a:sym typeface="+mn-ea"/>
              </a:rPr>
              <a:t>按照企业实际选择小企业会计准则。</a:t>
            </a:r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2268855" y="0"/>
            <a:ext cx="4060190" cy="872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400"/>
              <a:t>问题解答</a:t>
            </a:r>
            <a:endParaRPr lang="zh-CN" altLang="en-US" sz="4400"/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true"/>
          <p:nvPr/>
        </p:nvSpPr>
        <p:spPr>
          <a:xfrm>
            <a:off x="407035" y="1125220"/>
            <a:ext cx="11212830" cy="28536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4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.</a:t>
            </a:r>
            <a:endParaRPr sz="3200" b="1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</a:t>
            </a:r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   Q: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一家出版社+销售图书的企业，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  <a:sym typeface="+mn-ea"/>
              </a:rPr>
              <a:t>如果剔除销售图书收入</a:t>
            </a:r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  <a:sym typeface="+mn-ea"/>
              </a:rPr>
              <a:t>,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  <a:sym typeface="+mn-ea"/>
              </a:rPr>
              <a:t>净服务收入占营业收入比重很小</a:t>
            </a:r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  <a:sym typeface="+mn-ea"/>
              </a:rPr>
              <a:t>,</a:t>
            </a:r>
            <a:r>
              <a:rPr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是否应该把销售图书的收入放在净服务收入里</a:t>
            </a:r>
            <a:r>
              <a:rPr lang="en-US" sz="3200" b="1">
                <a:latin typeface="微软雅黑" panose="020B0604030504040204" pitchFamily="34" charset="-122"/>
                <a:cs typeface="微软雅黑" panose="020B0604030504040204" pitchFamily="34" charset="-122"/>
              </a:rPr>
              <a:t>?</a:t>
            </a:r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sz="3200">
                <a:latin typeface="微软雅黑" panose="020B0604030504040204" pitchFamily="34" charset="-122"/>
                <a:cs typeface="微软雅黑" panose="020B0604030504040204" pitchFamily="34" charset="-122"/>
              </a:rPr>
              <a:t>    </a:t>
            </a:r>
            <a:endParaRPr lang="en-US"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  <a:p>
            <a:r>
              <a:rPr lang="en-US" sz="3200">
                <a:latin typeface="微软雅黑" panose="020B0604030504040204" pitchFamily="34" charset="-122"/>
                <a:cs typeface="微软雅黑" panose="020B0604030504040204" pitchFamily="34" charset="-122"/>
              </a:rPr>
              <a:t>    A</a:t>
            </a:r>
            <a:r>
              <a:rPr sz="3200">
                <a:latin typeface="微软雅黑" panose="020B0604030504040204" pitchFamily="34" charset="-122"/>
                <a:cs typeface="微软雅黑" panose="020B0604030504040204" pitchFamily="34" charset="-122"/>
              </a:rPr>
              <a:t>：按照国家局反馈的“11 净服务收入指标填报说明台账附录”要求，对于一些业务活动紧密依附于主要业务活动的，暂不作净服务收入分离处理，营业收入可视同净服务收入。如果销售的是自己出版的图书，不做分离处理，如果销售的是别人印刷的图书，则不能计入净服务收入。</a:t>
            </a:r>
            <a:endParaRPr sz="3200">
              <a:latin typeface="微软雅黑" panose="020B0604030504040204" pitchFamily="34" charset="-122"/>
              <a:cs typeface="微软雅黑" panose="020B0604030504040204" pitchFamily="34" charset="-122"/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  <p:sp>
        <p:nvSpPr>
          <p:cNvPr id="2" name="文本框 1"/>
          <p:cNvSpPr txBox="true"/>
          <p:nvPr/>
        </p:nvSpPr>
        <p:spPr>
          <a:xfrm>
            <a:off x="2268855" y="0"/>
            <a:ext cx="4060190" cy="872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4400"/>
              <a:t>问题解答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1"/>
          <p:cNvSpPr>
            <a:spLocks noGrp="true"/>
          </p:cNvSpPr>
          <p:nvPr>
            <p:ph type="ctrTitle"/>
          </p:nvPr>
        </p:nvSpPr>
        <p:spPr>
          <a:xfrm>
            <a:off x="1047751" y="1857376"/>
            <a:ext cx="10363200" cy="252413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/>
            <a:r>
              <a:rPr lang="zh-CN" altLang="en-US" sz="8000" dirty="0" smtClean="0">
                <a:ln w="11430"/>
                <a:solidFill>
                  <a:srgbClr val="FF0000"/>
                </a:solidFill>
              </a:rPr>
              <a:t>★最终解释以制度</a:t>
            </a:r>
            <a:br>
              <a:rPr lang="en-US" altLang="zh-CN" sz="8000" dirty="0" smtClean="0">
                <a:ln w="11430"/>
                <a:solidFill>
                  <a:srgbClr val="FF0000"/>
                </a:solidFill>
              </a:rPr>
            </a:br>
            <a:r>
              <a:rPr lang="en-US" altLang="zh-CN" sz="8000" dirty="0" smtClean="0">
                <a:ln w="11430"/>
                <a:solidFill>
                  <a:srgbClr val="FF0000"/>
                </a:solidFill>
              </a:rPr>
              <a:t>电</a:t>
            </a:r>
            <a:r>
              <a:rPr lang="zh-CN" altLang="en-US" sz="8000" smtClean="0">
                <a:ln w="11430"/>
                <a:solidFill>
                  <a:srgbClr val="FF0000"/>
                </a:solidFill>
              </a:rPr>
              <a:t>子版</a:t>
            </a:r>
            <a:r>
              <a:rPr lang="zh-CN" altLang="en-US" sz="8000" dirty="0" smtClean="0">
                <a:ln w="11430"/>
                <a:solidFill>
                  <a:srgbClr val="FF0000"/>
                </a:solidFill>
              </a:rPr>
              <a:t>为准</a:t>
            </a:r>
            <a:endParaRPr lang="zh-CN" altLang="en-US" sz="8000" dirty="0" smtClean="0">
              <a:ln w="11430"/>
              <a:solidFill>
                <a:srgbClr val="FF0000"/>
              </a:solidFill>
            </a:endParaRPr>
          </a:p>
        </p:txBody>
      </p: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6"/>
          <p:cNvPicPr>
            <a:picLocks noChangeAspect="true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25832" y="5200650"/>
            <a:ext cx="5865812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62"/>
          <p:cNvSpPr txBox="true"/>
          <p:nvPr/>
        </p:nvSpPr>
        <p:spPr>
          <a:xfrm>
            <a:off x="5137150" y="2621280"/>
            <a:ext cx="2918460" cy="110680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false">
            <a:spAutoFit/>
          </a:bodyPr>
          <a:lstStyle/>
          <a:p>
            <a:r>
              <a:rPr lang="zh-CN" altLang="en-US" sz="660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pitchFamily="34" charset="-122"/>
              </a:rPr>
              <a:t>谢谢！ </a:t>
            </a:r>
            <a:endParaRPr lang="zh-CN" altLang="en-US" sz="6600" b="1" dirty="0">
              <a:solidFill>
                <a:srgbClr val="4B649F"/>
              </a:solidFill>
              <a:latin typeface="Arial" panose="020B0604020202020204" pitchFamily="34" charset="0"/>
              <a:ea typeface="微软雅黑" panose="020B0604030504040204" pitchFamily="34" charset="-122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10906126" y="4237038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0637838" y="4008438"/>
            <a:ext cx="474663" cy="474663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262063" y="2146300"/>
            <a:ext cx="474663" cy="47466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1460500" y="2386013"/>
            <a:ext cx="474663" cy="474663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53"/>
          <p:cNvSpPr txBox="true">
            <a:spLocks noChangeArrowheads="true"/>
          </p:cNvSpPr>
          <p:nvPr/>
        </p:nvSpPr>
        <p:spPr bwMode="auto">
          <a:xfrm>
            <a:off x="4583430" y="1772392"/>
            <a:ext cx="3429000" cy="10306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8522" tIns="64260" rIns="128522" bIns="64260">
            <a:spAutoFit/>
          </a:bodyPr>
          <a:lstStyle/>
          <a:p>
            <a:pPr algn="ctr"/>
            <a:r>
              <a:rPr lang="zh-CN" altLang="en-US" sz="5865" dirty="0">
                <a:ea typeface="微软雅黑" panose="020B0604030504040204" pitchFamily="34" charset="-122"/>
              </a:rPr>
              <a:t>第二部分</a:t>
            </a:r>
            <a:endParaRPr lang="zh-CN" altLang="en-US" sz="5865" b="1" dirty="0">
              <a:solidFill>
                <a:srgbClr val="FFFF00"/>
              </a:solidFill>
              <a:ea typeface="微软雅黑" panose="020B0604030504040204" pitchFamily="34" charset="-122"/>
            </a:endParaRPr>
          </a:p>
        </p:txBody>
      </p:sp>
      <p:sp>
        <p:nvSpPr>
          <p:cNvPr id="8195" name="TextBox 153"/>
          <p:cNvSpPr txBox="true">
            <a:spLocks noChangeArrowheads="true"/>
          </p:cNvSpPr>
          <p:nvPr/>
        </p:nvSpPr>
        <p:spPr bwMode="auto">
          <a:xfrm>
            <a:off x="2095501" y="3288665"/>
            <a:ext cx="8191500" cy="1113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8522" tIns="64260" rIns="128522" bIns="64260">
            <a:spAutoFit/>
          </a:bodyPr>
          <a:lstStyle/>
          <a:p>
            <a:pPr algn="ctr"/>
            <a:r>
              <a:rPr lang="zh-CN" altLang="en-US" sz="6400" dirty="0">
                <a:ea typeface="微软雅黑" panose="020B0604030504040204" pitchFamily="34" charset="-122"/>
              </a:rPr>
              <a:t>指标变动情况</a:t>
            </a:r>
            <a:endParaRPr lang="zh-CN" altLang="en-US" sz="6400" dirty="0">
              <a:ea typeface="微软雅黑" panose="020B060403050404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65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325" y="1628775"/>
            <a:ext cx="11097896" cy="49028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  <a:buFont typeface="Wingdings" panose="05000000000000000000" charset="0"/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恢复非经普年制度</a:t>
            </a:r>
            <a:endParaRPr lang="zh-CN" altLang="en-US" sz="2800" b="1" dirty="0">
              <a:solidFill>
                <a:srgbClr val="FF0000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取消：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“预付账款”等16个指标</a:t>
            </a:r>
            <a:r>
              <a:rPr lang="en-US" altLang="zh-CN" sz="2800" dirty="0">
                <a:latin typeface="微软雅黑" panose="020B0604030504040204" pitchFamily="34" charset="-122"/>
                <a:sym typeface="+mn-ea"/>
              </a:rPr>
              <a:t>；</a:t>
            </a:r>
            <a:endParaRPr lang="en-US" altLang="zh-CN" sz="2800" b="1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2800" b="1" dirty="0">
                <a:latin typeface="微软雅黑" panose="020B0604030504040204" pitchFamily="34" charset="-122"/>
                <a:sym typeface="+mn-ea"/>
              </a:rPr>
              <a:t>新增</a:t>
            </a:r>
            <a:r>
              <a:rPr lang="zh-CN" altLang="en-US" sz="2800" b="1" dirty="0">
                <a:latin typeface="微软雅黑" panose="020B0604030504040204" pitchFamily="34" charset="-122"/>
                <a:sym typeface="+mn-ea"/>
              </a:rPr>
              <a:t>：</a:t>
            </a:r>
            <a:r>
              <a:rPr lang="en-US" altLang="zh-CN" sz="2800" dirty="0">
                <a:latin typeface="微软雅黑" panose="020B0604030504040204" pitchFamily="34" charset="-122"/>
                <a:sym typeface="+mn-ea"/>
              </a:rPr>
              <a:t>“持有至到期投资”、“长期股权投资”、“在建工程”、“应付账款”、“非流动负债合计”、“国家资本”、“社会保险费”及“向制造业企业提供服务的收入”8</a:t>
            </a:r>
            <a:r>
              <a:rPr lang="zh-CN" altLang="en-US" sz="2800" dirty="0">
                <a:latin typeface="微软雅黑" panose="020B0604030504040204" pitchFamily="34" charset="-122"/>
                <a:sym typeface="+mn-ea"/>
              </a:rPr>
              <a:t>个指标；</a:t>
            </a:r>
            <a:endParaRPr lang="zh-CN" altLang="en-US" sz="2800" b="1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调整：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将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“期末用工人数”</a:t>
            </a:r>
            <a:r>
              <a:rPr lang="en-US" altLang="zh-CN" sz="2800" dirty="0">
                <a:latin typeface="微软雅黑" panose="020B0604030504040204" pitchFamily="34" charset="-122"/>
                <a:sym typeface="+mn-ea"/>
              </a:rPr>
              <a:t>指标</a:t>
            </a:r>
            <a:r>
              <a:rPr lang="en-US" altLang="zh-CN" sz="28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调整为“平均用工人数”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006475" y="854710"/>
            <a:ext cx="7190105" cy="6159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28572" tIns="64285" rIns="128572" bIns="64285" anchor="ctr"/>
          <a:lstStyle/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en-US" altLang="zh-CN" sz="24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F103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与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2023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年经普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F603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604030504040204" pitchFamily="34" charset="-122"/>
                <a:ea typeface="微软雅黑" panose="020B0604030504040204" pitchFamily="34" charset="-122"/>
                <a:sym typeface="+mn-ea"/>
              </a:rPr>
              <a:t>表相比指标变化情况</a:t>
            </a:r>
            <a:endParaRPr lang="zh-CN" altLang="en-US" sz="2400" dirty="0">
              <a:solidFill>
                <a:schemeClr val="tx1"/>
              </a:solidFill>
              <a:latin typeface="微软雅黑" panose="020B0604030504040204" pitchFamily="34" charset="-122"/>
              <a:ea typeface="微软雅黑" panose="020B0604030504040204" pitchFamily="34" charset="-122"/>
            </a:endParaRPr>
          </a:p>
        </p:txBody>
      </p:sp>
      <p:pic>
        <p:nvPicPr>
          <p:cNvPr id="5" name="图片 4" descr="1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-24765" y="0"/>
            <a:ext cx="1006475" cy="9150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" grpId="0" bldLvl="0" animBg="tru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383655" y="5053330"/>
            <a:ext cx="2592070" cy="8636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8610600" y="0"/>
            <a:ext cx="3581400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96913"/>
            <a:ext cx="11176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8086414" y="1322944"/>
            <a:ext cx="2182944" cy="559468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pitchFamily="34" charset="-122"/>
                <a:sym typeface="Arial" panose="020B0604020202020204" pitchFamily="34" charset="0"/>
              </a:rPr>
              <a:t>普查数据处理系统</a:t>
            </a:r>
            <a:endParaRPr lang="zh-CN" altLang="en-US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048000" y="310642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微软雅黑" panose="020B0604030504040204" pitchFamily="34" charset="-122"/>
                <a:cs typeface="Times New Roman" panose="02020603050405020304" pitchFamily="18" charset="0"/>
                <a:sym typeface="+mn-ea"/>
              </a:rPr>
              <a:t>会计口径：</a:t>
            </a:r>
            <a:endParaRPr lang="zh-CN" altLang="en-US" dirty="0">
              <a:solidFill>
                <a:schemeClr val="bg1"/>
              </a:solidFill>
              <a:latin typeface="微软雅黑" panose="020B060403050404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9" name="图片 8" descr="1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125" y="744220"/>
            <a:ext cx="4303395" cy="5576570"/>
          </a:xfrm>
          <a:prstGeom prst="rect">
            <a:avLst/>
          </a:prstGeom>
        </p:spPr>
      </p:pic>
      <p:pic>
        <p:nvPicPr>
          <p:cNvPr id="11" name="图片 10" descr="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-24765" y="0"/>
            <a:ext cx="1006475" cy="915035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775460" y="1412875"/>
            <a:ext cx="9359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199515" y="3140710"/>
            <a:ext cx="11518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559560" y="3392805"/>
            <a:ext cx="11518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559560" y="3644900"/>
            <a:ext cx="11518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415415" y="3896995"/>
            <a:ext cx="122428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87170" y="4149090"/>
            <a:ext cx="122428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343025" y="4653280"/>
            <a:ext cx="108013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343025" y="4401185"/>
            <a:ext cx="108013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703070" y="5436870"/>
            <a:ext cx="108013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271270" y="5661025"/>
            <a:ext cx="108013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235710" y="5913755"/>
            <a:ext cx="108013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1199515" y="6165215"/>
            <a:ext cx="108013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 descr="2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605780" y="796925"/>
            <a:ext cx="4265295" cy="3557270"/>
          </a:xfrm>
          <a:prstGeom prst="rect">
            <a:avLst/>
          </a:prstGeom>
        </p:spPr>
      </p:pic>
      <p:cxnSp>
        <p:nvCxnSpPr>
          <p:cNvPr id="45" name="直接连接符 44"/>
          <p:cNvCxnSpPr/>
          <p:nvPr/>
        </p:nvCxnSpPr>
        <p:spPr>
          <a:xfrm>
            <a:off x="6096000" y="1700530"/>
            <a:ext cx="9359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096000" y="1916430"/>
            <a:ext cx="9359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true"/>
          <p:nvPr/>
        </p:nvSpPr>
        <p:spPr>
          <a:xfrm>
            <a:off x="7103745" y="5157470"/>
            <a:ext cx="28009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solidFill>
                  <a:srgbClr val="FF0000"/>
                </a:solidFill>
              </a:rPr>
              <a:t>删除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167755" y="1412875"/>
            <a:ext cx="9359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324600" y="1168400"/>
            <a:ext cx="93599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UNIT_TABLE_BEAUTIFY" val="smartTable{e7f24129-598e-4d4b-90e3-6bda6d2e9bdb}"/>
</p:tagLst>
</file>

<file path=ppt/tags/tag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TABLE_ENDDRAG_ORIGIN_RECT" val="757*168"/>
  <p:tag name="TABLE_ENDDRAG_RECT" val="100*122*757*168"/>
</p:tagLst>
</file>

<file path=ppt/tags/tag16.xml><?xml version="1.0" encoding="utf-8"?>
<p:tagLst xmlns:p="http://schemas.openxmlformats.org/presentationml/2006/main">
  <p:tag name="KSO_WM_UNIT_TABLE_BEAUTIFY" val="smartTable{d403d32f-4256-4ee3-81ff-948e0420f53e}"/>
  <p:tag name="TABLE_ENDDRAG_ORIGIN_RECT" val="634*217"/>
  <p:tag name="TABLE_ENDDRAG_RECT" val="39*119*634*217"/>
</p:tagLst>
</file>

<file path=ppt/tags/tag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UNIT_TABLE_BEAUTIFY" val="smartTable{7a8017d3-b30d-4c75-b793-5adcc18d0d0f}"/>
  <p:tag name="TABLE_ENDDRAG_ORIGIN_RECT" val="877*209"/>
  <p:tag name="TABLE_ENDDRAG_RECT" val="31*186*877*209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7311</Words>
  <Application>WPS 演示</Application>
  <PresentationFormat>宽屏</PresentationFormat>
  <Paragraphs>1017</Paragraphs>
  <Slides>64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64</vt:i4>
      </vt:variant>
    </vt:vector>
  </HeadingPairs>
  <TitlesOfParts>
    <vt:vector size="87" baseType="lpstr">
      <vt:lpstr>Arial</vt:lpstr>
      <vt:lpstr>宋体</vt:lpstr>
      <vt:lpstr>Wingdings</vt:lpstr>
      <vt:lpstr>微软雅黑</vt:lpstr>
      <vt:lpstr>方正小标宋简体</vt:lpstr>
      <vt:lpstr>方正书宋_GBK</vt:lpstr>
      <vt:lpstr>Impact</vt:lpstr>
      <vt:lpstr>Noto Kufi Arabic</vt:lpstr>
      <vt:lpstr>Times New Roman</vt:lpstr>
      <vt:lpstr>Wingdings</vt:lpstr>
      <vt:lpstr>Calibri</vt:lpstr>
      <vt:lpstr>Times New Roman</vt:lpstr>
      <vt:lpstr>华文中宋</vt:lpstr>
      <vt:lpstr>黑体</vt:lpstr>
      <vt:lpstr>楷体_GB2312</vt:lpstr>
      <vt:lpstr>宋体</vt:lpstr>
      <vt:lpstr>Arial Unicode MS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  确定会计准则是前提</vt:lpstr>
      <vt:lpstr>PowerPoint 演示文稿</vt:lpstr>
      <vt:lpstr>二  如何取数是关键</vt:lpstr>
      <vt:lpstr>二  如何取数是关键</vt:lpstr>
      <vt:lpstr>二  如何取数是关键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所得税费用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★最终解释以制度 电子版为准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uos</cp:lastModifiedBy>
  <cp:revision>1078</cp:revision>
  <dcterms:created xsi:type="dcterms:W3CDTF">2024-12-27T08:26:55Z</dcterms:created>
  <dcterms:modified xsi:type="dcterms:W3CDTF">2024-12-27T08:26:55Z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2052-11.8.2.9831</vt:lpwstr>
  </property>
  <property fmtid="{D5CDD505-2E9C-101B-9397-08002B2CF9AE}" pid="3" name="ICV">
    <vt:lpwstr>3D43C6C17132478F9E3B033315981197</vt:lpwstr>
  </property>
</Properties>
</file>