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9"/>
  </p:notesMasterIdLst>
  <p:handoutMasterIdLst>
    <p:handoutMasterId r:id="rId77"/>
  </p:handoutMasterIdLst>
  <p:sldIdLst>
    <p:sldId id="417" r:id="rId3"/>
    <p:sldId id="420" r:id="rId4"/>
    <p:sldId id="421" r:id="rId5"/>
    <p:sldId id="422" r:id="rId6"/>
    <p:sldId id="571" r:id="rId7"/>
    <p:sldId id="573" r:id="rId8"/>
    <p:sldId id="515" r:id="rId10"/>
    <p:sldId id="728" r:id="rId11"/>
    <p:sldId id="578" r:id="rId12"/>
    <p:sldId id="577" r:id="rId13"/>
    <p:sldId id="1197" r:id="rId14"/>
    <p:sldId id="1196" r:id="rId15"/>
    <p:sldId id="1199" r:id="rId16"/>
    <p:sldId id="428" r:id="rId17"/>
    <p:sldId id="429" r:id="rId18"/>
    <p:sldId id="799" r:id="rId19"/>
    <p:sldId id="432" r:id="rId20"/>
    <p:sldId id="1074" r:id="rId21"/>
    <p:sldId id="802" r:id="rId22"/>
    <p:sldId id="866" r:id="rId23"/>
    <p:sldId id="867" r:id="rId24"/>
    <p:sldId id="868" r:id="rId25"/>
    <p:sldId id="869" r:id="rId26"/>
    <p:sldId id="870" r:id="rId27"/>
    <p:sldId id="1076" r:id="rId28"/>
    <p:sldId id="443" r:id="rId29"/>
    <p:sldId id="535" r:id="rId30"/>
    <p:sldId id="532" r:id="rId31"/>
    <p:sldId id="537" r:id="rId32"/>
    <p:sldId id="533" r:id="rId33"/>
    <p:sldId id="538" r:id="rId34"/>
    <p:sldId id="534" r:id="rId35"/>
    <p:sldId id="539" r:id="rId36"/>
    <p:sldId id="540" r:id="rId37"/>
    <p:sldId id="541" r:id="rId38"/>
    <p:sldId id="542" r:id="rId39"/>
    <p:sldId id="543" r:id="rId40"/>
    <p:sldId id="544" r:id="rId41"/>
    <p:sldId id="545" r:id="rId42"/>
    <p:sldId id="546" r:id="rId43"/>
    <p:sldId id="548" r:id="rId44"/>
    <p:sldId id="547" r:id="rId45"/>
    <p:sldId id="549" r:id="rId46"/>
    <p:sldId id="550" r:id="rId47"/>
    <p:sldId id="551" r:id="rId48"/>
    <p:sldId id="552" r:id="rId49"/>
    <p:sldId id="1077" r:id="rId50"/>
    <p:sldId id="1078" r:id="rId51"/>
    <p:sldId id="1079" r:id="rId52"/>
    <p:sldId id="481" r:id="rId53"/>
    <p:sldId id="482" r:id="rId54"/>
    <p:sldId id="483" r:id="rId55"/>
    <p:sldId id="484" r:id="rId56"/>
    <p:sldId id="486" r:id="rId57"/>
    <p:sldId id="487" r:id="rId58"/>
    <p:sldId id="488" r:id="rId59"/>
    <p:sldId id="489" r:id="rId60"/>
    <p:sldId id="490" r:id="rId61"/>
    <p:sldId id="491" r:id="rId62"/>
    <p:sldId id="604" r:id="rId63"/>
    <p:sldId id="1155" r:id="rId64"/>
    <p:sldId id="1152" r:id="rId65"/>
    <p:sldId id="605" r:id="rId66"/>
    <p:sldId id="1136" r:id="rId67"/>
    <p:sldId id="1134" r:id="rId68"/>
    <p:sldId id="1135" r:id="rId69"/>
    <p:sldId id="1137" r:id="rId70"/>
    <p:sldId id="1138" r:id="rId71"/>
    <p:sldId id="1139" r:id="rId72"/>
    <p:sldId id="1156" r:id="rId73"/>
    <p:sldId id="1180" r:id="rId74"/>
    <p:sldId id="611" r:id="rId75"/>
    <p:sldId id="418" r:id="rId76"/>
  </p:sldIdLst>
  <p:sldSz cx="9144000" cy="6858000" type="screen4x3"/>
  <p:notesSz cx="6669405" cy="9926955"/>
  <p:defaultTextStyle>
    <a:defPPr>
      <a:defRPr lang="zh-CN"/>
    </a:defPPr>
    <a:lvl1pPr marL="0" lvl="0" indent="0" algn="l" defTabSz="914400" rtl="0" eaLnBrk="1" fontAlgn="base" latinLnBrk="0" hangingPunct="1">
      <a:lnSpc>
        <a:spcPct val="100000"/>
      </a:lnSpc>
      <a:spcBef>
        <a:spcPct val="0"/>
      </a:spcBef>
      <a:spcAft>
        <a:spcPct val="0"/>
      </a:spcAft>
      <a:buNone/>
      <a:defRPr sz="4800" b="0" i="0" u="none" kern="1200" baseline="0">
        <a:solidFill>
          <a:srgbClr val="FFCC00"/>
        </a:solidFill>
        <a:latin typeface="Times New Roman" panose="02020603050405020304" pitchFamily="18" charset="0"/>
        <a:ea typeface="仿宋_GB2312" panose="02010609030101010101" pitchFamily="49" charset="-122"/>
        <a:cs typeface="+mn-cs"/>
      </a:defRPr>
    </a:lvl1pPr>
    <a:lvl2pPr marL="457200" lvl="1" indent="0" algn="l" defTabSz="914400" rtl="0" eaLnBrk="1" fontAlgn="base" latinLnBrk="0" hangingPunct="1">
      <a:lnSpc>
        <a:spcPct val="100000"/>
      </a:lnSpc>
      <a:spcBef>
        <a:spcPct val="0"/>
      </a:spcBef>
      <a:spcAft>
        <a:spcPct val="0"/>
      </a:spcAft>
      <a:buNone/>
      <a:defRPr sz="4800" b="0" i="0" u="none" kern="1200" baseline="0">
        <a:solidFill>
          <a:srgbClr val="FFCC00"/>
        </a:solidFill>
        <a:latin typeface="Times New Roman" panose="02020603050405020304" pitchFamily="18" charset="0"/>
        <a:ea typeface="仿宋_GB2312" panose="02010609030101010101" pitchFamily="49" charset="-122"/>
        <a:cs typeface="+mn-cs"/>
      </a:defRPr>
    </a:lvl2pPr>
    <a:lvl3pPr marL="914400" lvl="2" indent="0" algn="l" defTabSz="914400" rtl="0" eaLnBrk="1" fontAlgn="base" latinLnBrk="0" hangingPunct="1">
      <a:lnSpc>
        <a:spcPct val="100000"/>
      </a:lnSpc>
      <a:spcBef>
        <a:spcPct val="0"/>
      </a:spcBef>
      <a:spcAft>
        <a:spcPct val="0"/>
      </a:spcAft>
      <a:buNone/>
      <a:defRPr sz="4800" b="0" i="0" u="none" kern="1200" baseline="0">
        <a:solidFill>
          <a:srgbClr val="FFCC00"/>
        </a:solidFill>
        <a:latin typeface="Times New Roman" panose="02020603050405020304" pitchFamily="18" charset="0"/>
        <a:ea typeface="仿宋_GB2312" panose="02010609030101010101" pitchFamily="49" charset="-122"/>
        <a:cs typeface="+mn-cs"/>
      </a:defRPr>
    </a:lvl3pPr>
    <a:lvl4pPr marL="1371600" lvl="3" indent="0" algn="l" defTabSz="914400" rtl="0" eaLnBrk="1" fontAlgn="base" latinLnBrk="0" hangingPunct="1">
      <a:lnSpc>
        <a:spcPct val="100000"/>
      </a:lnSpc>
      <a:spcBef>
        <a:spcPct val="0"/>
      </a:spcBef>
      <a:spcAft>
        <a:spcPct val="0"/>
      </a:spcAft>
      <a:buNone/>
      <a:defRPr sz="4800" b="0" i="0" u="none" kern="1200" baseline="0">
        <a:solidFill>
          <a:srgbClr val="FFCC00"/>
        </a:solidFill>
        <a:latin typeface="Times New Roman" panose="02020603050405020304" pitchFamily="18" charset="0"/>
        <a:ea typeface="仿宋_GB2312" panose="02010609030101010101" pitchFamily="49" charset="-122"/>
        <a:cs typeface="+mn-cs"/>
      </a:defRPr>
    </a:lvl4pPr>
    <a:lvl5pPr marL="1828800" lvl="4" indent="0" algn="l" defTabSz="914400" rtl="0" eaLnBrk="1" fontAlgn="base" latinLnBrk="0" hangingPunct="1">
      <a:lnSpc>
        <a:spcPct val="100000"/>
      </a:lnSpc>
      <a:spcBef>
        <a:spcPct val="0"/>
      </a:spcBef>
      <a:spcAft>
        <a:spcPct val="0"/>
      </a:spcAft>
      <a:buNone/>
      <a:defRPr sz="4800" b="0" i="0" u="none" kern="1200" baseline="0">
        <a:solidFill>
          <a:srgbClr val="FFCC00"/>
        </a:solidFill>
        <a:latin typeface="Times New Roman" panose="02020603050405020304" pitchFamily="18" charset="0"/>
        <a:ea typeface="仿宋_GB2312" panose="02010609030101010101" pitchFamily="49" charset="-122"/>
        <a:cs typeface="+mn-cs"/>
      </a:defRPr>
    </a:lvl5pPr>
    <a:lvl6pPr marL="2286000" lvl="5" indent="0" algn="l" defTabSz="914400" rtl="0" eaLnBrk="1" fontAlgn="base" latinLnBrk="0" hangingPunct="1">
      <a:lnSpc>
        <a:spcPct val="100000"/>
      </a:lnSpc>
      <a:spcBef>
        <a:spcPct val="0"/>
      </a:spcBef>
      <a:spcAft>
        <a:spcPct val="0"/>
      </a:spcAft>
      <a:buNone/>
      <a:defRPr sz="4800" b="0" i="0" u="none" kern="1200" baseline="0">
        <a:solidFill>
          <a:srgbClr val="FFCC00"/>
        </a:solidFill>
        <a:latin typeface="Times New Roman" panose="02020603050405020304" pitchFamily="18" charset="0"/>
        <a:ea typeface="仿宋_GB2312" panose="02010609030101010101" pitchFamily="49" charset="-122"/>
        <a:cs typeface="+mn-cs"/>
      </a:defRPr>
    </a:lvl6pPr>
    <a:lvl7pPr marL="2743200" lvl="6" indent="0" algn="l" defTabSz="914400" rtl="0" eaLnBrk="1" fontAlgn="base" latinLnBrk="0" hangingPunct="1">
      <a:lnSpc>
        <a:spcPct val="100000"/>
      </a:lnSpc>
      <a:spcBef>
        <a:spcPct val="0"/>
      </a:spcBef>
      <a:spcAft>
        <a:spcPct val="0"/>
      </a:spcAft>
      <a:buNone/>
      <a:defRPr sz="4800" b="0" i="0" u="none" kern="1200" baseline="0">
        <a:solidFill>
          <a:srgbClr val="FFCC00"/>
        </a:solidFill>
        <a:latin typeface="Times New Roman" panose="02020603050405020304" pitchFamily="18" charset="0"/>
        <a:ea typeface="仿宋_GB2312" panose="02010609030101010101" pitchFamily="49" charset="-122"/>
        <a:cs typeface="+mn-cs"/>
      </a:defRPr>
    </a:lvl7pPr>
    <a:lvl8pPr marL="3200400" lvl="7" indent="0" algn="l" defTabSz="914400" rtl="0" eaLnBrk="1" fontAlgn="base" latinLnBrk="0" hangingPunct="1">
      <a:lnSpc>
        <a:spcPct val="100000"/>
      </a:lnSpc>
      <a:spcBef>
        <a:spcPct val="0"/>
      </a:spcBef>
      <a:spcAft>
        <a:spcPct val="0"/>
      </a:spcAft>
      <a:buNone/>
      <a:defRPr sz="4800" b="0" i="0" u="none" kern="1200" baseline="0">
        <a:solidFill>
          <a:srgbClr val="FFCC00"/>
        </a:solidFill>
        <a:latin typeface="Times New Roman" panose="02020603050405020304" pitchFamily="18" charset="0"/>
        <a:ea typeface="仿宋_GB2312" panose="02010609030101010101" pitchFamily="49" charset="-122"/>
        <a:cs typeface="+mn-cs"/>
      </a:defRPr>
    </a:lvl8pPr>
    <a:lvl9pPr marL="3657600" lvl="8" indent="0" algn="l" defTabSz="914400" rtl="0" eaLnBrk="1" fontAlgn="base" latinLnBrk="0" hangingPunct="1">
      <a:lnSpc>
        <a:spcPct val="100000"/>
      </a:lnSpc>
      <a:spcBef>
        <a:spcPct val="0"/>
      </a:spcBef>
      <a:spcAft>
        <a:spcPct val="0"/>
      </a:spcAft>
      <a:buNone/>
      <a:defRPr sz="4800" b="0" i="0" u="none" kern="1200" baseline="0">
        <a:solidFill>
          <a:srgbClr val="FFCC00"/>
        </a:solidFill>
        <a:latin typeface="Times New Roman" panose="02020603050405020304" pitchFamily="18" charset="0"/>
        <a:ea typeface="仿宋_GB2312" panose="02010609030101010101" pitchFamily="49"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FF3300"/>
    <a:srgbClr val="3399FF"/>
    <a:srgbClr val="3366CC"/>
    <a:srgbClr val="6600FF"/>
    <a:srgbClr val="6666FF"/>
    <a:srgbClr val="FFCC00"/>
    <a:srgbClr val="33CC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ä¸­åº¦æ ·å¼ 2 - å¼ºè°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6803"/>
    <p:restoredTop sz="99343"/>
  </p:normalViewPr>
  <p:slideViewPr>
    <p:cSldViewPr showGuides="1">
      <p:cViewPr>
        <p:scale>
          <a:sx n="75" d="100"/>
          <a:sy n="75" d="100"/>
        </p:scale>
        <p:origin x="-1362" y="-396"/>
      </p:cViewPr>
      <p:guideLst>
        <p:guide orient="horz" pos="2130"/>
        <p:guide pos="2924"/>
      </p:guideLst>
    </p:cSldViewPr>
  </p:slideViewPr>
  <p:notesTextViewPr>
    <p:cViewPr>
      <p:scale>
        <a:sx n="1" d="1"/>
        <a:sy n="1" d="1"/>
      </p:scale>
      <p:origin x="0" y="0"/>
    </p:cViewPr>
  </p:notesTextViewPr>
  <p:sorterViewPr showFormatting="false">
    <p:cViewPr>
      <p:scale>
        <a:sx n="66" d="100"/>
        <a:sy n="66" d="100"/>
      </p:scale>
      <p:origin x="0" y="0"/>
    </p:cViewPr>
  </p:sorterViewPr>
  <p:gridSpacing cx="36003" cy="36003"/>
</p:viewPr>
</file>

<file path=ppt/_rels/presentation.xml.rels><?xml version="1.0" encoding="UTF-8" standalone="yes"?>
<Relationships xmlns="http://schemas.openxmlformats.org/package/2006/relationships"><Relationship Id="rId9" Type="http://schemas.openxmlformats.org/officeDocument/2006/relationships/notesMaster" Target="notesMasters/notesMaster1.xml"/><Relationship Id="rId80" Type="http://schemas.openxmlformats.org/officeDocument/2006/relationships/tableStyles" Target="tableStyles.xml"/><Relationship Id="rId8" Type="http://schemas.openxmlformats.org/officeDocument/2006/relationships/slide" Target="slides/slide6.xml"/><Relationship Id="rId79" Type="http://schemas.openxmlformats.org/officeDocument/2006/relationships/viewProps" Target="viewProps.xml"/><Relationship Id="rId78" Type="http://schemas.openxmlformats.org/officeDocument/2006/relationships/presProps" Target="presProps.xml"/><Relationship Id="rId77" Type="http://schemas.openxmlformats.org/officeDocument/2006/relationships/handoutMaster" Target="handoutMasters/handoutMaster1.xml"/><Relationship Id="rId76" Type="http://schemas.openxmlformats.org/officeDocument/2006/relationships/slide" Target="slides/slide73.xml"/><Relationship Id="rId75" Type="http://schemas.openxmlformats.org/officeDocument/2006/relationships/slide" Target="slides/slide72.xml"/><Relationship Id="rId74" Type="http://schemas.openxmlformats.org/officeDocument/2006/relationships/slide" Target="slides/slide71.xml"/><Relationship Id="rId73" Type="http://schemas.openxmlformats.org/officeDocument/2006/relationships/slide" Target="slides/slide70.xml"/><Relationship Id="rId72" Type="http://schemas.openxmlformats.org/officeDocument/2006/relationships/slide" Target="slides/slide69.xml"/><Relationship Id="rId71" Type="http://schemas.openxmlformats.org/officeDocument/2006/relationships/slide" Target="slides/slide68.xml"/><Relationship Id="rId70" Type="http://schemas.openxmlformats.org/officeDocument/2006/relationships/slide" Target="slides/slide67.xml"/><Relationship Id="rId7" Type="http://schemas.openxmlformats.org/officeDocument/2006/relationships/slide" Target="slides/slide5.xml"/><Relationship Id="rId69" Type="http://schemas.openxmlformats.org/officeDocument/2006/relationships/slide" Target="slides/slide66.xml"/><Relationship Id="rId68" Type="http://schemas.openxmlformats.org/officeDocument/2006/relationships/slide" Target="slides/slide65.xml"/><Relationship Id="rId67" Type="http://schemas.openxmlformats.org/officeDocument/2006/relationships/slide" Target="slides/slide64.xml"/><Relationship Id="rId66" Type="http://schemas.openxmlformats.org/officeDocument/2006/relationships/slide" Target="slides/slide63.xml"/><Relationship Id="rId65" Type="http://schemas.openxmlformats.org/officeDocument/2006/relationships/slide" Target="slides/slide62.xml"/><Relationship Id="rId64" Type="http://schemas.openxmlformats.org/officeDocument/2006/relationships/slide" Target="slides/slide61.xml"/><Relationship Id="rId63" Type="http://schemas.openxmlformats.org/officeDocument/2006/relationships/slide" Target="slides/slide60.xml"/><Relationship Id="rId62" Type="http://schemas.openxmlformats.org/officeDocument/2006/relationships/slide" Target="slides/slide59.xml"/><Relationship Id="rId61" Type="http://schemas.openxmlformats.org/officeDocument/2006/relationships/slide" Target="slides/slide58.xml"/><Relationship Id="rId60" Type="http://schemas.openxmlformats.org/officeDocument/2006/relationships/slide" Target="slides/slide57.xml"/><Relationship Id="rId6" Type="http://schemas.openxmlformats.org/officeDocument/2006/relationships/slide" Target="slides/slide4.xml"/><Relationship Id="rId59" Type="http://schemas.openxmlformats.org/officeDocument/2006/relationships/slide" Target="slides/slide56.xml"/><Relationship Id="rId58" Type="http://schemas.openxmlformats.org/officeDocument/2006/relationships/slide" Target="slides/slide55.xml"/><Relationship Id="rId57" Type="http://schemas.openxmlformats.org/officeDocument/2006/relationships/slide" Target="slides/slide54.xml"/><Relationship Id="rId56" Type="http://schemas.openxmlformats.org/officeDocument/2006/relationships/slide" Target="slides/slide53.xml"/><Relationship Id="rId55" Type="http://schemas.openxmlformats.org/officeDocument/2006/relationships/slide" Target="slides/slide52.xml"/><Relationship Id="rId54" Type="http://schemas.openxmlformats.org/officeDocument/2006/relationships/slide" Target="slides/slide51.xml"/><Relationship Id="rId53" Type="http://schemas.openxmlformats.org/officeDocument/2006/relationships/slide" Target="slides/slide50.xml"/><Relationship Id="rId52" Type="http://schemas.openxmlformats.org/officeDocument/2006/relationships/slide" Target="slides/slide49.xml"/><Relationship Id="rId51" Type="http://schemas.openxmlformats.org/officeDocument/2006/relationships/slide" Target="slides/slide48.xml"/><Relationship Id="rId50" Type="http://schemas.openxmlformats.org/officeDocument/2006/relationships/slide" Target="slides/slide47.xml"/><Relationship Id="rId5" Type="http://schemas.openxmlformats.org/officeDocument/2006/relationships/slide" Target="slides/slide3.xml"/><Relationship Id="rId49" Type="http://schemas.openxmlformats.org/officeDocument/2006/relationships/slide" Target="slides/slide46.xml"/><Relationship Id="rId48" Type="http://schemas.openxmlformats.org/officeDocument/2006/relationships/slide" Target="slides/slide45.xml"/><Relationship Id="rId47" Type="http://schemas.openxmlformats.org/officeDocument/2006/relationships/slide" Target="slides/slide44.xml"/><Relationship Id="rId46" Type="http://schemas.openxmlformats.org/officeDocument/2006/relationships/slide" Target="slides/slide43.xml"/><Relationship Id="rId45" Type="http://schemas.openxmlformats.org/officeDocument/2006/relationships/slide" Target="slides/slide42.xml"/><Relationship Id="rId44" Type="http://schemas.openxmlformats.org/officeDocument/2006/relationships/slide" Target="slides/slide41.xml"/><Relationship Id="rId43" Type="http://schemas.openxmlformats.org/officeDocument/2006/relationships/slide" Target="slides/slide40.xml"/><Relationship Id="rId42" Type="http://schemas.openxmlformats.org/officeDocument/2006/relationships/slide" Target="slides/slide39.xml"/><Relationship Id="rId41" Type="http://schemas.openxmlformats.org/officeDocument/2006/relationships/slide" Target="slides/slide38.xml"/><Relationship Id="rId40" Type="http://schemas.openxmlformats.org/officeDocument/2006/relationships/slide" Target="slides/slide37.xml"/><Relationship Id="rId4" Type="http://schemas.openxmlformats.org/officeDocument/2006/relationships/slide" Target="slides/slide2.xml"/><Relationship Id="rId39" Type="http://schemas.openxmlformats.org/officeDocument/2006/relationships/slide" Target="slides/slide36.xml"/><Relationship Id="rId38" Type="http://schemas.openxmlformats.org/officeDocument/2006/relationships/slide" Target="slides/slide35.xml"/><Relationship Id="rId37" Type="http://schemas.openxmlformats.org/officeDocument/2006/relationships/slide" Target="slides/slide34.xml"/><Relationship Id="rId36" Type="http://schemas.openxmlformats.org/officeDocument/2006/relationships/slide" Target="slides/slide33.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bwMode="white">
      <p:bgRef idx="1001">
        <a:schemeClr val="bg1"/>
      </p:bgRef>
    </p:bg>
    <p:spTree>
      <p:nvGrpSpPr>
        <p:cNvPr id="1" name=""/>
        <p:cNvGrpSpPr/>
        <p:nvPr/>
      </p:nvGrpSpPr>
      <p:grpSpPr/>
      <p:sp>
        <p:nvSpPr>
          <p:cNvPr id="2" name="页眉占位符 1"/>
          <p:cNvSpPr>
            <a:spLocks noGrp="true"/>
          </p:cNvSpPr>
          <p:nvPr>
            <p:ph type="hdr" sz="quarter"/>
          </p:nvPr>
        </p:nvSpPr>
        <p:spPr>
          <a:xfrm>
            <a:off x="0" y="0"/>
            <a:ext cx="2889250" cy="496888"/>
          </a:xfrm>
          <a:prstGeom prst="rect">
            <a:avLst/>
          </a:prstGeom>
        </p:spPr>
        <p:txBody>
          <a:bodyPr vert="horz" lIns="91440" tIns="45720" rIns="91440" bIns="45720" rtlCol="0"/>
          <a:lstStyle>
            <a:lvl1pPr algn="l">
              <a:defRPr sz="1200">
                <a:solidFill>
                  <a:schemeClr val="tx1"/>
                </a:solidFill>
                <a:latin typeface="Arial" panose="020B0604020202020204" pitchFamily="34" charset="0"/>
                <a:ea typeface="宋体" pitchFamily="2" charset="-122"/>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itchFamily="2" charset="-122"/>
              <a:cs typeface="+mn-cs"/>
            </a:endParaRPr>
          </a:p>
        </p:txBody>
      </p:sp>
      <p:sp>
        <p:nvSpPr>
          <p:cNvPr id="3" name="日期占位符 2"/>
          <p:cNvSpPr>
            <a:spLocks noGrp="true"/>
          </p:cNvSpPr>
          <p:nvPr>
            <p:ph type="dt" sz="quarter" idx="1"/>
          </p:nvPr>
        </p:nvSpPr>
        <p:spPr>
          <a:xfrm>
            <a:off x="3778250" y="0"/>
            <a:ext cx="2889250" cy="496888"/>
          </a:xfrm>
          <a:prstGeom prst="rect">
            <a:avLst/>
          </a:prstGeom>
        </p:spPr>
        <p:txBody>
          <a:bodyPr vert="horz" lIns="91440" tIns="45720" rIns="91440" bIns="45720" rtlCol="0"/>
          <a:lstStyle>
            <a:lvl1pPr algn="r">
              <a:defRPr sz="1200">
                <a:solidFill>
                  <a:schemeClr val="tx1"/>
                </a:solidFill>
                <a:latin typeface="Arial" panose="020B0604020202020204" pitchFamily="34" charset="0"/>
                <a:ea typeface="宋体" pitchFamily="2" charset="-122"/>
              </a:defRPr>
            </a:lvl1pPr>
          </a:lstStyle>
          <a:p>
            <a:pPr marL="0" marR="0" lvl="0" indent="0" algn="r" defTabSz="914400" rtl="0" eaLnBrk="1" fontAlgn="base" latinLnBrk="0" hangingPunct="1">
              <a:lnSpc>
                <a:spcPct val="100000"/>
              </a:lnSpc>
              <a:spcBef>
                <a:spcPct val="0"/>
              </a:spcBef>
              <a:spcAft>
                <a:spcPct val="0"/>
              </a:spcAft>
              <a:buClrTx/>
              <a:buSzTx/>
              <a:buFontTx/>
              <a:buNone/>
              <a:defRPr/>
            </a:pPr>
            <a:fld id="{240CA41E-F25B-46AC-86BC-268E6F54FA8F}" type="datetimeFigureOut">
              <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itchFamily="2" charset="-122"/>
                <a:cs typeface="+mn-cs"/>
              </a:rPr>
            </a:fld>
            <a:endPar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itchFamily="2" charset="-122"/>
              <a:cs typeface="+mn-cs"/>
            </a:endParaRPr>
          </a:p>
        </p:txBody>
      </p:sp>
      <p:sp>
        <p:nvSpPr>
          <p:cNvPr id="4" name="页脚占位符 3"/>
          <p:cNvSpPr>
            <a:spLocks noGrp="true"/>
          </p:cNvSpPr>
          <p:nvPr>
            <p:ph type="ftr" sz="quarter" idx="2"/>
          </p:nvPr>
        </p:nvSpPr>
        <p:spPr>
          <a:xfrm>
            <a:off x="0" y="9428163"/>
            <a:ext cx="2889250" cy="496888"/>
          </a:xfrm>
          <a:prstGeom prst="rect">
            <a:avLst/>
          </a:prstGeom>
        </p:spPr>
        <p:txBody>
          <a:bodyPr vert="horz" lIns="91440" tIns="45720" rIns="91440" bIns="45720" rtlCol="0" anchor="b"/>
          <a:lstStyle>
            <a:lvl1pPr algn="l">
              <a:defRPr sz="1200">
                <a:solidFill>
                  <a:schemeClr val="tx1"/>
                </a:solidFill>
                <a:latin typeface="Arial" panose="020B0604020202020204" pitchFamily="34" charset="0"/>
                <a:ea typeface="宋体" pitchFamily="2" charset="-122"/>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itchFamily="2" charset="-122"/>
              <a:cs typeface="+mn-cs"/>
            </a:endParaRPr>
          </a:p>
        </p:txBody>
      </p:sp>
      <p:sp>
        <p:nvSpPr>
          <p:cNvPr id="5" name="灯片编号占位符 4"/>
          <p:cNvSpPr>
            <a:spLocks noGrp="true"/>
          </p:cNvSpPr>
          <p:nvPr>
            <p:ph type="sldNum" sz="quarter" idx="3"/>
          </p:nvPr>
        </p:nvSpPr>
        <p:spPr>
          <a:xfrm>
            <a:off x="3778250" y="9428163"/>
            <a:ext cx="2889250" cy="496888"/>
          </a:xfrm>
          <a:prstGeom prst="rect">
            <a:avLst/>
          </a:prstGeom>
        </p:spPr>
        <p:txBody>
          <a:bodyPr vert="horz" lIns="91440" tIns="45720" rIns="91440" bIns="45720" rtlCol="0" anchor="b"/>
          <a:p>
            <a:pPr lvl="0" algn="r" eaLnBrk="1" fontAlgn="base" hangingPunct="1">
              <a:buNone/>
            </a:pPr>
            <a:fld id="{9A0DB2DC-4C9A-4742-B13C-FB6460FD3503}" type="slidenum">
              <a:rPr lang="zh-CN" altLang="en-US" sz="1200" strike="noStrike" noProof="1" dirty="0">
                <a:solidFill>
                  <a:schemeClr val="tx1"/>
                </a:solidFill>
                <a:latin typeface="Arial" panose="020B0604020202020204" pitchFamily="34" charset="0"/>
                <a:ea typeface="宋体" pitchFamily="2" charset="-122"/>
                <a:cs typeface="+mn-cs"/>
              </a:rPr>
            </a:fld>
            <a:endParaRPr lang="zh-CN" altLang="en-US" sz="1200" strike="noStrike" noProof="1" dirty="0">
              <a:solidFill>
                <a:schemeClr val="tx1"/>
              </a:solidFill>
              <a:latin typeface="Arial" panose="020B0604020202020204" pitchFamily="34" charset="0"/>
              <a:ea typeface="宋体" pitchFamily="2" charset="-122"/>
            </a:endParaRPr>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sp>
        <p:nvSpPr>
          <p:cNvPr id="3074" name="页眉占位符 1"/>
          <p:cNvSpPr>
            <a:spLocks noGrp="true" noChangeArrowheads="true"/>
          </p:cNvSpPr>
          <p:nvPr>
            <p:ph type="hdr" sz="quarter"/>
          </p:nvPr>
        </p:nvSpPr>
        <p:spPr bwMode="auto">
          <a:xfrm>
            <a:off x="0" y="0"/>
            <a:ext cx="2887663" cy="496888"/>
          </a:xfrm>
          <a:prstGeom prst="rect">
            <a:avLst/>
          </a:prstGeom>
          <a:noFill/>
          <a:ln>
            <a:noFill/>
          </a:ln>
        </p:spPr>
        <p:txBody>
          <a:bodyPr vert="horz" wrap="square" lIns="91440" tIns="45720" rIns="91440" bIns="45720" numCol="1" anchor="t" anchorCtr="false" compatLnSpc="true"/>
          <a:lstStyle>
            <a:lvl1pPr algn="l">
              <a:defRPr sz="1200">
                <a:solidFill>
                  <a:schemeClr val="tx1"/>
                </a:solidFill>
                <a:latin typeface="Calibri" panose="020F0502020204030204" pitchFamily="34" charset="0"/>
                <a:ea typeface="宋体" pitchFamily="2" charset="-122"/>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0">
              <a:ln>
                <a:noFill/>
              </a:ln>
              <a:solidFill>
                <a:schemeClr val="tx1"/>
              </a:solidFill>
              <a:effectLst/>
              <a:uLnTx/>
              <a:uFillTx/>
              <a:latin typeface="Calibri" panose="020F0502020204030204" pitchFamily="34" charset="0"/>
              <a:ea typeface="宋体" pitchFamily="2" charset="-122"/>
              <a:cs typeface="+mn-cs"/>
            </a:endParaRPr>
          </a:p>
        </p:txBody>
      </p:sp>
      <p:sp>
        <p:nvSpPr>
          <p:cNvPr id="3075" name="日期占位符 2"/>
          <p:cNvSpPr>
            <a:spLocks noGrp="true" noChangeArrowheads="true"/>
          </p:cNvSpPr>
          <p:nvPr>
            <p:ph type="dt" idx="1"/>
          </p:nvPr>
        </p:nvSpPr>
        <p:spPr bwMode="auto">
          <a:xfrm>
            <a:off x="3778250" y="0"/>
            <a:ext cx="2887663" cy="496888"/>
          </a:xfrm>
          <a:prstGeom prst="rect">
            <a:avLst/>
          </a:prstGeom>
          <a:noFill/>
          <a:ln>
            <a:noFill/>
          </a:ln>
        </p:spPr>
        <p:txBody>
          <a:bodyPr vert="horz" wrap="square" lIns="91440" tIns="45720" rIns="91440" bIns="45720" numCol="1" anchor="t" anchorCtr="false" compatLnSpc="true"/>
          <a:lstStyle>
            <a:lvl1pPr algn="r">
              <a:defRPr sz="1200">
                <a:solidFill>
                  <a:schemeClr val="tx1"/>
                </a:solidFill>
                <a:latin typeface="Calibri" panose="020F0502020204030204" pitchFamily="34" charset="0"/>
                <a:ea typeface="宋体" pitchFamily="2" charset="-122"/>
              </a:defRPr>
            </a:lvl1pPr>
          </a:lstStyle>
          <a:p>
            <a:pPr marL="0" marR="0" lvl="0" indent="0" algn="r" defTabSz="914400" rtl="0" eaLnBrk="1" fontAlgn="base" latinLnBrk="0" hangingPunct="1">
              <a:lnSpc>
                <a:spcPct val="100000"/>
              </a:lnSpc>
              <a:spcBef>
                <a:spcPct val="0"/>
              </a:spcBef>
              <a:spcAft>
                <a:spcPct val="0"/>
              </a:spcAft>
              <a:buClrTx/>
              <a:buSzTx/>
              <a:buFontTx/>
              <a:buNone/>
              <a:defRPr/>
            </a:pPr>
            <a:fld id="{6EF07610-BFC7-42D3-8D29-BB4E29D94E99}" type="datetimeFigureOut">
              <a:rPr kumimoji="0" lang="zh-CN" altLang="en-US" sz="1200" b="0" i="0" u="none" strike="noStrike" kern="1200" cap="none" spc="0" normalizeH="0" baseline="0" noProof="0">
                <a:ln>
                  <a:noFill/>
                </a:ln>
                <a:solidFill>
                  <a:schemeClr val="tx1"/>
                </a:solidFill>
                <a:effectLst/>
                <a:uLnTx/>
                <a:uFillTx/>
                <a:latin typeface="Calibri" panose="020F0502020204030204" pitchFamily="34" charset="0"/>
                <a:ea typeface="宋体" pitchFamily="2" charset="-122"/>
                <a:cs typeface="+mn-cs"/>
              </a:rPr>
            </a:fld>
            <a:endParaRPr kumimoji="0" lang="zh-CN" altLang="en-US" sz="1200" b="0" i="0" u="none" strike="noStrike" kern="1200" cap="none" spc="0" normalizeH="0" baseline="0" noProof="0">
              <a:ln>
                <a:noFill/>
              </a:ln>
              <a:solidFill>
                <a:schemeClr val="tx1"/>
              </a:solidFill>
              <a:effectLst/>
              <a:uLnTx/>
              <a:uFillTx/>
              <a:latin typeface="Calibri" panose="020F0502020204030204" pitchFamily="34" charset="0"/>
              <a:ea typeface="宋体" pitchFamily="2" charset="-122"/>
              <a:cs typeface="+mn-cs"/>
            </a:endParaRPr>
          </a:p>
        </p:txBody>
      </p:sp>
      <p:sp>
        <p:nvSpPr>
          <p:cNvPr id="3076" name="幻灯片图像占位符 3"/>
          <p:cNvSpPr>
            <a:spLocks noGrp="true" noRot="true" noChangeAspect="true"/>
          </p:cNvSpPr>
          <p:nvPr>
            <p:ph type="sldImg"/>
          </p:nvPr>
        </p:nvSpPr>
        <p:spPr>
          <a:xfrm>
            <a:off x="850900" y="744538"/>
            <a:ext cx="4965700" cy="3722687"/>
          </a:xfrm>
          <a:prstGeom prst="rect">
            <a:avLst/>
          </a:prstGeom>
          <a:noFill/>
          <a:ln w="9525">
            <a:noFill/>
          </a:ln>
        </p:spPr>
      </p:sp>
      <p:sp>
        <p:nvSpPr>
          <p:cNvPr id="3077" name="备注占位符 4"/>
          <p:cNvSpPr>
            <a:spLocks noGrp="true" noChangeArrowheads="true"/>
          </p:cNvSpPr>
          <p:nvPr>
            <p:ph type="body" sz="quarter" idx="3"/>
          </p:nvPr>
        </p:nvSpPr>
        <p:spPr bwMode="auto">
          <a:xfrm>
            <a:off x="666750" y="4714875"/>
            <a:ext cx="5335588" cy="4467225"/>
          </a:xfrm>
          <a:prstGeom prst="rect">
            <a:avLst/>
          </a:prstGeom>
          <a:noFill/>
          <a:ln>
            <a:noFill/>
          </a:ln>
        </p:spPr>
        <p:txBody>
          <a:bodyPr vert="horz" wrap="square" lIns="91440" tIns="45720" rIns="91440" bIns="45720" numCol="1" anchor="ctr" anchorCtr="false" compatLnSpc="true"/>
          <a:lstStyle/>
          <a:p>
            <a:pPr marL="0" marR="0" lvl="0"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smtClean="0">
                <a:ln>
                  <a:noFill/>
                </a:ln>
                <a:solidFill>
                  <a:schemeClr val="tx1"/>
                </a:solidFill>
                <a:effectLst/>
                <a:uLnTx/>
                <a:uFillTx/>
                <a:latin typeface="Calibri" panose="020F0502020204030204" pitchFamily="34" charset="0"/>
                <a:ea typeface="宋体" pitchFamily="2" charset="-122"/>
                <a:cs typeface="+mn-cs"/>
              </a:rPr>
              <a:t>单击此处编辑母版文本样式</a:t>
            </a:r>
            <a:endParaRPr kumimoji="0" lang="zh-CN" altLang="en-US" sz="1200" b="0" i="0" u="none" strike="noStrike" kern="1200" cap="none" spc="0" normalizeH="0" baseline="0" noProof="0" smtClean="0">
              <a:ln>
                <a:noFill/>
              </a:ln>
              <a:solidFill>
                <a:schemeClr val="tx1"/>
              </a:solidFill>
              <a:effectLst/>
              <a:uLnTx/>
              <a:uFillTx/>
              <a:latin typeface="Calibri" panose="020F0502020204030204" pitchFamily="34" charset="0"/>
              <a:ea typeface="宋体" pitchFamily="2" charset="-122"/>
              <a:cs typeface="+mn-cs"/>
            </a:endParaRPr>
          </a:p>
          <a:p>
            <a:pPr marL="457200" marR="0" lvl="1"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smtClean="0">
                <a:ln>
                  <a:noFill/>
                </a:ln>
                <a:solidFill>
                  <a:schemeClr val="tx1"/>
                </a:solidFill>
                <a:effectLst/>
                <a:uLnTx/>
                <a:uFillTx/>
                <a:latin typeface="Calibri" panose="020F0502020204030204" pitchFamily="34" charset="0"/>
                <a:ea typeface="宋体" pitchFamily="2" charset="-122"/>
                <a:cs typeface="+mn-cs"/>
              </a:rPr>
              <a:t>第二级</a:t>
            </a:r>
            <a:endParaRPr kumimoji="0" lang="zh-CN" altLang="en-US" sz="1200" b="0" i="0" u="none" strike="noStrike" kern="1200" cap="none" spc="0" normalizeH="0" baseline="0" noProof="0" smtClean="0">
              <a:ln>
                <a:noFill/>
              </a:ln>
              <a:solidFill>
                <a:schemeClr val="tx1"/>
              </a:solidFill>
              <a:effectLst/>
              <a:uLnTx/>
              <a:uFillTx/>
              <a:latin typeface="Calibri" panose="020F0502020204030204" pitchFamily="34" charset="0"/>
              <a:ea typeface="宋体" pitchFamily="2" charset="-122"/>
              <a:cs typeface="+mn-cs"/>
            </a:endParaRPr>
          </a:p>
          <a:p>
            <a:pPr marL="914400" marR="0" lvl="2"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smtClean="0">
                <a:ln>
                  <a:noFill/>
                </a:ln>
                <a:solidFill>
                  <a:schemeClr val="tx1"/>
                </a:solidFill>
                <a:effectLst/>
                <a:uLnTx/>
                <a:uFillTx/>
                <a:latin typeface="Calibri" panose="020F0502020204030204" pitchFamily="34" charset="0"/>
                <a:ea typeface="宋体" pitchFamily="2" charset="-122"/>
                <a:cs typeface="+mn-cs"/>
              </a:rPr>
              <a:t>第三级</a:t>
            </a:r>
            <a:endParaRPr kumimoji="0" lang="zh-CN" altLang="en-US" sz="1200" b="0" i="0" u="none" strike="noStrike" kern="1200" cap="none" spc="0" normalizeH="0" baseline="0" noProof="0" smtClean="0">
              <a:ln>
                <a:noFill/>
              </a:ln>
              <a:solidFill>
                <a:schemeClr val="tx1"/>
              </a:solidFill>
              <a:effectLst/>
              <a:uLnTx/>
              <a:uFillTx/>
              <a:latin typeface="Calibri" panose="020F0502020204030204" pitchFamily="34" charset="0"/>
              <a:ea typeface="宋体" pitchFamily="2" charset="-122"/>
              <a:cs typeface="+mn-cs"/>
            </a:endParaRPr>
          </a:p>
          <a:p>
            <a:pPr marL="1371600" marR="0" lvl="3"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smtClean="0">
                <a:ln>
                  <a:noFill/>
                </a:ln>
                <a:solidFill>
                  <a:schemeClr val="tx1"/>
                </a:solidFill>
                <a:effectLst/>
                <a:uLnTx/>
                <a:uFillTx/>
                <a:latin typeface="Calibri" panose="020F0502020204030204" pitchFamily="34" charset="0"/>
                <a:ea typeface="宋体" pitchFamily="2" charset="-122"/>
                <a:cs typeface="+mn-cs"/>
              </a:rPr>
              <a:t>第四级</a:t>
            </a:r>
            <a:endParaRPr kumimoji="0" lang="zh-CN" altLang="en-US" sz="1200" b="0" i="0" u="none" strike="noStrike" kern="1200" cap="none" spc="0" normalizeH="0" baseline="0" noProof="0" smtClean="0">
              <a:ln>
                <a:noFill/>
              </a:ln>
              <a:solidFill>
                <a:schemeClr val="tx1"/>
              </a:solidFill>
              <a:effectLst/>
              <a:uLnTx/>
              <a:uFillTx/>
              <a:latin typeface="Calibri" panose="020F0502020204030204" pitchFamily="34" charset="0"/>
              <a:ea typeface="宋体" pitchFamily="2" charset="-122"/>
              <a:cs typeface="+mn-cs"/>
            </a:endParaRPr>
          </a:p>
          <a:p>
            <a:pPr marL="1828800" marR="0" lvl="4"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smtClean="0">
                <a:ln>
                  <a:noFill/>
                </a:ln>
                <a:solidFill>
                  <a:schemeClr val="tx1"/>
                </a:solidFill>
                <a:effectLst/>
                <a:uLnTx/>
                <a:uFillTx/>
                <a:latin typeface="Calibri" panose="020F0502020204030204" pitchFamily="34" charset="0"/>
                <a:ea typeface="宋体" pitchFamily="2" charset="-122"/>
                <a:cs typeface="+mn-cs"/>
              </a:rPr>
              <a:t>第五级</a:t>
            </a:r>
            <a:endParaRPr kumimoji="0" lang="zh-CN" altLang="en-US" sz="1200" b="0" i="0" u="none" strike="noStrike" kern="1200" cap="none" spc="0" normalizeH="0" baseline="0" noProof="0" smtClean="0">
              <a:ln>
                <a:noFill/>
              </a:ln>
              <a:solidFill>
                <a:schemeClr val="tx1"/>
              </a:solidFill>
              <a:effectLst/>
              <a:uLnTx/>
              <a:uFillTx/>
              <a:latin typeface="Calibri" panose="020F0502020204030204" pitchFamily="34" charset="0"/>
              <a:ea typeface="宋体" pitchFamily="2" charset="-122"/>
              <a:cs typeface="+mn-cs"/>
            </a:endParaRPr>
          </a:p>
        </p:txBody>
      </p:sp>
      <p:sp>
        <p:nvSpPr>
          <p:cNvPr id="3078" name="页脚占位符 5"/>
          <p:cNvSpPr>
            <a:spLocks noGrp="true" noChangeArrowheads="true"/>
          </p:cNvSpPr>
          <p:nvPr>
            <p:ph type="ftr" sz="quarter" idx="4"/>
          </p:nvPr>
        </p:nvSpPr>
        <p:spPr bwMode="auto">
          <a:xfrm>
            <a:off x="0" y="9426575"/>
            <a:ext cx="2887663" cy="498475"/>
          </a:xfrm>
          <a:prstGeom prst="rect">
            <a:avLst/>
          </a:prstGeom>
          <a:noFill/>
          <a:ln>
            <a:noFill/>
          </a:ln>
        </p:spPr>
        <p:txBody>
          <a:bodyPr vert="horz" wrap="square" lIns="91440" tIns="45720" rIns="91440" bIns="45720" numCol="1" anchor="b" anchorCtr="false" compatLnSpc="true"/>
          <a:lstStyle>
            <a:lvl1pPr algn="l">
              <a:defRPr sz="1200">
                <a:solidFill>
                  <a:schemeClr val="tx1"/>
                </a:solidFill>
                <a:latin typeface="Calibri" panose="020F0502020204030204" pitchFamily="34" charset="0"/>
                <a:ea typeface="宋体" pitchFamily="2" charset="-122"/>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0">
              <a:ln>
                <a:noFill/>
              </a:ln>
              <a:solidFill>
                <a:schemeClr val="tx1"/>
              </a:solidFill>
              <a:effectLst/>
              <a:uLnTx/>
              <a:uFillTx/>
              <a:latin typeface="Calibri" panose="020F0502020204030204" pitchFamily="34" charset="0"/>
              <a:ea typeface="宋体" pitchFamily="2" charset="-122"/>
              <a:cs typeface="+mn-cs"/>
            </a:endParaRPr>
          </a:p>
        </p:txBody>
      </p:sp>
      <p:sp>
        <p:nvSpPr>
          <p:cNvPr id="3079" name="灯片编号占位符 6"/>
          <p:cNvSpPr>
            <a:spLocks noGrp="true" noChangeArrowheads="true"/>
          </p:cNvSpPr>
          <p:nvPr>
            <p:ph type="sldNum" sz="quarter" idx="5"/>
          </p:nvPr>
        </p:nvSpPr>
        <p:spPr bwMode="auto">
          <a:xfrm>
            <a:off x="3778250" y="9426575"/>
            <a:ext cx="2887663" cy="498475"/>
          </a:xfrm>
          <a:prstGeom prst="rect">
            <a:avLst/>
          </a:prstGeom>
          <a:noFill/>
          <a:ln>
            <a:noFill/>
          </a:ln>
        </p:spPr>
        <p:txBody>
          <a:bodyPr vert="horz" wrap="square" lIns="91440" tIns="45720" rIns="91440" bIns="45720" numCol="1" anchor="b" anchorCtr="false" compatLnSpc="true"/>
          <a:p>
            <a:pPr lvl="0" algn="r" eaLnBrk="1" fontAlgn="base" hangingPunct="1">
              <a:buNone/>
            </a:pPr>
            <a:fld id="{9A0DB2DC-4C9A-4742-B13C-FB6460FD3503}" type="slidenum">
              <a:rPr lang="zh-CN" altLang="en-US" sz="1200" strike="noStrike" noProof="1" dirty="0">
                <a:solidFill>
                  <a:schemeClr val="tx1"/>
                </a:solidFill>
                <a:latin typeface="Calibri" panose="020F0502020204030204" pitchFamily="34" charset="0"/>
                <a:ea typeface="宋体" pitchFamily="2" charset="-122"/>
                <a:cs typeface="+mn-cs"/>
              </a:rPr>
            </a:fld>
            <a:endParaRPr lang="zh-CN" altLang="en-US" sz="1200" strike="noStrike" noProof="1" dirty="0">
              <a:solidFill>
                <a:schemeClr val="tx1"/>
              </a:solidFill>
              <a:latin typeface="Calibri" panose="020F0502020204030204" pitchFamily="34" charset="0"/>
              <a:ea typeface="宋体" pitchFamily="2" charset="-122"/>
            </a:endParaRPr>
          </a:p>
        </p:txBody>
      </p:sp>
    </p:spTree>
  </p:cSld>
  <p:clrMap bg1="lt1" tx1="dk1" bg2="lt2" tx2="dk2" accent1="accent1" accent2="accent2" accent3="accent3" accent4="accent4" accent5="accent5" accent6="accent6" hlink="hlink" folHlink="folHlink"/>
  <p:hf sldNum="0" hdr="0" ftr="0" dt="0"/>
  <p:notesStyle>
    <a:lvl1pPr algn="l" rtl="0" eaLnBrk="0" fontAlgn="base" hangingPunct="0">
      <a:spcBef>
        <a:spcPct val="30000"/>
      </a:spcBef>
      <a:spcAft>
        <a:spcPct val="0"/>
      </a:spcAft>
      <a:defRPr sz="1200" kern="1200">
        <a:solidFill>
          <a:schemeClr val="tx1"/>
        </a:solidFill>
        <a:latin typeface="Calibri" panose="020F0502020204030204" pitchFamily="34" charset="0"/>
        <a:ea typeface="宋体" pitchFamily="2" charset="-122"/>
        <a:cs typeface="+mn-cs"/>
      </a:defRPr>
    </a:lvl1pPr>
    <a:lvl2pPr marL="457200" algn="l" rtl="0" eaLnBrk="0" fontAlgn="base" hangingPunct="0">
      <a:spcBef>
        <a:spcPct val="30000"/>
      </a:spcBef>
      <a:spcAft>
        <a:spcPct val="0"/>
      </a:spcAft>
      <a:defRPr sz="1200" kern="1200">
        <a:solidFill>
          <a:schemeClr val="tx1"/>
        </a:solidFill>
        <a:latin typeface="Calibri" panose="020F0502020204030204" pitchFamily="34" charset="0"/>
        <a:ea typeface="宋体" pitchFamily="2" charset="-122"/>
        <a:cs typeface="+mn-cs"/>
      </a:defRPr>
    </a:lvl2pPr>
    <a:lvl3pPr marL="914400" algn="l" rtl="0" eaLnBrk="0" fontAlgn="base" hangingPunct="0">
      <a:spcBef>
        <a:spcPct val="30000"/>
      </a:spcBef>
      <a:spcAft>
        <a:spcPct val="0"/>
      </a:spcAft>
      <a:defRPr sz="1200" kern="1200">
        <a:solidFill>
          <a:schemeClr val="tx1"/>
        </a:solidFill>
        <a:latin typeface="Calibri" panose="020F0502020204030204" pitchFamily="34" charset="0"/>
        <a:ea typeface="宋体" pitchFamily="2" charset="-122"/>
        <a:cs typeface="+mn-cs"/>
      </a:defRPr>
    </a:lvl3pPr>
    <a:lvl4pPr marL="1371600" algn="l" rtl="0" eaLnBrk="0" fontAlgn="base" hangingPunct="0">
      <a:spcBef>
        <a:spcPct val="30000"/>
      </a:spcBef>
      <a:spcAft>
        <a:spcPct val="0"/>
      </a:spcAft>
      <a:defRPr sz="1200" kern="1200">
        <a:solidFill>
          <a:schemeClr val="tx1"/>
        </a:solidFill>
        <a:latin typeface="Calibri" panose="020F0502020204030204" pitchFamily="34" charset="0"/>
        <a:ea typeface="宋体" pitchFamily="2" charset="-122"/>
        <a:cs typeface="+mn-cs"/>
      </a:defRPr>
    </a:lvl4pPr>
    <a:lvl5pPr marL="1828800" algn="l" rtl="0" eaLnBrk="0" fontAlgn="base" hangingPunct="0">
      <a:spcBef>
        <a:spcPct val="30000"/>
      </a:spcBef>
      <a:spcAft>
        <a:spcPct val="0"/>
      </a:spcAft>
      <a:defRPr sz="1200" kern="1200">
        <a:solidFill>
          <a:schemeClr val="tx1"/>
        </a:solidFill>
        <a:latin typeface="Calibri" panose="020F0502020204030204" pitchFamily="34" charset="0"/>
        <a:ea typeface="宋体" pitchFamily="2" charset="-122"/>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1.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2.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5.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6.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2.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0241" name="Rectangle 2"/>
          <p:cNvSpPr>
            <a:spLocks noGrp="true" noRot="true" noTextEdit="true"/>
          </p:cNvSpPr>
          <p:nvPr>
            <p:ph type="sldImg"/>
          </p:nvPr>
        </p:nvSpPr>
        <p:spPr>
          <a:xfrm>
            <a:off x="854075" y="744538"/>
            <a:ext cx="4962525" cy="3722687"/>
          </a:xfrm>
        </p:spPr>
      </p:sp>
      <p:sp>
        <p:nvSpPr>
          <p:cNvPr id="10242" name="Rectangle 3"/>
          <p:cNvSpPr>
            <a:spLocks noGrp="true"/>
          </p:cNvSpPr>
          <p:nvPr>
            <p:ph type="body"/>
          </p:nvPr>
        </p:nvSpPr>
        <p:spPr>
          <a:xfrm>
            <a:off x="666750" y="4716463"/>
            <a:ext cx="5335588" cy="4467225"/>
          </a:xfrm>
        </p:spPr>
        <p:txBody>
          <a:bodyPr wrap="square" lIns="91440" tIns="45720" rIns="91440" bIns="45720" anchor="t" anchorCtr="false"/>
          <a:p>
            <a:pPr lvl="0" eaLnBrk="1" hangingPunct="1"/>
            <a:endParaRPr lang="zh-CN" alt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59393" name="Rectangle 7"/>
          <p:cNvSpPr txBox="true">
            <a:spLocks noGrp="true"/>
          </p:cNvSpPr>
          <p:nvPr/>
        </p:nvSpPr>
        <p:spPr>
          <a:xfrm>
            <a:off x="3776663" y="9428163"/>
            <a:ext cx="2890837" cy="496887"/>
          </a:xfrm>
          <a:prstGeom prst="rect">
            <a:avLst/>
          </a:prstGeom>
          <a:noFill/>
          <a:ln w="9525">
            <a:noFill/>
          </a:ln>
        </p:spPr>
        <p:txBody>
          <a:bodyPr anchor="b" anchorCtr="false"/>
          <a:p>
            <a:pPr lvl="0" algn="r"/>
            <a:fld id="{9A0DB2DC-4C9A-4742-B13C-FB6460FD3503}" type="slidenum">
              <a:rPr lang="en-US" altLang="zh-CN" sz="1200" dirty="0">
                <a:solidFill>
                  <a:schemeClr val="tx1"/>
                </a:solidFill>
                <a:latin typeface="Arial" panose="020B0604020202020204" pitchFamily="34" charset="0"/>
                <a:ea typeface="宋体" pitchFamily="2" charset="-122"/>
              </a:rPr>
            </a:fld>
            <a:endParaRPr lang="en-US" altLang="zh-CN" sz="1200" dirty="0">
              <a:solidFill>
                <a:schemeClr val="tx1"/>
              </a:solidFill>
              <a:latin typeface="Arial" panose="020B0604020202020204" pitchFamily="34" charset="0"/>
              <a:ea typeface="宋体" pitchFamily="2" charset="-122"/>
            </a:endParaRPr>
          </a:p>
        </p:txBody>
      </p:sp>
      <p:sp>
        <p:nvSpPr>
          <p:cNvPr id="59394" name="Rectangle 2"/>
          <p:cNvSpPr>
            <a:spLocks noGrp="true" noRot="true" noTextEdit="true"/>
          </p:cNvSpPr>
          <p:nvPr>
            <p:ph type="sldImg"/>
          </p:nvPr>
        </p:nvSpPr>
        <p:spPr>
          <a:xfrm>
            <a:off x="854075" y="744538"/>
            <a:ext cx="4962525" cy="3722687"/>
          </a:xfrm>
        </p:spPr>
      </p:sp>
      <p:sp>
        <p:nvSpPr>
          <p:cNvPr id="59395" name="Rectangle 3"/>
          <p:cNvSpPr>
            <a:spLocks noGrp="true"/>
          </p:cNvSpPr>
          <p:nvPr>
            <p:ph type="body"/>
          </p:nvPr>
        </p:nvSpPr>
        <p:spPr>
          <a:xfrm>
            <a:off x="666750" y="4716463"/>
            <a:ext cx="5335588" cy="4467225"/>
          </a:xfrm>
        </p:spPr>
        <p:txBody>
          <a:bodyPr wrap="square" lIns="91440" tIns="45720" rIns="91440" bIns="45720" anchor="t" anchorCtr="false"/>
          <a:p>
            <a:pPr lvl="0" eaLnBrk="1" hangingPunct="1"/>
            <a:endParaRPr lang="zh-CN" altLang="zh-CN"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61441" name="Rectangle 7"/>
          <p:cNvSpPr txBox="true">
            <a:spLocks noGrp="true"/>
          </p:cNvSpPr>
          <p:nvPr/>
        </p:nvSpPr>
        <p:spPr>
          <a:xfrm>
            <a:off x="3776663" y="9428163"/>
            <a:ext cx="2890837" cy="496887"/>
          </a:xfrm>
          <a:prstGeom prst="rect">
            <a:avLst/>
          </a:prstGeom>
          <a:noFill/>
          <a:ln w="9525">
            <a:noFill/>
          </a:ln>
        </p:spPr>
        <p:txBody>
          <a:bodyPr anchor="b" anchorCtr="false"/>
          <a:p>
            <a:pPr lvl="0" algn="r"/>
            <a:fld id="{9A0DB2DC-4C9A-4742-B13C-FB6460FD3503}" type="slidenum">
              <a:rPr lang="en-US" altLang="zh-CN" sz="1200" dirty="0">
                <a:solidFill>
                  <a:schemeClr val="tx1"/>
                </a:solidFill>
                <a:latin typeface="Arial" panose="020B0604020202020204" pitchFamily="34" charset="0"/>
                <a:ea typeface="宋体" pitchFamily="2" charset="-122"/>
              </a:rPr>
            </a:fld>
            <a:endParaRPr lang="en-US" altLang="zh-CN" sz="1200" dirty="0">
              <a:solidFill>
                <a:schemeClr val="tx1"/>
              </a:solidFill>
              <a:latin typeface="Arial" panose="020B0604020202020204" pitchFamily="34" charset="0"/>
              <a:ea typeface="宋体" pitchFamily="2" charset="-122"/>
            </a:endParaRPr>
          </a:p>
        </p:txBody>
      </p:sp>
      <p:sp>
        <p:nvSpPr>
          <p:cNvPr id="61442" name="Rectangle 2"/>
          <p:cNvSpPr>
            <a:spLocks noGrp="true" noRot="true" noTextEdit="true"/>
          </p:cNvSpPr>
          <p:nvPr>
            <p:ph type="sldImg"/>
          </p:nvPr>
        </p:nvSpPr>
        <p:spPr>
          <a:xfrm>
            <a:off x="854075" y="744538"/>
            <a:ext cx="4962525" cy="3722687"/>
          </a:xfrm>
        </p:spPr>
      </p:sp>
      <p:sp>
        <p:nvSpPr>
          <p:cNvPr id="61443" name="Rectangle 3"/>
          <p:cNvSpPr>
            <a:spLocks noGrp="true"/>
          </p:cNvSpPr>
          <p:nvPr>
            <p:ph type="body"/>
          </p:nvPr>
        </p:nvSpPr>
        <p:spPr>
          <a:xfrm>
            <a:off x="666750" y="4716463"/>
            <a:ext cx="5335588" cy="4467225"/>
          </a:xfrm>
        </p:spPr>
        <p:txBody>
          <a:bodyPr wrap="square" lIns="91440" tIns="45720" rIns="91440" bIns="45720" anchor="t" anchorCtr="false"/>
          <a:p>
            <a:pPr lvl="0" eaLnBrk="1" hangingPunct="1"/>
            <a:r>
              <a:rPr lang="zh-CN" altLang="en-US" b="1" dirty="0"/>
              <a:t>对照表来源于财政局部门决算报表，附录中有会计科目与部门决算报表对应关系。</a:t>
            </a:r>
            <a:endParaRPr lang="zh-CN" altLang="en-US" b="1" dirty="0"/>
          </a:p>
          <a:p>
            <a:pPr lvl="0" eaLnBrk="1" hangingPunct="1"/>
            <a:r>
              <a:rPr lang="zh-CN" altLang="en-US" b="1" dirty="0"/>
              <a:t>只是提供填报参考，不是放之四海而皆准的统一标准，单位实际情况各有不同，填报起来可能存在困难，</a:t>
            </a:r>
            <a:endParaRPr lang="zh-CN" altLang="en-US" b="1" dirty="0"/>
          </a:p>
          <a:p>
            <a:pPr lvl="0" eaLnBrk="1" hangingPunct="1"/>
            <a:r>
              <a:rPr lang="zh-CN" altLang="en-US" b="1" dirty="0"/>
              <a:t>由于此类单位数量较少，不占用更多时间来说明，在遇到特殊情况时，打电话咨询，我们具体情况具体分析。</a:t>
            </a:r>
            <a:endParaRPr lang="zh-CN" altLang="en-US" b="1"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65537" name="Rectangle 7"/>
          <p:cNvSpPr txBox="true">
            <a:spLocks noGrp="true"/>
          </p:cNvSpPr>
          <p:nvPr/>
        </p:nvSpPr>
        <p:spPr>
          <a:xfrm>
            <a:off x="3776663" y="9428163"/>
            <a:ext cx="2890837" cy="496887"/>
          </a:xfrm>
          <a:prstGeom prst="rect">
            <a:avLst/>
          </a:prstGeom>
          <a:noFill/>
          <a:ln w="9525">
            <a:noFill/>
          </a:ln>
        </p:spPr>
        <p:txBody>
          <a:bodyPr anchor="b" anchorCtr="false"/>
          <a:p>
            <a:pPr lvl="0" algn="r"/>
            <a:fld id="{9A0DB2DC-4C9A-4742-B13C-FB6460FD3503}" type="slidenum">
              <a:rPr lang="en-US" altLang="zh-CN" sz="1200" dirty="0">
                <a:solidFill>
                  <a:schemeClr val="tx1"/>
                </a:solidFill>
                <a:latin typeface="Arial" panose="020B0604020202020204" pitchFamily="34" charset="0"/>
                <a:ea typeface="宋体" pitchFamily="2" charset="-122"/>
              </a:rPr>
            </a:fld>
            <a:endParaRPr lang="en-US" altLang="zh-CN" sz="1200" dirty="0">
              <a:solidFill>
                <a:schemeClr val="tx1"/>
              </a:solidFill>
              <a:latin typeface="Arial" panose="020B0604020202020204" pitchFamily="34" charset="0"/>
              <a:ea typeface="宋体" pitchFamily="2" charset="-122"/>
            </a:endParaRPr>
          </a:p>
        </p:txBody>
      </p:sp>
      <p:sp>
        <p:nvSpPr>
          <p:cNvPr id="65538" name="Rectangle 2"/>
          <p:cNvSpPr>
            <a:spLocks noGrp="true" noRot="true" noTextEdit="true"/>
          </p:cNvSpPr>
          <p:nvPr>
            <p:ph type="sldImg"/>
          </p:nvPr>
        </p:nvSpPr>
        <p:spPr>
          <a:xfrm>
            <a:off x="854075" y="744538"/>
            <a:ext cx="4962525" cy="3722687"/>
          </a:xfrm>
        </p:spPr>
      </p:sp>
      <p:sp>
        <p:nvSpPr>
          <p:cNvPr id="65539" name="Rectangle 3"/>
          <p:cNvSpPr>
            <a:spLocks noGrp="true"/>
          </p:cNvSpPr>
          <p:nvPr>
            <p:ph type="body"/>
          </p:nvPr>
        </p:nvSpPr>
        <p:spPr>
          <a:xfrm>
            <a:off x="666750" y="4716463"/>
            <a:ext cx="5335588" cy="4467225"/>
          </a:xfrm>
        </p:spPr>
        <p:txBody>
          <a:bodyPr wrap="square" lIns="91440" tIns="45720" rIns="91440" bIns="45720" anchor="t" anchorCtr="false"/>
          <a:p>
            <a:pPr lvl="0" eaLnBrk="1" hangingPunct="1"/>
            <a:endParaRPr lang="zh-CN" altLang="zh-CN"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67585" name="Rectangle 7"/>
          <p:cNvSpPr txBox="true">
            <a:spLocks noGrp="true"/>
          </p:cNvSpPr>
          <p:nvPr/>
        </p:nvSpPr>
        <p:spPr>
          <a:xfrm>
            <a:off x="3776663" y="9428163"/>
            <a:ext cx="2890837" cy="496887"/>
          </a:xfrm>
          <a:prstGeom prst="rect">
            <a:avLst/>
          </a:prstGeom>
          <a:noFill/>
          <a:ln w="9525">
            <a:noFill/>
          </a:ln>
        </p:spPr>
        <p:txBody>
          <a:bodyPr anchor="b" anchorCtr="false"/>
          <a:p>
            <a:pPr lvl="0" algn="r"/>
            <a:fld id="{9A0DB2DC-4C9A-4742-B13C-FB6460FD3503}" type="slidenum">
              <a:rPr lang="en-US" altLang="zh-CN" sz="1200" dirty="0">
                <a:solidFill>
                  <a:schemeClr val="tx1"/>
                </a:solidFill>
                <a:latin typeface="Arial" panose="020B0604020202020204" pitchFamily="34" charset="0"/>
                <a:ea typeface="宋体" pitchFamily="2" charset="-122"/>
              </a:rPr>
            </a:fld>
            <a:endParaRPr lang="en-US" altLang="zh-CN" sz="1200" dirty="0">
              <a:solidFill>
                <a:schemeClr val="tx1"/>
              </a:solidFill>
              <a:latin typeface="Arial" panose="020B0604020202020204" pitchFamily="34" charset="0"/>
              <a:ea typeface="宋体" pitchFamily="2" charset="-122"/>
            </a:endParaRPr>
          </a:p>
        </p:txBody>
      </p:sp>
      <p:sp>
        <p:nvSpPr>
          <p:cNvPr id="67586" name="Rectangle 2"/>
          <p:cNvSpPr>
            <a:spLocks noGrp="true" noRot="true" noTextEdit="true"/>
          </p:cNvSpPr>
          <p:nvPr>
            <p:ph type="sldImg"/>
          </p:nvPr>
        </p:nvSpPr>
        <p:spPr>
          <a:xfrm>
            <a:off x="854075" y="744538"/>
            <a:ext cx="4962525" cy="3722687"/>
          </a:xfrm>
        </p:spPr>
      </p:sp>
      <p:sp>
        <p:nvSpPr>
          <p:cNvPr id="67587" name="Rectangle 3"/>
          <p:cNvSpPr>
            <a:spLocks noGrp="true"/>
          </p:cNvSpPr>
          <p:nvPr>
            <p:ph type="body"/>
          </p:nvPr>
        </p:nvSpPr>
        <p:spPr>
          <a:xfrm>
            <a:off x="666750" y="4716463"/>
            <a:ext cx="5335588" cy="4467225"/>
          </a:xfrm>
        </p:spPr>
        <p:txBody>
          <a:bodyPr wrap="square" lIns="91440" tIns="45720" rIns="91440" bIns="45720" anchor="t" anchorCtr="false"/>
          <a:p>
            <a:pPr lvl="0" eaLnBrk="1" hangingPunct="1"/>
            <a:endParaRPr lang="zh-CN" altLang="zh-CN"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80897" name="Rectangle 7"/>
          <p:cNvSpPr txBox="true">
            <a:spLocks noGrp="true"/>
          </p:cNvSpPr>
          <p:nvPr/>
        </p:nvSpPr>
        <p:spPr>
          <a:xfrm>
            <a:off x="3776663" y="9428163"/>
            <a:ext cx="2890837" cy="496887"/>
          </a:xfrm>
          <a:prstGeom prst="rect">
            <a:avLst/>
          </a:prstGeom>
          <a:noFill/>
          <a:ln w="9525">
            <a:noFill/>
          </a:ln>
        </p:spPr>
        <p:txBody>
          <a:bodyPr anchor="b" anchorCtr="false"/>
          <a:p>
            <a:pPr lvl="0" algn="r"/>
            <a:fld id="{9A0DB2DC-4C9A-4742-B13C-FB6460FD3503}" type="slidenum">
              <a:rPr lang="en-US" altLang="zh-CN" sz="1200" dirty="0">
                <a:solidFill>
                  <a:schemeClr val="tx1"/>
                </a:solidFill>
                <a:latin typeface="Arial" panose="020B0604020202020204" pitchFamily="34" charset="0"/>
                <a:ea typeface="宋体" pitchFamily="2" charset="-122"/>
              </a:rPr>
            </a:fld>
            <a:endParaRPr lang="en-US" altLang="zh-CN" sz="1200" dirty="0">
              <a:solidFill>
                <a:schemeClr val="tx1"/>
              </a:solidFill>
              <a:latin typeface="Arial" panose="020B0604020202020204" pitchFamily="34" charset="0"/>
              <a:ea typeface="宋体" pitchFamily="2" charset="-122"/>
            </a:endParaRPr>
          </a:p>
        </p:txBody>
      </p:sp>
      <p:sp>
        <p:nvSpPr>
          <p:cNvPr id="80898" name="Rectangle 2"/>
          <p:cNvSpPr>
            <a:spLocks noGrp="true" noRot="true" noTextEdit="true"/>
          </p:cNvSpPr>
          <p:nvPr>
            <p:ph type="sldImg"/>
          </p:nvPr>
        </p:nvSpPr>
        <p:spPr>
          <a:xfrm>
            <a:off x="854075" y="744538"/>
            <a:ext cx="4962525" cy="3722687"/>
          </a:xfrm>
        </p:spPr>
      </p:sp>
      <p:sp>
        <p:nvSpPr>
          <p:cNvPr id="80899" name="Rectangle 3"/>
          <p:cNvSpPr>
            <a:spLocks noGrp="true"/>
          </p:cNvSpPr>
          <p:nvPr>
            <p:ph type="body"/>
          </p:nvPr>
        </p:nvSpPr>
        <p:spPr>
          <a:xfrm>
            <a:off x="666750" y="4716463"/>
            <a:ext cx="5335588" cy="4467225"/>
          </a:xfrm>
        </p:spPr>
        <p:txBody>
          <a:bodyPr wrap="square" lIns="91440" tIns="45720" rIns="91440" bIns="45720" anchor="t" anchorCtr="false"/>
          <a:p>
            <a:pPr lvl="0" eaLnBrk="1" hangingPunct="1"/>
            <a:r>
              <a:rPr lang="en-US" altLang="zh-CN" b="1" dirty="0">
                <a:solidFill>
                  <a:srgbClr val="FFFFFF"/>
                </a:solidFill>
                <a:latin typeface="黑体" panose="02010609060101010101" pitchFamily="2" charset="-122"/>
                <a:ea typeface="黑体" panose="02010609060101010101" pitchFamily="2" charset="-122"/>
              </a:rPr>
              <a:t>1</a:t>
            </a:r>
            <a:r>
              <a:rPr lang="zh-CN" altLang="en-US" b="1" dirty="0">
                <a:solidFill>
                  <a:srgbClr val="FFFFFF"/>
                </a:solidFill>
                <a:latin typeface="黑体" panose="02010609060101010101" pitchFamily="2" charset="-122"/>
                <a:ea typeface="黑体" panose="02010609060101010101" pitchFamily="2" charset="-122"/>
              </a:rPr>
              <a:t>、计量单位错误，财决表上金额单位为元，而统计局的财务状况表计量单位为千元。还有个别单位出现这种情况</a:t>
            </a:r>
            <a:r>
              <a:rPr lang="en-US" altLang="zh-CN" b="1" dirty="0">
                <a:solidFill>
                  <a:srgbClr val="FFFFFF"/>
                </a:solidFill>
                <a:latin typeface="黑体" panose="02010609060101010101" pitchFamily="2" charset="-122"/>
                <a:ea typeface="黑体" panose="02010609060101010101" pitchFamily="2" charset="-122"/>
              </a:rPr>
              <a:t>,</a:t>
            </a:r>
            <a:r>
              <a:rPr lang="zh-CN" altLang="en-US" b="1" dirty="0">
                <a:solidFill>
                  <a:srgbClr val="FFFFFF"/>
                </a:solidFill>
                <a:latin typeface="黑体" panose="02010609060101010101" pitchFamily="2" charset="-122"/>
                <a:ea typeface="黑体" panose="02010609060101010101" pitchFamily="2" charset="-122"/>
              </a:rPr>
              <a:t>提请大家注意。</a:t>
            </a:r>
            <a:endParaRPr lang="zh-CN" altLang="en-US" b="1" dirty="0">
              <a:solidFill>
                <a:srgbClr val="FFFFFF"/>
              </a:solidFill>
              <a:latin typeface="黑体" panose="02010609060101010101" pitchFamily="2" charset="-122"/>
              <a:ea typeface="黑体" panose="02010609060101010101" pitchFamily="2" charset="-122"/>
            </a:endParaRPr>
          </a:p>
          <a:p>
            <a:pPr lvl="0" eaLnBrk="1" hangingPunct="1"/>
            <a:r>
              <a:rPr lang="en-US" altLang="zh-CN" b="1" dirty="0">
                <a:solidFill>
                  <a:srgbClr val="FFFFFF"/>
                </a:solidFill>
                <a:latin typeface="黑体" panose="02010609060101010101" pitchFamily="2" charset="-122"/>
                <a:ea typeface="黑体" panose="02010609060101010101" pitchFamily="2" charset="-122"/>
              </a:rPr>
              <a:t>2</a:t>
            </a:r>
            <a:r>
              <a:rPr lang="zh-CN" altLang="en-US" b="1" dirty="0">
                <a:solidFill>
                  <a:srgbClr val="FFFFFF"/>
                </a:solidFill>
                <a:latin typeface="黑体" panose="02010609060101010101" pitchFamily="2" charset="-122"/>
                <a:ea typeface="黑体" panose="02010609060101010101" pitchFamily="2" charset="-122"/>
              </a:rPr>
              <a:t>、指标漏填现象。填报了经营收入却没有填报经营成本和经营税金，或者填报了经营成本却没有经营收入和经营税金。通常情况下，三者应匹配。</a:t>
            </a:r>
            <a:endParaRPr lang="zh-CN" altLang="en-US" b="1" dirty="0">
              <a:solidFill>
                <a:srgbClr val="FFFFFF"/>
              </a:solidFill>
              <a:latin typeface="黑体" panose="02010609060101010101" pitchFamily="2" charset="-122"/>
              <a:ea typeface="黑体" panose="02010609060101010101" pitchFamily="2" charset="-122"/>
            </a:endParaRPr>
          </a:p>
          <a:p>
            <a:pPr lvl="0" eaLnBrk="1" hangingPunct="1">
              <a:lnSpc>
                <a:spcPct val="120000"/>
              </a:lnSpc>
              <a:spcBef>
                <a:spcPct val="0"/>
              </a:spcBef>
            </a:pPr>
            <a:r>
              <a:rPr lang="en-US" altLang="zh-CN" b="1" dirty="0">
                <a:solidFill>
                  <a:srgbClr val="FFFFFF"/>
                </a:solidFill>
                <a:latin typeface="黑体" panose="02010609060101010101" pitchFamily="2" charset="-122"/>
                <a:ea typeface="黑体" panose="02010609060101010101" pitchFamily="2" charset="-122"/>
              </a:rPr>
              <a:t>3</a:t>
            </a:r>
            <a:r>
              <a:rPr lang="zh-CN" altLang="en-US" b="1" dirty="0">
                <a:solidFill>
                  <a:srgbClr val="FFFFFF"/>
                </a:solidFill>
                <a:latin typeface="黑体" panose="02010609060101010101" pitchFamily="2" charset="-122"/>
                <a:ea typeface="黑体" panose="02010609060101010101" pitchFamily="2" charset="-122"/>
              </a:rPr>
              <a:t>、定报中缺少上年同期数据。如</a:t>
            </a:r>
            <a:r>
              <a:rPr lang="zh-CN" altLang="en-US" b="1" dirty="0">
                <a:solidFill>
                  <a:srgbClr val="FFFFFF"/>
                </a:solidFill>
                <a:latin typeface="Arial" panose="020B0604020202020204" pitchFamily="34" charset="0"/>
                <a:ea typeface="黑体" panose="02010609060101010101" pitchFamily="2" charset="-122"/>
              </a:rPr>
              <a:t>“</a:t>
            </a:r>
            <a:r>
              <a:rPr lang="zh-CN" altLang="en-US" b="1" dirty="0">
                <a:solidFill>
                  <a:srgbClr val="FFFFFF"/>
                </a:solidFill>
                <a:latin typeface="黑体" panose="02010609060101010101" pitchFamily="2" charset="-122"/>
                <a:ea typeface="黑体" panose="02010609060101010101" pitchFamily="2" charset="-122"/>
              </a:rPr>
              <a:t>经营税金</a:t>
            </a:r>
            <a:r>
              <a:rPr lang="zh-CN" altLang="en-US" b="1" dirty="0">
                <a:solidFill>
                  <a:srgbClr val="FFFFFF"/>
                </a:solidFill>
                <a:latin typeface="Arial" panose="020B0604020202020204" pitchFamily="34" charset="0"/>
                <a:ea typeface="黑体" panose="02010609060101010101" pitchFamily="2" charset="-122"/>
              </a:rPr>
              <a:t>”</a:t>
            </a:r>
            <a:r>
              <a:rPr lang="zh-CN" altLang="en-US" b="1" dirty="0">
                <a:solidFill>
                  <a:srgbClr val="FFFFFF"/>
                </a:solidFill>
                <a:latin typeface="黑体" panose="02010609060101010101" pitchFamily="2" charset="-122"/>
                <a:ea typeface="黑体" panose="02010609060101010101" pitchFamily="2" charset="-122"/>
              </a:rPr>
              <a:t>易漏填上年同期数据。</a:t>
            </a:r>
            <a:endParaRPr lang="zh-CN" altLang="en-US" b="1" dirty="0">
              <a:solidFill>
                <a:srgbClr val="FFFFFF"/>
              </a:solidFill>
              <a:latin typeface="黑体" panose="02010609060101010101" pitchFamily="2" charset="-122"/>
              <a:ea typeface="黑体" panose="02010609060101010101" pitchFamily="2" charset="-122"/>
            </a:endParaRPr>
          </a:p>
          <a:p>
            <a:pPr lvl="0" eaLnBrk="1" hangingPunct="1">
              <a:lnSpc>
                <a:spcPct val="120000"/>
              </a:lnSpc>
            </a:pPr>
            <a:r>
              <a:rPr lang="en-US" altLang="zh-CN" b="1" dirty="0">
                <a:solidFill>
                  <a:srgbClr val="FFFFFF"/>
                </a:solidFill>
                <a:latin typeface="黑体" panose="02010609060101010101" pitchFamily="2" charset="-122"/>
                <a:ea typeface="黑体" panose="02010609060101010101" pitchFamily="2" charset="-122"/>
              </a:rPr>
              <a:t>4</a:t>
            </a:r>
            <a:r>
              <a:rPr lang="zh-CN" altLang="en-US" b="1" dirty="0">
                <a:solidFill>
                  <a:srgbClr val="FFFFFF"/>
                </a:solidFill>
                <a:latin typeface="黑体" panose="02010609060101010101" pitchFamily="2" charset="-122"/>
                <a:ea typeface="黑体" panose="02010609060101010101" pitchFamily="2" charset="-122"/>
              </a:rPr>
              <a:t>、行业划分有误影响行业数据。这种情况也比较少见，稍加注意即可。</a:t>
            </a:r>
            <a:endParaRPr lang="zh-CN" altLang="en-US" b="1" dirty="0">
              <a:solidFill>
                <a:srgbClr val="FFFFFF"/>
              </a:solidFill>
              <a:latin typeface="黑体" panose="02010609060101010101" pitchFamily="2" charset="-122"/>
              <a:ea typeface="黑体" panose="02010609060101010101" pitchFamily="2" charset="-122"/>
            </a:endParaRPr>
          </a:p>
          <a:p>
            <a:pPr lvl="0" eaLnBrk="1" hangingPunct="1">
              <a:lnSpc>
                <a:spcPct val="120000"/>
              </a:lnSpc>
            </a:pPr>
            <a:r>
              <a:rPr lang="en-US" altLang="zh-CN" b="1" dirty="0">
                <a:solidFill>
                  <a:srgbClr val="FFFFFF"/>
                </a:solidFill>
                <a:latin typeface="黑体" panose="02010609060101010101" pitchFamily="2" charset="-122"/>
                <a:ea typeface="黑体" panose="02010609060101010101" pitchFamily="2" charset="-122"/>
              </a:rPr>
              <a:t>5</a:t>
            </a:r>
            <a:r>
              <a:rPr lang="zh-CN" altLang="en-US" b="1" dirty="0">
                <a:solidFill>
                  <a:srgbClr val="FFFFFF"/>
                </a:solidFill>
                <a:latin typeface="黑体" panose="02010609060101010101" pitchFamily="2" charset="-122"/>
                <a:ea typeface="黑体" panose="02010609060101010101" pitchFamily="2" charset="-122"/>
              </a:rPr>
              <a:t>、定报本期与上年同期口径不一致。如本期填报包含下属单位，而同期没有包括，填报定报时要进行与同期的比较，因此应保证本期与同期口径一致。</a:t>
            </a:r>
            <a:endParaRPr lang="zh-CN" altLang="en-US" b="1" dirty="0">
              <a:solidFill>
                <a:srgbClr val="FFFFFF"/>
              </a:solidFill>
              <a:latin typeface="黑体" panose="02010609060101010101" pitchFamily="2" charset="-122"/>
              <a:ea typeface="黑体" panose="02010609060101010101" pitchFamily="2" charset="-122"/>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true"/>
          </p:cNvSpPr>
          <p:nvPr>
            <p:ph type="ctrTitle"/>
          </p:nvPr>
        </p:nvSpPr>
        <p:spPr>
          <a:xfrm>
            <a:off x="685800" y="2130425"/>
            <a:ext cx="7772400" cy="1470025"/>
          </a:xfrm>
        </p:spPr>
        <p:txBody>
          <a:bodyPr/>
          <a:lstStyle/>
          <a:p>
            <a:pPr fontAlgn="base"/>
            <a:r>
              <a:rPr lang="zh-CN" altLang="en-US" strike="noStrike" noProof="1" smtClean="0"/>
              <a:t>单击此处编辑母版标题样式</a:t>
            </a:r>
            <a:endParaRPr lang="zh-CN" altLang="en-US" strike="noStrike" noProof="1"/>
          </a:p>
        </p:txBody>
      </p:sp>
      <p:sp>
        <p:nvSpPr>
          <p:cNvPr id="3" name="副标题 2"/>
          <p:cNvSpPr>
            <a:spLocks noGrp="true"/>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pPr fontAlgn="base"/>
            <a:r>
              <a:rPr lang="zh-CN" altLang="en-US" strike="noStrike" noProof="1" smtClean="0"/>
              <a:t>单击此处编辑母版副标题样式</a:t>
            </a:r>
            <a:endParaRPr lang="zh-CN" altLang="en-US" strike="noStrike" noProof="1"/>
          </a:p>
        </p:txBody>
      </p:sp>
      <p:sp>
        <p:nvSpPr>
          <p:cNvPr id="4" name="日期占位符 3"/>
          <p:cNvSpPr>
            <a:spLocks noGrp="true"/>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fld id="{DE2E7E76-96CC-47A5-8228-2323D90E212E}" type="datetime1">
              <a:rPr kumimoji="1" lang="zh-CN" altLang="en-US" sz="1400" b="0" i="0" u="none" strike="noStrike" kern="1200" cap="none" spc="0" normalizeH="0" baseline="0" noProof="0">
                <a:ln>
                  <a:noFill/>
                </a:ln>
                <a:solidFill>
                  <a:schemeClr val="tx1"/>
                </a:solidFill>
                <a:effectLst/>
                <a:uLnTx/>
                <a:uFillTx/>
                <a:latin typeface="Times New Roman" panose="02020603050405020304" pitchFamily="18" charset="0"/>
                <a:ea typeface="+mn-ea"/>
                <a:cs typeface="+mn-cs"/>
              </a:rPr>
            </a:fld>
            <a:endParaRPr kumimoji="1" lang="en-US" altLang="zh-CN" sz="1400" b="0" i="0" u="none" strike="noStrike" kern="1200" cap="none" spc="0" normalizeH="0" baseline="0" noProof="0">
              <a:ln>
                <a:noFill/>
              </a:ln>
              <a:solidFill>
                <a:schemeClr val="tx1"/>
              </a:solidFill>
              <a:effectLst/>
              <a:uLnTx/>
              <a:uFillTx/>
              <a:latin typeface="Times New Roman" panose="02020603050405020304" pitchFamily="18" charset="0"/>
              <a:ea typeface="+mn-ea"/>
              <a:cs typeface="+mn-cs"/>
            </a:endParaRPr>
          </a:p>
        </p:txBody>
      </p:sp>
      <p:sp>
        <p:nvSpPr>
          <p:cNvPr id="5" name="页脚占位符 4"/>
          <p:cNvSpPr>
            <a:spLocks noGrp="true"/>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1" lang="en-US" altLang="zh-CN" sz="1400" b="0" i="0" u="none" strike="noStrike" kern="1200" cap="none" spc="0" normalizeH="0" baseline="0" noProof="0">
              <a:ln>
                <a:noFill/>
              </a:ln>
              <a:solidFill>
                <a:schemeClr val="tx1"/>
              </a:solidFill>
              <a:effectLst/>
              <a:uLnTx/>
              <a:uFillTx/>
              <a:latin typeface="Times New Roman" panose="02020603050405020304" pitchFamily="18" charset="0"/>
              <a:ea typeface="+mn-ea"/>
              <a:cs typeface="+mn-cs"/>
            </a:endParaRPr>
          </a:p>
        </p:txBody>
      </p:sp>
      <p:sp>
        <p:nvSpPr>
          <p:cNvPr id="6" name="灯片编号占位符 5"/>
          <p:cNvSpPr>
            <a:spLocks noGrp="true"/>
          </p:cNvSpPr>
          <p:nvPr>
            <p:ph type="sldNum" sz="quarter" idx="12"/>
          </p:nvPr>
        </p:nvSpPr>
        <p:spPr/>
        <p:txBody>
          <a:bodyPr/>
          <a:p>
            <a:pPr lvl="0" eaLnBrk="1" fontAlgn="base" hangingPunct="1">
              <a:buNone/>
            </a:pPr>
            <a:fld id="{9A0DB2DC-4C9A-4742-B13C-FB6460FD3503}" type="slidenum">
              <a:rPr lang="zh-CN" altLang="en-US" strike="noStrike" noProof="1" dirty="0">
                <a:latin typeface="Times New Roman" panose="02020603050405020304" pitchFamily="18" charset="0"/>
                <a:ea typeface="宋体" pitchFamily="2" charset="-122"/>
                <a:cs typeface="+mn-cs"/>
              </a:rPr>
            </a:fld>
            <a:endParaRPr lang="zh-CN" altLang="en-US" strike="noStrike" noProof="1" dirty="0">
              <a:latin typeface="Times New Roman" panose="02020603050405020304" pitchFamily="18" charset="0"/>
            </a:endParaRPr>
          </a:p>
        </p:txBody>
      </p:sp>
    </p:spTree>
  </p:cSld>
  <p:clrMapOvr>
    <a:masterClrMapping/>
  </p:clrMapOvr>
  <p:transition spd="slow"/>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true"/>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竖排文字占位符 2"/>
          <p:cNvSpPr>
            <a:spLocks noGrp="true"/>
          </p:cNvSpPr>
          <p:nvPr>
            <p:ph type="body" orient="vert" idx="1"/>
          </p:nvPr>
        </p:nvSpPr>
        <p:spPr/>
        <p:txBody>
          <a:bodyPr vert="eaVert"/>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日期占位符 3"/>
          <p:cNvSpPr>
            <a:spLocks noGrp="true"/>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fld id="{DE2E7E76-96CC-47A5-8228-2323D90E212E}" type="datetime1">
              <a:rPr kumimoji="1" lang="zh-CN" altLang="en-US" sz="1400" b="0" i="0" u="none" strike="noStrike" kern="1200" cap="none" spc="0" normalizeH="0" baseline="0" noProof="0">
                <a:ln>
                  <a:noFill/>
                </a:ln>
                <a:solidFill>
                  <a:schemeClr val="tx1"/>
                </a:solidFill>
                <a:effectLst/>
                <a:uLnTx/>
                <a:uFillTx/>
                <a:latin typeface="Times New Roman" panose="02020603050405020304" pitchFamily="18" charset="0"/>
                <a:ea typeface="+mn-ea"/>
                <a:cs typeface="+mn-cs"/>
              </a:rPr>
            </a:fld>
            <a:endParaRPr kumimoji="1" lang="en-US" altLang="zh-CN" sz="1400" b="0" i="0" u="none" strike="noStrike" kern="1200" cap="none" spc="0" normalizeH="0" baseline="0" noProof="0">
              <a:ln>
                <a:noFill/>
              </a:ln>
              <a:solidFill>
                <a:schemeClr val="tx1"/>
              </a:solidFill>
              <a:effectLst/>
              <a:uLnTx/>
              <a:uFillTx/>
              <a:latin typeface="Times New Roman" panose="02020603050405020304" pitchFamily="18" charset="0"/>
              <a:ea typeface="+mn-ea"/>
              <a:cs typeface="+mn-cs"/>
            </a:endParaRPr>
          </a:p>
        </p:txBody>
      </p:sp>
      <p:sp>
        <p:nvSpPr>
          <p:cNvPr id="5" name="页脚占位符 4"/>
          <p:cNvSpPr>
            <a:spLocks noGrp="true"/>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1" lang="en-US" altLang="zh-CN" sz="1400" b="0" i="0" u="none" strike="noStrike" kern="1200" cap="none" spc="0" normalizeH="0" baseline="0" noProof="0">
              <a:ln>
                <a:noFill/>
              </a:ln>
              <a:solidFill>
                <a:schemeClr val="tx1"/>
              </a:solidFill>
              <a:effectLst/>
              <a:uLnTx/>
              <a:uFillTx/>
              <a:latin typeface="Times New Roman" panose="02020603050405020304" pitchFamily="18" charset="0"/>
              <a:ea typeface="+mn-ea"/>
              <a:cs typeface="+mn-cs"/>
            </a:endParaRPr>
          </a:p>
        </p:txBody>
      </p:sp>
      <p:sp>
        <p:nvSpPr>
          <p:cNvPr id="6" name="灯片编号占位符 5"/>
          <p:cNvSpPr>
            <a:spLocks noGrp="true"/>
          </p:cNvSpPr>
          <p:nvPr>
            <p:ph type="sldNum" sz="quarter" idx="12"/>
          </p:nvPr>
        </p:nvSpPr>
        <p:spPr/>
        <p:txBody>
          <a:bodyPr/>
          <a:p>
            <a:pPr lvl="0" eaLnBrk="1" fontAlgn="base" hangingPunct="1">
              <a:buNone/>
            </a:pPr>
            <a:fld id="{9A0DB2DC-4C9A-4742-B13C-FB6460FD3503}" type="slidenum">
              <a:rPr lang="zh-CN" altLang="en-US" strike="noStrike" noProof="1" dirty="0">
                <a:latin typeface="Times New Roman" panose="02020603050405020304" pitchFamily="18" charset="0"/>
                <a:ea typeface="宋体" pitchFamily="2" charset="-122"/>
                <a:cs typeface="+mn-cs"/>
              </a:rPr>
            </a:fld>
            <a:endParaRPr lang="zh-CN" altLang="en-US" strike="noStrike" noProof="1" dirty="0">
              <a:latin typeface="Times New Roman" panose="02020603050405020304" pitchFamily="18" charset="0"/>
            </a:endParaRPr>
          </a:p>
        </p:txBody>
      </p:sp>
    </p:spTree>
  </p:cSld>
  <p:clrMapOvr>
    <a:masterClrMapping/>
  </p:clrMapOvr>
  <p:transition spd="slow"/>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true"/>
          </p:cNvSpPr>
          <p:nvPr>
            <p:ph type="title" orient="vert"/>
          </p:nvPr>
        </p:nvSpPr>
        <p:spPr>
          <a:xfrm>
            <a:off x="6610350" y="609600"/>
            <a:ext cx="1847850" cy="5486400"/>
          </a:xfrm>
        </p:spPr>
        <p:txBody>
          <a:bodyPr vert="eaVert"/>
          <a:lstStyle/>
          <a:p>
            <a:pPr fontAlgn="base"/>
            <a:r>
              <a:rPr lang="zh-CN" altLang="en-US" strike="noStrike" noProof="1" smtClean="0"/>
              <a:t>单击此处编辑母版标题样式</a:t>
            </a:r>
            <a:endParaRPr lang="zh-CN" altLang="en-US" strike="noStrike" noProof="1"/>
          </a:p>
        </p:txBody>
      </p:sp>
      <p:sp>
        <p:nvSpPr>
          <p:cNvPr id="3" name="竖排文字占位符 2"/>
          <p:cNvSpPr>
            <a:spLocks noGrp="true"/>
          </p:cNvSpPr>
          <p:nvPr>
            <p:ph type="body" orient="vert" idx="1"/>
          </p:nvPr>
        </p:nvSpPr>
        <p:spPr>
          <a:xfrm>
            <a:off x="1066800" y="609600"/>
            <a:ext cx="5391150" cy="5486400"/>
          </a:xfrm>
        </p:spPr>
        <p:txBody>
          <a:bodyPr vert="eaVert"/>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日期占位符 3"/>
          <p:cNvSpPr>
            <a:spLocks noGrp="true"/>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fld id="{DE2E7E76-96CC-47A5-8228-2323D90E212E}" type="datetime1">
              <a:rPr kumimoji="1" lang="zh-CN" altLang="en-US" sz="1400" b="0" i="0" u="none" strike="noStrike" kern="1200" cap="none" spc="0" normalizeH="0" baseline="0" noProof="0">
                <a:ln>
                  <a:noFill/>
                </a:ln>
                <a:solidFill>
                  <a:schemeClr val="tx1"/>
                </a:solidFill>
                <a:effectLst/>
                <a:uLnTx/>
                <a:uFillTx/>
                <a:latin typeface="Times New Roman" panose="02020603050405020304" pitchFamily="18" charset="0"/>
                <a:ea typeface="+mn-ea"/>
                <a:cs typeface="+mn-cs"/>
              </a:rPr>
            </a:fld>
            <a:endParaRPr kumimoji="1" lang="en-US" altLang="zh-CN" sz="1400" b="0" i="0" u="none" strike="noStrike" kern="1200" cap="none" spc="0" normalizeH="0" baseline="0" noProof="0">
              <a:ln>
                <a:noFill/>
              </a:ln>
              <a:solidFill>
                <a:schemeClr val="tx1"/>
              </a:solidFill>
              <a:effectLst/>
              <a:uLnTx/>
              <a:uFillTx/>
              <a:latin typeface="Times New Roman" panose="02020603050405020304" pitchFamily="18" charset="0"/>
              <a:ea typeface="+mn-ea"/>
              <a:cs typeface="+mn-cs"/>
            </a:endParaRPr>
          </a:p>
        </p:txBody>
      </p:sp>
      <p:sp>
        <p:nvSpPr>
          <p:cNvPr id="5" name="页脚占位符 4"/>
          <p:cNvSpPr>
            <a:spLocks noGrp="true"/>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1" lang="en-US" altLang="zh-CN" sz="1400" b="0" i="0" u="none" strike="noStrike" kern="1200" cap="none" spc="0" normalizeH="0" baseline="0" noProof="0">
              <a:ln>
                <a:noFill/>
              </a:ln>
              <a:solidFill>
                <a:schemeClr val="tx1"/>
              </a:solidFill>
              <a:effectLst/>
              <a:uLnTx/>
              <a:uFillTx/>
              <a:latin typeface="Times New Roman" panose="02020603050405020304" pitchFamily="18" charset="0"/>
              <a:ea typeface="+mn-ea"/>
              <a:cs typeface="+mn-cs"/>
            </a:endParaRPr>
          </a:p>
        </p:txBody>
      </p:sp>
      <p:sp>
        <p:nvSpPr>
          <p:cNvPr id="6" name="灯片编号占位符 5"/>
          <p:cNvSpPr>
            <a:spLocks noGrp="true"/>
          </p:cNvSpPr>
          <p:nvPr>
            <p:ph type="sldNum" sz="quarter" idx="12"/>
          </p:nvPr>
        </p:nvSpPr>
        <p:spPr/>
        <p:txBody>
          <a:bodyPr/>
          <a:p>
            <a:pPr lvl="0" eaLnBrk="1" fontAlgn="base" hangingPunct="1">
              <a:buNone/>
            </a:pPr>
            <a:fld id="{9A0DB2DC-4C9A-4742-B13C-FB6460FD3503}" type="slidenum">
              <a:rPr lang="zh-CN" altLang="en-US" strike="noStrike" noProof="1" dirty="0">
                <a:latin typeface="Times New Roman" panose="02020603050405020304" pitchFamily="18" charset="0"/>
                <a:ea typeface="宋体" pitchFamily="2" charset="-122"/>
                <a:cs typeface="+mn-cs"/>
              </a:rPr>
            </a:fld>
            <a:endParaRPr lang="zh-CN" altLang="en-US" strike="noStrike" noProof="1" dirty="0">
              <a:latin typeface="Times New Roman" panose="02020603050405020304" pitchFamily="18" charset="0"/>
            </a:endParaRPr>
          </a:p>
        </p:txBody>
      </p:sp>
    </p:spTree>
  </p:cSld>
  <p:clrMapOvr>
    <a:masterClrMapping/>
  </p:clrMapOvr>
  <p:transition spd="slow"/>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标题和表格">
    <p:spTree>
      <p:nvGrpSpPr>
        <p:cNvPr id="1" name=""/>
        <p:cNvGrpSpPr/>
        <p:nvPr/>
      </p:nvGrpSpPr>
      <p:grpSpPr>
        <a:xfrm>
          <a:off x="0" y="0"/>
          <a:ext cx="0" cy="0"/>
          <a:chOff x="0" y="0"/>
          <a:chExt cx="0" cy="0"/>
        </a:xfrm>
      </p:grpSpPr>
      <p:sp>
        <p:nvSpPr>
          <p:cNvPr id="2" name="标题 1"/>
          <p:cNvSpPr>
            <a:spLocks noGrp="true"/>
          </p:cNvSpPr>
          <p:nvPr>
            <p:ph type="title"/>
          </p:nvPr>
        </p:nvSpPr>
        <p:spPr>
          <a:xfrm>
            <a:off x="1066800" y="609600"/>
            <a:ext cx="7391400" cy="1143000"/>
          </a:xfrm>
        </p:spPr>
        <p:txBody>
          <a:bodyPr/>
          <a:lstStyle/>
          <a:p>
            <a:pPr fontAlgn="base"/>
            <a:r>
              <a:rPr lang="zh-CN" altLang="en-US" strike="noStrike" noProof="1" smtClean="0"/>
              <a:t>单击此处编辑母版标题样式</a:t>
            </a:r>
            <a:endParaRPr lang="zh-CN" altLang="en-US" strike="noStrike" noProof="1"/>
          </a:p>
        </p:txBody>
      </p:sp>
      <p:sp>
        <p:nvSpPr>
          <p:cNvPr id="3" name="表格占位符 2"/>
          <p:cNvSpPr>
            <a:spLocks noGrp="true"/>
          </p:cNvSpPr>
          <p:nvPr>
            <p:ph type="tbl" idx="1"/>
          </p:nvPr>
        </p:nvSpPr>
        <p:spPr>
          <a:xfrm>
            <a:off x="1066800" y="1981200"/>
            <a:ext cx="7391400" cy="4114800"/>
          </a:xfrm>
        </p:spPr>
        <p:txBody>
          <a:bodyPr vert="horz" wrap="square" lIns="91440" tIns="45720" rIns="91440" bIns="45720" numCol="1" anchor="t" anchorCtr="false" compatLnSpc="true"/>
          <a:lstStyle/>
          <a:p>
            <a:pPr marL="342900" marR="0" lvl="0" indent="-342900" algn="l" defTabSz="914400" rtl="0" eaLnBrk="0" fontAlgn="base" latinLnBrk="0" hangingPunct="0">
              <a:lnSpc>
                <a:spcPct val="100000"/>
              </a:lnSpc>
              <a:spcBef>
                <a:spcPct val="20000"/>
              </a:spcBef>
              <a:spcAft>
                <a:spcPct val="0"/>
              </a:spcAft>
              <a:buClrTx/>
              <a:buSzTx/>
              <a:buFontTx/>
              <a:buChar char="•"/>
              <a:defRPr/>
            </a:pPr>
            <a:endParaRPr kumimoji="0" lang="zh-CN" altLang="en-US" sz="3200" b="0" i="0" u="none" strike="noStrike" kern="0" cap="none" spc="0" normalizeH="0" baseline="0" noProof="0" smtClean="0">
              <a:ln>
                <a:noFill/>
              </a:ln>
              <a:solidFill>
                <a:schemeClr val="tx1"/>
              </a:solidFill>
              <a:effectLst/>
              <a:uLnTx/>
              <a:uFillTx/>
              <a:latin typeface="+mn-lt"/>
              <a:ea typeface="+mn-ea"/>
              <a:cs typeface="+mn-cs"/>
            </a:endParaRPr>
          </a:p>
        </p:txBody>
      </p:sp>
      <p:sp>
        <p:nvSpPr>
          <p:cNvPr id="4" name="日期占位符 3"/>
          <p:cNvSpPr>
            <a:spLocks noGrp="true"/>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fld id="{DE2E7E76-96CC-47A5-8228-2323D90E212E}" type="datetime1">
              <a:rPr kumimoji="1" lang="zh-CN" altLang="en-US" sz="1400" b="0" i="0" u="none" strike="noStrike" kern="1200" cap="none" spc="0" normalizeH="0" baseline="0" noProof="0">
                <a:ln>
                  <a:noFill/>
                </a:ln>
                <a:solidFill>
                  <a:schemeClr val="tx1"/>
                </a:solidFill>
                <a:effectLst/>
                <a:uLnTx/>
                <a:uFillTx/>
                <a:latin typeface="Times New Roman" panose="02020603050405020304" pitchFamily="18" charset="0"/>
                <a:ea typeface="+mn-ea"/>
                <a:cs typeface="+mn-cs"/>
              </a:rPr>
            </a:fld>
            <a:endParaRPr kumimoji="1" lang="en-US" altLang="zh-CN" sz="1400" b="0" i="0" u="none" strike="noStrike" kern="1200" cap="none" spc="0" normalizeH="0" baseline="0" noProof="0">
              <a:ln>
                <a:noFill/>
              </a:ln>
              <a:solidFill>
                <a:schemeClr val="tx1"/>
              </a:solidFill>
              <a:effectLst/>
              <a:uLnTx/>
              <a:uFillTx/>
              <a:latin typeface="Times New Roman" panose="02020603050405020304" pitchFamily="18" charset="0"/>
              <a:ea typeface="+mn-ea"/>
              <a:cs typeface="+mn-cs"/>
            </a:endParaRPr>
          </a:p>
        </p:txBody>
      </p:sp>
      <p:sp>
        <p:nvSpPr>
          <p:cNvPr id="5" name="页脚占位符 4"/>
          <p:cNvSpPr>
            <a:spLocks noGrp="true"/>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1" lang="en-US" altLang="zh-CN" sz="1400" b="0" i="0" u="none" strike="noStrike" kern="1200" cap="none" spc="0" normalizeH="0" baseline="0" noProof="0">
              <a:ln>
                <a:noFill/>
              </a:ln>
              <a:solidFill>
                <a:schemeClr val="tx1"/>
              </a:solidFill>
              <a:effectLst/>
              <a:uLnTx/>
              <a:uFillTx/>
              <a:latin typeface="Times New Roman" panose="02020603050405020304" pitchFamily="18" charset="0"/>
              <a:ea typeface="+mn-ea"/>
              <a:cs typeface="+mn-cs"/>
            </a:endParaRPr>
          </a:p>
        </p:txBody>
      </p:sp>
      <p:sp>
        <p:nvSpPr>
          <p:cNvPr id="6" name="灯片编号占位符 5"/>
          <p:cNvSpPr>
            <a:spLocks noGrp="true"/>
          </p:cNvSpPr>
          <p:nvPr>
            <p:ph type="sldNum" sz="quarter" idx="12"/>
          </p:nvPr>
        </p:nvSpPr>
        <p:spPr/>
        <p:txBody>
          <a:bodyPr/>
          <a:p>
            <a:pPr lvl="0" eaLnBrk="1" fontAlgn="base" hangingPunct="1">
              <a:buNone/>
            </a:pPr>
            <a:fld id="{9A0DB2DC-4C9A-4742-B13C-FB6460FD3503}" type="slidenum">
              <a:rPr lang="zh-CN" altLang="en-US" strike="noStrike" noProof="1" dirty="0">
                <a:latin typeface="Times New Roman" panose="02020603050405020304" pitchFamily="18" charset="0"/>
                <a:ea typeface="宋体" pitchFamily="2" charset="-122"/>
                <a:cs typeface="+mn-cs"/>
              </a:rPr>
            </a:fld>
            <a:endParaRPr lang="zh-CN" altLang="en-US" strike="noStrike" noProof="1" dirty="0">
              <a:latin typeface="Times New Roman" panose="02020603050405020304" pitchFamily="18" charset="0"/>
            </a:endParaRPr>
          </a:p>
        </p:txBody>
      </p:sp>
    </p:spTree>
  </p:cSld>
  <p:clrMapOvr>
    <a:masterClrMapping/>
  </p:clrMapOvr>
  <p:transition spd="slow"/>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true"/>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内容占位符 2"/>
          <p:cNvSpPr>
            <a:spLocks noGrp="true"/>
          </p:cNvSpPr>
          <p:nvPr>
            <p:ph idx="1"/>
          </p:nvPr>
        </p:nvSpPr>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日期占位符 3"/>
          <p:cNvSpPr>
            <a:spLocks noGrp="true"/>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fld id="{DE2E7E76-96CC-47A5-8228-2323D90E212E}" type="datetime1">
              <a:rPr kumimoji="1" lang="zh-CN" altLang="en-US" sz="1400" b="0" i="0" u="none" strike="noStrike" kern="1200" cap="none" spc="0" normalizeH="0" baseline="0" noProof="0">
                <a:ln>
                  <a:noFill/>
                </a:ln>
                <a:solidFill>
                  <a:schemeClr val="tx1"/>
                </a:solidFill>
                <a:effectLst/>
                <a:uLnTx/>
                <a:uFillTx/>
                <a:latin typeface="Times New Roman" panose="02020603050405020304" pitchFamily="18" charset="0"/>
                <a:ea typeface="+mn-ea"/>
                <a:cs typeface="+mn-cs"/>
              </a:rPr>
            </a:fld>
            <a:endParaRPr kumimoji="1" lang="en-US" altLang="zh-CN" sz="1400" b="0" i="0" u="none" strike="noStrike" kern="1200" cap="none" spc="0" normalizeH="0" baseline="0" noProof="0">
              <a:ln>
                <a:noFill/>
              </a:ln>
              <a:solidFill>
                <a:schemeClr val="tx1"/>
              </a:solidFill>
              <a:effectLst/>
              <a:uLnTx/>
              <a:uFillTx/>
              <a:latin typeface="Times New Roman" panose="02020603050405020304" pitchFamily="18" charset="0"/>
              <a:ea typeface="+mn-ea"/>
              <a:cs typeface="+mn-cs"/>
            </a:endParaRPr>
          </a:p>
        </p:txBody>
      </p:sp>
      <p:sp>
        <p:nvSpPr>
          <p:cNvPr id="5" name="页脚占位符 4"/>
          <p:cNvSpPr>
            <a:spLocks noGrp="true"/>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1" lang="en-US" altLang="zh-CN" sz="1400" b="0" i="0" u="none" strike="noStrike" kern="1200" cap="none" spc="0" normalizeH="0" baseline="0" noProof="0">
              <a:ln>
                <a:noFill/>
              </a:ln>
              <a:solidFill>
                <a:schemeClr val="tx1"/>
              </a:solidFill>
              <a:effectLst/>
              <a:uLnTx/>
              <a:uFillTx/>
              <a:latin typeface="Times New Roman" panose="02020603050405020304" pitchFamily="18" charset="0"/>
              <a:ea typeface="+mn-ea"/>
              <a:cs typeface="+mn-cs"/>
            </a:endParaRPr>
          </a:p>
        </p:txBody>
      </p:sp>
      <p:sp>
        <p:nvSpPr>
          <p:cNvPr id="6" name="灯片编号占位符 5"/>
          <p:cNvSpPr>
            <a:spLocks noGrp="true"/>
          </p:cNvSpPr>
          <p:nvPr>
            <p:ph type="sldNum" sz="quarter" idx="12"/>
          </p:nvPr>
        </p:nvSpPr>
        <p:spPr/>
        <p:txBody>
          <a:bodyPr/>
          <a:p>
            <a:pPr lvl="0" eaLnBrk="1" fontAlgn="base" hangingPunct="1">
              <a:buNone/>
            </a:pPr>
            <a:fld id="{9A0DB2DC-4C9A-4742-B13C-FB6460FD3503}" type="slidenum">
              <a:rPr lang="zh-CN" altLang="en-US" strike="noStrike" noProof="1" dirty="0">
                <a:latin typeface="Times New Roman" panose="02020603050405020304" pitchFamily="18" charset="0"/>
                <a:ea typeface="宋体" pitchFamily="2" charset="-122"/>
                <a:cs typeface="+mn-cs"/>
              </a:rPr>
            </a:fld>
            <a:endParaRPr lang="zh-CN" altLang="en-US" strike="noStrike" noProof="1" dirty="0">
              <a:latin typeface="Times New Roman" panose="02020603050405020304" pitchFamily="18" charset="0"/>
            </a:endParaRPr>
          </a:p>
        </p:txBody>
      </p:sp>
    </p:spTree>
  </p:cSld>
  <p:clrMapOvr>
    <a:masterClrMapping/>
  </p:clrMapOvr>
  <p:transition spd="slow"/>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true"/>
          </p:cNvSpPr>
          <p:nvPr>
            <p:ph type="title"/>
          </p:nvPr>
        </p:nvSpPr>
        <p:spPr>
          <a:xfrm>
            <a:off x="722313" y="4406900"/>
            <a:ext cx="7772400" cy="1362075"/>
          </a:xfrm>
        </p:spPr>
        <p:txBody>
          <a:bodyPr anchor="t"/>
          <a:lstStyle>
            <a:lvl1pPr algn="l">
              <a:defRPr sz="4000" b="1" cap="all"/>
            </a:lvl1pPr>
          </a:lstStyle>
          <a:p>
            <a:pPr fontAlgn="base"/>
            <a:r>
              <a:rPr lang="zh-CN" altLang="en-US" strike="noStrike" noProof="1" smtClean="0"/>
              <a:t>单击此处编辑母版标题样式</a:t>
            </a:r>
            <a:endParaRPr lang="zh-CN" altLang="en-US" strike="noStrike" noProof="1"/>
          </a:p>
        </p:txBody>
      </p:sp>
      <p:sp>
        <p:nvSpPr>
          <p:cNvPr id="3" name="文本占位符 2"/>
          <p:cNvSpPr>
            <a:spLocks noGrp="true"/>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fontAlgn="base"/>
            <a:r>
              <a:rPr lang="zh-CN" altLang="en-US" strike="noStrike" noProof="1" smtClean="0"/>
              <a:t>单击此处编辑母版文本样式</a:t>
            </a:r>
            <a:endParaRPr lang="zh-CN" altLang="en-US" strike="noStrike" noProof="1" smtClean="0"/>
          </a:p>
        </p:txBody>
      </p:sp>
      <p:sp>
        <p:nvSpPr>
          <p:cNvPr id="4" name="日期占位符 3"/>
          <p:cNvSpPr>
            <a:spLocks noGrp="true"/>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fld id="{DE2E7E76-96CC-47A5-8228-2323D90E212E}" type="datetime1">
              <a:rPr kumimoji="1" lang="zh-CN" altLang="en-US" sz="1400" b="0" i="0" u="none" strike="noStrike" kern="1200" cap="none" spc="0" normalizeH="0" baseline="0" noProof="0">
                <a:ln>
                  <a:noFill/>
                </a:ln>
                <a:solidFill>
                  <a:schemeClr val="tx1"/>
                </a:solidFill>
                <a:effectLst/>
                <a:uLnTx/>
                <a:uFillTx/>
                <a:latin typeface="Times New Roman" panose="02020603050405020304" pitchFamily="18" charset="0"/>
                <a:ea typeface="+mn-ea"/>
                <a:cs typeface="+mn-cs"/>
              </a:rPr>
            </a:fld>
            <a:endParaRPr kumimoji="1" lang="en-US" altLang="zh-CN" sz="1400" b="0" i="0" u="none" strike="noStrike" kern="1200" cap="none" spc="0" normalizeH="0" baseline="0" noProof="0">
              <a:ln>
                <a:noFill/>
              </a:ln>
              <a:solidFill>
                <a:schemeClr val="tx1"/>
              </a:solidFill>
              <a:effectLst/>
              <a:uLnTx/>
              <a:uFillTx/>
              <a:latin typeface="Times New Roman" panose="02020603050405020304" pitchFamily="18" charset="0"/>
              <a:ea typeface="+mn-ea"/>
              <a:cs typeface="+mn-cs"/>
            </a:endParaRPr>
          </a:p>
        </p:txBody>
      </p:sp>
      <p:sp>
        <p:nvSpPr>
          <p:cNvPr id="5" name="页脚占位符 4"/>
          <p:cNvSpPr>
            <a:spLocks noGrp="true"/>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1" lang="en-US" altLang="zh-CN" sz="1400" b="0" i="0" u="none" strike="noStrike" kern="1200" cap="none" spc="0" normalizeH="0" baseline="0" noProof="0">
              <a:ln>
                <a:noFill/>
              </a:ln>
              <a:solidFill>
                <a:schemeClr val="tx1"/>
              </a:solidFill>
              <a:effectLst/>
              <a:uLnTx/>
              <a:uFillTx/>
              <a:latin typeface="Times New Roman" panose="02020603050405020304" pitchFamily="18" charset="0"/>
              <a:ea typeface="+mn-ea"/>
              <a:cs typeface="+mn-cs"/>
            </a:endParaRPr>
          </a:p>
        </p:txBody>
      </p:sp>
      <p:sp>
        <p:nvSpPr>
          <p:cNvPr id="6" name="灯片编号占位符 5"/>
          <p:cNvSpPr>
            <a:spLocks noGrp="true"/>
          </p:cNvSpPr>
          <p:nvPr>
            <p:ph type="sldNum" sz="quarter" idx="12"/>
          </p:nvPr>
        </p:nvSpPr>
        <p:spPr/>
        <p:txBody>
          <a:bodyPr/>
          <a:p>
            <a:pPr lvl="0" eaLnBrk="1" fontAlgn="base" hangingPunct="1">
              <a:buNone/>
            </a:pPr>
            <a:fld id="{9A0DB2DC-4C9A-4742-B13C-FB6460FD3503}" type="slidenum">
              <a:rPr lang="zh-CN" altLang="en-US" strike="noStrike" noProof="1" dirty="0">
                <a:latin typeface="Times New Roman" panose="02020603050405020304" pitchFamily="18" charset="0"/>
                <a:ea typeface="宋体" pitchFamily="2" charset="-122"/>
                <a:cs typeface="+mn-cs"/>
              </a:rPr>
            </a:fld>
            <a:endParaRPr lang="zh-CN" altLang="en-US" strike="noStrike" noProof="1" dirty="0">
              <a:latin typeface="Times New Roman" panose="02020603050405020304" pitchFamily="18" charset="0"/>
            </a:endParaRPr>
          </a:p>
        </p:txBody>
      </p:sp>
    </p:spTree>
  </p:cSld>
  <p:clrMapOvr>
    <a:masterClrMapping/>
  </p:clrMapOvr>
  <p:transition spd="slow"/>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true"/>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内容占位符 2"/>
          <p:cNvSpPr>
            <a:spLocks noGrp="true"/>
          </p:cNvSpPr>
          <p:nvPr>
            <p:ph sz="half" idx="1"/>
          </p:nvPr>
        </p:nvSpPr>
        <p:spPr>
          <a:xfrm>
            <a:off x="1066800" y="1981200"/>
            <a:ext cx="36195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内容占位符 3"/>
          <p:cNvSpPr>
            <a:spLocks noGrp="true"/>
          </p:cNvSpPr>
          <p:nvPr>
            <p:ph sz="half" idx="2"/>
          </p:nvPr>
        </p:nvSpPr>
        <p:spPr>
          <a:xfrm>
            <a:off x="4838700" y="1981200"/>
            <a:ext cx="36195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5" name="日期占位符 4"/>
          <p:cNvSpPr>
            <a:spLocks noGrp="true"/>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fld id="{DE2E7E76-96CC-47A5-8228-2323D90E212E}" type="datetime1">
              <a:rPr kumimoji="1" lang="zh-CN" altLang="en-US" sz="1400" b="0" i="0" u="none" strike="noStrike" kern="1200" cap="none" spc="0" normalizeH="0" baseline="0" noProof="0">
                <a:ln>
                  <a:noFill/>
                </a:ln>
                <a:solidFill>
                  <a:schemeClr val="tx1"/>
                </a:solidFill>
                <a:effectLst/>
                <a:uLnTx/>
                <a:uFillTx/>
                <a:latin typeface="Times New Roman" panose="02020603050405020304" pitchFamily="18" charset="0"/>
                <a:ea typeface="+mn-ea"/>
                <a:cs typeface="+mn-cs"/>
              </a:rPr>
            </a:fld>
            <a:endParaRPr kumimoji="1" lang="en-US" altLang="zh-CN" sz="1400" b="0" i="0" u="none" strike="noStrike" kern="1200" cap="none" spc="0" normalizeH="0" baseline="0" noProof="0">
              <a:ln>
                <a:noFill/>
              </a:ln>
              <a:solidFill>
                <a:schemeClr val="tx1"/>
              </a:solidFill>
              <a:effectLst/>
              <a:uLnTx/>
              <a:uFillTx/>
              <a:latin typeface="Times New Roman" panose="02020603050405020304" pitchFamily="18" charset="0"/>
              <a:ea typeface="+mn-ea"/>
              <a:cs typeface="+mn-cs"/>
            </a:endParaRPr>
          </a:p>
        </p:txBody>
      </p:sp>
      <p:sp>
        <p:nvSpPr>
          <p:cNvPr id="6" name="页脚占位符 5"/>
          <p:cNvSpPr>
            <a:spLocks noGrp="true"/>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1" lang="en-US" altLang="zh-CN" sz="1400" b="0" i="0" u="none" strike="noStrike" kern="1200" cap="none" spc="0" normalizeH="0" baseline="0" noProof="0">
              <a:ln>
                <a:noFill/>
              </a:ln>
              <a:solidFill>
                <a:schemeClr val="tx1"/>
              </a:solidFill>
              <a:effectLst/>
              <a:uLnTx/>
              <a:uFillTx/>
              <a:latin typeface="Times New Roman" panose="02020603050405020304" pitchFamily="18" charset="0"/>
              <a:ea typeface="+mn-ea"/>
              <a:cs typeface="+mn-cs"/>
            </a:endParaRPr>
          </a:p>
        </p:txBody>
      </p:sp>
      <p:sp>
        <p:nvSpPr>
          <p:cNvPr id="7" name="灯片编号占位符 6"/>
          <p:cNvSpPr>
            <a:spLocks noGrp="true"/>
          </p:cNvSpPr>
          <p:nvPr>
            <p:ph type="sldNum" sz="quarter" idx="12"/>
          </p:nvPr>
        </p:nvSpPr>
        <p:spPr/>
        <p:txBody>
          <a:bodyPr/>
          <a:p>
            <a:pPr lvl="0" eaLnBrk="1" fontAlgn="base" hangingPunct="1">
              <a:buNone/>
            </a:pPr>
            <a:fld id="{9A0DB2DC-4C9A-4742-B13C-FB6460FD3503}" type="slidenum">
              <a:rPr lang="zh-CN" altLang="en-US" strike="noStrike" noProof="1" dirty="0">
                <a:latin typeface="Times New Roman" panose="02020603050405020304" pitchFamily="18" charset="0"/>
                <a:ea typeface="宋体" pitchFamily="2" charset="-122"/>
                <a:cs typeface="+mn-cs"/>
              </a:rPr>
            </a:fld>
            <a:endParaRPr lang="zh-CN" altLang="en-US" strike="noStrike" noProof="1" dirty="0">
              <a:latin typeface="Times New Roman" panose="02020603050405020304" pitchFamily="18" charset="0"/>
            </a:endParaRPr>
          </a:p>
        </p:txBody>
      </p:sp>
    </p:spTree>
  </p:cSld>
  <p:clrMapOvr>
    <a:masterClrMapping/>
  </p:clrMapOvr>
  <p:transition spd="slow"/>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true"/>
          </p:cNvSpPr>
          <p:nvPr>
            <p:ph type="title"/>
          </p:nvPr>
        </p:nvSpPr>
        <p:spPr>
          <a:xfrm>
            <a:off x="457200" y="274638"/>
            <a:ext cx="8229600" cy="1143000"/>
          </a:xfrm>
        </p:spPr>
        <p:txBody>
          <a:bodyPr/>
          <a:lstStyle>
            <a:lvl1pPr>
              <a:defRPr/>
            </a:lvl1pPr>
          </a:lstStyle>
          <a:p>
            <a:pPr fontAlgn="base"/>
            <a:r>
              <a:rPr lang="zh-CN" altLang="en-US" strike="noStrike" noProof="1" smtClean="0"/>
              <a:t>单击此处编辑母版标题样式</a:t>
            </a:r>
            <a:endParaRPr lang="zh-CN" altLang="en-US" strike="noStrike" noProof="1"/>
          </a:p>
        </p:txBody>
      </p:sp>
      <p:sp>
        <p:nvSpPr>
          <p:cNvPr id="3" name="文本占位符 2"/>
          <p:cNvSpPr>
            <a:spLocks noGrp="true"/>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base"/>
            <a:r>
              <a:rPr lang="zh-CN" altLang="en-US" strike="noStrike" noProof="1" smtClean="0"/>
              <a:t>单击此处编辑母版文本样式</a:t>
            </a:r>
            <a:endParaRPr lang="zh-CN" altLang="en-US" strike="noStrike" noProof="1" smtClean="0"/>
          </a:p>
        </p:txBody>
      </p:sp>
      <p:sp>
        <p:nvSpPr>
          <p:cNvPr id="4" name="内容占位符 3"/>
          <p:cNvSpPr>
            <a:spLocks noGrp="true"/>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5" name="文本占位符 4"/>
          <p:cNvSpPr>
            <a:spLocks noGrp="true"/>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base"/>
            <a:r>
              <a:rPr lang="zh-CN" altLang="en-US" strike="noStrike" noProof="1" smtClean="0"/>
              <a:t>单击此处编辑母版文本样式</a:t>
            </a:r>
            <a:endParaRPr lang="zh-CN" altLang="en-US" strike="noStrike" noProof="1" smtClean="0"/>
          </a:p>
        </p:txBody>
      </p:sp>
      <p:sp>
        <p:nvSpPr>
          <p:cNvPr id="6" name="内容占位符 5"/>
          <p:cNvSpPr>
            <a:spLocks noGrp="true"/>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7" name="日期占位符 6"/>
          <p:cNvSpPr>
            <a:spLocks noGrp="true"/>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fld id="{DE2E7E76-96CC-47A5-8228-2323D90E212E}" type="datetime1">
              <a:rPr kumimoji="1" lang="zh-CN" altLang="en-US" sz="1400" b="0" i="0" u="none" strike="noStrike" kern="1200" cap="none" spc="0" normalizeH="0" baseline="0" noProof="0">
                <a:ln>
                  <a:noFill/>
                </a:ln>
                <a:solidFill>
                  <a:schemeClr val="tx1"/>
                </a:solidFill>
                <a:effectLst/>
                <a:uLnTx/>
                <a:uFillTx/>
                <a:latin typeface="Times New Roman" panose="02020603050405020304" pitchFamily="18" charset="0"/>
                <a:ea typeface="+mn-ea"/>
                <a:cs typeface="+mn-cs"/>
              </a:rPr>
            </a:fld>
            <a:endParaRPr kumimoji="1" lang="en-US" altLang="zh-CN" sz="1400" b="0" i="0" u="none" strike="noStrike" kern="1200" cap="none" spc="0" normalizeH="0" baseline="0" noProof="0">
              <a:ln>
                <a:noFill/>
              </a:ln>
              <a:solidFill>
                <a:schemeClr val="tx1"/>
              </a:solidFill>
              <a:effectLst/>
              <a:uLnTx/>
              <a:uFillTx/>
              <a:latin typeface="Times New Roman" panose="02020603050405020304" pitchFamily="18" charset="0"/>
              <a:ea typeface="+mn-ea"/>
              <a:cs typeface="+mn-cs"/>
            </a:endParaRPr>
          </a:p>
        </p:txBody>
      </p:sp>
      <p:sp>
        <p:nvSpPr>
          <p:cNvPr id="8" name="页脚占位符 7"/>
          <p:cNvSpPr>
            <a:spLocks noGrp="true"/>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1" lang="en-US" altLang="zh-CN" sz="1400" b="0" i="0" u="none" strike="noStrike" kern="1200" cap="none" spc="0" normalizeH="0" baseline="0" noProof="0">
              <a:ln>
                <a:noFill/>
              </a:ln>
              <a:solidFill>
                <a:schemeClr val="tx1"/>
              </a:solidFill>
              <a:effectLst/>
              <a:uLnTx/>
              <a:uFillTx/>
              <a:latin typeface="Times New Roman" panose="02020603050405020304" pitchFamily="18" charset="0"/>
              <a:ea typeface="+mn-ea"/>
              <a:cs typeface="+mn-cs"/>
            </a:endParaRPr>
          </a:p>
        </p:txBody>
      </p:sp>
      <p:sp>
        <p:nvSpPr>
          <p:cNvPr id="9" name="灯片编号占位符 8"/>
          <p:cNvSpPr>
            <a:spLocks noGrp="true"/>
          </p:cNvSpPr>
          <p:nvPr>
            <p:ph type="sldNum" sz="quarter" idx="12"/>
          </p:nvPr>
        </p:nvSpPr>
        <p:spPr/>
        <p:txBody>
          <a:bodyPr/>
          <a:p>
            <a:pPr lvl="0" eaLnBrk="1" fontAlgn="base" hangingPunct="1">
              <a:buNone/>
            </a:pPr>
            <a:fld id="{9A0DB2DC-4C9A-4742-B13C-FB6460FD3503}" type="slidenum">
              <a:rPr lang="zh-CN" altLang="en-US" strike="noStrike" noProof="1" dirty="0">
                <a:latin typeface="Times New Roman" panose="02020603050405020304" pitchFamily="18" charset="0"/>
                <a:ea typeface="宋体" pitchFamily="2" charset="-122"/>
                <a:cs typeface="+mn-cs"/>
              </a:rPr>
            </a:fld>
            <a:endParaRPr lang="zh-CN" altLang="en-US" strike="noStrike" noProof="1" dirty="0">
              <a:latin typeface="Times New Roman" panose="02020603050405020304" pitchFamily="18" charset="0"/>
            </a:endParaRPr>
          </a:p>
        </p:txBody>
      </p:sp>
    </p:spTree>
  </p:cSld>
  <p:clrMapOvr>
    <a:masterClrMapping/>
  </p:clrMapOvr>
  <p:transition spd="slow"/>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true"/>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日期占位符 2"/>
          <p:cNvSpPr>
            <a:spLocks noGrp="true"/>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fld id="{DE2E7E76-96CC-47A5-8228-2323D90E212E}" type="datetime1">
              <a:rPr kumimoji="1" lang="zh-CN" altLang="en-US" sz="1400" b="0" i="0" u="none" strike="noStrike" kern="1200" cap="none" spc="0" normalizeH="0" baseline="0" noProof="0">
                <a:ln>
                  <a:noFill/>
                </a:ln>
                <a:solidFill>
                  <a:schemeClr val="tx1"/>
                </a:solidFill>
                <a:effectLst/>
                <a:uLnTx/>
                <a:uFillTx/>
                <a:latin typeface="Times New Roman" panose="02020603050405020304" pitchFamily="18" charset="0"/>
                <a:ea typeface="+mn-ea"/>
                <a:cs typeface="+mn-cs"/>
              </a:rPr>
            </a:fld>
            <a:endParaRPr kumimoji="1" lang="en-US" altLang="zh-CN" sz="1400" b="0" i="0" u="none" strike="noStrike" kern="1200" cap="none" spc="0" normalizeH="0" baseline="0" noProof="0">
              <a:ln>
                <a:noFill/>
              </a:ln>
              <a:solidFill>
                <a:schemeClr val="tx1"/>
              </a:solidFill>
              <a:effectLst/>
              <a:uLnTx/>
              <a:uFillTx/>
              <a:latin typeface="Times New Roman" panose="02020603050405020304" pitchFamily="18" charset="0"/>
              <a:ea typeface="+mn-ea"/>
              <a:cs typeface="+mn-cs"/>
            </a:endParaRPr>
          </a:p>
        </p:txBody>
      </p:sp>
      <p:sp>
        <p:nvSpPr>
          <p:cNvPr id="4" name="页脚占位符 3"/>
          <p:cNvSpPr>
            <a:spLocks noGrp="true"/>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1" lang="en-US" altLang="zh-CN" sz="1400" b="0" i="0" u="none" strike="noStrike" kern="1200" cap="none" spc="0" normalizeH="0" baseline="0" noProof="0">
              <a:ln>
                <a:noFill/>
              </a:ln>
              <a:solidFill>
                <a:schemeClr val="tx1"/>
              </a:solidFill>
              <a:effectLst/>
              <a:uLnTx/>
              <a:uFillTx/>
              <a:latin typeface="Times New Roman" panose="02020603050405020304" pitchFamily="18" charset="0"/>
              <a:ea typeface="+mn-ea"/>
              <a:cs typeface="+mn-cs"/>
            </a:endParaRPr>
          </a:p>
        </p:txBody>
      </p:sp>
      <p:sp>
        <p:nvSpPr>
          <p:cNvPr id="5" name="灯片编号占位符 4"/>
          <p:cNvSpPr>
            <a:spLocks noGrp="true"/>
          </p:cNvSpPr>
          <p:nvPr>
            <p:ph type="sldNum" sz="quarter" idx="12"/>
          </p:nvPr>
        </p:nvSpPr>
        <p:spPr/>
        <p:txBody>
          <a:bodyPr/>
          <a:p>
            <a:pPr lvl="0" eaLnBrk="1" fontAlgn="base" hangingPunct="1">
              <a:buNone/>
            </a:pPr>
            <a:fld id="{9A0DB2DC-4C9A-4742-B13C-FB6460FD3503}" type="slidenum">
              <a:rPr lang="zh-CN" altLang="en-US" strike="noStrike" noProof="1" dirty="0">
                <a:latin typeface="Times New Roman" panose="02020603050405020304" pitchFamily="18" charset="0"/>
                <a:ea typeface="宋体" pitchFamily="2" charset="-122"/>
                <a:cs typeface="+mn-cs"/>
              </a:rPr>
            </a:fld>
            <a:endParaRPr lang="zh-CN" altLang="en-US" strike="noStrike" noProof="1" dirty="0">
              <a:latin typeface="Times New Roman" panose="02020603050405020304" pitchFamily="18" charset="0"/>
            </a:endParaRPr>
          </a:p>
        </p:txBody>
      </p:sp>
    </p:spTree>
  </p:cSld>
  <p:clrMapOvr>
    <a:masterClrMapping/>
  </p:clrMapOvr>
  <p:transition spd="slow"/>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true"/>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fld id="{DE2E7E76-96CC-47A5-8228-2323D90E212E}" type="datetime1">
              <a:rPr kumimoji="1" lang="zh-CN" altLang="en-US" sz="1400" b="0" i="0" u="none" strike="noStrike" kern="1200" cap="none" spc="0" normalizeH="0" baseline="0" noProof="0">
                <a:ln>
                  <a:noFill/>
                </a:ln>
                <a:solidFill>
                  <a:schemeClr val="tx1"/>
                </a:solidFill>
                <a:effectLst/>
                <a:uLnTx/>
                <a:uFillTx/>
                <a:latin typeface="Times New Roman" panose="02020603050405020304" pitchFamily="18" charset="0"/>
                <a:ea typeface="+mn-ea"/>
                <a:cs typeface="+mn-cs"/>
              </a:rPr>
            </a:fld>
            <a:endParaRPr kumimoji="1" lang="en-US" altLang="zh-CN" sz="1400" b="0" i="0" u="none" strike="noStrike" kern="1200" cap="none" spc="0" normalizeH="0" baseline="0" noProof="0">
              <a:ln>
                <a:noFill/>
              </a:ln>
              <a:solidFill>
                <a:schemeClr val="tx1"/>
              </a:solidFill>
              <a:effectLst/>
              <a:uLnTx/>
              <a:uFillTx/>
              <a:latin typeface="Times New Roman" panose="02020603050405020304" pitchFamily="18" charset="0"/>
              <a:ea typeface="+mn-ea"/>
              <a:cs typeface="+mn-cs"/>
            </a:endParaRPr>
          </a:p>
        </p:txBody>
      </p:sp>
      <p:sp>
        <p:nvSpPr>
          <p:cNvPr id="3" name="页脚占位符 2"/>
          <p:cNvSpPr>
            <a:spLocks noGrp="true"/>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1" lang="en-US" altLang="zh-CN" sz="1400" b="0" i="0" u="none" strike="noStrike" kern="1200" cap="none" spc="0" normalizeH="0" baseline="0" noProof="0">
              <a:ln>
                <a:noFill/>
              </a:ln>
              <a:solidFill>
                <a:schemeClr val="tx1"/>
              </a:solidFill>
              <a:effectLst/>
              <a:uLnTx/>
              <a:uFillTx/>
              <a:latin typeface="Times New Roman" panose="02020603050405020304" pitchFamily="18" charset="0"/>
              <a:ea typeface="+mn-ea"/>
              <a:cs typeface="+mn-cs"/>
            </a:endParaRPr>
          </a:p>
        </p:txBody>
      </p:sp>
      <p:sp>
        <p:nvSpPr>
          <p:cNvPr id="4" name="灯片编号占位符 3"/>
          <p:cNvSpPr>
            <a:spLocks noGrp="true"/>
          </p:cNvSpPr>
          <p:nvPr>
            <p:ph type="sldNum" sz="quarter" idx="12"/>
          </p:nvPr>
        </p:nvSpPr>
        <p:spPr/>
        <p:txBody>
          <a:bodyPr/>
          <a:p>
            <a:pPr lvl="0" eaLnBrk="1" fontAlgn="base" hangingPunct="1">
              <a:buNone/>
            </a:pPr>
            <a:fld id="{9A0DB2DC-4C9A-4742-B13C-FB6460FD3503}" type="slidenum">
              <a:rPr lang="zh-CN" altLang="en-US" strike="noStrike" noProof="1" dirty="0">
                <a:latin typeface="Times New Roman" panose="02020603050405020304" pitchFamily="18" charset="0"/>
                <a:ea typeface="宋体" pitchFamily="2" charset="-122"/>
                <a:cs typeface="+mn-cs"/>
              </a:rPr>
            </a:fld>
            <a:endParaRPr lang="zh-CN" altLang="en-US" strike="noStrike" noProof="1" dirty="0">
              <a:latin typeface="Times New Roman" panose="02020603050405020304" pitchFamily="18" charset="0"/>
            </a:endParaRPr>
          </a:p>
        </p:txBody>
      </p:sp>
    </p:spTree>
  </p:cSld>
  <p:clrMapOvr>
    <a:masterClrMapping/>
  </p:clrMapOvr>
  <p:transition spd="slow"/>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true"/>
          </p:cNvSpPr>
          <p:nvPr>
            <p:ph type="title"/>
          </p:nvPr>
        </p:nvSpPr>
        <p:spPr>
          <a:xfrm>
            <a:off x="457200" y="273050"/>
            <a:ext cx="3008313" cy="1162050"/>
          </a:xfrm>
        </p:spPr>
        <p:txBody>
          <a:bodyPr anchor="b"/>
          <a:lstStyle>
            <a:lvl1pPr algn="l">
              <a:defRPr sz="2000" b="1"/>
            </a:lvl1pPr>
          </a:lstStyle>
          <a:p>
            <a:pPr fontAlgn="base"/>
            <a:r>
              <a:rPr lang="zh-CN" altLang="en-US" strike="noStrike" noProof="1" smtClean="0"/>
              <a:t>单击此处编辑母版标题样式</a:t>
            </a:r>
            <a:endParaRPr lang="zh-CN" altLang="en-US" strike="noStrike" noProof="1"/>
          </a:p>
        </p:txBody>
      </p:sp>
      <p:sp>
        <p:nvSpPr>
          <p:cNvPr id="3" name="内容占位符 2"/>
          <p:cNvSpPr>
            <a:spLocks noGrp="true"/>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文本占位符 3"/>
          <p:cNvSpPr>
            <a:spLocks noGrp="true"/>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fontAlgn="base"/>
            <a:r>
              <a:rPr lang="zh-CN" altLang="en-US" strike="noStrike" noProof="1" smtClean="0"/>
              <a:t>单击此处编辑母版文本样式</a:t>
            </a:r>
            <a:endParaRPr lang="zh-CN" altLang="en-US" strike="noStrike" noProof="1" smtClean="0"/>
          </a:p>
        </p:txBody>
      </p:sp>
      <p:sp>
        <p:nvSpPr>
          <p:cNvPr id="5" name="日期占位符 4"/>
          <p:cNvSpPr>
            <a:spLocks noGrp="true"/>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fld id="{DE2E7E76-96CC-47A5-8228-2323D90E212E}" type="datetime1">
              <a:rPr kumimoji="1" lang="zh-CN" altLang="en-US" sz="1400" b="0" i="0" u="none" strike="noStrike" kern="1200" cap="none" spc="0" normalizeH="0" baseline="0" noProof="0">
                <a:ln>
                  <a:noFill/>
                </a:ln>
                <a:solidFill>
                  <a:schemeClr val="tx1"/>
                </a:solidFill>
                <a:effectLst/>
                <a:uLnTx/>
                <a:uFillTx/>
                <a:latin typeface="Times New Roman" panose="02020603050405020304" pitchFamily="18" charset="0"/>
                <a:ea typeface="+mn-ea"/>
                <a:cs typeface="+mn-cs"/>
              </a:rPr>
            </a:fld>
            <a:endParaRPr kumimoji="1" lang="en-US" altLang="zh-CN" sz="1400" b="0" i="0" u="none" strike="noStrike" kern="1200" cap="none" spc="0" normalizeH="0" baseline="0" noProof="0">
              <a:ln>
                <a:noFill/>
              </a:ln>
              <a:solidFill>
                <a:schemeClr val="tx1"/>
              </a:solidFill>
              <a:effectLst/>
              <a:uLnTx/>
              <a:uFillTx/>
              <a:latin typeface="Times New Roman" panose="02020603050405020304" pitchFamily="18" charset="0"/>
              <a:ea typeface="+mn-ea"/>
              <a:cs typeface="+mn-cs"/>
            </a:endParaRPr>
          </a:p>
        </p:txBody>
      </p:sp>
      <p:sp>
        <p:nvSpPr>
          <p:cNvPr id="6" name="页脚占位符 5"/>
          <p:cNvSpPr>
            <a:spLocks noGrp="true"/>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1" lang="en-US" altLang="zh-CN" sz="1400" b="0" i="0" u="none" strike="noStrike" kern="1200" cap="none" spc="0" normalizeH="0" baseline="0" noProof="0">
              <a:ln>
                <a:noFill/>
              </a:ln>
              <a:solidFill>
                <a:schemeClr val="tx1"/>
              </a:solidFill>
              <a:effectLst/>
              <a:uLnTx/>
              <a:uFillTx/>
              <a:latin typeface="Times New Roman" panose="02020603050405020304" pitchFamily="18" charset="0"/>
              <a:ea typeface="+mn-ea"/>
              <a:cs typeface="+mn-cs"/>
            </a:endParaRPr>
          </a:p>
        </p:txBody>
      </p:sp>
      <p:sp>
        <p:nvSpPr>
          <p:cNvPr id="7" name="灯片编号占位符 6"/>
          <p:cNvSpPr>
            <a:spLocks noGrp="true"/>
          </p:cNvSpPr>
          <p:nvPr>
            <p:ph type="sldNum" sz="quarter" idx="12"/>
          </p:nvPr>
        </p:nvSpPr>
        <p:spPr/>
        <p:txBody>
          <a:bodyPr/>
          <a:p>
            <a:pPr lvl="0" eaLnBrk="1" fontAlgn="base" hangingPunct="1">
              <a:buNone/>
            </a:pPr>
            <a:fld id="{9A0DB2DC-4C9A-4742-B13C-FB6460FD3503}" type="slidenum">
              <a:rPr lang="zh-CN" altLang="en-US" strike="noStrike" noProof="1" dirty="0">
                <a:latin typeface="Times New Roman" panose="02020603050405020304" pitchFamily="18" charset="0"/>
                <a:ea typeface="宋体" pitchFamily="2" charset="-122"/>
                <a:cs typeface="+mn-cs"/>
              </a:rPr>
            </a:fld>
            <a:endParaRPr lang="zh-CN" altLang="en-US" strike="noStrike" noProof="1" dirty="0">
              <a:latin typeface="Times New Roman" panose="02020603050405020304" pitchFamily="18" charset="0"/>
            </a:endParaRPr>
          </a:p>
        </p:txBody>
      </p:sp>
    </p:spTree>
  </p:cSld>
  <p:clrMapOvr>
    <a:masterClrMapping/>
  </p:clrMapOvr>
  <p:transition spd="slow"/>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true"/>
          </p:cNvSpPr>
          <p:nvPr>
            <p:ph type="title"/>
          </p:nvPr>
        </p:nvSpPr>
        <p:spPr>
          <a:xfrm>
            <a:off x="1792288" y="4800600"/>
            <a:ext cx="5486400" cy="566738"/>
          </a:xfrm>
        </p:spPr>
        <p:txBody>
          <a:bodyPr anchor="b"/>
          <a:lstStyle>
            <a:lvl1pPr algn="l">
              <a:defRPr sz="2000" b="1"/>
            </a:lvl1pPr>
          </a:lstStyle>
          <a:p>
            <a:pPr fontAlgn="base"/>
            <a:r>
              <a:rPr lang="zh-CN" altLang="en-US" strike="noStrike" noProof="1" smtClean="0"/>
              <a:t>单击此处编辑母版标题样式</a:t>
            </a:r>
            <a:endParaRPr lang="zh-CN" altLang="en-US" strike="noStrike" noProof="1"/>
          </a:p>
        </p:txBody>
      </p:sp>
      <p:sp>
        <p:nvSpPr>
          <p:cNvPr id="3" name="图片占位符 2"/>
          <p:cNvSpPr>
            <a:spLocks noGrp="true"/>
          </p:cNvSpPr>
          <p:nvPr>
            <p:ph type="pic" idx="1"/>
          </p:nvPr>
        </p:nvSpPr>
        <p:spPr>
          <a:xfrm>
            <a:off x="1792288" y="612775"/>
            <a:ext cx="5486400" cy="4114800"/>
          </a:xfrm>
        </p:spPr>
        <p:txBody>
          <a:bodyPr vert="horz" wrap="square" lIns="91440" tIns="45720" rIns="91440" bIns="45720" numCol="1" anchor="t" anchorCtr="false" compatLnSpc="true"/>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Tx/>
              <a:buNone/>
              <a:defRPr/>
            </a:pPr>
            <a:endParaRPr kumimoji="0" lang="zh-CN" altLang="en-US" sz="3200" b="0" i="0" u="none" strike="noStrike" kern="0" cap="none" spc="0" normalizeH="0" baseline="0" noProof="0" smtClean="0">
              <a:ln>
                <a:noFill/>
              </a:ln>
              <a:solidFill>
                <a:schemeClr val="tx1"/>
              </a:solidFill>
              <a:effectLst/>
              <a:uLnTx/>
              <a:uFillTx/>
              <a:latin typeface="+mn-lt"/>
              <a:ea typeface="+mn-ea"/>
              <a:cs typeface="+mn-cs"/>
            </a:endParaRPr>
          </a:p>
        </p:txBody>
      </p:sp>
      <p:sp>
        <p:nvSpPr>
          <p:cNvPr id="4" name="文本占位符 3"/>
          <p:cNvSpPr>
            <a:spLocks noGrp="true"/>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fontAlgn="base"/>
            <a:r>
              <a:rPr lang="zh-CN" altLang="en-US" strike="noStrike" noProof="1" smtClean="0"/>
              <a:t>单击此处编辑母版文本样式</a:t>
            </a:r>
            <a:endParaRPr lang="zh-CN" altLang="en-US" strike="noStrike" noProof="1" smtClean="0"/>
          </a:p>
        </p:txBody>
      </p:sp>
      <p:sp>
        <p:nvSpPr>
          <p:cNvPr id="5" name="日期占位符 4"/>
          <p:cNvSpPr>
            <a:spLocks noGrp="true"/>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fld id="{DE2E7E76-96CC-47A5-8228-2323D90E212E}" type="datetime1">
              <a:rPr kumimoji="1" lang="zh-CN" altLang="en-US" sz="1400" b="0" i="0" u="none" strike="noStrike" kern="1200" cap="none" spc="0" normalizeH="0" baseline="0" noProof="0">
                <a:ln>
                  <a:noFill/>
                </a:ln>
                <a:solidFill>
                  <a:schemeClr val="tx1"/>
                </a:solidFill>
                <a:effectLst/>
                <a:uLnTx/>
                <a:uFillTx/>
                <a:latin typeface="Times New Roman" panose="02020603050405020304" pitchFamily="18" charset="0"/>
                <a:ea typeface="+mn-ea"/>
                <a:cs typeface="+mn-cs"/>
              </a:rPr>
            </a:fld>
            <a:endParaRPr kumimoji="1" lang="en-US" altLang="zh-CN" sz="1400" b="0" i="0" u="none" strike="noStrike" kern="1200" cap="none" spc="0" normalizeH="0" baseline="0" noProof="0">
              <a:ln>
                <a:noFill/>
              </a:ln>
              <a:solidFill>
                <a:schemeClr val="tx1"/>
              </a:solidFill>
              <a:effectLst/>
              <a:uLnTx/>
              <a:uFillTx/>
              <a:latin typeface="Times New Roman" panose="02020603050405020304" pitchFamily="18" charset="0"/>
              <a:ea typeface="+mn-ea"/>
              <a:cs typeface="+mn-cs"/>
            </a:endParaRPr>
          </a:p>
        </p:txBody>
      </p:sp>
      <p:sp>
        <p:nvSpPr>
          <p:cNvPr id="6" name="页脚占位符 5"/>
          <p:cNvSpPr>
            <a:spLocks noGrp="true"/>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1" lang="en-US" altLang="zh-CN" sz="1400" b="0" i="0" u="none" strike="noStrike" kern="1200" cap="none" spc="0" normalizeH="0" baseline="0" noProof="0">
              <a:ln>
                <a:noFill/>
              </a:ln>
              <a:solidFill>
                <a:schemeClr val="tx1"/>
              </a:solidFill>
              <a:effectLst/>
              <a:uLnTx/>
              <a:uFillTx/>
              <a:latin typeface="Times New Roman" panose="02020603050405020304" pitchFamily="18" charset="0"/>
              <a:ea typeface="+mn-ea"/>
              <a:cs typeface="+mn-cs"/>
            </a:endParaRPr>
          </a:p>
        </p:txBody>
      </p:sp>
      <p:sp>
        <p:nvSpPr>
          <p:cNvPr id="7" name="灯片编号占位符 6"/>
          <p:cNvSpPr>
            <a:spLocks noGrp="true"/>
          </p:cNvSpPr>
          <p:nvPr>
            <p:ph type="sldNum" sz="quarter" idx="12"/>
          </p:nvPr>
        </p:nvSpPr>
        <p:spPr/>
        <p:txBody>
          <a:bodyPr/>
          <a:p>
            <a:pPr lvl="0" eaLnBrk="1" fontAlgn="base" hangingPunct="1">
              <a:buNone/>
            </a:pPr>
            <a:fld id="{9A0DB2DC-4C9A-4742-B13C-FB6460FD3503}" type="slidenum">
              <a:rPr lang="zh-CN" altLang="en-US" strike="noStrike" noProof="1" dirty="0">
                <a:latin typeface="Times New Roman" panose="02020603050405020304" pitchFamily="18" charset="0"/>
                <a:ea typeface="宋体" pitchFamily="2" charset="-122"/>
                <a:cs typeface="+mn-cs"/>
              </a:rPr>
            </a:fld>
            <a:endParaRPr lang="zh-CN" altLang="en-US" strike="noStrike" noProof="1" dirty="0">
              <a:latin typeface="Times New Roman" panose="02020603050405020304" pitchFamily="18" charset="0"/>
            </a:endParaRPr>
          </a:p>
        </p:txBody>
      </p:sp>
    </p:spTree>
  </p:cSld>
  <p:clrMapOvr>
    <a:masterClrMapping/>
  </p:clrMapOvr>
  <p:transition spd="slow"/>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4" Type="http://schemas.openxmlformats.org/officeDocument/2006/relationships/theme" Target="../theme/theme1.xml"/><Relationship Id="rId13" Type="http://schemas.openxmlformats.org/officeDocument/2006/relationships/image" Target="../media/image1.jpeg"/><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tx1"/>
        </a:solidFill>
        <a:effectLst/>
      </p:bgPr>
    </p:bg>
    <p:spTree>
      <p:nvGrpSpPr>
        <p:cNvPr id="1" name=""/>
        <p:cNvGrpSpPr/>
        <p:nvPr/>
      </p:nvGrpSpPr>
      <p:grpSpPr/>
      <p:pic>
        <p:nvPicPr>
          <p:cNvPr id="1026" name="Picture 2" descr="2"/>
          <p:cNvPicPr>
            <a:picLocks noChangeAspect="true"/>
          </p:cNvPicPr>
          <p:nvPr userDrawn="true"/>
        </p:nvPicPr>
        <p:blipFill>
          <a:blip r:embed="rId13"/>
          <a:stretch>
            <a:fillRect/>
          </a:stretch>
        </p:blipFill>
        <p:spPr>
          <a:xfrm>
            <a:off x="0" y="0"/>
            <a:ext cx="9144000" cy="6858000"/>
          </a:xfrm>
          <a:prstGeom prst="rect">
            <a:avLst/>
          </a:prstGeom>
          <a:noFill/>
          <a:ln w="9525">
            <a:noFill/>
          </a:ln>
        </p:spPr>
      </p:pic>
      <p:sp>
        <p:nvSpPr>
          <p:cNvPr id="1027" name="Rectangle 3"/>
          <p:cNvSpPr>
            <a:spLocks noGrp="true"/>
          </p:cNvSpPr>
          <p:nvPr>
            <p:ph type="title"/>
          </p:nvPr>
        </p:nvSpPr>
        <p:spPr>
          <a:xfrm>
            <a:off x="1066800" y="609600"/>
            <a:ext cx="7391400" cy="1143000"/>
          </a:xfrm>
          <a:prstGeom prst="rect">
            <a:avLst/>
          </a:prstGeom>
          <a:noFill/>
          <a:ln w="9525">
            <a:noFill/>
          </a:ln>
        </p:spPr>
        <p:txBody>
          <a:bodyPr anchor="ctr" anchorCtr="false"/>
          <a:p>
            <a:pPr lvl="0"/>
            <a:r>
              <a:rPr lang="zh-CN" altLang="en-US" dirty="0"/>
              <a:t>单击此处编辑母版标题样式</a:t>
            </a:r>
            <a:endParaRPr lang="zh-CN" altLang="en-US" dirty="0"/>
          </a:p>
        </p:txBody>
      </p:sp>
      <p:sp>
        <p:nvSpPr>
          <p:cNvPr id="1028" name="Rectangle 4"/>
          <p:cNvSpPr>
            <a:spLocks noGrp="true"/>
          </p:cNvSpPr>
          <p:nvPr>
            <p:ph type="body"/>
          </p:nvPr>
        </p:nvSpPr>
        <p:spPr>
          <a:xfrm>
            <a:off x="1066800" y="1981200"/>
            <a:ext cx="7391400" cy="4114800"/>
          </a:xfrm>
          <a:prstGeom prst="rect">
            <a:avLst/>
          </a:prstGeom>
          <a:noFill/>
          <a:ln w="9525">
            <a:noFill/>
          </a:ln>
        </p:spPr>
        <p:txBody>
          <a:bodyPr anchor="t" anchorCtr="false"/>
          <a:p>
            <a:pPr lvl="0"/>
            <a:r>
              <a:rPr lang="zh-CN" altLang="en-US" dirty="0"/>
              <a:t>单击此处编辑母版文本样式</a:t>
            </a:r>
            <a:endParaRPr lang="zh-CN" altLang="en-US" dirty="0"/>
          </a:p>
          <a:p>
            <a:pPr lvl="1" indent="-285750"/>
            <a:r>
              <a:rPr lang="zh-CN" altLang="en-US" dirty="0"/>
              <a:t>第二级</a:t>
            </a:r>
            <a:endParaRPr lang="zh-CN" altLang="en-US" dirty="0"/>
          </a:p>
          <a:p>
            <a:pPr lvl="2" indent="-228600"/>
            <a:r>
              <a:rPr lang="zh-CN" altLang="en-US" dirty="0"/>
              <a:t>第三级</a:t>
            </a:r>
            <a:endParaRPr lang="zh-CN" altLang="en-US" dirty="0"/>
          </a:p>
          <a:p>
            <a:pPr lvl="3" indent="-228600"/>
            <a:r>
              <a:rPr lang="zh-CN" altLang="en-US" dirty="0"/>
              <a:t>第四级</a:t>
            </a:r>
            <a:endParaRPr lang="zh-CN" altLang="en-US" dirty="0"/>
          </a:p>
          <a:p>
            <a:pPr lvl="4" indent="-228600"/>
            <a:r>
              <a:rPr lang="zh-CN" altLang="en-US" dirty="0"/>
              <a:t>第五级</a:t>
            </a:r>
            <a:endParaRPr lang="zh-CN" altLang="en-US" dirty="0"/>
          </a:p>
        </p:txBody>
      </p:sp>
      <p:sp>
        <p:nvSpPr>
          <p:cNvPr id="474117" name="Rectangle 5"/>
          <p:cNvSpPr>
            <a:spLocks noGrp="true" noChangeArrowheads="true"/>
          </p:cNvSpPr>
          <p:nvPr>
            <p:ph type="dt" sz="half" idx="2"/>
          </p:nvPr>
        </p:nvSpPr>
        <p:spPr bwMode="auto">
          <a:xfrm>
            <a:off x="1066800" y="6248400"/>
            <a:ext cx="1828800" cy="457200"/>
          </a:xfrm>
          <a:prstGeom prst="rect">
            <a:avLst/>
          </a:prstGeom>
          <a:noFill/>
          <a:ln w="9525">
            <a:noFill/>
            <a:miter lim="800000"/>
          </a:ln>
          <a:effectLst/>
        </p:spPr>
        <p:txBody>
          <a:bodyPr vert="horz" wrap="square" lIns="91440" tIns="45720" rIns="91440" bIns="45720" numCol="1" anchor="t" anchorCtr="false" compatLnSpc="true"/>
          <a:lstStyle>
            <a:lvl1pPr algn="l">
              <a:defRPr kumimoji="1" sz="1400">
                <a:solidFill>
                  <a:schemeClr val="tx1"/>
                </a:solidFill>
                <a:ea typeface="+mn-ea"/>
              </a:defRPr>
            </a:lvl1pPr>
          </a:lstStyle>
          <a:p>
            <a:pPr marL="0" marR="0" lvl="0" indent="0" algn="l" defTabSz="914400" rtl="0" eaLnBrk="1" fontAlgn="base" latinLnBrk="0" hangingPunct="1">
              <a:lnSpc>
                <a:spcPct val="100000"/>
              </a:lnSpc>
              <a:spcBef>
                <a:spcPct val="0"/>
              </a:spcBef>
              <a:spcAft>
                <a:spcPct val="0"/>
              </a:spcAft>
              <a:buClrTx/>
              <a:buSzTx/>
              <a:buFontTx/>
              <a:buNone/>
              <a:defRPr/>
            </a:pPr>
            <a:fld id="{DE2E7E76-96CC-47A5-8228-2323D90E212E}" type="datetime1">
              <a:rPr kumimoji="1" lang="zh-CN" altLang="en-US" sz="1400" b="0" i="0" u="none" strike="noStrike" kern="1200" cap="none" spc="0" normalizeH="0" baseline="0" noProof="0">
                <a:ln>
                  <a:noFill/>
                </a:ln>
                <a:solidFill>
                  <a:schemeClr val="tx1"/>
                </a:solidFill>
                <a:effectLst/>
                <a:uLnTx/>
                <a:uFillTx/>
                <a:latin typeface="Times New Roman" panose="02020603050405020304" pitchFamily="18" charset="0"/>
                <a:ea typeface="+mn-ea"/>
                <a:cs typeface="+mn-cs"/>
              </a:rPr>
            </a:fld>
            <a:endParaRPr kumimoji="1" lang="en-US" altLang="zh-CN" sz="1400" b="0" i="0" u="none" strike="noStrike" kern="1200" cap="none" spc="0" normalizeH="0" baseline="0" noProof="0">
              <a:ln>
                <a:noFill/>
              </a:ln>
              <a:solidFill>
                <a:schemeClr val="tx1"/>
              </a:solidFill>
              <a:effectLst/>
              <a:uLnTx/>
              <a:uFillTx/>
              <a:latin typeface="Times New Roman" panose="02020603050405020304" pitchFamily="18" charset="0"/>
              <a:ea typeface="+mn-ea"/>
              <a:cs typeface="+mn-cs"/>
            </a:endParaRPr>
          </a:p>
        </p:txBody>
      </p:sp>
      <p:sp>
        <p:nvSpPr>
          <p:cNvPr id="474118" name="Rectangle 6"/>
          <p:cNvSpPr>
            <a:spLocks noGrp="true" noChangeArrowheads="true"/>
          </p:cNvSpPr>
          <p:nvPr>
            <p:ph type="ftr" sz="quarter" idx="3"/>
          </p:nvPr>
        </p:nvSpPr>
        <p:spPr bwMode="auto">
          <a:xfrm>
            <a:off x="3429000" y="6248400"/>
            <a:ext cx="2895600" cy="457200"/>
          </a:xfrm>
          <a:prstGeom prst="rect">
            <a:avLst/>
          </a:prstGeom>
          <a:noFill/>
          <a:ln w="9525">
            <a:noFill/>
            <a:miter lim="800000"/>
          </a:ln>
          <a:effectLst/>
        </p:spPr>
        <p:txBody>
          <a:bodyPr vert="horz" wrap="square" lIns="91440" tIns="45720" rIns="91440" bIns="45720" numCol="1" anchor="t" anchorCtr="false" compatLnSpc="true"/>
          <a:lstStyle>
            <a:lvl1pPr>
              <a:defRPr kumimoji="1" sz="1400">
                <a:solidFill>
                  <a:schemeClr val="tx1"/>
                </a:solidFill>
                <a:ea typeface="+mn-ea"/>
              </a:defRPr>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1" lang="en-US" altLang="zh-CN" sz="1400" b="0" i="0" u="none" strike="noStrike" kern="1200" cap="none" spc="0" normalizeH="0" baseline="0" noProof="0">
              <a:ln>
                <a:noFill/>
              </a:ln>
              <a:solidFill>
                <a:schemeClr val="tx1"/>
              </a:solidFill>
              <a:effectLst/>
              <a:uLnTx/>
              <a:uFillTx/>
              <a:latin typeface="Times New Roman" panose="02020603050405020304" pitchFamily="18" charset="0"/>
              <a:ea typeface="+mn-ea"/>
              <a:cs typeface="+mn-cs"/>
            </a:endParaRPr>
          </a:p>
        </p:txBody>
      </p:sp>
      <p:sp>
        <p:nvSpPr>
          <p:cNvPr id="474119" name="Rectangle 7"/>
          <p:cNvSpPr>
            <a:spLocks noGrp="true" noChangeArrowheads="true"/>
          </p:cNvSpPr>
          <p:nvPr>
            <p:ph type="sldNum" sz="quarter" idx="4"/>
          </p:nvPr>
        </p:nvSpPr>
        <p:spPr bwMode="auto">
          <a:xfrm>
            <a:off x="6553200" y="6248400"/>
            <a:ext cx="1905000" cy="457200"/>
          </a:xfrm>
          <a:prstGeom prst="rect">
            <a:avLst/>
          </a:prstGeom>
          <a:noFill/>
          <a:ln w="9525">
            <a:noFill/>
            <a:miter lim="800000"/>
          </a:ln>
          <a:effectLst/>
        </p:spPr>
        <p:txBody>
          <a:bodyPr vert="horz" wrap="square" lIns="91440" tIns="45720" rIns="91440" bIns="45720" numCol="1" anchor="t" anchorCtr="false" compatLnSpc="true"/>
          <a:lstStyle>
            <a:lvl1pPr algn="r">
              <a:defRPr sz="1400">
                <a:solidFill>
                  <a:schemeClr val="tx1"/>
                </a:solidFill>
                <a:ea typeface="宋体" pitchFamily="2" charset="-122"/>
              </a:defRPr>
            </a:lvl1pPr>
          </a:lstStyle>
          <a:p>
            <a:pPr lvl="0" eaLnBrk="1" fontAlgn="base" hangingPunct="1">
              <a:buNone/>
            </a:pPr>
            <a:fld id="{9A0DB2DC-4C9A-4742-B13C-FB6460FD3503}" type="slidenum">
              <a:rPr lang="zh-CN" altLang="en-US" strike="noStrike" noProof="1" dirty="0">
                <a:latin typeface="Times New Roman" panose="02020603050405020304" pitchFamily="18" charset="0"/>
                <a:ea typeface="宋体" pitchFamily="2" charset="-122"/>
                <a:cs typeface="+mn-cs"/>
              </a:rPr>
            </a:fld>
            <a:endParaRPr lang="zh-CN" altLang="en-US" strike="noStrike" noProof="1" dirty="0">
              <a:latin typeface="Times New Roman" panose="02020603050405020304" pitchFamily="18" charset="0"/>
            </a:endParaRPr>
          </a:p>
        </p:txBody>
      </p:sp>
    </p:spTree>
  </p:cSld>
  <p:clrMap bg1="dk2" tx1="lt1" bg2="dk1"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ransition spd="slow"/>
  <p:hf sldNum="0" hdr="0" ft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anose="02020603050405020304" pitchFamily="18" charset="0"/>
          <a:ea typeface="宋体" pitchFamily="2" charset="-122"/>
        </a:defRPr>
      </a:lvl2pPr>
      <a:lvl3pPr algn="ctr" rtl="0" eaLnBrk="0" fontAlgn="base" hangingPunct="0">
        <a:spcBef>
          <a:spcPct val="0"/>
        </a:spcBef>
        <a:spcAft>
          <a:spcPct val="0"/>
        </a:spcAft>
        <a:defRPr sz="4400">
          <a:solidFill>
            <a:schemeClr val="tx2"/>
          </a:solidFill>
          <a:latin typeface="Times New Roman" panose="02020603050405020304" pitchFamily="18" charset="0"/>
          <a:ea typeface="宋体" pitchFamily="2" charset="-122"/>
        </a:defRPr>
      </a:lvl3pPr>
      <a:lvl4pPr algn="ctr" rtl="0" eaLnBrk="0" fontAlgn="base" hangingPunct="0">
        <a:spcBef>
          <a:spcPct val="0"/>
        </a:spcBef>
        <a:spcAft>
          <a:spcPct val="0"/>
        </a:spcAft>
        <a:defRPr sz="4400">
          <a:solidFill>
            <a:schemeClr val="tx2"/>
          </a:solidFill>
          <a:latin typeface="Times New Roman" panose="02020603050405020304" pitchFamily="18" charset="0"/>
          <a:ea typeface="宋体" pitchFamily="2" charset="-122"/>
        </a:defRPr>
      </a:lvl4pPr>
      <a:lvl5pPr algn="ctr" rtl="0" eaLnBrk="0" fontAlgn="base" hangingPunct="0">
        <a:spcBef>
          <a:spcPct val="0"/>
        </a:spcBef>
        <a:spcAft>
          <a:spcPct val="0"/>
        </a:spcAft>
        <a:defRPr sz="4400">
          <a:solidFill>
            <a:schemeClr val="tx2"/>
          </a:solidFill>
          <a:latin typeface="Times New Roman" panose="02020603050405020304" pitchFamily="18" charset="0"/>
          <a:ea typeface="宋体" pitchFamily="2" charset="-122"/>
        </a:defRPr>
      </a:lvl5pPr>
      <a:lvl6pPr marL="457200" algn="ctr" rtl="0" fontAlgn="base">
        <a:spcBef>
          <a:spcPct val="0"/>
        </a:spcBef>
        <a:spcAft>
          <a:spcPct val="0"/>
        </a:spcAft>
        <a:defRPr sz="4400">
          <a:solidFill>
            <a:schemeClr val="tx2"/>
          </a:solidFill>
          <a:latin typeface="Times New Roman" panose="02020603050405020304" pitchFamily="18" charset="0"/>
          <a:ea typeface="宋体" pitchFamily="2" charset="-122"/>
        </a:defRPr>
      </a:lvl6pPr>
      <a:lvl7pPr marL="914400" algn="ctr" rtl="0" fontAlgn="base">
        <a:spcBef>
          <a:spcPct val="0"/>
        </a:spcBef>
        <a:spcAft>
          <a:spcPct val="0"/>
        </a:spcAft>
        <a:defRPr sz="4400">
          <a:solidFill>
            <a:schemeClr val="tx2"/>
          </a:solidFill>
          <a:latin typeface="Times New Roman" panose="02020603050405020304" pitchFamily="18" charset="0"/>
          <a:ea typeface="宋体" pitchFamily="2" charset="-122"/>
        </a:defRPr>
      </a:lvl7pPr>
      <a:lvl8pPr marL="1371600" algn="ctr" rtl="0" fontAlgn="base">
        <a:spcBef>
          <a:spcPct val="0"/>
        </a:spcBef>
        <a:spcAft>
          <a:spcPct val="0"/>
        </a:spcAft>
        <a:defRPr sz="4400">
          <a:solidFill>
            <a:schemeClr val="tx2"/>
          </a:solidFill>
          <a:latin typeface="Times New Roman" panose="02020603050405020304" pitchFamily="18" charset="0"/>
          <a:ea typeface="宋体" pitchFamily="2" charset="-122"/>
        </a:defRPr>
      </a:lvl8pPr>
      <a:lvl9pPr marL="1828800" algn="ctr" rtl="0" fontAlgn="base">
        <a:spcBef>
          <a:spcPct val="0"/>
        </a:spcBef>
        <a:spcAft>
          <a:spcPct val="0"/>
        </a:spcAft>
        <a:defRPr sz="4400">
          <a:solidFill>
            <a:schemeClr val="tx2"/>
          </a:solidFill>
          <a:latin typeface="Times New Roman" panose="02020603050405020304" pitchFamily="18" charset="0"/>
          <a:ea typeface="宋体" pitchFamily="2" charset="-122"/>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ea typeface="+mn-ea"/>
        </a:defRPr>
      </a:lvl2pPr>
      <a:lvl3pPr marL="1143000" indent="-228600" algn="l" rtl="0" eaLnBrk="0" fontAlgn="base" hangingPunct="0">
        <a:spcBef>
          <a:spcPct val="20000"/>
        </a:spcBef>
        <a:spcAft>
          <a:spcPct val="0"/>
        </a:spcAft>
        <a:buChar char="•"/>
        <a:defRPr sz="2400">
          <a:solidFill>
            <a:schemeClr val="tx1"/>
          </a:solidFill>
          <a:latin typeface="+mn-lt"/>
          <a:ea typeface="+mn-ea"/>
        </a:defRPr>
      </a:lvl3pPr>
      <a:lvl4pPr marL="1600200" indent="-228600" algn="l" rtl="0" eaLnBrk="0" fontAlgn="base" hangingPunct="0">
        <a:spcBef>
          <a:spcPct val="20000"/>
        </a:spcBef>
        <a:spcAft>
          <a:spcPct val="0"/>
        </a:spcAft>
        <a:buChar char="–"/>
        <a:defRPr sz="2000">
          <a:solidFill>
            <a:schemeClr val="tx1"/>
          </a:solidFill>
          <a:latin typeface="+mn-lt"/>
          <a:ea typeface="+mn-ea"/>
        </a:defRPr>
      </a:lvl4pPr>
      <a:lvl5pPr marL="2057400" indent="-228600" algn="l" rtl="0" eaLnBrk="0" fontAlgn="base" hangingPunct="0">
        <a:spcBef>
          <a:spcPct val="20000"/>
        </a:spcBef>
        <a:spcAft>
          <a:spcPct val="0"/>
        </a:spcAft>
        <a:buChar char="»"/>
        <a:defRPr sz="2000">
          <a:solidFill>
            <a:schemeClr val="tx1"/>
          </a:solidFill>
          <a:latin typeface="+mn-lt"/>
          <a:ea typeface="+mn-ea"/>
        </a:defRPr>
      </a:lvl5pPr>
      <a:lvl6pPr marL="2514600" indent="-228600" algn="l" rtl="0" fontAlgn="base">
        <a:spcBef>
          <a:spcPct val="20000"/>
        </a:spcBef>
        <a:spcAft>
          <a:spcPct val="0"/>
        </a:spcAft>
        <a:buChar char="»"/>
        <a:defRPr sz="2000">
          <a:solidFill>
            <a:schemeClr val="tx1"/>
          </a:solidFill>
          <a:latin typeface="+mn-lt"/>
          <a:ea typeface="+mn-ea"/>
        </a:defRPr>
      </a:lvl6pPr>
      <a:lvl7pPr marL="2971800" indent="-228600" algn="l" rtl="0" fontAlgn="base">
        <a:spcBef>
          <a:spcPct val="20000"/>
        </a:spcBef>
        <a:spcAft>
          <a:spcPct val="0"/>
        </a:spcAft>
        <a:buChar char="»"/>
        <a:defRPr sz="2000">
          <a:solidFill>
            <a:schemeClr val="tx1"/>
          </a:solidFill>
          <a:latin typeface="+mn-lt"/>
          <a:ea typeface="+mn-ea"/>
        </a:defRPr>
      </a:lvl7pPr>
      <a:lvl8pPr marL="3429000" indent="-228600" algn="l" rtl="0" fontAlgn="base">
        <a:spcBef>
          <a:spcPct val="20000"/>
        </a:spcBef>
        <a:spcAft>
          <a:spcPct val="0"/>
        </a:spcAft>
        <a:buChar char="»"/>
        <a:defRPr sz="2000">
          <a:solidFill>
            <a:schemeClr val="tx1"/>
          </a:solidFill>
          <a:latin typeface="+mn-lt"/>
          <a:ea typeface="+mn-ea"/>
        </a:defRPr>
      </a:lvl8pPr>
      <a:lvl9pPr marL="3886200" indent="-228600" algn="l" rtl="0" fontAlgn="base">
        <a:spcBef>
          <a:spcPct val="20000"/>
        </a:spcBef>
        <a:spcAft>
          <a:spcPct val="0"/>
        </a:spcAft>
        <a:buChar char="»"/>
        <a:defRPr sz="20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2.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2.png"/></Relationships>
</file>

<file path=ppt/slides/_rels/slide19.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3.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3.png"/></Relationships>
</file>

<file path=ppt/slides/_rels/slide21.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3.png"/></Relationships>
</file>

<file path=ppt/slides/_rels/slide22.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3.png"/></Relationships>
</file>

<file path=ppt/slides/_rels/slide23.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3.png"/></Relationships>
</file>

<file path=ppt/slides/_rels/slide24.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3.png"/></Relationships>
</file>

<file path=ppt/slides/_rels/slide25.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2.png"/></Relationships>
</file>

<file path=ppt/slides/_rels/slide26.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4.png"/></Relationships>
</file>

<file path=ppt/slides/_rels/slide27.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5.png"/></Relationships>
</file>

<file path=ppt/slides/_rels/slide28.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4.png"/></Relationships>
</file>

<file path=ppt/slides/_rels/slide29.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6.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4.png"/></Relationships>
</file>

<file path=ppt/slides/_rels/slide31.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6.png"/></Relationships>
</file>

<file path=ppt/slides/_rels/slide32.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4.png"/></Relationships>
</file>

<file path=ppt/slides/_rels/slide33.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6.png"/></Relationships>
</file>

<file path=ppt/slides/_rels/slide34.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4.png"/></Relationships>
</file>

<file path=ppt/slides/_rels/slide35.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5.png"/></Relationships>
</file>

<file path=ppt/slides/_rels/slide36.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4.png"/></Relationships>
</file>

<file path=ppt/slides/_rels/slide37.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7.png"/></Relationships>
</file>

<file path=ppt/slides/_rels/slide38.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8.png"/></Relationships>
</file>

<file path=ppt/slides/_rels/slide39.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7.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8.png"/></Relationships>
</file>

<file path=ppt/slides/_rels/slide41.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8.png"/></Relationships>
</file>

<file path=ppt/slides/_rels/slide42.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8.png"/></Relationships>
</file>

<file path=ppt/slides/_rels/slide43.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7.png"/></Relationships>
</file>

<file path=ppt/slides/_rels/slide44.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8.png"/></Relationships>
</file>

<file path=ppt/slides/_rels/slide45.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8.png"/></Relationships>
</file>

<file path=ppt/slides/_rels/slide46.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7.png"/></Relationships>
</file>

<file path=ppt/slides/_rels/slide47.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2.png"/></Relationships>
</file>

<file path=ppt/slides/_rels/slide48.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9.png"/></Relationships>
</file>

<file path=ppt/slides/_rels/slide49.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9.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1.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ags" Target="../tags/tag1.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5.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0.png"/></Relationships>
</file>

<file path=ppt/slides/_rels/slide66.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1.png"/></Relationships>
</file>

<file path=ppt/slides/_rels/slide67.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1.png"/></Relationships>
</file>

<file path=ppt/slides/_rels/slide68.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1.png"/></Relationships>
</file>

<file path=ppt/slides/_rels/slide69.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1.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0.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1.png"/></Relationships>
</file>

<file path=ppt/slides/_rels/slide71.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1.png"/></Relationships>
</file>

<file path=ppt/slides/_rels/slide72.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097" name="Rectangle 2"/>
          <p:cNvSpPr>
            <a:spLocks noGrp="true"/>
          </p:cNvSpPr>
          <p:nvPr>
            <p:ph type="subTitle" idx="1"/>
          </p:nvPr>
        </p:nvSpPr>
        <p:spPr/>
        <p:txBody>
          <a:bodyPr vert="horz" wrap="square" lIns="91440" tIns="45720" rIns="91440" bIns="45720" anchor="t" anchorCtr="false"/>
          <a:p>
            <a:pPr eaLnBrk="1" hangingPunct="1">
              <a:buClrTx/>
              <a:buSzTx/>
              <a:buFontTx/>
            </a:pPr>
            <a:endParaRPr lang="zh-CN" altLang="en-US" dirty="0">
              <a:latin typeface="+mn-lt"/>
              <a:ea typeface="+mn-ea"/>
              <a:cs typeface="+mn-cs"/>
            </a:endParaRPr>
          </a:p>
          <a:p>
            <a:pPr eaLnBrk="1" hangingPunct="1">
              <a:buClrTx/>
              <a:buSzTx/>
              <a:buFontTx/>
            </a:pPr>
            <a:endParaRPr lang="zh-CN" altLang="en-US" dirty="0">
              <a:latin typeface="+mn-lt"/>
              <a:ea typeface="+mn-ea"/>
              <a:cs typeface="+mn-cs"/>
            </a:endParaRPr>
          </a:p>
          <a:p>
            <a:pPr eaLnBrk="1" hangingPunct="1">
              <a:buClrTx/>
              <a:buSzTx/>
              <a:buFontTx/>
            </a:pPr>
            <a:endParaRPr lang="zh-CN" altLang="en-US" dirty="0">
              <a:latin typeface="+mn-lt"/>
              <a:ea typeface="+mn-ea"/>
              <a:cs typeface="+mn-cs"/>
            </a:endParaRPr>
          </a:p>
          <a:p>
            <a:pPr eaLnBrk="1" hangingPunct="1">
              <a:buClrTx/>
              <a:buSzTx/>
              <a:buFontTx/>
            </a:pPr>
            <a:endParaRPr lang="zh-CN" altLang="en-US" dirty="0">
              <a:latin typeface="+mn-lt"/>
              <a:ea typeface="+mn-ea"/>
              <a:cs typeface="+mn-cs"/>
            </a:endParaRPr>
          </a:p>
          <a:p>
            <a:pPr eaLnBrk="1" hangingPunct="1">
              <a:buClrTx/>
              <a:buSzTx/>
              <a:buFontTx/>
            </a:pPr>
            <a:endParaRPr lang="zh-CN" altLang="en-US" dirty="0">
              <a:latin typeface="+mn-lt"/>
              <a:ea typeface="+mn-ea"/>
              <a:cs typeface="+mn-cs"/>
            </a:endParaRPr>
          </a:p>
          <a:p>
            <a:pPr eaLnBrk="1" hangingPunct="1">
              <a:buClrTx/>
              <a:buSzTx/>
              <a:buFontTx/>
            </a:pPr>
            <a:endParaRPr lang="zh-CN" altLang="en-US" dirty="0">
              <a:latin typeface="+mn-lt"/>
              <a:ea typeface="+mn-ea"/>
              <a:cs typeface="+mn-cs"/>
            </a:endParaRPr>
          </a:p>
        </p:txBody>
      </p:sp>
      <p:sp>
        <p:nvSpPr>
          <p:cNvPr id="4098" name="Rectangle 3"/>
          <p:cNvSpPr/>
          <p:nvPr/>
        </p:nvSpPr>
        <p:spPr>
          <a:xfrm>
            <a:off x="1403350" y="1304925"/>
            <a:ext cx="7308850" cy="971550"/>
          </a:xfrm>
          <a:prstGeom prst="rect">
            <a:avLst/>
          </a:prstGeom>
          <a:noFill/>
          <a:ln w="9525">
            <a:noFill/>
          </a:ln>
        </p:spPr>
        <p:txBody>
          <a:bodyPr anchor="ctr" anchorCtr="false"/>
          <a:p>
            <a:pPr algn="ctr"/>
            <a:r>
              <a:rPr lang="en-US" altLang="zh-CN" sz="3600" dirty="0">
                <a:solidFill>
                  <a:schemeClr val="tx2"/>
                </a:solidFill>
                <a:latin typeface="Times New Roman" panose="02020603050405020304" pitchFamily="18" charset="0"/>
                <a:ea typeface="黑体" panose="02010609060101010101" pitchFamily="2" charset="-122"/>
              </a:rPr>
              <a:t>2024</a:t>
            </a:r>
            <a:r>
              <a:rPr lang="zh-CN" altLang="en-US" sz="3600" dirty="0">
                <a:solidFill>
                  <a:schemeClr val="tx2"/>
                </a:solidFill>
                <a:latin typeface="Times New Roman" panose="02020603050405020304" pitchFamily="18" charset="0"/>
                <a:ea typeface="黑体" panose="02010609060101010101" pitchFamily="2" charset="-122"/>
              </a:rPr>
              <a:t>年统计年定报</a:t>
            </a:r>
            <a:br>
              <a:rPr lang="zh-CN" altLang="en-US" sz="3600" dirty="0">
                <a:solidFill>
                  <a:schemeClr val="tx2"/>
                </a:solidFill>
                <a:latin typeface="Times New Roman" panose="02020603050405020304" pitchFamily="18" charset="0"/>
                <a:ea typeface="黑体" panose="02010609060101010101" pitchFamily="2" charset="-122"/>
              </a:rPr>
            </a:br>
            <a:r>
              <a:rPr lang="zh-CN" altLang="en-US" sz="3600" dirty="0">
                <a:solidFill>
                  <a:schemeClr val="tx2"/>
                </a:solidFill>
                <a:latin typeface="Times New Roman" panose="02020603050405020304" pitchFamily="18" charset="0"/>
                <a:ea typeface="黑体" panose="02010609060101010101" pitchFamily="2" charset="-122"/>
              </a:rPr>
              <a:t>统计报表制度培训课件</a:t>
            </a:r>
            <a:br>
              <a:rPr lang="zh-CN" altLang="en-US" b="1" dirty="0">
                <a:solidFill>
                  <a:schemeClr val="tx2"/>
                </a:solidFill>
                <a:latin typeface="Times New Roman" panose="02020603050405020304" pitchFamily="18" charset="0"/>
                <a:ea typeface="黑体" panose="02010609060101010101" pitchFamily="2" charset="-122"/>
              </a:rPr>
            </a:br>
            <a:endParaRPr lang="zh-CN" altLang="en-US" sz="4400" dirty="0">
              <a:solidFill>
                <a:schemeClr val="accent1"/>
              </a:solidFill>
              <a:latin typeface="华文楷体" panose="02010600040101010101" pitchFamily="2" charset="-122"/>
              <a:ea typeface="华文琥珀" panose="02010800040101010101" pitchFamily="2" charset="-122"/>
            </a:endParaRPr>
          </a:p>
        </p:txBody>
      </p:sp>
      <p:sp>
        <p:nvSpPr>
          <p:cNvPr id="4099" name="Rectangle 4"/>
          <p:cNvSpPr/>
          <p:nvPr/>
        </p:nvSpPr>
        <p:spPr>
          <a:xfrm>
            <a:off x="1295400" y="4545013"/>
            <a:ext cx="7524750" cy="1752600"/>
          </a:xfrm>
          <a:prstGeom prst="rect">
            <a:avLst/>
          </a:prstGeom>
          <a:noFill/>
          <a:ln w="9525">
            <a:noFill/>
          </a:ln>
        </p:spPr>
        <p:txBody>
          <a:bodyPr anchor="t" anchorCtr="false"/>
          <a:p>
            <a:pPr algn="ctr">
              <a:spcBef>
                <a:spcPct val="20000"/>
              </a:spcBef>
            </a:pPr>
            <a:r>
              <a:rPr lang="zh-CN" altLang="en-US" sz="2400" b="1" dirty="0">
                <a:solidFill>
                  <a:schemeClr val="tx2"/>
                </a:solidFill>
                <a:latin typeface="楷体_GB2312" panose="02010609030101010101" pitchFamily="49" charset="-122"/>
                <a:ea typeface="楷体_GB2312" panose="02010609030101010101" pitchFamily="49" charset="-122"/>
              </a:rPr>
              <a:t>丰</a:t>
            </a:r>
            <a:r>
              <a:rPr lang="en-US" altLang="zh-CN" sz="2400" b="1" dirty="0">
                <a:solidFill>
                  <a:schemeClr val="tx2"/>
                </a:solidFill>
                <a:latin typeface="楷体_GB2312" panose="02010609030101010101" pitchFamily="49" charset="-122"/>
                <a:ea typeface="楷体_GB2312" panose="02010609030101010101" pitchFamily="49" charset="-122"/>
              </a:rPr>
              <a:t> </a:t>
            </a:r>
            <a:r>
              <a:rPr lang="zh-CN" altLang="en-US" sz="2400" b="1" dirty="0">
                <a:solidFill>
                  <a:schemeClr val="tx2"/>
                </a:solidFill>
                <a:latin typeface="楷体_GB2312" panose="02010609030101010101" pitchFamily="49" charset="-122"/>
                <a:ea typeface="楷体_GB2312" panose="02010609030101010101" pitchFamily="49" charset="-122"/>
              </a:rPr>
              <a:t>台</a:t>
            </a:r>
            <a:r>
              <a:rPr lang="en-US" altLang="zh-CN" sz="2400" b="1" dirty="0">
                <a:solidFill>
                  <a:schemeClr val="tx2"/>
                </a:solidFill>
                <a:latin typeface="楷体_GB2312" panose="02010609030101010101" pitchFamily="49" charset="-122"/>
                <a:ea typeface="楷体_GB2312" panose="02010609030101010101" pitchFamily="49" charset="-122"/>
              </a:rPr>
              <a:t> </a:t>
            </a:r>
            <a:r>
              <a:rPr lang="zh-CN" altLang="en-US" sz="2400" b="1" dirty="0">
                <a:solidFill>
                  <a:schemeClr val="tx2"/>
                </a:solidFill>
                <a:latin typeface="楷体_GB2312" panose="02010609030101010101" pitchFamily="49" charset="-122"/>
                <a:ea typeface="楷体_GB2312" panose="02010609030101010101" pitchFamily="49" charset="-122"/>
              </a:rPr>
              <a:t>区  统  计  局</a:t>
            </a:r>
            <a:endParaRPr lang="en-US" altLang="zh-CN" sz="2400" b="1" dirty="0">
              <a:solidFill>
                <a:schemeClr val="tx2"/>
              </a:solidFill>
              <a:latin typeface="楷体_GB2312" panose="02010609030101010101" pitchFamily="49" charset="-122"/>
              <a:ea typeface="楷体_GB2312" panose="02010609030101010101" pitchFamily="49" charset="-122"/>
            </a:endParaRPr>
          </a:p>
          <a:p>
            <a:pPr algn="ctr">
              <a:lnSpc>
                <a:spcPct val="120000"/>
              </a:lnSpc>
              <a:spcBef>
                <a:spcPct val="20000"/>
              </a:spcBef>
            </a:pPr>
            <a:r>
              <a:rPr lang="en-US" altLang="zh-CN" sz="2400" b="1" dirty="0">
                <a:solidFill>
                  <a:schemeClr val="tx2"/>
                </a:solidFill>
                <a:latin typeface="楷体_GB2312" panose="02010609030101010101" pitchFamily="49" charset="-122"/>
                <a:ea typeface="楷体_GB2312" panose="02010609030101010101" pitchFamily="49" charset="-122"/>
              </a:rPr>
              <a:t>2024</a:t>
            </a:r>
            <a:r>
              <a:rPr lang="zh-CN" altLang="en-US" sz="2400" b="1" dirty="0">
                <a:solidFill>
                  <a:schemeClr val="tx2"/>
                </a:solidFill>
                <a:latin typeface="楷体_GB2312" panose="02010609030101010101" pitchFamily="49" charset="-122"/>
                <a:ea typeface="楷体_GB2312" panose="02010609030101010101" pitchFamily="49" charset="-122"/>
              </a:rPr>
              <a:t>年</a:t>
            </a:r>
            <a:r>
              <a:rPr lang="en-US" altLang="zh-CN" sz="2400" b="1" dirty="0">
                <a:solidFill>
                  <a:schemeClr val="tx2"/>
                </a:solidFill>
                <a:latin typeface="楷体_GB2312" panose="02010609030101010101" pitchFamily="49" charset="-122"/>
                <a:ea typeface="楷体_GB2312" panose="02010609030101010101" pitchFamily="49" charset="-122"/>
              </a:rPr>
              <a:t>12</a:t>
            </a:r>
            <a:r>
              <a:rPr lang="zh-CN" altLang="en-US" sz="2400" b="1" dirty="0">
                <a:solidFill>
                  <a:schemeClr val="tx2"/>
                </a:solidFill>
                <a:latin typeface="楷体_GB2312" panose="02010609030101010101" pitchFamily="49" charset="-122"/>
                <a:ea typeface="楷体_GB2312" panose="02010609030101010101" pitchFamily="49" charset="-122"/>
              </a:rPr>
              <a:t>月制作</a:t>
            </a:r>
            <a:endParaRPr lang="zh-CN" altLang="en-US" sz="2400" b="1" dirty="0">
              <a:solidFill>
                <a:schemeClr val="tx2"/>
              </a:solidFill>
              <a:latin typeface="楷体_GB2312" panose="02010609030101010101" pitchFamily="49" charset="-122"/>
              <a:ea typeface="楷体_GB2312" panose="02010609030101010101" pitchFamily="49" charset="-122"/>
            </a:endParaRPr>
          </a:p>
        </p:txBody>
      </p:sp>
      <p:sp>
        <p:nvSpPr>
          <p:cNvPr id="4100" name="Rectangle 5"/>
          <p:cNvSpPr/>
          <p:nvPr/>
        </p:nvSpPr>
        <p:spPr>
          <a:xfrm>
            <a:off x="1476375" y="2457450"/>
            <a:ext cx="7307263" cy="1763713"/>
          </a:xfrm>
          <a:prstGeom prst="rect">
            <a:avLst/>
          </a:prstGeom>
          <a:noFill/>
          <a:ln w="9525">
            <a:noFill/>
          </a:ln>
        </p:spPr>
        <p:txBody>
          <a:bodyPr anchor="ctr" anchorCtr="false"/>
          <a:p>
            <a:pPr algn="ctr">
              <a:lnSpc>
                <a:spcPct val="130000"/>
              </a:lnSpc>
            </a:pPr>
            <a:r>
              <a:rPr lang="zh-CN" altLang="en-US" sz="5400" dirty="0">
                <a:solidFill>
                  <a:schemeClr val="tx1"/>
                </a:solidFill>
                <a:latin typeface="华文楷体" panose="02010600040101010101" pitchFamily="2" charset="-122"/>
                <a:ea typeface="华文彩云" panose="02010800040101010101" pitchFamily="2" charset="-122"/>
              </a:rPr>
              <a:t>服务业非企业财务</a:t>
            </a:r>
            <a:br>
              <a:rPr lang="en-US" altLang="zh-CN" sz="5400" dirty="0">
                <a:solidFill>
                  <a:schemeClr val="tx1"/>
                </a:solidFill>
                <a:latin typeface="华文楷体" panose="02010600040101010101" pitchFamily="2" charset="-122"/>
                <a:ea typeface="华文琥珀" panose="02010800040101010101" pitchFamily="2" charset="-122"/>
              </a:rPr>
            </a:br>
            <a:endParaRPr lang="en-US" altLang="zh-CN" sz="2800" b="1" dirty="0">
              <a:solidFill>
                <a:schemeClr val="tx1"/>
              </a:solidFill>
              <a:latin typeface="华文楷体" panose="02010600040101010101" pitchFamily="2" charset="-122"/>
              <a:ea typeface="宋体" pitchFamily="2" charset="-122"/>
            </a:endParaRPr>
          </a:p>
        </p:txBody>
      </p:sp>
    </p:spTree>
  </p:cSld>
  <p:clrMapOvr>
    <a:masterClrMapping/>
  </p:clrMapOvr>
  <p:transition spd="slow"/>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4337" name="标题 1"/>
          <p:cNvSpPr>
            <a:spLocks noGrp="true"/>
          </p:cNvSpPr>
          <p:nvPr>
            <p:ph type="title"/>
          </p:nvPr>
        </p:nvSpPr>
        <p:spPr/>
        <p:txBody>
          <a:bodyPr vert="horz" wrap="square" lIns="91440" tIns="45720" rIns="91440" bIns="45720" anchor="ctr" anchorCtr="false"/>
          <a:p>
            <a:endParaRPr lang="zh-CN" altLang="en-US" dirty="0"/>
          </a:p>
        </p:txBody>
      </p:sp>
      <p:graphicFrame>
        <p:nvGraphicFramePr>
          <p:cNvPr id="4" name="内容占位符 3"/>
          <p:cNvGraphicFramePr>
            <a:graphicFrameLocks noGrp="true"/>
          </p:cNvGraphicFramePr>
          <p:nvPr>
            <p:ph type="tbl" idx="1"/>
          </p:nvPr>
        </p:nvGraphicFramePr>
        <p:xfrm>
          <a:off x="0" y="68580"/>
          <a:ext cx="9046210" cy="7066280"/>
        </p:xfrm>
        <a:graphic>
          <a:graphicData uri="http://schemas.openxmlformats.org/drawingml/2006/table">
            <a:tbl>
              <a:tblPr firstRow="true" bandRow="true">
                <a:tableStyleId>{5C22544A-7EE6-4342-B048-85BDC9FD1C3A}</a:tableStyleId>
              </a:tblPr>
              <a:tblGrid>
                <a:gridCol w="2807970"/>
                <a:gridCol w="4269740"/>
                <a:gridCol w="1968500"/>
              </a:tblGrid>
              <a:tr h="802005">
                <a:tc rowSpan="2">
                  <a:txBody>
                    <a:bodyPr/>
                    <a:lstStyle/>
                    <a:p>
                      <a:pPr algn="ctr" rtl="0" fontAlgn="ctr"/>
                      <a:r>
                        <a:rPr lang="zh-CN" altLang="en-US" sz="2600" b="1" i="0" u="none" strike="noStrike" dirty="0" smtClean="0">
                          <a:solidFill>
                            <a:srgbClr val="000000"/>
                          </a:solidFill>
                          <a:latin typeface="黑体" panose="02010609060101010101" pitchFamily="2" charset="-122"/>
                        </a:rPr>
                        <a:t>月报表</a:t>
                      </a:r>
                      <a:endParaRPr lang="zh-CN" altLang="en-US" sz="2600" b="1" i="0" u="none" strike="noStrike" dirty="0">
                        <a:solidFill>
                          <a:srgbClr val="000000"/>
                        </a:solidFill>
                        <a:latin typeface="黑体" panose="02010609060101010101" pitchFamily="2" charset="-122"/>
                      </a:endParaRPr>
                    </a:p>
                  </a:txBody>
                  <a:tcPr marL="9525" marR="9525" marT="9525" marB="0" anchor="ctr"/>
                </a:tc>
                <a:tc rowSpan="2">
                  <a:txBody>
                    <a:bodyPr/>
                    <a:lstStyle/>
                    <a:p>
                      <a:pPr algn="ctr" rtl="0" fontAlgn="ctr"/>
                      <a:r>
                        <a:rPr lang="zh-CN" altLang="en-US" sz="2600" b="1" i="0" u="none" strike="noStrike" dirty="0">
                          <a:solidFill>
                            <a:srgbClr val="000000"/>
                          </a:solidFill>
                          <a:latin typeface="黑体" panose="02010609060101010101" pitchFamily="2" charset="-122"/>
                        </a:rPr>
                        <a:t>统计范围</a:t>
                      </a:r>
                      <a:endParaRPr lang="zh-CN" altLang="en-US" sz="2600" b="1" i="0" u="none" strike="noStrike" dirty="0">
                        <a:solidFill>
                          <a:srgbClr val="000000"/>
                        </a:solidFill>
                        <a:latin typeface="黑体" panose="02010609060101010101" pitchFamily="2" charset="-122"/>
                      </a:endParaRPr>
                    </a:p>
                  </a:txBody>
                  <a:tcPr marL="9525" marR="9525" marT="9525" marB="0" anchor="ctr"/>
                </a:tc>
                <a:tc>
                  <a:txBody>
                    <a:bodyPr/>
                    <a:lstStyle/>
                    <a:p>
                      <a:pPr algn="ctr" rtl="0" fontAlgn="ctr"/>
                      <a:r>
                        <a:rPr lang="zh-CN" altLang="en-US" sz="2600" b="1" i="0" u="none" strike="noStrike" dirty="0">
                          <a:solidFill>
                            <a:srgbClr val="000000"/>
                          </a:solidFill>
                          <a:latin typeface="黑体" panose="02010609060101010101" pitchFamily="2" charset="-122"/>
                        </a:rPr>
                        <a:t>报送时间及方式</a:t>
                      </a:r>
                      <a:endParaRPr lang="zh-CN" altLang="en-US" sz="2600" b="1" i="0" u="none" strike="noStrike" dirty="0">
                        <a:solidFill>
                          <a:srgbClr val="000000"/>
                        </a:solidFill>
                        <a:latin typeface="黑体" panose="02010609060101010101" pitchFamily="2" charset="-122"/>
                      </a:endParaRPr>
                    </a:p>
                  </a:txBody>
                  <a:tcPr marL="9525" marR="9525" marT="9525" marB="0" anchor="ctr"/>
                </a:tc>
              </a:tr>
              <a:tr h="508635">
                <a:tc vMerge="true">
                  <a:tcPr/>
                </a:tc>
                <a:tc vMerge="true">
                  <a:tcPr/>
                </a:tc>
                <a:tc>
                  <a:txBody>
                    <a:bodyPr/>
                    <a:lstStyle/>
                    <a:p>
                      <a:pPr algn="ctr" fontAlgn="ctr"/>
                      <a:r>
                        <a:rPr lang="zh-CN" altLang="en-US" sz="2600" b="1" i="0" u="none" strike="noStrike" dirty="0">
                          <a:solidFill>
                            <a:srgbClr val="000000"/>
                          </a:solidFill>
                          <a:latin typeface="黑体" panose="02010609060101010101" pitchFamily="2" charset="-122"/>
                        </a:rPr>
                        <a:t>单位</a:t>
                      </a:r>
                      <a:endParaRPr lang="zh-CN" altLang="en-US" sz="2600" b="1" i="0" u="none" strike="noStrike" dirty="0">
                        <a:solidFill>
                          <a:srgbClr val="000000"/>
                        </a:solidFill>
                        <a:latin typeface="黑体" panose="02010609060101010101" pitchFamily="2" charset="-122"/>
                      </a:endParaRPr>
                    </a:p>
                  </a:txBody>
                  <a:tcPr marL="9525" marR="9525" marT="9525" marB="0" anchor="ctr"/>
                </a:tc>
              </a:tr>
              <a:tr h="2883535">
                <a:tc>
                  <a:txBody>
                    <a:bodyPr/>
                    <a:lstStyle/>
                    <a:p>
                      <a:pPr algn="ctr" rtl="0" fontAlgn="ctr"/>
                      <a:r>
                        <a:rPr lang="zh-CN" altLang="en-US" sz="2400" b="1" i="0" u="none" strike="noStrike" dirty="0" smtClean="0">
                          <a:solidFill>
                            <a:srgbClr val="000000"/>
                          </a:solidFill>
                          <a:latin typeface="黑体" panose="02010609060101010101" pitchFamily="2" charset="-122"/>
                        </a:rPr>
                        <a:t>国家范围</a:t>
                      </a:r>
                      <a:endParaRPr lang="zh-CN" altLang="en-US" sz="2400" b="1" i="0" u="none" strike="noStrike" dirty="0">
                        <a:solidFill>
                          <a:srgbClr val="000000"/>
                        </a:solidFill>
                        <a:latin typeface="黑体" panose="02010609060101010101" pitchFamily="2" charset="-122"/>
                      </a:endParaRPr>
                    </a:p>
                  </a:txBody>
                  <a:tcPr marL="9525" marR="9525" marT="9525" marB="0" anchor="ctr"/>
                </a:tc>
                <a:tc>
                  <a:txBody>
                    <a:bodyPr/>
                    <a:lstStyle/>
                    <a:p>
                      <a:r>
                        <a:rPr kumimoji="0" lang="zh-CN" altLang="en-US" sz="1800" b="1" kern="1200" dirty="0" smtClean="0">
                          <a:solidFill>
                            <a:schemeClr val="dk1"/>
                          </a:solidFill>
                          <a:latin typeface="+mn-lt"/>
                          <a:ea typeface="+mn-ea"/>
                          <a:cs typeface="+mn-cs"/>
                        </a:rPr>
                        <a:t>辖区内不执行企业会计制度，且年总收入在</a:t>
                      </a:r>
                      <a:r>
                        <a:rPr kumimoji="0" lang="en-US" sz="1800" b="1" kern="1200" dirty="0" smtClean="0">
                          <a:solidFill>
                            <a:schemeClr val="dk1"/>
                          </a:solidFill>
                          <a:latin typeface="+mn-lt"/>
                          <a:ea typeface="+mn-ea"/>
                          <a:cs typeface="+mn-cs"/>
                        </a:rPr>
                        <a:t>1000</a:t>
                      </a:r>
                      <a:r>
                        <a:rPr kumimoji="0" lang="zh-CN" altLang="en-US" sz="1800" b="1" kern="1200" dirty="0" smtClean="0">
                          <a:solidFill>
                            <a:schemeClr val="dk1"/>
                          </a:solidFill>
                          <a:latin typeface="+mn-lt"/>
                          <a:ea typeface="+mn-ea"/>
                          <a:cs typeface="+mn-cs"/>
                        </a:rPr>
                        <a:t>万元及以上的教育行业、社会工作行业事业单位</a:t>
                      </a:r>
                      <a:r>
                        <a:rPr kumimoji="0" lang="en-US" sz="1800" b="1" kern="1200" dirty="0" smtClean="0">
                          <a:solidFill>
                            <a:schemeClr val="dk1"/>
                          </a:solidFill>
                          <a:latin typeface="+mn-lt"/>
                          <a:ea typeface="+mn-ea"/>
                          <a:cs typeface="+mn-cs"/>
                        </a:rPr>
                        <a:t>;</a:t>
                      </a:r>
                      <a:r>
                        <a:rPr kumimoji="0" lang="zh-CN" altLang="en-US" sz="1800" b="1" kern="1200" dirty="0" smtClean="0">
                          <a:solidFill>
                            <a:schemeClr val="dk1"/>
                          </a:solidFill>
                          <a:latin typeface="+mn-lt"/>
                          <a:ea typeface="+mn-ea"/>
                          <a:cs typeface="+mn-cs"/>
                        </a:rPr>
                        <a:t>以及辖区内不执行企业会计制度，且年总收入在</a:t>
                      </a:r>
                      <a:r>
                        <a:rPr kumimoji="0" lang="en-US" sz="1800" b="1" kern="1200" dirty="0" smtClean="0">
                          <a:solidFill>
                            <a:srgbClr val="FF0000"/>
                          </a:solidFill>
                          <a:latin typeface="+mn-lt"/>
                          <a:ea typeface="+mn-ea"/>
                          <a:cs typeface="+mn-cs"/>
                        </a:rPr>
                        <a:t>2000</a:t>
                      </a:r>
                      <a:r>
                        <a:rPr kumimoji="0" lang="zh-CN" altLang="en-US" sz="1800" b="1" kern="1200" dirty="0" smtClean="0">
                          <a:solidFill>
                            <a:srgbClr val="FF0000"/>
                          </a:solidFill>
                          <a:latin typeface="+mn-lt"/>
                          <a:ea typeface="+mn-ea"/>
                          <a:cs typeface="+mn-cs"/>
                        </a:rPr>
                        <a:t>万元及以上的卫生行业</a:t>
                      </a:r>
                      <a:r>
                        <a:rPr kumimoji="0" lang="zh-CN" altLang="en-US" sz="1800" b="1" kern="1200" dirty="0" smtClean="0">
                          <a:solidFill>
                            <a:schemeClr val="dk1"/>
                          </a:solidFill>
                          <a:latin typeface="+mn-lt"/>
                          <a:ea typeface="+mn-ea"/>
                          <a:cs typeface="+mn-cs"/>
                        </a:rPr>
                        <a:t>事业单位。</a:t>
                      </a:r>
                      <a:endParaRPr lang="zh-CN" altLang="en-US" sz="1800" b="1" kern="1200" dirty="0">
                        <a:solidFill>
                          <a:schemeClr val="dk1"/>
                        </a:solidFill>
                        <a:latin typeface="+mn-lt"/>
                        <a:ea typeface="+mn-ea"/>
                        <a:cs typeface="+mn-cs"/>
                      </a:endParaRPr>
                    </a:p>
                  </a:txBody>
                  <a:tcPr marL="9525" marR="9525" marT="9525" marB="0" anchor="ctr"/>
                </a:tc>
                <a:tc rowSpan="2">
                  <a:txBody>
                    <a:bodyPr/>
                    <a:lstStyle/>
                    <a:p>
                      <a:pPr algn="ctr" fontAlgn="ctr"/>
                      <a:r>
                        <a:rPr lang="zh-CN" altLang="en-US" sz="2000" b="1" i="0" u="none" strike="noStrike" dirty="0" smtClean="0">
                          <a:solidFill>
                            <a:srgbClr val="000000"/>
                          </a:solidFill>
                          <a:latin typeface="宋体" pitchFamily="2" charset="-122"/>
                        </a:rPr>
                        <a:t>月后</a:t>
                      </a:r>
                      <a:r>
                        <a:rPr lang="en-US" altLang="zh-CN" sz="2000" b="1" i="0" u="none" strike="noStrike" dirty="0" smtClean="0">
                          <a:solidFill>
                            <a:srgbClr val="000000"/>
                          </a:solidFill>
                          <a:latin typeface="宋体" pitchFamily="2" charset="-122"/>
                        </a:rPr>
                        <a:t>20</a:t>
                      </a:r>
                      <a:r>
                        <a:rPr lang="zh-CN" altLang="en-US" sz="2000" b="1" i="0" u="none" strike="noStrike" dirty="0" smtClean="0">
                          <a:solidFill>
                            <a:srgbClr val="000000"/>
                          </a:solidFill>
                          <a:latin typeface="宋体" pitchFamily="2" charset="-122"/>
                        </a:rPr>
                        <a:t>日</a:t>
                      </a:r>
                      <a:r>
                        <a:rPr lang="en-US" altLang="zh-CN" sz="2000" b="1" i="0" u="none" strike="noStrike" dirty="0" smtClean="0">
                          <a:solidFill>
                            <a:srgbClr val="000000"/>
                          </a:solidFill>
                          <a:latin typeface="宋体" pitchFamily="2" charset="-122"/>
                        </a:rPr>
                        <a:t>18</a:t>
                      </a:r>
                      <a:r>
                        <a:rPr lang="zh-CN" altLang="en-US" sz="2000" b="1" i="0" u="none" strike="noStrike" dirty="0" smtClean="0">
                          <a:solidFill>
                            <a:srgbClr val="000000"/>
                          </a:solidFill>
                          <a:latin typeface="宋体" pitchFamily="2" charset="-122"/>
                        </a:rPr>
                        <a:t>时前网上填报（</a:t>
                      </a:r>
                      <a:r>
                        <a:rPr lang="en-US" altLang="zh-CN" sz="2000" b="1" i="0" u="none" strike="noStrike" dirty="0" smtClean="0">
                          <a:solidFill>
                            <a:srgbClr val="000000"/>
                          </a:solidFill>
                          <a:latin typeface="宋体" pitchFamily="2" charset="-122"/>
                        </a:rPr>
                        <a:t>1</a:t>
                      </a:r>
                      <a:r>
                        <a:rPr lang="zh-CN" altLang="en-US" sz="2000" b="1" i="0" u="none" strike="noStrike" dirty="0" smtClean="0">
                          <a:solidFill>
                            <a:srgbClr val="000000"/>
                          </a:solidFill>
                          <a:latin typeface="宋体" pitchFamily="2" charset="-122"/>
                        </a:rPr>
                        <a:t>月免报）</a:t>
                      </a:r>
                      <a:endParaRPr lang="zh-CN" altLang="en-US" sz="2000" b="1" i="0" u="none" strike="noStrike" dirty="0">
                        <a:solidFill>
                          <a:srgbClr val="000000"/>
                        </a:solidFill>
                        <a:latin typeface="宋体" pitchFamily="2" charset="-122"/>
                      </a:endParaRPr>
                    </a:p>
                  </a:txBody>
                  <a:tcPr marL="9525" marR="9525" marT="9525" marB="0" anchor="ctr"/>
                </a:tc>
              </a:tr>
              <a:tr h="2872105">
                <a:tc>
                  <a:txBody>
                    <a:bodyPr/>
                    <a:lstStyle/>
                    <a:p>
                      <a:pPr algn="ctr" rtl="0" fontAlgn="ctr"/>
                      <a:r>
                        <a:rPr lang="zh-CN" altLang="en-US" sz="2400" b="1" i="0" u="none" strike="noStrike" dirty="0" smtClean="0">
                          <a:solidFill>
                            <a:srgbClr val="000000"/>
                          </a:solidFill>
                          <a:latin typeface="黑体" panose="02010609060101010101" pitchFamily="2" charset="-122"/>
                        </a:rPr>
                        <a:t>北京范围</a:t>
                      </a:r>
                      <a:endParaRPr lang="zh-CN" altLang="en-US" sz="2400" b="1" i="0" u="none" strike="noStrike" dirty="0">
                        <a:solidFill>
                          <a:srgbClr val="000000"/>
                        </a:solidFill>
                        <a:latin typeface="黑体" panose="02010609060101010101" pitchFamily="2" charset="-122"/>
                      </a:endParaRPr>
                    </a:p>
                  </a:txBody>
                  <a:tcPr marL="9525" marR="9525" marT="9525" marB="0" anchor="ctr"/>
                </a:tc>
                <a:tc>
                  <a:txBody>
                    <a:bodyPr/>
                    <a:lstStyle/>
                    <a:p>
                      <a:pPr algn="l" rtl="0" fontAlgn="ctr"/>
                      <a:r>
                        <a:rPr lang="zh-CN" altLang="en-US" sz="1800" b="1" kern="1200" dirty="0" smtClean="0">
                          <a:solidFill>
                            <a:schemeClr val="dk1"/>
                          </a:solidFill>
                          <a:latin typeface="+mn-lt"/>
                          <a:ea typeface="+mn-ea"/>
                          <a:cs typeface="+mn-cs"/>
                        </a:rPr>
                        <a:t>不执行企业会计制度，且年总收入在</a:t>
                      </a:r>
                      <a:r>
                        <a:rPr lang="en-US" sz="1800" b="1" kern="1200" dirty="0" smtClean="0">
                          <a:solidFill>
                            <a:schemeClr val="dk1"/>
                          </a:solidFill>
                          <a:latin typeface="+mn-lt"/>
                          <a:ea typeface="+mn-ea"/>
                          <a:cs typeface="+mn-cs"/>
                        </a:rPr>
                        <a:t>1000</a:t>
                      </a:r>
                      <a:r>
                        <a:rPr lang="zh-CN" altLang="en-US" sz="1800" b="1" kern="1200" dirty="0" smtClean="0">
                          <a:solidFill>
                            <a:schemeClr val="dk1"/>
                          </a:solidFill>
                          <a:latin typeface="+mn-lt"/>
                          <a:ea typeface="+mn-ea"/>
                          <a:cs typeface="+mn-cs"/>
                        </a:rPr>
                        <a:t>万元及以上的服务业事业单位、民间非营利组织法人单位（不含教育、卫生和社会工作事业法人单位、公共管理、社会保障和社会组织行业）。</a:t>
                      </a:r>
                      <a:endParaRPr lang="zh-CN" altLang="en-US" sz="2400" b="1" i="0" u="none" strike="noStrike" dirty="0">
                        <a:solidFill>
                          <a:srgbClr val="000000"/>
                        </a:solidFill>
                        <a:latin typeface="黑体" panose="02010609060101010101" pitchFamily="2" charset="-122"/>
                      </a:endParaRPr>
                    </a:p>
                  </a:txBody>
                  <a:tcPr marL="9525" marR="9525" marT="9525" marB="0" anchor="ctr"/>
                </a:tc>
                <a:tc vMerge="true">
                  <a:tcPr/>
                </a:tc>
              </a:tr>
            </a:tbl>
          </a:graphicData>
        </a:graphic>
      </p:graphicFrame>
    </p:spTree>
  </p:cSld>
  <p:clrMapOvr>
    <a:masterClrMapping/>
  </p:clrMapOvr>
  <p:transition spd="slow"/>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true"/>
          </p:cNvSpPr>
          <p:nvPr>
            <p:ph type="title"/>
          </p:nvPr>
        </p:nvSpPr>
        <p:spPr>
          <a:xfrm>
            <a:off x="1066800" y="609600"/>
            <a:ext cx="7391400" cy="3853180"/>
          </a:xfrm>
        </p:spPr>
        <p:txBody>
          <a:bodyPr/>
          <a:p>
            <a:r>
              <a:rPr lang="zh-CN" altLang="en-US" b="1" dirty="0">
                <a:solidFill>
                  <a:srgbClr val="FFFFFF"/>
                </a:solidFill>
                <a:latin typeface="黑体" panose="02010609060101010101" pitchFamily="2" charset="-122"/>
                <a:ea typeface="黑体" panose="02010609060101010101" pitchFamily="2" charset="-122"/>
                <a:sym typeface="+mn-ea"/>
              </a:rPr>
              <a:t>三、注意事项</a:t>
            </a:r>
            <a:br>
              <a:rPr lang="zh-CN" altLang="en-US" b="1" dirty="0">
                <a:solidFill>
                  <a:srgbClr val="FFFFFF"/>
                </a:solidFill>
                <a:latin typeface="黑体" panose="02010609060101010101" pitchFamily="2" charset="-122"/>
                <a:ea typeface="黑体" panose="02010609060101010101" pitchFamily="2" charset="-122"/>
              </a:rPr>
            </a:br>
            <a:endParaRPr lang="zh-CN" altLang="en-US"/>
          </a:p>
        </p:txBody>
      </p:sp>
    </p:spTree>
  </p:cSld>
  <p:clrMapOvr>
    <a:masterClrMapping/>
  </p:clrMapOvr>
  <p:transition spd="slow"/>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4274" name="Rectangle 2"/>
          <p:cNvSpPr>
            <a:spLocks noChangeArrowheads="true"/>
          </p:cNvSpPr>
          <p:nvPr/>
        </p:nvSpPr>
        <p:spPr bwMode="auto">
          <a:xfrm>
            <a:off x="1066800" y="2514600"/>
            <a:ext cx="7923213" cy="4343400"/>
          </a:xfrm>
          <a:prstGeom prst="rect">
            <a:avLst/>
          </a:prstGeom>
          <a:noFill/>
          <a:ln w="9525">
            <a:noFill/>
            <a:miter lim="800000"/>
          </a:ln>
        </p:spPr>
        <p:txBody>
          <a:bodyPr anchor="ct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3200" b="0" i="0" u="none" strike="noStrike" kern="1200" cap="none" spc="0" normalizeH="0" baseline="0" noProof="0" dirty="0">
              <a:ln>
                <a:noFill/>
              </a:ln>
              <a:solidFill>
                <a:srgbClr val="FFCC00"/>
              </a:solidFill>
              <a:effectLst/>
              <a:uLnTx/>
              <a:uFillTx/>
              <a:latin typeface="Times New Roman" panose="02020603050405020304" pitchFamily="18" charset="0"/>
              <a:ea typeface="仿宋_GB2312" panose="02010609030101010101" pitchFamily="49" charset="-122"/>
              <a:cs typeface="+mn-cs"/>
            </a:endParaRPr>
          </a:p>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en-US" sz="3200" b="0" i="0" u="none" strike="noStrike" kern="1200" cap="none" spc="0" normalizeH="0" baseline="0" noProof="0" dirty="0">
                <a:ln>
                  <a:noFill/>
                </a:ln>
                <a:solidFill>
                  <a:srgbClr val="FFCC00"/>
                </a:solidFill>
                <a:effectLst/>
                <a:uLnTx/>
                <a:uFillTx/>
                <a:latin typeface="Times New Roman" panose="02020603050405020304" pitchFamily="18" charset="0"/>
                <a:ea typeface="仿宋_GB2312" panose="02010609030101010101" pitchFamily="49" charset="-122"/>
                <a:cs typeface="+mn-cs"/>
              </a:rPr>
              <a:t>填报中易错点：</a:t>
            </a:r>
            <a:endParaRPr kumimoji="0" lang="en-US" altLang="zh-CN" sz="3600" b="0" i="0" u="none" strike="noStrike" kern="1200" cap="none" spc="0" normalizeH="0" baseline="0" noProof="0" dirty="0">
              <a:ln>
                <a:noFill/>
              </a:ln>
              <a:solidFill>
                <a:srgbClr val="FFFF00"/>
              </a:solidFill>
              <a:effectLst/>
              <a:uLnTx/>
              <a:uFillTx/>
              <a:latin typeface="Times New Roman" panose="02020603050405020304" pitchFamily="18" charset="0"/>
              <a:ea typeface="仿宋_GB2312" panose="02010609030101010101" pitchFamily="49" charset="-122"/>
              <a:cs typeface="+mn-cs"/>
            </a:endParaRPr>
          </a:p>
          <a:p>
            <a:pPr marL="0" marR="0" lvl="0" indent="0" algn="l" defTabSz="914400" rtl="0" eaLnBrk="1" fontAlgn="base" latinLnBrk="0" hangingPunct="1">
              <a:lnSpc>
                <a:spcPct val="100000"/>
              </a:lnSpc>
              <a:spcBef>
                <a:spcPct val="0"/>
              </a:spcBef>
              <a:spcAft>
                <a:spcPct val="0"/>
              </a:spcAft>
              <a:buClrTx/>
              <a:buSzTx/>
              <a:buFontTx/>
              <a:buNone/>
              <a:defRPr/>
            </a:pPr>
            <a:r>
              <a:rPr kumimoji="0" lang="en-US" altLang="zh-CN" sz="3600" b="0" i="0" u="none" strike="noStrike" kern="1200" cap="none" spc="0" normalizeH="0" baseline="0" noProof="0" dirty="0">
                <a:ln>
                  <a:noFill/>
                </a:ln>
                <a:solidFill>
                  <a:srgbClr val="FFFF00"/>
                </a:solidFill>
                <a:effectLst/>
                <a:uLnTx/>
                <a:uFillTx/>
                <a:latin typeface="Times New Roman" panose="02020603050405020304" pitchFamily="18" charset="0"/>
                <a:ea typeface="仿宋_GB2312" panose="02010609030101010101" pitchFamily="49" charset="-122"/>
                <a:cs typeface="+mn-cs"/>
              </a:rPr>
              <a:t>1.</a:t>
            </a:r>
            <a:r>
              <a:rPr kumimoji="0" lang="zh-CN" altLang="en-US" sz="3600" b="1" i="0" u="none" strike="noStrike" kern="1200" cap="none" spc="0" normalizeH="0" baseline="0" noProof="0" dirty="0">
                <a:ln>
                  <a:noFill/>
                </a:ln>
                <a:solidFill>
                  <a:srgbClr val="FFFF00"/>
                </a:solidFill>
                <a:effectLst/>
                <a:uLnTx/>
                <a:uFillTx/>
                <a:latin typeface="Times New Roman" panose="02020603050405020304" pitchFamily="18" charset="0"/>
                <a:ea typeface="仿宋_GB2312" panose="02010609030101010101" pitchFamily="49" charset="-122"/>
                <a:cs typeface="+mn-cs"/>
              </a:rPr>
              <a:t>权责发生制对应的政府会计账</a:t>
            </a:r>
            <a:r>
              <a:rPr kumimoji="0" lang="zh-CN" altLang="en-US" sz="3600" b="1" i="0" u="none" strike="noStrike" kern="1200" cap="none" spc="0" normalizeH="0" baseline="0" noProof="0" dirty="0">
                <a:ln>
                  <a:noFill/>
                </a:ln>
                <a:solidFill>
                  <a:srgbClr val="FF3300"/>
                </a:solidFill>
                <a:effectLst/>
                <a:uLnTx/>
                <a:uFillTx/>
                <a:latin typeface="Times New Roman" panose="02020603050405020304" pitchFamily="18" charset="0"/>
                <a:ea typeface="仿宋_GB2312" panose="02010609030101010101" pitchFamily="49" charset="-122"/>
                <a:cs typeface="+mn-cs"/>
              </a:rPr>
              <a:t>不是预算会计账</a:t>
            </a:r>
            <a:r>
              <a:rPr kumimoji="0" lang="zh-CN" altLang="en-US" sz="3600" b="1" i="0" u="none" strike="noStrike" kern="1200" cap="none" spc="0" normalizeH="0" baseline="0" noProof="0" dirty="0">
                <a:ln>
                  <a:noFill/>
                </a:ln>
                <a:solidFill>
                  <a:srgbClr val="FFFF00"/>
                </a:solidFill>
                <a:effectLst/>
                <a:uLnTx/>
                <a:uFillTx/>
                <a:latin typeface="Times New Roman" panose="02020603050405020304" pitchFamily="18" charset="0"/>
                <a:ea typeface="仿宋_GB2312" panose="02010609030101010101" pitchFamily="49" charset="-122"/>
                <a:cs typeface="+mn-cs"/>
              </a:rPr>
              <a:t>；</a:t>
            </a:r>
            <a:endParaRPr kumimoji="0" lang="zh-CN" altLang="en-US" sz="3600" b="1" i="0" u="none" strike="noStrike" kern="1200" cap="none" spc="0" normalizeH="0" baseline="0" noProof="0" dirty="0">
              <a:ln>
                <a:noFill/>
              </a:ln>
              <a:solidFill>
                <a:srgbClr val="FFFF00"/>
              </a:solidFill>
              <a:effectLst/>
              <a:uLnTx/>
              <a:uFillTx/>
              <a:latin typeface="Times New Roman" panose="02020603050405020304" pitchFamily="18" charset="0"/>
              <a:ea typeface="仿宋_GB2312" panose="02010609030101010101" pitchFamily="49" charset="-122"/>
              <a:cs typeface="+mn-cs"/>
            </a:endParaRPr>
          </a:p>
          <a:p>
            <a:pPr marL="0" marR="0" lvl="0" indent="0" algn="l" defTabSz="914400" rtl="0" eaLnBrk="1" fontAlgn="base" latinLnBrk="0" hangingPunct="1">
              <a:lnSpc>
                <a:spcPct val="100000"/>
              </a:lnSpc>
              <a:spcBef>
                <a:spcPct val="0"/>
              </a:spcBef>
              <a:spcAft>
                <a:spcPct val="0"/>
              </a:spcAft>
              <a:buClrTx/>
              <a:buSzTx/>
              <a:buFontTx/>
              <a:buNone/>
              <a:defRPr/>
            </a:pPr>
            <a:r>
              <a:rPr lang="en-US" altLang="zh-CN" sz="3600" b="1" noProof="0" dirty="0">
                <a:ln>
                  <a:noFill/>
                </a:ln>
                <a:solidFill>
                  <a:srgbClr val="FFFF00"/>
                </a:solidFill>
                <a:effectLst/>
                <a:uLnTx/>
                <a:uFillTx/>
                <a:latin typeface="+mn-ea"/>
                <a:sym typeface="+mn-ea"/>
              </a:rPr>
              <a:t>2.</a:t>
            </a:r>
            <a:r>
              <a:rPr lang="zh-CN" altLang="en-US" sz="3600" b="1" noProof="0" dirty="0">
                <a:ln>
                  <a:noFill/>
                </a:ln>
                <a:solidFill>
                  <a:srgbClr val="FFFF00"/>
                </a:solidFill>
                <a:effectLst/>
                <a:uLnTx/>
                <a:uFillTx/>
                <a:latin typeface="+mn-ea"/>
                <a:sym typeface="+mn-ea"/>
              </a:rPr>
              <a:t>统计报表的计量单位是“</a:t>
            </a:r>
            <a:r>
              <a:rPr lang="zh-CN" altLang="en-US" sz="3600" b="1" noProof="0" dirty="0">
                <a:ln>
                  <a:noFill/>
                </a:ln>
                <a:solidFill>
                  <a:srgbClr val="FF0000"/>
                </a:solidFill>
                <a:effectLst/>
                <a:uLnTx/>
                <a:uFillTx/>
                <a:latin typeface="+mn-ea"/>
                <a:sym typeface="+mn-ea"/>
              </a:rPr>
              <a:t>千元</a:t>
            </a:r>
            <a:r>
              <a:rPr lang="zh-CN" altLang="en-US" sz="3600" b="1" noProof="0" dirty="0">
                <a:ln>
                  <a:noFill/>
                </a:ln>
                <a:solidFill>
                  <a:srgbClr val="FFFF00"/>
                </a:solidFill>
                <a:effectLst/>
                <a:uLnTx/>
                <a:uFillTx/>
                <a:latin typeface="+mn-ea"/>
                <a:sym typeface="+mn-ea"/>
              </a:rPr>
              <a:t>” ；</a:t>
            </a:r>
            <a:endParaRPr kumimoji="0" lang="en-US" altLang="zh-CN" sz="3600" b="0" i="0" u="none" strike="noStrike" kern="1200" cap="none" spc="0" normalizeH="0" baseline="0" noProof="0" dirty="0">
              <a:ln>
                <a:noFill/>
              </a:ln>
              <a:solidFill>
                <a:srgbClr val="FFCC00"/>
              </a:solidFill>
              <a:effectLst/>
              <a:uLnTx/>
              <a:uFillTx/>
              <a:latin typeface="Times New Roman" panose="02020603050405020304" pitchFamily="18" charset="0"/>
              <a:ea typeface="仿宋_GB2312" panose="02010609030101010101" pitchFamily="49" charset="-122"/>
              <a:cs typeface="+mn-cs"/>
            </a:endParaRPr>
          </a:p>
          <a:p>
            <a:pPr marL="0" marR="0" lvl="0" indent="0" algn="l" defTabSz="914400" rtl="0" eaLnBrk="1" fontAlgn="base" latinLnBrk="0" hangingPunct="1">
              <a:lnSpc>
                <a:spcPct val="100000"/>
              </a:lnSpc>
              <a:spcBef>
                <a:spcPct val="0"/>
              </a:spcBef>
              <a:spcAft>
                <a:spcPct val="0"/>
              </a:spcAft>
              <a:buClrTx/>
              <a:buSzTx/>
              <a:buFontTx/>
              <a:buNone/>
              <a:defRPr/>
            </a:pPr>
            <a:r>
              <a:rPr kumimoji="0" lang="en-US" altLang="zh-CN" sz="3600" b="1" i="0" u="none" strike="noStrike" kern="1200" cap="none" spc="0" normalizeH="0" baseline="0" noProof="0" dirty="0">
                <a:ln>
                  <a:noFill/>
                </a:ln>
                <a:solidFill>
                  <a:srgbClr val="FFFF00"/>
                </a:solidFill>
                <a:effectLst/>
                <a:uLnTx/>
                <a:uFillTx/>
                <a:latin typeface="+mn-ea"/>
                <a:ea typeface="仿宋_GB2312" panose="02010609030101010101" pitchFamily="49" charset="-122"/>
                <a:cs typeface="+mn-cs"/>
              </a:rPr>
              <a:t>3.</a:t>
            </a:r>
            <a:r>
              <a:rPr kumimoji="0" lang="zh-CN" altLang="en-US" sz="3600" b="1" i="0" u="none" strike="noStrike" kern="1200" cap="none" spc="0" normalizeH="0" baseline="0" noProof="0" dirty="0">
                <a:ln>
                  <a:noFill/>
                </a:ln>
                <a:solidFill>
                  <a:srgbClr val="FFFF00"/>
                </a:solidFill>
                <a:effectLst/>
                <a:uLnTx/>
                <a:uFillTx/>
                <a:latin typeface="+mn-ea"/>
                <a:ea typeface="仿宋_GB2312" panose="02010609030101010101" pitchFamily="49" charset="-122"/>
                <a:cs typeface="+mn-cs"/>
              </a:rPr>
              <a:t>固定资产原价</a:t>
            </a:r>
            <a:r>
              <a:rPr kumimoji="0" lang="zh-CN" altLang="en-US" sz="3600" b="1" i="0" u="none" strike="noStrike" kern="1200" cap="none" spc="0" normalizeH="0" baseline="0" noProof="0" dirty="0">
                <a:ln>
                  <a:noFill/>
                </a:ln>
                <a:solidFill>
                  <a:srgbClr val="FF0000"/>
                </a:solidFill>
                <a:effectLst/>
                <a:uLnTx/>
                <a:uFillTx/>
                <a:latin typeface="+mn-ea"/>
                <a:ea typeface="仿宋_GB2312" panose="02010609030101010101" pitchFamily="49" charset="-122"/>
                <a:cs typeface="+mn-cs"/>
              </a:rPr>
              <a:t>应填原价</a:t>
            </a:r>
            <a:r>
              <a:rPr kumimoji="0" lang="zh-CN" altLang="en-US" sz="3600" b="1" i="0" u="none" strike="noStrike" kern="1200" cap="none" spc="0" normalizeH="0" baseline="0" noProof="0" dirty="0">
                <a:ln>
                  <a:noFill/>
                </a:ln>
                <a:solidFill>
                  <a:srgbClr val="FFFF00"/>
                </a:solidFill>
                <a:effectLst/>
                <a:uLnTx/>
                <a:uFillTx/>
                <a:latin typeface="+mn-ea"/>
                <a:ea typeface="仿宋_GB2312" panose="02010609030101010101" pitchFamily="49" charset="-122"/>
                <a:cs typeface="+mn-cs"/>
              </a:rPr>
              <a:t>，不是净值</a:t>
            </a:r>
            <a:r>
              <a:rPr kumimoji="0" lang="en-US" altLang="zh-CN" sz="3600" b="1" i="0" u="none" strike="noStrike" kern="1200" cap="none" spc="0" normalizeH="0" baseline="0" noProof="0" dirty="0">
                <a:ln>
                  <a:noFill/>
                </a:ln>
                <a:solidFill>
                  <a:srgbClr val="FFFF00"/>
                </a:solidFill>
                <a:effectLst/>
                <a:uLnTx/>
                <a:uFillTx/>
                <a:latin typeface="+mn-ea"/>
                <a:ea typeface="仿宋_GB2312" panose="02010609030101010101" pitchFamily="49" charset="-122"/>
                <a:cs typeface="+mn-cs"/>
              </a:rPr>
              <a:t>;</a:t>
            </a:r>
            <a:endParaRPr kumimoji="0" lang="en-US" altLang="zh-CN" sz="3600" b="1" i="0" u="none" strike="noStrike" kern="1200" cap="none" spc="0" normalizeH="0" baseline="0" noProof="0" dirty="0">
              <a:ln>
                <a:noFill/>
              </a:ln>
              <a:solidFill>
                <a:srgbClr val="FFFF00"/>
              </a:solidFill>
              <a:effectLst/>
              <a:uLnTx/>
              <a:uFillTx/>
              <a:latin typeface="+mn-ea"/>
              <a:ea typeface="仿宋_GB2312" panose="02010609030101010101" pitchFamily="49" charset="-122"/>
              <a:cs typeface="+mn-cs"/>
            </a:endParaRPr>
          </a:p>
          <a:p>
            <a:pPr marL="0" marR="0" lvl="0" indent="0" algn="l" defTabSz="914400" rtl="0" eaLnBrk="1" fontAlgn="base" latinLnBrk="0" hangingPunct="1">
              <a:lnSpc>
                <a:spcPct val="100000"/>
              </a:lnSpc>
              <a:spcBef>
                <a:spcPct val="0"/>
              </a:spcBef>
              <a:spcAft>
                <a:spcPct val="0"/>
              </a:spcAft>
              <a:buClrTx/>
              <a:buSzTx/>
              <a:buFontTx/>
              <a:buNone/>
              <a:defRPr/>
            </a:pPr>
            <a:r>
              <a:rPr kumimoji="0" lang="en-US" altLang="zh-CN" sz="3600" b="1" i="0" u="none" strike="noStrike" kern="1200" cap="none" spc="0" normalizeH="0" baseline="0" noProof="0" dirty="0">
                <a:ln>
                  <a:noFill/>
                </a:ln>
                <a:solidFill>
                  <a:srgbClr val="FFFF00"/>
                </a:solidFill>
                <a:effectLst/>
                <a:uLnTx/>
                <a:uFillTx/>
                <a:latin typeface="+mn-ea"/>
                <a:ea typeface="仿宋_GB2312" panose="02010609030101010101" pitchFamily="49" charset="-122"/>
                <a:cs typeface="+mn-cs"/>
              </a:rPr>
              <a:t>4.</a:t>
            </a:r>
            <a:r>
              <a:rPr kumimoji="0" lang="zh-CN" altLang="en-US" sz="3600" b="1" i="0" u="none" strike="noStrike" kern="1200" cap="none" spc="0" normalizeH="0" baseline="0" noProof="0" dirty="0">
                <a:ln>
                  <a:noFill/>
                </a:ln>
                <a:solidFill>
                  <a:srgbClr val="FFFF00"/>
                </a:solidFill>
                <a:effectLst/>
                <a:uLnTx/>
                <a:uFillTx/>
                <a:latin typeface="+mn-ea"/>
                <a:ea typeface="仿宋_GB2312" panose="02010609030101010101" pitchFamily="49" charset="-122"/>
                <a:cs typeface="+mn-cs"/>
              </a:rPr>
              <a:t>机器设备中</a:t>
            </a:r>
            <a:r>
              <a:rPr kumimoji="0" lang="zh-CN" altLang="en-US" sz="3600" b="1" i="0" u="none" strike="noStrike" kern="1200" cap="none" spc="0" normalizeH="0" baseline="0" noProof="0" dirty="0">
                <a:ln>
                  <a:noFill/>
                </a:ln>
                <a:solidFill>
                  <a:srgbClr val="FF0000"/>
                </a:solidFill>
                <a:effectLst/>
                <a:uLnTx/>
                <a:uFillTx/>
                <a:latin typeface="+mn-ea"/>
                <a:ea typeface="仿宋_GB2312" panose="02010609030101010101" pitchFamily="49" charset="-122"/>
                <a:cs typeface="+mn-cs"/>
              </a:rPr>
              <a:t>包括办公电脑</a:t>
            </a:r>
            <a:r>
              <a:rPr kumimoji="0" lang="en-US" altLang="zh-CN" sz="3600" b="1" i="0" u="none" strike="noStrike" kern="1200" cap="none" spc="0" normalizeH="0" baseline="0" noProof="0" dirty="0">
                <a:ln>
                  <a:noFill/>
                </a:ln>
                <a:solidFill>
                  <a:srgbClr val="FFFF00"/>
                </a:solidFill>
                <a:effectLst/>
                <a:uLnTx/>
                <a:uFillTx/>
                <a:latin typeface="+mn-ea"/>
                <a:ea typeface="仿宋_GB2312" panose="02010609030101010101" pitchFamily="49" charset="-122"/>
                <a:cs typeface="+mn-cs"/>
              </a:rPr>
              <a:t>;</a:t>
            </a:r>
            <a:endParaRPr kumimoji="0" lang="zh-CN" altLang="en-US" sz="3600" b="1" i="0" u="none" strike="noStrike" kern="1200" cap="none" spc="0" normalizeH="0" baseline="0" noProof="0" dirty="0">
              <a:ln>
                <a:noFill/>
              </a:ln>
              <a:solidFill>
                <a:srgbClr val="FF0000"/>
              </a:solidFill>
              <a:effectLst/>
              <a:uLnTx/>
              <a:uFillTx/>
              <a:latin typeface="+mn-ea"/>
              <a:ea typeface="仿宋_GB2312" panose="02010609030101010101" pitchFamily="49" charset="-122"/>
              <a:cs typeface="+mn-cs"/>
            </a:endParaRPr>
          </a:p>
          <a:p>
            <a:pPr marL="0" marR="0" lvl="0" indent="0" algn="l" defTabSz="914400" rtl="0" eaLnBrk="1" fontAlgn="base" latinLnBrk="0" hangingPunct="1">
              <a:lnSpc>
                <a:spcPct val="100000"/>
              </a:lnSpc>
              <a:spcBef>
                <a:spcPct val="0"/>
              </a:spcBef>
              <a:spcAft>
                <a:spcPct val="0"/>
              </a:spcAft>
              <a:buClrTx/>
              <a:buSzTx/>
              <a:buFontTx/>
              <a:buNone/>
              <a:defRPr/>
            </a:pPr>
            <a:r>
              <a:rPr lang="en-US" altLang="zh-CN" sz="3200" b="1" noProof="0" dirty="0">
                <a:ln>
                  <a:noFill/>
                </a:ln>
                <a:solidFill>
                  <a:srgbClr val="FFFF00"/>
                </a:solidFill>
                <a:effectLst/>
                <a:uLnTx/>
                <a:uFillTx/>
                <a:latin typeface="+mn-ea"/>
                <a:sym typeface="+mn-ea"/>
              </a:rPr>
              <a:t>5.</a:t>
            </a:r>
            <a:r>
              <a:rPr lang="zh-CN" altLang="en-US" sz="3200" b="1" noProof="0" dirty="0">
                <a:ln>
                  <a:noFill/>
                </a:ln>
                <a:solidFill>
                  <a:srgbClr val="FFFF00"/>
                </a:solidFill>
                <a:effectLst/>
                <a:uLnTx/>
                <a:uFillTx/>
                <a:latin typeface="+mn-ea"/>
                <a:sym typeface="+mn-ea"/>
              </a:rPr>
              <a:t>税金及附加费用</a:t>
            </a:r>
            <a:r>
              <a:rPr lang="zh-CN" altLang="en-US" sz="3200" b="1" noProof="0" dirty="0">
                <a:ln>
                  <a:noFill/>
                </a:ln>
                <a:solidFill>
                  <a:srgbClr val="FF0000"/>
                </a:solidFill>
                <a:effectLst/>
                <a:uLnTx/>
                <a:uFillTx/>
                <a:latin typeface="+mn-ea"/>
                <a:sym typeface="+mn-ea"/>
              </a:rPr>
              <a:t>不包括所得税、增值税</a:t>
            </a:r>
            <a:r>
              <a:rPr lang="en-US" altLang="zh-CN" sz="3200" b="1" noProof="0" dirty="0">
                <a:ln>
                  <a:noFill/>
                </a:ln>
                <a:solidFill>
                  <a:srgbClr val="FF0000"/>
                </a:solidFill>
                <a:effectLst/>
                <a:uLnTx/>
                <a:uFillTx/>
                <a:latin typeface="+mn-ea"/>
                <a:sym typeface="+mn-ea"/>
              </a:rPr>
              <a:t>;</a:t>
            </a:r>
            <a:endParaRPr kumimoji="0" lang="en-US" altLang="zh-CN" sz="3200" b="1" i="0" u="none" strike="noStrike" kern="1200" cap="none" spc="0" normalizeH="0" baseline="0" noProof="0" dirty="0">
              <a:ln>
                <a:noFill/>
              </a:ln>
              <a:solidFill>
                <a:srgbClr val="FF0000"/>
              </a:solidFill>
              <a:effectLst/>
              <a:uLnTx/>
              <a:uFillTx/>
              <a:latin typeface="+mn-ea"/>
              <a:ea typeface="仿宋_GB2312" panose="02010609030101010101" pitchFamily="49" charset="-122"/>
              <a:cs typeface="+mn-cs"/>
            </a:endParaRPr>
          </a:p>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3200" b="0" i="0" u="none" strike="noStrike" kern="1200" cap="none" spc="0" normalizeH="0" baseline="0" noProof="0" dirty="0">
              <a:ln>
                <a:noFill/>
              </a:ln>
              <a:solidFill>
                <a:srgbClr val="FFCC00"/>
              </a:solidFill>
              <a:effectLst/>
              <a:uLnTx/>
              <a:uFillTx/>
              <a:latin typeface="Times New Roman" panose="02020603050405020304" pitchFamily="18" charset="0"/>
              <a:ea typeface="仿宋_GB2312" panose="02010609030101010101" pitchFamily="49" charset="-122"/>
              <a:cs typeface="+mn-cs"/>
            </a:endParaRPr>
          </a:p>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en-US" sz="3200" b="0" i="0" u="none" strike="noStrike" kern="1200" cap="none" spc="0" normalizeH="0" baseline="0" noProof="0" dirty="0">
                <a:ln>
                  <a:noFill/>
                </a:ln>
                <a:solidFill>
                  <a:srgbClr val="FFCC00"/>
                </a:solidFill>
                <a:effectLst/>
                <a:uLnTx/>
                <a:uFillTx/>
                <a:latin typeface="Times New Roman" panose="02020603050405020304" pitchFamily="18" charset="0"/>
                <a:ea typeface="仿宋_GB2312" panose="02010609030101010101" pitchFamily="49" charset="-122"/>
                <a:cs typeface="+mn-cs"/>
              </a:rPr>
              <a:t> </a:t>
            </a:r>
            <a:br>
              <a:rPr kumimoji="0" lang="zh-CN" altLang="en-US" sz="5400" b="1" i="0" u="none" strike="noStrike" kern="1200" cap="none" spc="0" normalizeH="0" baseline="0" noProof="0" dirty="0">
                <a:ln>
                  <a:noFill/>
                </a:ln>
                <a:solidFill>
                  <a:schemeClr val="tx1"/>
                </a:solidFill>
                <a:effectLst/>
                <a:uLnTx/>
                <a:uFillTx/>
                <a:latin typeface="黑体" panose="02010609060101010101" pitchFamily="2" charset="-122"/>
                <a:ea typeface="黑体" panose="02010609060101010101" pitchFamily="2" charset="-122"/>
                <a:cs typeface="+mn-cs"/>
              </a:rPr>
            </a:br>
            <a:br>
              <a:rPr kumimoji="0" lang="zh-CN" altLang="en-US" sz="5400" b="1" i="0" u="none" strike="noStrike" kern="1200" cap="none" spc="0" normalizeH="0" baseline="0" noProof="0" dirty="0">
                <a:ln>
                  <a:noFill/>
                </a:ln>
                <a:solidFill>
                  <a:schemeClr val="tx1"/>
                </a:solidFill>
                <a:effectLst/>
                <a:uLnTx/>
                <a:uFillTx/>
                <a:latin typeface="黑体" panose="02010609060101010101" pitchFamily="2" charset="-122"/>
                <a:ea typeface="黑体" panose="02010609060101010101" pitchFamily="2" charset="-122"/>
                <a:cs typeface="+mn-cs"/>
              </a:rPr>
            </a:br>
            <a:endParaRPr kumimoji="0" lang="zh-CN" altLang="en-US" sz="2400" b="0" i="0" u="none" strike="noStrike" kern="1200" cap="none" spc="0" normalizeH="0" baseline="0" noProof="0" dirty="0">
              <a:ln>
                <a:noFill/>
              </a:ln>
              <a:solidFill>
                <a:schemeClr val="tx1"/>
              </a:solidFill>
              <a:effectLst/>
              <a:uLnTx/>
              <a:uFillTx/>
              <a:latin typeface="黑体" panose="02010609060101010101" pitchFamily="2" charset="-122"/>
              <a:ea typeface="黑体" panose="02010609060101010101" pitchFamily="2" charset="-122"/>
              <a:cs typeface="+mn-cs"/>
            </a:endParaRPr>
          </a:p>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2400" b="0" i="0" u="none" strike="noStrike" kern="1200" cap="none" spc="0" normalizeH="0" baseline="0" noProof="0" dirty="0">
              <a:ln>
                <a:noFill/>
              </a:ln>
              <a:solidFill>
                <a:schemeClr val="tx1"/>
              </a:solidFill>
              <a:effectLst/>
              <a:uLnTx/>
              <a:uFillTx/>
              <a:latin typeface="黑体" panose="02010609060101010101" pitchFamily="2" charset="-122"/>
              <a:ea typeface="黑体" panose="02010609060101010101" pitchFamily="2" charset="-122"/>
              <a:cs typeface="+mn-cs"/>
            </a:endParaRPr>
          </a:p>
        </p:txBody>
      </p:sp>
    </p:spTree>
  </p:cSld>
  <p:clrMapOvr>
    <a:masterClrMapping/>
  </p:clrMapOvr>
  <p:transition spd="slow"/>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4274" name="Rectangle 2"/>
          <p:cNvSpPr>
            <a:spLocks noChangeArrowheads="true"/>
          </p:cNvSpPr>
          <p:nvPr/>
        </p:nvSpPr>
        <p:spPr bwMode="auto">
          <a:xfrm>
            <a:off x="1057910" y="2514600"/>
            <a:ext cx="7923213" cy="4343400"/>
          </a:xfrm>
          <a:prstGeom prst="rect">
            <a:avLst/>
          </a:prstGeom>
          <a:noFill/>
          <a:ln w="9525">
            <a:noFill/>
            <a:miter lim="800000"/>
          </a:ln>
        </p:spPr>
        <p:txBody>
          <a:bodyPr anchor="ct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3200" b="0" i="0" u="none" strike="noStrike" kern="1200" cap="none" spc="0" normalizeH="0" baseline="0" noProof="0" dirty="0">
              <a:ln>
                <a:noFill/>
              </a:ln>
              <a:solidFill>
                <a:srgbClr val="FFCC00"/>
              </a:solidFill>
              <a:effectLst/>
              <a:uLnTx/>
              <a:uFillTx/>
              <a:latin typeface="Times New Roman" panose="02020603050405020304" pitchFamily="18" charset="0"/>
              <a:ea typeface="仿宋_GB2312" panose="02010609030101010101" pitchFamily="49" charset="-122"/>
              <a:cs typeface="+mn-cs"/>
            </a:endParaRPr>
          </a:p>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3200" b="0" i="0" u="none" strike="noStrike" kern="1200" cap="none" spc="0" normalizeH="0" baseline="0" noProof="0" dirty="0">
              <a:ln>
                <a:noFill/>
              </a:ln>
              <a:solidFill>
                <a:srgbClr val="FFCC00"/>
              </a:solidFill>
              <a:effectLst/>
              <a:uLnTx/>
              <a:uFillTx/>
              <a:latin typeface="Times New Roman" panose="02020603050405020304" pitchFamily="18" charset="0"/>
              <a:ea typeface="仿宋_GB2312" panose="02010609030101010101" pitchFamily="49" charset="-122"/>
              <a:cs typeface="+mn-cs"/>
            </a:endParaRPr>
          </a:p>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en-US" sz="3200" b="0" i="0" u="none" strike="noStrike" kern="1200" cap="none" spc="0" normalizeH="0" baseline="0" noProof="0" dirty="0">
                <a:ln>
                  <a:noFill/>
                </a:ln>
                <a:solidFill>
                  <a:srgbClr val="FFCC00"/>
                </a:solidFill>
                <a:effectLst/>
                <a:uLnTx/>
                <a:uFillTx/>
                <a:latin typeface="Times New Roman" panose="02020603050405020304" pitchFamily="18" charset="0"/>
                <a:ea typeface="仿宋_GB2312" panose="02010609030101010101" pitchFamily="49" charset="-122"/>
                <a:cs typeface="+mn-cs"/>
              </a:rPr>
              <a:t>填报中易错点：</a:t>
            </a:r>
            <a:endParaRPr kumimoji="0" lang="zh-CN" altLang="en-US" sz="3200" b="0" i="0" u="none" strike="noStrike" kern="1200" cap="none" spc="0" normalizeH="0" baseline="0" noProof="0" dirty="0">
              <a:ln>
                <a:noFill/>
              </a:ln>
              <a:solidFill>
                <a:srgbClr val="FFCC00"/>
              </a:solidFill>
              <a:effectLst/>
              <a:uLnTx/>
              <a:uFillTx/>
              <a:latin typeface="Times New Roman" panose="02020603050405020304" pitchFamily="18" charset="0"/>
              <a:ea typeface="仿宋_GB2312" panose="02010609030101010101" pitchFamily="49" charset="-122"/>
              <a:cs typeface="+mn-cs"/>
            </a:endParaRPr>
          </a:p>
          <a:p>
            <a:pPr marL="0" marR="0" lvl="0" indent="0" algn="l" defTabSz="914400" rtl="0" eaLnBrk="1" fontAlgn="base" latinLnBrk="0" hangingPunct="1">
              <a:lnSpc>
                <a:spcPct val="100000"/>
              </a:lnSpc>
              <a:spcBef>
                <a:spcPct val="0"/>
              </a:spcBef>
              <a:spcAft>
                <a:spcPct val="0"/>
              </a:spcAft>
              <a:buClrTx/>
              <a:buSzTx/>
              <a:buFontTx/>
              <a:buNone/>
              <a:defRPr/>
            </a:pPr>
            <a:r>
              <a:rPr lang="en-US" altLang="zh-CN" sz="3600" b="1" noProof="0" dirty="0">
                <a:ln>
                  <a:noFill/>
                </a:ln>
                <a:solidFill>
                  <a:srgbClr val="FFFF00"/>
                </a:solidFill>
                <a:effectLst/>
                <a:uLnTx/>
                <a:uFillTx/>
                <a:latin typeface="+mn-ea"/>
                <a:sym typeface="+mn-ea"/>
              </a:rPr>
              <a:t>6.</a:t>
            </a:r>
            <a:r>
              <a:rPr lang="zh-CN" altLang="en-US" sz="3600" b="1" noProof="0" dirty="0">
                <a:ln>
                  <a:noFill/>
                </a:ln>
                <a:solidFill>
                  <a:srgbClr val="FFFF00"/>
                </a:solidFill>
                <a:effectLst/>
                <a:uLnTx/>
                <a:uFillTx/>
                <a:latin typeface="+mn-ea"/>
                <a:sym typeface="+mn-ea"/>
              </a:rPr>
              <a:t>收入合计可能</a:t>
            </a:r>
            <a:r>
              <a:rPr lang="zh-CN" altLang="en-US" sz="3600" b="1" noProof="0" dirty="0">
                <a:ln>
                  <a:noFill/>
                </a:ln>
                <a:solidFill>
                  <a:srgbClr val="FF0000"/>
                </a:solidFill>
                <a:effectLst/>
                <a:uLnTx/>
                <a:uFillTx/>
                <a:latin typeface="+mn-ea"/>
                <a:sym typeface="+mn-ea"/>
              </a:rPr>
              <a:t>漏填其他收入（</a:t>
            </a:r>
            <a:r>
              <a:rPr lang="zh-CN" altLang="en-US" sz="3600" b="1" noProof="0" dirty="0">
                <a:ln>
                  <a:noFill/>
                </a:ln>
                <a:solidFill>
                  <a:srgbClr val="FFFF00"/>
                </a:solidFill>
                <a:effectLst/>
                <a:uLnTx/>
                <a:uFillTx/>
                <a:latin typeface="+mn-ea"/>
                <a:sym typeface="+mn-ea"/>
              </a:rPr>
              <a:t>除财政拨款、事业收入外，还有利息收入、租金收入、其他收入）</a:t>
            </a:r>
            <a:r>
              <a:rPr lang="en-US" altLang="zh-CN" sz="3600" b="1" noProof="0" dirty="0">
                <a:ln>
                  <a:noFill/>
                </a:ln>
                <a:solidFill>
                  <a:srgbClr val="FF0000"/>
                </a:solidFill>
                <a:effectLst/>
                <a:uLnTx/>
                <a:uFillTx/>
                <a:latin typeface="+mn-ea"/>
                <a:sym typeface="+mn-ea"/>
              </a:rPr>
              <a:t>;</a:t>
            </a:r>
            <a:endParaRPr kumimoji="0" lang="en-US" altLang="zh-CN" sz="3600" b="0" i="0" u="none" strike="noStrike" kern="1200" cap="none" spc="0" normalizeH="0" baseline="0" noProof="0" dirty="0">
              <a:ln>
                <a:noFill/>
              </a:ln>
              <a:solidFill>
                <a:srgbClr val="FFFF00"/>
              </a:solidFill>
              <a:effectLst/>
              <a:uLnTx/>
              <a:uFillTx/>
              <a:latin typeface="Times New Roman" panose="02020603050405020304" pitchFamily="18" charset="0"/>
              <a:ea typeface="仿宋_GB2312" panose="02010609030101010101" pitchFamily="49" charset="-122"/>
              <a:cs typeface="+mn-cs"/>
            </a:endParaRPr>
          </a:p>
          <a:p>
            <a:pPr marL="0" marR="0" lvl="0" indent="0" algn="l" defTabSz="914400" rtl="0" eaLnBrk="1" fontAlgn="base" latinLnBrk="0" hangingPunct="1">
              <a:lnSpc>
                <a:spcPct val="100000"/>
              </a:lnSpc>
              <a:spcBef>
                <a:spcPct val="0"/>
              </a:spcBef>
              <a:spcAft>
                <a:spcPct val="0"/>
              </a:spcAft>
              <a:buClrTx/>
              <a:buSzTx/>
              <a:buFontTx/>
              <a:buNone/>
              <a:defRPr/>
            </a:pPr>
            <a:r>
              <a:rPr lang="en-US" altLang="zh-CN" sz="3600" b="1" noProof="0" dirty="0">
                <a:ln>
                  <a:noFill/>
                </a:ln>
                <a:solidFill>
                  <a:srgbClr val="FFFF00"/>
                </a:solidFill>
                <a:effectLst/>
                <a:uLnTx/>
                <a:uFillTx/>
                <a:latin typeface="+mn-ea"/>
                <a:sym typeface="+mn-ea"/>
              </a:rPr>
              <a:t>7.</a:t>
            </a:r>
            <a:r>
              <a:rPr lang="zh-CN" altLang="en-US" sz="3600" b="1" noProof="0" dirty="0">
                <a:ln>
                  <a:noFill/>
                </a:ln>
                <a:solidFill>
                  <a:srgbClr val="FFFF00"/>
                </a:solidFill>
                <a:effectLst/>
                <a:uLnTx/>
                <a:uFillTx/>
                <a:latin typeface="+mn-ea"/>
                <a:sym typeface="+mn-ea"/>
              </a:rPr>
              <a:t>利息收入</a:t>
            </a:r>
            <a:r>
              <a:rPr lang="zh-CN" altLang="en-US" sz="3600" b="1" noProof="0" dirty="0">
                <a:ln>
                  <a:noFill/>
                </a:ln>
                <a:solidFill>
                  <a:srgbClr val="FF0000"/>
                </a:solidFill>
                <a:effectLst/>
                <a:uLnTx/>
                <a:uFillTx/>
                <a:latin typeface="+mn-ea"/>
                <a:sym typeface="+mn-ea"/>
              </a:rPr>
              <a:t>应填发生额</a:t>
            </a:r>
            <a:r>
              <a:rPr lang="en-US" altLang="zh-CN" sz="3600" b="1" noProof="0" dirty="0">
                <a:ln>
                  <a:noFill/>
                </a:ln>
                <a:solidFill>
                  <a:srgbClr val="FF0000"/>
                </a:solidFill>
                <a:effectLst/>
                <a:uLnTx/>
                <a:uFillTx/>
                <a:latin typeface="+mn-ea"/>
                <a:sym typeface="+mn-ea"/>
              </a:rPr>
              <a:t>,</a:t>
            </a:r>
            <a:r>
              <a:rPr lang="zh-CN" altLang="en-US" sz="3600" b="1" noProof="0" dirty="0">
                <a:ln>
                  <a:noFill/>
                </a:ln>
                <a:solidFill>
                  <a:srgbClr val="FFFF00"/>
                </a:solidFill>
                <a:effectLst/>
                <a:uLnTx/>
                <a:uFillTx/>
                <a:latin typeface="+mn-ea"/>
                <a:sym typeface="+mn-ea"/>
              </a:rPr>
              <a:t>不是余额</a:t>
            </a:r>
            <a:r>
              <a:rPr lang="en-US" altLang="zh-CN" sz="3600" b="1" noProof="0" dirty="0">
                <a:ln>
                  <a:noFill/>
                </a:ln>
                <a:solidFill>
                  <a:srgbClr val="FFFF00"/>
                </a:solidFill>
                <a:effectLst/>
                <a:uLnTx/>
                <a:uFillTx/>
                <a:latin typeface="+mn-ea"/>
                <a:sym typeface="+mn-ea"/>
              </a:rPr>
              <a:t>;</a:t>
            </a:r>
            <a:r>
              <a:rPr lang="zh-CN" altLang="en-US" sz="3600" b="1" noProof="0" dirty="0">
                <a:ln>
                  <a:noFill/>
                </a:ln>
                <a:solidFill>
                  <a:srgbClr val="FFFF00"/>
                </a:solidFill>
                <a:effectLst/>
                <a:uLnTx/>
                <a:uFillTx/>
                <a:latin typeface="+mn-ea"/>
                <a:sym typeface="+mn-ea"/>
              </a:rPr>
              <a:t> </a:t>
            </a:r>
            <a:endParaRPr lang="zh-CN" altLang="en-US" sz="3600" b="1" noProof="0" dirty="0">
              <a:ln>
                <a:noFill/>
              </a:ln>
              <a:solidFill>
                <a:srgbClr val="FFFF00"/>
              </a:solidFill>
              <a:effectLst/>
              <a:uLnTx/>
              <a:uFillTx/>
              <a:latin typeface="+mn-ea"/>
            </a:endParaRPr>
          </a:p>
          <a:p>
            <a:pPr algn="l" eaLnBrk="1" hangingPunct="1">
              <a:lnSpc>
                <a:spcPct val="100000"/>
              </a:lnSpc>
              <a:buClrTx/>
              <a:buSzTx/>
              <a:buFontTx/>
              <a:buNone/>
              <a:defRPr/>
            </a:pPr>
            <a:r>
              <a:rPr lang="en-US" altLang="zh-CN" sz="3600" b="1" noProof="0" dirty="0">
                <a:ln>
                  <a:noFill/>
                </a:ln>
                <a:solidFill>
                  <a:srgbClr val="FFFF00"/>
                </a:solidFill>
                <a:effectLst/>
                <a:uLnTx/>
                <a:uFillTx/>
                <a:latin typeface="+mn-ea"/>
                <a:sym typeface="+mn-ea"/>
              </a:rPr>
              <a:t>8</a:t>
            </a:r>
            <a:r>
              <a:rPr lang="zh-CN" altLang="en-US" sz="3600" b="1" noProof="0" dirty="0">
                <a:ln>
                  <a:noFill/>
                </a:ln>
                <a:solidFill>
                  <a:srgbClr val="FFFF00"/>
                </a:solidFill>
                <a:effectLst/>
                <a:uLnTx/>
                <a:uFillTx/>
                <a:latin typeface="+mn-ea"/>
                <a:sym typeface="+mn-ea"/>
              </a:rPr>
              <a:t>.月报自动带出上年同期数,同时数据</a:t>
            </a:r>
            <a:r>
              <a:rPr lang="zh-CN" altLang="en-US" sz="3600" b="1" noProof="0" dirty="0">
                <a:ln>
                  <a:noFill/>
                </a:ln>
                <a:solidFill>
                  <a:srgbClr val="FF0000"/>
                </a:solidFill>
                <a:effectLst/>
                <a:uLnTx/>
                <a:uFillTx/>
                <a:latin typeface="+mn-ea"/>
                <a:sym typeface="+mn-ea"/>
              </a:rPr>
              <a:t>可以修改</a:t>
            </a:r>
            <a:r>
              <a:rPr lang="zh-CN" altLang="en-US" sz="3600" b="1" noProof="0" dirty="0">
                <a:ln>
                  <a:noFill/>
                </a:ln>
                <a:solidFill>
                  <a:srgbClr val="FFFF00"/>
                </a:solidFill>
                <a:effectLst/>
                <a:uLnTx/>
                <a:uFillTx/>
                <a:latin typeface="+mn-ea"/>
                <a:sym typeface="+mn-ea"/>
              </a:rPr>
              <a:t>；  </a:t>
            </a:r>
            <a:endParaRPr kumimoji="0" lang="en-US" altLang="zh-CN" sz="3600" b="1" i="0" u="none" strike="noStrike" kern="1200" cap="none" spc="0" normalizeH="0" baseline="0" noProof="0" dirty="0">
              <a:ln>
                <a:noFill/>
              </a:ln>
              <a:solidFill>
                <a:srgbClr val="FF0000"/>
              </a:solidFill>
              <a:effectLst/>
              <a:uLnTx/>
              <a:uFillTx/>
              <a:latin typeface="+mn-ea"/>
              <a:ea typeface="仿宋_GB2312" panose="02010609030101010101" pitchFamily="49" charset="-122"/>
              <a:cs typeface="+mn-cs"/>
            </a:endParaRPr>
          </a:p>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3600" b="1" i="0" u="none" strike="noStrike" kern="1200" cap="none" spc="0" normalizeH="0" baseline="0" noProof="0" dirty="0">
              <a:ln>
                <a:noFill/>
              </a:ln>
              <a:solidFill>
                <a:srgbClr val="FF0000"/>
              </a:solidFill>
              <a:effectLst/>
              <a:uLnTx/>
              <a:uFillTx/>
              <a:latin typeface="+mn-ea"/>
              <a:ea typeface="仿宋_GB2312" panose="02010609030101010101" pitchFamily="49" charset="-122"/>
              <a:cs typeface="+mn-cs"/>
            </a:endParaRPr>
          </a:p>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3200" b="0" i="0" u="none" strike="noStrike" kern="1200" cap="none" spc="0" normalizeH="0" baseline="0" noProof="0" dirty="0">
              <a:ln>
                <a:noFill/>
              </a:ln>
              <a:solidFill>
                <a:srgbClr val="FFCC00"/>
              </a:solidFill>
              <a:effectLst/>
              <a:uLnTx/>
              <a:uFillTx/>
              <a:latin typeface="Times New Roman" panose="02020603050405020304" pitchFamily="18" charset="0"/>
              <a:ea typeface="仿宋_GB2312" panose="02010609030101010101" pitchFamily="49" charset="-122"/>
              <a:cs typeface="+mn-cs"/>
            </a:endParaRPr>
          </a:p>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en-US" sz="3200" b="0" i="0" u="none" strike="noStrike" kern="1200" cap="none" spc="0" normalizeH="0" baseline="0" noProof="0" dirty="0">
                <a:ln>
                  <a:noFill/>
                </a:ln>
                <a:solidFill>
                  <a:srgbClr val="FFCC00"/>
                </a:solidFill>
                <a:effectLst/>
                <a:uLnTx/>
                <a:uFillTx/>
                <a:latin typeface="Times New Roman" panose="02020603050405020304" pitchFamily="18" charset="0"/>
                <a:ea typeface="仿宋_GB2312" panose="02010609030101010101" pitchFamily="49" charset="-122"/>
                <a:cs typeface="+mn-cs"/>
              </a:rPr>
              <a:t> </a:t>
            </a:r>
            <a:br>
              <a:rPr kumimoji="0" lang="zh-CN" altLang="en-US" sz="5400" b="1" i="0" u="none" strike="noStrike" kern="1200" cap="none" spc="0" normalizeH="0" baseline="0" noProof="0" dirty="0">
                <a:ln>
                  <a:noFill/>
                </a:ln>
                <a:solidFill>
                  <a:schemeClr val="tx1"/>
                </a:solidFill>
                <a:effectLst/>
                <a:uLnTx/>
                <a:uFillTx/>
                <a:latin typeface="黑体" panose="02010609060101010101" pitchFamily="2" charset="-122"/>
                <a:ea typeface="黑体" panose="02010609060101010101" pitchFamily="2" charset="-122"/>
                <a:cs typeface="+mn-cs"/>
              </a:rPr>
            </a:br>
            <a:br>
              <a:rPr kumimoji="0" lang="zh-CN" altLang="en-US" sz="5400" b="1" i="0" u="none" strike="noStrike" kern="1200" cap="none" spc="0" normalizeH="0" baseline="0" noProof="0" dirty="0">
                <a:ln>
                  <a:noFill/>
                </a:ln>
                <a:solidFill>
                  <a:schemeClr val="tx1"/>
                </a:solidFill>
                <a:effectLst/>
                <a:uLnTx/>
                <a:uFillTx/>
                <a:latin typeface="黑体" panose="02010609060101010101" pitchFamily="2" charset="-122"/>
                <a:ea typeface="黑体" panose="02010609060101010101" pitchFamily="2" charset="-122"/>
                <a:cs typeface="+mn-cs"/>
              </a:rPr>
            </a:br>
            <a:endParaRPr kumimoji="0" lang="zh-CN" altLang="en-US" sz="2400" b="0" i="0" u="none" strike="noStrike" kern="1200" cap="none" spc="0" normalizeH="0" baseline="0" noProof="0" dirty="0">
              <a:ln>
                <a:noFill/>
              </a:ln>
              <a:solidFill>
                <a:schemeClr val="tx1"/>
              </a:solidFill>
              <a:effectLst/>
              <a:uLnTx/>
              <a:uFillTx/>
              <a:latin typeface="黑体" panose="02010609060101010101" pitchFamily="2" charset="-122"/>
              <a:ea typeface="黑体" panose="02010609060101010101" pitchFamily="2" charset="-122"/>
              <a:cs typeface="+mn-cs"/>
            </a:endParaRPr>
          </a:p>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2400" b="0" i="0" u="none" strike="noStrike" kern="1200" cap="none" spc="0" normalizeH="0" baseline="0" noProof="0" dirty="0">
              <a:ln>
                <a:noFill/>
              </a:ln>
              <a:solidFill>
                <a:schemeClr val="tx1"/>
              </a:solidFill>
              <a:effectLst/>
              <a:uLnTx/>
              <a:uFillTx/>
              <a:latin typeface="黑体" panose="02010609060101010101" pitchFamily="2" charset="-122"/>
              <a:ea typeface="黑体" panose="02010609060101010101" pitchFamily="2" charset="-122"/>
              <a:cs typeface="+mn-cs"/>
            </a:endParaRPr>
          </a:p>
        </p:txBody>
      </p:sp>
    </p:spTree>
  </p:cSld>
  <p:clrMapOvr>
    <a:masterClrMapping/>
  </p:clrMapOvr>
  <p:transition spd="slow"/>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5361" name="Text Box 2"/>
          <p:cNvSpPr txBox="true"/>
          <p:nvPr/>
        </p:nvSpPr>
        <p:spPr>
          <a:xfrm>
            <a:off x="990600" y="2667000"/>
            <a:ext cx="7848600" cy="706755"/>
          </a:xfrm>
          <a:prstGeom prst="rect">
            <a:avLst/>
          </a:prstGeom>
          <a:noFill/>
          <a:ln w="9525">
            <a:noFill/>
          </a:ln>
        </p:spPr>
        <p:txBody>
          <a:bodyPr anchor="t" anchorCtr="false">
            <a:spAutoFit/>
          </a:bodyPr>
          <a:p>
            <a:pPr marL="120650" indent="-120650" algn="ctr"/>
            <a:r>
              <a:rPr lang="zh-CN" altLang="en-US" sz="4000" b="1" dirty="0">
                <a:solidFill>
                  <a:schemeClr val="tx1"/>
                </a:solidFill>
                <a:latin typeface="Arial" panose="020B0604020202020204" pitchFamily="34" charset="0"/>
                <a:ea typeface="黑体" panose="02010609060101010101" pitchFamily="2" charset="-122"/>
              </a:rPr>
              <a:t>四、表式、指标解释及审核关系</a:t>
            </a:r>
            <a:endParaRPr lang="zh-CN" altLang="en-US" sz="4000" b="1" dirty="0">
              <a:solidFill>
                <a:schemeClr val="tx1"/>
              </a:solidFill>
              <a:latin typeface="Arial" panose="020B0604020202020204" pitchFamily="34" charset="0"/>
              <a:ea typeface="黑体" panose="02010609060101010101" pitchFamily="2" charset="-122"/>
            </a:endParaRPr>
          </a:p>
        </p:txBody>
      </p:sp>
    </p:spTree>
  </p:cSld>
  <p:clrMapOvr>
    <a:masterClrMapping/>
  </p:clrMapOvr>
  <p:transition spd="slow"/>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6385" name="Text Box 2"/>
          <p:cNvSpPr txBox="true"/>
          <p:nvPr/>
        </p:nvSpPr>
        <p:spPr>
          <a:xfrm>
            <a:off x="990600" y="2590800"/>
            <a:ext cx="5619750" cy="823913"/>
          </a:xfrm>
          <a:prstGeom prst="rect">
            <a:avLst/>
          </a:prstGeom>
          <a:noFill/>
          <a:ln w="9525">
            <a:noFill/>
          </a:ln>
        </p:spPr>
        <p:txBody>
          <a:bodyPr anchor="t" anchorCtr="false">
            <a:spAutoFit/>
          </a:bodyPr>
          <a:p>
            <a:pPr marL="120650" indent="-120650"/>
            <a:r>
              <a:rPr lang="zh-CN" altLang="en-US" b="1" dirty="0">
                <a:solidFill>
                  <a:schemeClr val="accent2"/>
                </a:solidFill>
                <a:latin typeface="Arial" panose="020B0604020202020204" pitchFamily="34" charset="0"/>
                <a:ea typeface="黑体" panose="02010609060101010101" pitchFamily="2" charset="-122"/>
              </a:rPr>
              <a:t> </a:t>
            </a:r>
            <a:r>
              <a:rPr lang="zh-CN" altLang="en-US" sz="4000" b="1" dirty="0">
                <a:solidFill>
                  <a:srgbClr val="FFFFFF"/>
                </a:solidFill>
                <a:latin typeface="Arial" panose="020B0604020202020204" pitchFamily="34" charset="0"/>
                <a:ea typeface="黑体" panose="02010609060101010101" pitchFamily="2" charset="-122"/>
              </a:rPr>
              <a:t>（一）</a:t>
            </a:r>
            <a:r>
              <a:rPr lang="zh-CN" altLang="en-US" sz="4000" b="1" dirty="0">
                <a:solidFill>
                  <a:schemeClr val="tx1"/>
                </a:solidFill>
                <a:latin typeface="Arial" panose="020B0604020202020204" pitchFamily="34" charset="0"/>
                <a:ea typeface="黑体" panose="02010609060101010101" pitchFamily="2" charset="-122"/>
              </a:rPr>
              <a:t>表式</a:t>
            </a:r>
            <a:endParaRPr lang="zh-CN" altLang="en-US" sz="4000" b="1" dirty="0">
              <a:solidFill>
                <a:schemeClr val="tx1"/>
              </a:solidFill>
              <a:latin typeface="Arial" panose="020B0604020202020204" pitchFamily="34" charset="0"/>
              <a:ea typeface="黑体" panose="02010609060101010101" pitchFamily="2" charset="-122"/>
            </a:endParaRPr>
          </a:p>
        </p:txBody>
      </p:sp>
    </p:spTree>
  </p:cSld>
  <p:clrMapOvr>
    <a:masterClrMapping/>
  </p:clrMapOvr>
  <p:transition spd="slow"/>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4" name="图片 3" descr="无标题1"/>
          <p:cNvPicPr>
            <a:picLocks noChangeAspect="true"/>
          </p:cNvPicPr>
          <p:nvPr/>
        </p:nvPicPr>
        <p:blipFill>
          <a:blip r:embed="rId1"/>
          <a:stretch>
            <a:fillRect/>
          </a:stretch>
        </p:blipFill>
        <p:spPr>
          <a:xfrm>
            <a:off x="0" y="-43180"/>
            <a:ext cx="9144000" cy="6937375"/>
          </a:xfrm>
          <a:prstGeom prst="rect">
            <a:avLst/>
          </a:prstGeom>
        </p:spPr>
      </p:pic>
    </p:spTree>
  </p:cSld>
  <p:clrMapOvr>
    <a:masterClrMapping/>
  </p:clrMapOvr>
  <p:transition spd="slow"/>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8433" name="Text Box 2"/>
          <p:cNvSpPr txBox="true"/>
          <p:nvPr/>
        </p:nvSpPr>
        <p:spPr>
          <a:xfrm>
            <a:off x="1066800" y="2743200"/>
            <a:ext cx="5543550" cy="823913"/>
          </a:xfrm>
          <a:prstGeom prst="rect">
            <a:avLst/>
          </a:prstGeom>
          <a:noFill/>
          <a:ln w="9525">
            <a:noFill/>
          </a:ln>
        </p:spPr>
        <p:txBody>
          <a:bodyPr anchor="t" anchorCtr="false">
            <a:spAutoFit/>
          </a:bodyPr>
          <a:p>
            <a:pPr marL="120650" indent="-120650"/>
            <a:r>
              <a:rPr lang="zh-CN" altLang="en-US" b="1" dirty="0">
                <a:solidFill>
                  <a:schemeClr val="accent2"/>
                </a:solidFill>
                <a:latin typeface="Arial" panose="020B0604020202020204" pitchFamily="34" charset="0"/>
                <a:ea typeface="黑体" panose="02010609060101010101" pitchFamily="2" charset="-122"/>
              </a:rPr>
              <a:t>   </a:t>
            </a:r>
            <a:r>
              <a:rPr lang="zh-CN" altLang="en-US" sz="4000" b="1" dirty="0">
                <a:solidFill>
                  <a:srgbClr val="FFFFFF"/>
                </a:solidFill>
                <a:latin typeface="Arial" panose="020B0604020202020204" pitchFamily="34" charset="0"/>
                <a:ea typeface="黑体" panose="02010609060101010101" pitchFamily="2" charset="-122"/>
              </a:rPr>
              <a:t>（二）</a:t>
            </a:r>
            <a:r>
              <a:rPr lang="zh-CN" altLang="en-US" sz="4000" b="1" dirty="0">
                <a:solidFill>
                  <a:schemeClr val="tx1"/>
                </a:solidFill>
                <a:latin typeface="Arial" panose="020B0604020202020204" pitchFamily="34" charset="0"/>
                <a:ea typeface="黑体" panose="02010609060101010101" pitchFamily="2" charset="-122"/>
              </a:rPr>
              <a:t>指标解释</a:t>
            </a:r>
            <a:endParaRPr lang="zh-CN" altLang="en-US" sz="4000" b="1" dirty="0">
              <a:solidFill>
                <a:schemeClr val="tx1"/>
              </a:solidFill>
              <a:latin typeface="Arial" panose="020B0604020202020204" pitchFamily="34" charset="0"/>
              <a:ea typeface="黑体" panose="02010609060101010101" pitchFamily="2" charset="-122"/>
            </a:endParaRPr>
          </a:p>
        </p:txBody>
      </p:sp>
    </p:spTree>
  </p:cSld>
  <p:clrMapOvr>
    <a:masterClrMapping/>
  </p:clrMapOvr>
  <p:transition spd="slow"/>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4" name="图片 3" descr="无标题1"/>
          <p:cNvPicPr>
            <a:picLocks noChangeAspect="true"/>
          </p:cNvPicPr>
          <p:nvPr/>
        </p:nvPicPr>
        <p:blipFill>
          <a:blip r:embed="rId1"/>
          <a:stretch>
            <a:fillRect/>
          </a:stretch>
        </p:blipFill>
        <p:spPr>
          <a:xfrm>
            <a:off x="0" y="-43180"/>
            <a:ext cx="9144000" cy="6937375"/>
          </a:xfrm>
          <a:prstGeom prst="rect">
            <a:avLst/>
          </a:prstGeom>
        </p:spPr>
      </p:pic>
      <p:sp>
        <p:nvSpPr>
          <p:cNvPr id="2" name="Rectangle 16"/>
          <p:cNvSpPr/>
          <p:nvPr/>
        </p:nvSpPr>
        <p:spPr>
          <a:xfrm>
            <a:off x="-12700" y="487680"/>
            <a:ext cx="2595880" cy="3398520"/>
          </a:xfrm>
          <a:prstGeom prst="rect">
            <a:avLst/>
          </a:prstGeom>
          <a:solidFill>
            <a:schemeClr val="bg1">
              <a:alpha val="0"/>
            </a:schemeClr>
          </a:solidFill>
          <a:ln w="28575" cap="flat" cmpd="sng">
            <a:solidFill>
              <a:srgbClr val="FF0000"/>
            </a:solidFill>
            <a:prstDash val="solid"/>
            <a:miter/>
            <a:headEnd type="none" w="med" len="med"/>
            <a:tailEnd type="none" w="med" len="med"/>
          </a:ln>
        </p:spPr>
        <p:txBody>
          <a:bodyPr wrap="none" anchor="ctr" anchorCtr="false"/>
          <a:p>
            <a:pPr algn="ctr"/>
            <a:endParaRPr lang="zh-CN" altLang="en-US" sz="1800" b="1" dirty="0">
              <a:solidFill>
                <a:schemeClr val="tx1"/>
              </a:solidFill>
              <a:latin typeface="Tahoma" panose="020B0604030504040204" pitchFamily="34" charset="0"/>
              <a:ea typeface="宋体" pitchFamily="2" charset="-122"/>
            </a:endParaRPr>
          </a:p>
        </p:txBody>
      </p:sp>
      <p:sp>
        <p:nvSpPr>
          <p:cNvPr id="5" name="Rectangle 2"/>
          <p:cNvSpPr/>
          <p:nvPr/>
        </p:nvSpPr>
        <p:spPr>
          <a:xfrm>
            <a:off x="3886200" y="571500"/>
            <a:ext cx="4724400" cy="1143000"/>
          </a:xfrm>
          <a:prstGeom prst="rect">
            <a:avLst/>
          </a:prstGeom>
          <a:solidFill>
            <a:srgbClr val="FFFF00"/>
          </a:solidFill>
          <a:ln w="9525">
            <a:noFill/>
          </a:ln>
        </p:spPr>
        <p:txBody>
          <a:bodyPr anchor="ctr" anchorCtr="false"/>
          <a:p>
            <a:pPr eaLnBrk="0" hangingPunct="0"/>
            <a:r>
              <a:rPr lang="en-US" altLang="zh-CN" sz="3200" b="1" dirty="0">
                <a:solidFill>
                  <a:srgbClr val="FF3300"/>
                </a:solidFill>
                <a:latin typeface="Tahoma" panose="020B0604030504040204" pitchFamily="34" charset="0"/>
                <a:ea typeface="黑体" panose="02010609060101010101" pitchFamily="2" charset="-122"/>
              </a:rPr>
              <a:t> </a:t>
            </a:r>
            <a:r>
              <a:rPr lang="en-US" altLang="zh-CN" sz="3600" b="1" dirty="0">
                <a:solidFill>
                  <a:srgbClr val="FF3300"/>
                </a:solidFill>
                <a:latin typeface="Tahoma" panose="020B0604030504040204" pitchFamily="34" charset="0"/>
                <a:ea typeface="黑体" panose="02010609060101010101" pitchFamily="2" charset="-122"/>
              </a:rPr>
              <a:t>1</a:t>
            </a:r>
            <a:r>
              <a:rPr lang="zh-CN" altLang="en-US" sz="3600" b="1" dirty="0">
                <a:solidFill>
                  <a:srgbClr val="FF3300"/>
                </a:solidFill>
                <a:latin typeface="Tahoma" panose="020B0604030504040204" pitchFamily="34" charset="0"/>
                <a:ea typeface="黑体" panose="02010609060101010101" pitchFamily="2" charset="-122"/>
              </a:rPr>
              <a:t>、年末资产负债部分</a:t>
            </a:r>
            <a:endParaRPr lang="zh-CN" altLang="en-US" sz="3600" b="1" dirty="0">
              <a:solidFill>
                <a:srgbClr val="FF3300"/>
              </a:solidFill>
              <a:latin typeface="Tahoma" panose="020B0604030504040204" pitchFamily="34" charset="0"/>
              <a:ea typeface="黑体" panose="02010609060101010101" pitchFamily="2" charset="-122"/>
            </a:endParaRPr>
          </a:p>
        </p:txBody>
      </p:sp>
      <p:sp>
        <p:nvSpPr>
          <p:cNvPr id="6" name="AutoShape 18"/>
          <p:cNvSpPr/>
          <p:nvPr/>
        </p:nvSpPr>
        <p:spPr bwMode="auto">
          <a:xfrm>
            <a:off x="3781425" y="2376488"/>
            <a:ext cx="4419600" cy="4114800"/>
          </a:xfrm>
          <a:prstGeom prst="borderCallout2">
            <a:avLst>
              <a:gd name="adj1" fmla="val 3060"/>
              <a:gd name="adj2" fmla="val -1722"/>
              <a:gd name="adj3" fmla="val 3060"/>
              <a:gd name="adj4" fmla="val -5389"/>
              <a:gd name="adj5" fmla="val 7444"/>
              <a:gd name="adj6" fmla="val -28630"/>
            </a:avLst>
          </a:prstGeom>
          <a:solidFill>
            <a:srgbClr val="FFFF00"/>
          </a:solidFill>
          <a:ln w="9525" algn="ctr">
            <a:solidFill>
              <a:srgbClr val="FF0000"/>
            </a:solidFill>
            <a:miter lim="800000"/>
          </a:ln>
        </p:spPr>
        <p:txBody>
          <a:bodyPr/>
          <a:p>
            <a:pPr marL="0" marR="0" lvl="0" indent="0" algn="l" defTabSz="914400" rtl="0" eaLnBrk="1" fontAlgn="base" latinLnBrk="0" hangingPunct="1">
              <a:lnSpc>
                <a:spcPct val="150000"/>
              </a:lnSpc>
              <a:spcBef>
                <a:spcPct val="0"/>
              </a:spcBef>
              <a:spcAft>
                <a:spcPct val="0"/>
              </a:spcAft>
              <a:buClrTx/>
              <a:buSzTx/>
              <a:buFontTx/>
              <a:buNone/>
              <a:defRPr/>
            </a:pPr>
            <a:r>
              <a:rPr kumimoji="0" lang="zh-CN" altLang="en-US" sz="2400" b="1" i="0" u="none" strike="noStrike" kern="1200" cap="none" spc="0" normalizeH="0" baseline="0" noProof="0" dirty="0">
                <a:ln>
                  <a:noFill/>
                </a:ln>
                <a:solidFill>
                  <a:srgbClr val="000000"/>
                </a:solidFill>
                <a:effectLst/>
                <a:uLnTx/>
                <a:uFillTx/>
                <a:latin typeface="+mn-ea"/>
                <a:ea typeface="+mn-ea"/>
                <a:cs typeface="+mn-cs"/>
              </a:rPr>
              <a:t>        </a:t>
            </a:r>
            <a:r>
              <a:rPr kumimoji="0" lang="zh-CN" altLang="en-US" sz="2800" b="1" i="0" u="none" strike="noStrike" kern="1200" cap="none" spc="0" normalizeH="0" baseline="0" noProof="0" dirty="0">
                <a:ln>
                  <a:noFill/>
                </a:ln>
                <a:solidFill>
                  <a:srgbClr val="000000"/>
                </a:solidFill>
                <a:effectLst/>
                <a:uLnTx/>
                <a:uFillTx/>
                <a:latin typeface="+mn-ea"/>
                <a:ea typeface="+mn-ea"/>
                <a:cs typeface="+mn-cs"/>
              </a:rPr>
              <a:t>本部分数据主要取自“资产负债表”</a:t>
            </a:r>
            <a:endParaRPr kumimoji="0" lang="zh-CN" altLang="en-US" sz="2800" b="1" i="0" u="none" strike="noStrike" kern="1200" cap="none" spc="0" normalizeH="0" baseline="0" noProof="0" dirty="0">
              <a:ln>
                <a:noFill/>
              </a:ln>
              <a:solidFill>
                <a:srgbClr val="000000"/>
              </a:solidFill>
              <a:effectLst/>
              <a:uLnTx/>
              <a:uFillTx/>
              <a:latin typeface="+mn-ea"/>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en-US" sz="2800" b="1" i="0" u="none" strike="noStrike" kern="1200" cap="none" spc="0" normalizeH="0" baseline="0" noProof="0" dirty="0">
                <a:ln>
                  <a:noFill/>
                </a:ln>
                <a:solidFill>
                  <a:srgbClr val="000000"/>
                </a:solidFill>
                <a:effectLst/>
                <a:uLnTx/>
                <a:uFillTx/>
                <a:latin typeface="+mn-ea"/>
                <a:ea typeface="+mn-ea"/>
                <a:cs typeface="+mn-cs"/>
              </a:rPr>
              <a:t>           </a:t>
            </a:r>
            <a:endParaRPr kumimoji="0" lang="zh-CN" altLang="en-US" sz="2800" b="1" i="0" u="none" strike="noStrike" kern="1200" cap="none" spc="0" normalizeH="0" baseline="0" noProof="0" dirty="0">
              <a:ln>
                <a:noFill/>
              </a:ln>
              <a:solidFill>
                <a:srgbClr val="000000"/>
              </a:solidFill>
              <a:effectLst/>
              <a:uLnTx/>
              <a:uFillTx/>
              <a:latin typeface="+mn-ea"/>
              <a:ea typeface="+mn-ea"/>
              <a:cs typeface="+mn-cs"/>
            </a:endParaRPr>
          </a:p>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en-US" sz="2800" b="1" i="0" u="none" strike="noStrike" kern="1200" cap="none" spc="0" normalizeH="0" baseline="0" noProof="0" dirty="0">
                <a:ln>
                  <a:noFill/>
                </a:ln>
                <a:solidFill>
                  <a:srgbClr val="000000"/>
                </a:solidFill>
                <a:effectLst/>
                <a:uLnTx/>
                <a:uFillTx/>
                <a:latin typeface="+mn-ea"/>
                <a:ea typeface="+mn-ea"/>
                <a:cs typeface="+mn-cs"/>
              </a:rPr>
              <a:t>    注意：各指标填报应以</a:t>
            </a:r>
            <a:r>
              <a:rPr kumimoji="0" lang="zh-CN" altLang="en-US" sz="2800" b="1" i="0" u="none" strike="noStrike" kern="1200" cap="none" spc="0" normalizeH="0" baseline="0" noProof="0" dirty="0">
                <a:ln>
                  <a:noFill/>
                </a:ln>
                <a:solidFill>
                  <a:srgbClr val="FF0000"/>
                </a:solidFill>
                <a:effectLst/>
                <a:uLnTx/>
                <a:uFillTx/>
                <a:latin typeface="+mn-ea"/>
                <a:ea typeface="+mn-ea"/>
                <a:cs typeface="+mn-cs"/>
              </a:rPr>
              <a:t>会计帐和政府财务报告</a:t>
            </a:r>
            <a:r>
              <a:rPr kumimoji="0" lang="zh-CN" altLang="en-US" sz="2800" b="1" i="0" u="none" strike="noStrike" kern="1200" cap="none" spc="0" normalizeH="0" baseline="0" noProof="0" dirty="0">
                <a:ln>
                  <a:noFill/>
                </a:ln>
                <a:solidFill>
                  <a:srgbClr val="000000"/>
                </a:solidFill>
                <a:effectLst/>
                <a:uLnTx/>
                <a:uFillTx/>
                <a:latin typeface="+mn-ea"/>
                <a:ea typeface="+mn-ea"/>
                <a:cs typeface="+mn-cs"/>
              </a:rPr>
              <a:t>数据为准。</a:t>
            </a:r>
            <a:r>
              <a:rPr kumimoji="0" lang="zh-CN" altLang="en-US" sz="2800" b="0" i="0" u="none" strike="noStrike" kern="1200" cap="none" spc="0" normalizeH="0" baseline="0" noProof="0" dirty="0">
                <a:ln>
                  <a:noFill/>
                </a:ln>
                <a:solidFill>
                  <a:srgbClr val="000000"/>
                </a:solidFill>
                <a:effectLst/>
                <a:uLnTx/>
                <a:uFillTx/>
                <a:latin typeface="+mn-ea"/>
                <a:ea typeface="+mn-ea"/>
                <a:cs typeface="+mn-cs"/>
              </a:rPr>
              <a:t> </a:t>
            </a:r>
            <a:endParaRPr kumimoji="0" lang="zh-CN" altLang="en-US" sz="2800" b="0" i="0" u="none" strike="noStrike" kern="1200" cap="none" spc="0" normalizeH="0" baseline="0" noProof="0" dirty="0">
              <a:ln>
                <a:noFill/>
              </a:ln>
              <a:solidFill>
                <a:srgbClr val="000000"/>
              </a:solidFill>
              <a:effectLst/>
              <a:uLnTx/>
              <a:uFillTx/>
              <a:latin typeface="+mn-ea"/>
              <a:ea typeface="+mn-ea"/>
              <a:cs typeface="+mn-cs"/>
            </a:endParaRPr>
          </a:p>
        </p:txBody>
      </p:sp>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linds(horizontal)">
                                      <p:cBhvr>
                                        <p:cTn id="7" dur="1000"/>
                                        <p:tgtEl>
                                          <p:spTgt spid="2"/>
                                        </p:tgtEl>
                                      </p:cBhvr>
                                    </p:animEffect>
                                  </p:childTnLst>
                                </p:cTn>
                              </p:par>
                            </p:childTnLst>
                          </p:cTn>
                        </p:par>
                        <p:par>
                          <p:cTn id="8" fill="hold">
                            <p:stCondLst>
                              <p:cond delay="1000"/>
                            </p:stCondLst>
                            <p:childTnLst>
                              <p:par>
                                <p:cTn id="9" presetID="3" presetClass="entr" presetSubtype="10"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blinds(horizontal)">
                                      <p:cBhvr>
                                        <p:cTn id="11" dur="1000"/>
                                        <p:tgtEl>
                                          <p:spTgt spid="5"/>
                                        </p:tgtEl>
                                      </p:cBhvr>
                                    </p:animEffect>
                                  </p:childTnLst>
                                </p:cTn>
                              </p:par>
                            </p:childTnLst>
                          </p:cTn>
                        </p:par>
                      </p:childTnLst>
                    </p:cTn>
                  </p:par>
                  <p:par>
                    <p:cTn id="12" fill="hold">
                      <p:stCondLst>
                        <p:cond delay="indefinite"/>
                      </p:stCondLst>
                      <p:childTnLst>
                        <p:par>
                          <p:cTn id="13" fill="hold">
                            <p:stCondLst>
                              <p:cond delay="0"/>
                            </p:stCondLst>
                            <p:childTnLst>
                              <p:par>
                                <p:cTn id="14" presetID="3" presetClass="entr" presetSubtype="10" fill="hold" grpId="0" nodeType="click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blinds(horizontal)">
                                      <p:cBhvr>
                                        <p:cTn id="16"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ldLvl="0" animBg="true"/>
      <p:bldP spid="5" grpId="0" bldLvl="0" animBg="true"/>
      <p:bldP spid="6" grpId="0" bldLvl="0" animBg="true"/>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20481" name="图片 1" descr="12"/>
          <p:cNvPicPr>
            <a:picLocks noChangeAspect="true"/>
          </p:cNvPicPr>
          <p:nvPr/>
        </p:nvPicPr>
        <p:blipFill>
          <a:blip r:embed="rId1"/>
          <a:stretch>
            <a:fillRect/>
          </a:stretch>
        </p:blipFill>
        <p:spPr>
          <a:xfrm>
            <a:off x="-12700" y="-12700"/>
            <a:ext cx="9207500" cy="6842125"/>
          </a:xfrm>
          <a:prstGeom prst="rect">
            <a:avLst/>
          </a:prstGeom>
          <a:noFill/>
          <a:ln w="9525">
            <a:noFill/>
          </a:ln>
        </p:spPr>
      </p:pic>
      <p:sp>
        <p:nvSpPr>
          <p:cNvPr id="6" name="Oval 5"/>
          <p:cNvSpPr/>
          <p:nvPr/>
        </p:nvSpPr>
        <p:spPr>
          <a:xfrm>
            <a:off x="0" y="1562100"/>
            <a:ext cx="1374775" cy="757238"/>
          </a:xfrm>
          <a:prstGeom prst="ellipse">
            <a:avLst/>
          </a:prstGeom>
          <a:solidFill>
            <a:schemeClr val="bg1">
              <a:alpha val="0"/>
            </a:schemeClr>
          </a:solidFill>
          <a:ln w="28575" cap="flat" cmpd="sng">
            <a:solidFill>
              <a:srgbClr val="FF0000"/>
            </a:solidFill>
            <a:prstDash val="solid"/>
            <a:round/>
            <a:headEnd type="none" w="med" len="med"/>
            <a:tailEnd type="none" w="med" len="med"/>
          </a:ln>
        </p:spPr>
        <p:txBody>
          <a:bodyPr wrap="none" anchor="ctr" anchorCtr="false"/>
          <a:p>
            <a:pPr algn="ctr"/>
            <a:endParaRPr lang="zh-CN" altLang="en-US" sz="1800" b="1" dirty="0">
              <a:solidFill>
                <a:schemeClr val="tx1"/>
              </a:solidFill>
              <a:latin typeface="Tahoma" panose="020B0604030504040204" pitchFamily="34" charset="0"/>
              <a:ea typeface="宋体" pitchFamily="2" charset="-122"/>
            </a:endParaRPr>
          </a:p>
        </p:txBody>
      </p:sp>
      <p:sp>
        <p:nvSpPr>
          <p:cNvPr id="7" name="AutoShape 6"/>
          <p:cNvSpPr/>
          <p:nvPr/>
        </p:nvSpPr>
        <p:spPr bwMode="auto">
          <a:xfrm>
            <a:off x="3476625" y="1238250"/>
            <a:ext cx="5257800" cy="1862138"/>
          </a:xfrm>
          <a:prstGeom prst="borderCallout2">
            <a:avLst>
              <a:gd name="adj1" fmla="val 3190"/>
              <a:gd name="adj2" fmla="val -1921"/>
              <a:gd name="adj3" fmla="val 3190"/>
              <a:gd name="adj4" fmla="val -12981"/>
              <a:gd name="adj5" fmla="val 25846"/>
              <a:gd name="adj6" fmla="val -40000"/>
            </a:avLst>
          </a:prstGeom>
          <a:solidFill>
            <a:srgbClr val="FFFF00"/>
          </a:solidFill>
          <a:ln w="9525" algn="ctr">
            <a:solidFill>
              <a:srgbClr val="FF0000"/>
            </a:solidFill>
            <a:miter lim="800000"/>
          </a:ln>
        </p:spPr>
        <p:txBody>
          <a:bodyPr/>
          <a:p>
            <a:pPr marL="0" marR="0" lvl="0" indent="457200" algn="l" defTabSz="914400" rtl="0" eaLnBrk="1" fontAlgn="base" latinLnBrk="0" hangingPunct="1">
              <a:lnSpc>
                <a:spcPct val="150000"/>
              </a:lnSpc>
              <a:spcBef>
                <a:spcPct val="0"/>
              </a:spcBef>
              <a:spcAft>
                <a:spcPct val="0"/>
              </a:spcAft>
              <a:buClrTx/>
              <a:buSzTx/>
              <a:buFontTx/>
              <a:buNone/>
              <a:defRPr/>
            </a:pPr>
            <a:r>
              <a:rPr kumimoji="0" lang="zh-CN" altLang="en-US" sz="2800" b="1" i="0" u="none" strike="noStrike" kern="1200" cap="none" spc="0" normalizeH="0" baseline="0" noProof="0" dirty="0">
                <a:ln>
                  <a:noFill/>
                </a:ln>
                <a:solidFill>
                  <a:srgbClr val="000000"/>
                </a:solidFill>
                <a:effectLst/>
                <a:uLnTx/>
                <a:uFillTx/>
                <a:latin typeface="+mn-ea"/>
                <a:ea typeface="+mn-ea"/>
                <a:cs typeface="+mn-cs"/>
              </a:rPr>
              <a:t>根据 “资产负债表”中资产有关项目的</a:t>
            </a:r>
            <a:r>
              <a:rPr kumimoji="0" lang="zh-CN" altLang="en-US" sz="2800" b="1" i="0" u="none" strike="noStrike" kern="1200" cap="none" spc="0" normalizeH="0" baseline="0" noProof="0" dirty="0">
                <a:ln>
                  <a:noFill/>
                </a:ln>
                <a:solidFill>
                  <a:srgbClr val="FF0000"/>
                </a:solidFill>
                <a:effectLst/>
                <a:uLnTx/>
                <a:uFillTx/>
                <a:latin typeface="+mn-ea"/>
                <a:ea typeface="+mn-ea"/>
                <a:cs typeface="+mn-cs"/>
              </a:rPr>
              <a:t>年末数</a:t>
            </a:r>
            <a:r>
              <a:rPr kumimoji="0" lang="zh-CN" altLang="en-US" sz="2800" b="1" i="0" u="none" strike="noStrike" kern="1200" cap="none" spc="0" normalizeH="0" baseline="0" noProof="0" dirty="0">
                <a:ln>
                  <a:noFill/>
                </a:ln>
                <a:solidFill>
                  <a:srgbClr val="000000"/>
                </a:solidFill>
                <a:effectLst/>
                <a:uLnTx/>
                <a:uFillTx/>
                <a:latin typeface="+mn-ea"/>
                <a:ea typeface="+mn-ea"/>
                <a:cs typeface="+mn-cs"/>
              </a:rPr>
              <a:t>填报。</a:t>
            </a:r>
            <a:endParaRPr kumimoji="0" lang="zh-CN" altLang="en-US" sz="2800" b="1" i="0" u="none" strike="noStrike" kern="1200" cap="none" spc="0" normalizeH="0" baseline="0" noProof="0" dirty="0">
              <a:ln>
                <a:noFill/>
              </a:ln>
              <a:solidFill>
                <a:srgbClr val="000000"/>
              </a:solidFill>
              <a:effectLst/>
              <a:uLnTx/>
              <a:uFillTx/>
              <a:latin typeface="+mn-ea"/>
              <a:ea typeface="+mn-ea"/>
              <a:cs typeface="+mn-cs"/>
            </a:endParaRPr>
          </a:p>
        </p:txBody>
      </p:sp>
      <p:sp>
        <p:nvSpPr>
          <p:cNvPr id="8" name="AutoShape 6"/>
          <p:cNvSpPr/>
          <p:nvPr/>
        </p:nvSpPr>
        <p:spPr bwMode="auto">
          <a:xfrm>
            <a:off x="3659188" y="3282950"/>
            <a:ext cx="5257800" cy="1862138"/>
          </a:xfrm>
          <a:prstGeom prst="borderCallout2">
            <a:avLst>
              <a:gd name="adj1" fmla="val 3190"/>
              <a:gd name="adj2" fmla="val -1921"/>
              <a:gd name="adj3" fmla="val 3190"/>
              <a:gd name="adj4" fmla="val -12981"/>
              <a:gd name="adj5" fmla="val -65544"/>
              <a:gd name="adj6" fmla="val -46039"/>
            </a:avLst>
          </a:prstGeom>
          <a:solidFill>
            <a:srgbClr val="FFFF00"/>
          </a:solidFill>
          <a:ln w="9525" algn="ctr">
            <a:solidFill>
              <a:srgbClr val="FF0000"/>
            </a:solidFill>
            <a:miter lim="800000"/>
          </a:ln>
        </p:spPr>
        <p:txBody>
          <a:bodyPr/>
          <a:p>
            <a:pPr marL="0" marR="0" lvl="0" indent="457200" algn="l" defTabSz="914400" rtl="0" eaLnBrk="1" fontAlgn="base" latinLnBrk="0" hangingPunct="1">
              <a:lnSpc>
                <a:spcPct val="150000"/>
              </a:lnSpc>
              <a:spcBef>
                <a:spcPct val="0"/>
              </a:spcBef>
              <a:spcAft>
                <a:spcPct val="0"/>
              </a:spcAft>
              <a:buClrTx/>
              <a:buSzTx/>
              <a:buFontTx/>
              <a:buNone/>
              <a:defRPr/>
            </a:pPr>
            <a:r>
              <a:rPr kumimoji="0" lang="zh-CN" altLang="en-US" sz="2800" b="1" i="0" u="none" strike="noStrike" kern="1200" cap="none" spc="0" normalizeH="0" baseline="0" noProof="0" dirty="0">
                <a:ln>
                  <a:noFill/>
                </a:ln>
                <a:solidFill>
                  <a:srgbClr val="000000"/>
                </a:solidFill>
                <a:effectLst/>
                <a:uLnTx/>
                <a:uFillTx/>
                <a:latin typeface="+mn-ea"/>
                <a:ea typeface="+mn-ea"/>
                <a:cs typeface="+mn-cs"/>
              </a:rPr>
              <a:t>资产总计</a:t>
            </a:r>
            <a:r>
              <a:rPr kumimoji="0" lang="zh-CN" altLang="en-US" sz="2800" b="1" i="0" u="none" strike="noStrike" kern="1200" cap="none" spc="0" normalizeH="0" baseline="0" noProof="0" dirty="0">
                <a:ln>
                  <a:noFill/>
                </a:ln>
                <a:solidFill>
                  <a:srgbClr val="FF0000"/>
                </a:solidFill>
                <a:effectLst/>
                <a:uLnTx/>
                <a:uFillTx/>
                <a:latin typeface="+mn-ea"/>
                <a:ea typeface="+mn-ea"/>
                <a:cs typeface="+mn-cs"/>
              </a:rPr>
              <a:t>可以小于</a:t>
            </a:r>
            <a:r>
              <a:rPr kumimoji="0" lang="zh-CN" altLang="en-US" sz="2800" b="1" i="0" u="none" strike="noStrike" kern="1200" cap="none" spc="0" normalizeH="0" baseline="0" noProof="0" dirty="0">
                <a:ln>
                  <a:noFill/>
                </a:ln>
                <a:solidFill>
                  <a:srgbClr val="000000"/>
                </a:solidFill>
                <a:effectLst/>
                <a:uLnTx/>
                <a:uFillTx/>
                <a:latin typeface="+mn-ea"/>
                <a:ea typeface="+mn-ea"/>
                <a:cs typeface="+mn-cs"/>
              </a:rPr>
              <a:t>固定资产原价。</a:t>
            </a:r>
            <a:endParaRPr kumimoji="0" lang="zh-CN" altLang="en-US" sz="2800" b="1" i="0" u="none" strike="noStrike" kern="1200" cap="none" spc="0" normalizeH="0" baseline="0" noProof="0" dirty="0">
              <a:ln>
                <a:noFill/>
              </a:ln>
              <a:solidFill>
                <a:srgbClr val="000000"/>
              </a:solidFill>
              <a:effectLst/>
              <a:uLnTx/>
              <a:uFillTx/>
              <a:latin typeface="+mn-ea"/>
              <a:ea typeface="+mn-ea"/>
              <a:cs typeface="+mn-cs"/>
            </a:endParaRPr>
          </a:p>
        </p:txBody>
      </p:sp>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linds(horizontal)">
                                      <p:cBhvr>
                                        <p:cTn id="7" dur="500"/>
                                        <p:tgtEl>
                                          <p:spTgt spid="6"/>
                                        </p:tgtEl>
                                      </p:cBhvr>
                                    </p:animEffect>
                                  </p:childTnLst>
                                </p:cTn>
                              </p:par>
                            </p:childTnLst>
                          </p:cTn>
                        </p:par>
                        <p:par>
                          <p:cTn id="8" fill="hold">
                            <p:stCondLst>
                              <p:cond delay="500"/>
                            </p:stCondLst>
                            <p:childTnLst>
                              <p:par>
                                <p:cTn id="9" presetID="3" presetClass="entr" presetSubtype="10"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blinds(horizontal)">
                                      <p:cBhvr>
                                        <p:cTn id="11" dur="1000"/>
                                        <p:tgtEl>
                                          <p:spTgt spid="7"/>
                                        </p:tgtEl>
                                      </p:cBhvr>
                                    </p:animEffect>
                                  </p:childTnLst>
                                </p:cTn>
                              </p:par>
                            </p:childTnLst>
                          </p:cTn>
                        </p:par>
                        <p:par>
                          <p:cTn id="12" fill="hold">
                            <p:stCondLst>
                              <p:cond delay="1500"/>
                            </p:stCondLst>
                            <p:childTnLst>
                              <p:par>
                                <p:cTn id="13" presetID="3" presetClass="entr" presetSubtype="10" fill="hold" grpId="0" nodeType="after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blinds(horizontal)">
                                      <p:cBhvr>
                                        <p:cTn id="15" dur="1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ldLvl="0" animBg="true"/>
      <p:bldP spid="7" grpId="0" bldLvl="0" animBg="true"/>
      <p:bldP spid="8" grpId="0" bldLvl="0" animBg="true"/>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121" name="Rectangle 2"/>
          <p:cNvSpPr>
            <a:spLocks noGrp="true"/>
          </p:cNvSpPr>
          <p:nvPr>
            <p:ph type="title" idx="4294967295"/>
          </p:nvPr>
        </p:nvSpPr>
        <p:spPr>
          <a:xfrm>
            <a:off x="1066800" y="0"/>
            <a:ext cx="7391400" cy="873125"/>
          </a:xfrm>
        </p:spPr>
        <p:txBody>
          <a:bodyPr vert="horz" wrap="square" lIns="91440" tIns="45720" rIns="91440" bIns="45720" anchor="ctr" anchorCtr="false"/>
          <a:p>
            <a:pPr eaLnBrk="1" hangingPunct="1"/>
            <a:r>
              <a:rPr lang="zh-CN" altLang="en-US" dirty="0">
                <a:solidFill>
                  <a:schemeClr val="tx1"/>
                </a:solidFill>
              </a:rPr>
              <a:t>主要内容</a:t>
            </a:r>
            <a:endParaRPr lang="zh-CN" altLang="en-US" dirty="0">
              <a:solidFill>
                <a:schemeClr val="tx1"/>
              </a:solidFill>
            </a:endParaRPr>
          </a:p>
        </p:txBody>
      </p:sp>
      <p:sp>
        <p:nvSpPr>
          <p:cNvPr id="9219" name="Rectangle 3"/>
          <p:cNvSpPr>
            <a:spLocks noGrp="true"/>
          </p:cNvSpPr>
          <p:nvPr>
            <p:ph type="body" idx="4294967295"/>
          </p:nvPr>
        </p:nvSpPr>
        <p:spPr>
          <a:xfrm>
            <a:off x="669925" y="1100138"/>
            <a:ext cx="8434388" cy="5140325"/>
          </a:xfrm>
        </p:spPr>
        <p:txBody>
          <a:bodyPr vert="horz" wrap="square" lIns="91440" tIns="45720" rIns="91440" bIns="45720" anchor="t" anchorCtr="false"/>
          <a:p>
            <a:pPr eaLnBrk="1" hangingPunct="1">
              <a:buNone/>
            </a:pPr>
            <a:r>
              <a:rPr lang="zh-CN" altLang="en-US" sz="3600" b="1" dirty="0">
                <a:solidFill>
                  <a:srgbClr val="FFFFFF"/>
                </a:solidFill>
                <a:latin typeface="黑体" panose="02010609060101010101" pitchFamily="2" charset="-122"/>
                <a:ea typeface="黑体" panose="02010609060101010101" pitchFamily="2" charset="-122"/>
              </a:rPr>
              <a:t>年报</a:t>
            </a:r>
            <a:endParaRPr lang="zh-CN" altLang="en-US" sz="3600" b="1" dirty="0">
              <a:solidFill>
                <a:srgbClr val="FFFFFF"/>
              </a:solidFill>
              <a:latin typeface="黑体" panose="02010609060101010101" pitchFamily="2" charset="-122"/>
              <a:ea typeface="黑体" panose="02010609060101010101" pitchFamily="2" charset="-122"/>
            </a:endParaRPr>
          </a:p>
          <a:p>
            <a:pPr eaLnBrk="1" hangingPunct="1">
              <a:buNone/>
            </a:pPr>
            <a:r>
              <a:rPr lang="en-US" altLang="zh-CN" sz="3600" b="1" dirty="0">
                <a:solidFill>
                  <a:schemeClr val="tx2"/>
                </a:solidFill>
                <a:latin typeface="黑体" panose="02010609060101010101" pitchFamily="2" charset="-122"/>
                <a:ea typeface="黑体" panose="02010609060101010101" pitchFamily="2" charset="-122"/>
              </a:rPr>
              <a:t>BJF103-2</a:t>
            </a:r>
            <a:r>
              <a:rPr lang="zh-CN" altLang="en-US" sz="3600" b="1" dirty="0">
                <a:solidFill>
                  <a:srgbClr val="FFFFFF"/>
                </a:solidFill>
                <a:latin typeface="黑体" panose="02010609060101010101" pitchFamily="2" charset="-122"/>
                <a:ea typeface="黑体" panose="02010609060101010101" pitchFamily="2" charset="-122"/>
              </a:rPr>
              <a:t>：</a:t>
            </a:r>
            <a:endParaRPr lang="en-US" altLang="zh-CN" sz="3600" b="1" dirty="0">
              <a:solidFill>
                <a:srgbClr val="FFFFFF"/>
              </a:solidFill>
              <a:latin typeface="黑体" panose="02010609060101010101" pitchFamily="2" charset="-122"/>
              <a:ea typeface="黑体" panose="02010609060101010101" pitchFamily="2" charset="-122"/>
            </a:endParaRPr>
          </a:p>
          <a:p>
            <a:pPr eaLnBrk="1" hangingPunct="1">
              <a:buNone/>
            </a:pPr>
            <a:r>
              <a:rPr lang="en-US" altLang="zh-CN" sz="3600" b="1" dirty="0">
                <a:solidFill>
                  <a:srgbClr val="FFFFFF"/>
                </a:solidFill>
                <a:latin typeface="宋体" pitchFamily="2" charset="-122"/>
              </a:rPr>
              <a:t>《</a:t>
            </a:r>
            <a:r>
              <a:rPr lang="zh-CN" altLang="en-US" sz="3600" b="1" dirty="0">
                <a:solidFill>
                  <a:srgbClr val="FFFFFF"/>
                </a:solidFill>
                <a:latin typeface="宋体" pitchFamily="2" charset="-122"/>
              </a:rPr>
              <a:t>财务状况（</a:t>
            </a:r>
            <a:r>
              <a:rPr lang="zh-CN" altLang="en-US" sz="3600" b="1" dirty="0">
                <a:latin typeface="宋体" pitchFamily="2" charset="-122"/>
              </a:rPr>
              <a:t>事业、民间非营利组织法人</a:t>
            </a:r>
            <a:r>
              <a:rPr lang="zh-CN" altLang="en-US" sz="3600" b="1" dirty="0">
                <a:solidFill>
                  <a:srgbClr val="FFFFFF"/>
                </a:solidFill>
                <a:latin typeface="宋体" pitchFamily="2" charset="-122"/>
              </a:rPr>
              <a:t>单位填报）</a:t>
            </a:r>
            <a:r>
              <a:rPr lang="en-US" altLang="zh-CN" sz="3600" b="1" dirty="0">
                <a:solidFill>
                  <a:srgbClr val="FFFFFF"/>
                </a:solidFill>
                <a:latin typeface="宋体" pitchFamily="2" charset="-122"/>
              </a:rPr>
              <a:t>》</a:t>
            </a:r>
            <a:endParaRPr lang="en-US" altLang="zh-CN" sz="3600" b="1" dirty="0">
              <a:solidFill>
                <a:srgbClr val="FFFFFF"/>
              </a:solidFill>
              <a:latin typeface="宋体" pitchFamily="2" charset="-122"/>
            </a:endParaRPr>
          </a:p>
          <a:p>
            <a:pPr eaLnBrk="1" hangingPunct="1">
              <a:buNone/>
            </a:pPr>
            <a:r>
              <a:rPr lang="zh-CN" altLang="en-US" sz="3600" b="1" dirty="0">
                <a:solidFill>
                  <a:srgbClr val="FFFFFF"/>
                </a:solidFill>
                <a:latin typeface="宋体" pitchFamily="2" charset="-122"/>
              </a:rPr>
              <a:t>月报</a:t>
            </a:r>
            <a:endParaRPr lang="en-US" altLang="zh-CN" sz="3600" b="1" dirty="0">
              <a:solidFill>
                <a:srgbClr val="FFFFFF"/>
              </a:solidFill>
              <a:latin typeface="宋体" pitchFamily="2" charset="-122"/>
            </a:endParaRPr>
          </a:p>
          <a:p>
            <a:pPr eaLnBrk="1" hangingPunct="1">
              <a:buNone/>
            </a:pPr>
            <a:r>
              <a:rPr lang="en-US" altLang="zh-CN" sz="3600" b="1" dirty="0">
                <a:solidFill>
                  <a:srgbClr val="FFFF00"/>
                </a:solidFill>
                <a:latin typeface="宋体" pitchFamily="2" charset="-122"/>
              </a:rPr>
              <a:t>X583</a:t>
            </a:r>
            <a:r>
              <a:rPr lang="en-US" altLang="zh-CN" sz="3600" b="1" dirty="0">
                <a:solidFill>
                  <a:srgbClr val="FFFFFF"/>
                </a:solidFill>
                <a:latin typeface="宋体" pitchFamily="2" charset="-122"/>
              </a:rPr>
              <a:t>:《</a:t>
            </a:r>
            <a:r>
              <a:rPr lang="zh-CN" altLang="en-US" sz="3600" b="1" dirty="0">
                <a:solidFill>
                  <a:srgbClr val="FFFFFF"/>
                </a:solidFill>
                <a:latin typeface="宋体" pitchFamily="2" charset="-122"/>
              </a:rPr>
              <a:t>部分行业事业单位基本情况</a:t>
            </a:r>
            <a:r>
              <a:rPr lang="en-US" altLang="zh-CN" sz="3600" b="1" dirty="0">
                <a:solidFill>
                  <a:srgbClr val="FFFFFF"/>
                </a:solidFill>
                <a:latin typeface="宋体" pitchFamily="2" charset="-122"/>
              </a:rPr>
              <a:t>》</a:t>
            </a:r>
            <a:endParaRPr lang="en-US" altLang="zh-CN" sz="3600" b="1" dirty="0">
              <a:solidFill>
                <a:srgbClr val="FFFFFF"/>
              </a:solidFill>
              <a:latin typeface="宋体" pitchFamily="2" charset="-122"/>
            </a:endParaRPr>
          </a:p>
          <a:p>
            <a:pPr eaLnBrk="1" hangingPunct="1">
              <a:buNone/>
            </a:pPr>
            <a:r>
              <a:rPr lang="en-US" altLang="zh-CN" sz="3600" b="1" dirty="0">
                <a:solidFill>
                  <a:srgbClr val="FFFF00"/>
                </a:solidFill>
                <a:latin typeface="宋体" pitchFamily="2" charset="-122"/>
              </a:rPr>
              <a:t>X584</a:t>
            </a:r>
            <a:r>
              <a:rPr lang="en-US" altLang="zh-CN" sz="3600" b="1" dirty="0">
                <a:solidFill>
                  <a:srgbClr val="FFFFFF"/>
                </a:solidFill>
                <a:latin typeface="宋体" pitchFamily="2" charset="-122"/>
              </a:rPr>
              <a:t>:《</a:t>
            </a:r>
            <a:r>
              <a:rPr lang="zh-CN" altLang="en-US" sz="3600" b="1" dirty="0">
                <a:solidFill>
                  <a:srgbClr val="FFFFFF"/>
                </a:solidFill>
                <a:latin typeface="宋体" pitchFamily="2" charset="-122"/>
              </a:rPr>
              <a:t>部分行业事业单位主要经济指标</a:t>
            </a:r>
            <a:r>
              <a:rPr lang="en-US" altLang="zh-CN" sz="3600" b="1" dirty="0">
                <a:solidFill>
                  <a:srgbClr val="FFFFFF"/>
                </a:solidFill>
                <a:latin typeface="宋体" pitchFamily="2" charset="-122"/>
              </a:rPr>
              <a:t>》</a:t>
            </a:r>
            <a:endParaRPr lang="en-US" altLang="zh-CN" sz="3600" b="1" dirty="0">
              <a:solidFill>
                <a:srgbClr val="FFFFFF"/>
              </a:solidFill>
              <a:latin typeface="宋体" pitchFamily="2" charset="-122"/>
            </a:endParaRPr>
          </a:p>
          <a:p>
            <a:pPr eaLnBrk="1" hangingPunct="1">
              <a:buNone/>
            </a:pPr>
            <a:endParaRPr lang="zh-CN" altLang="en-US" sz="2400" b="1" dirty="0">
              <a:solidFill>
                <a:srgbClr val="FFFFFF"/>
              </a:solidFill>
              <a:latin typeface="宋体" pitchFamily="2" charset="-122"/>
            </a:endParaRPr>
          </a:p>
          <a:p>
            <a:pPr eaLnBrk="1" hangingPunct="1">
              <a:buNone/>
            </a:pPr>
            <a:r>
              <a:rPr lang="en-US" altLang="zh-CN" sz="3600" b="1" dirty="0">
                <a:solidFill>
                  <a:srgbClr val="FFFFFF"/>
                </a:solidFill>
                <a:latin typeface="黑体" panose="02010609060101010101" pitchFamily="2" charset="-122"/>
                <a:ea typeface="黑体" panose="02010609060101010101" pitchFamily="2" charset="-122"/>
              </a:rPr>
              <a:t> </a:t>
            </a:r>
            <a:endParaRPr lang="en-US" altLang="zh-CN" sz="3600" dirty="0">
              <a:solidFill>
                <a:srgbClr val="FFFFFF"/>
              </a:solidFill>
            </a:endParaRPr>
          </a:p>
        </p:txBody>
      </p:sp>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nodeType="afterEffect">
                                  <p:stCondLst>
                                    <p:cond delay="0"/>
                                  </p:stCondLst>
                                  <p:childTnLst>
                                    <p:set>
                                      <p:cBhvr>
                                        <p:cTn id="6" dur="1" fill="hold">
                                          <p:stCondLst>
                                            <p:cond delay="0"/>
                                          </p:stCondLst>
                                        </p:cTn>
                                        <p:tgtEl>
                                          <p:spTgt spid="9219">
                                            <p:txEl>
                                              <p:charRg st="0" end="3"/>
                                            </p:txEl>
                                          </p:spTgt>
                                        </p:tgtEl>
                                        <p:attrNameLst>
                                          <p:attrName>style.visibility</p:attrName>
                                        </p:attrNameLst>
                                      </p:cBhvr>
                                      <p:to>
                                        <p:strVal val="visible"/>
                                      </p:to>
                                    </p:set>
                                    <p:animEffect transition="in" filter="blinds(horizontal)">
                                      <p:cBhvr>
                                        <p:cTn id="7" dur="500"/>
                                        <p:tgtEl>
                                          <p:spTgt spid="9219">
                                            <p:txEl>
                                              <p:charRg st="0" end="3"/>
                                            </p:txEl>
                                          </p:spTgt>
                                        </p:tgtEl>
                                      </p:cBhvr>
                                    </p:animEffect>
                                  </p:childTnLst>
                                </p:cTn>
                              </p:par>
                            </p:childTnLst>
                          </p:cTn>
                        </p:par>
                        <p:par>
                          <p:cTn id="8" fill="hold">
                            <p:stCondLst>
                              <p:cond delay="500"/>
                            </p:stCondLst>
                            <p:childTnLst>
                              <p:par>
                                <p:cTn id="9" presetID="3" presetClass="entr" presetSubtype="10" fill="hold" nodeType="afterEffect">
                                  <p:stCondLst>
                                    <p:cond delay="0"/>
                                  </p:stCondLst>
                                  <p:childTnLst>
                                    <p:set>
                                      <p:cBhvr>
                                        <p:cTn id="10" dur="1" fill="hold">
                                          <p:stCondLst>
                                            <p:cond delay="0"/>
                                          </p:stCondLst>
                                        </p:cTn>
                                        <p:tgtEl>
                                          <p:spTgt spid="9219">
                                            <p:txEl>
                                              <p:charRg st="3" end="13"/>
                                            </p:txEl>
                                          </p:spTgt>
                                        </p:tgtEl>
                                        <p:attrNameLst>
                                          <p:attrName>style.visibility</p:attrName>
                                        </p:attrNameLst>
                                      </p:cBhvr>
                                      <p:to>
                                        <p:strVal val="visible"/>
                                      </p:to>
                                    </p:set>
                                    <p:animEffect transition="in" filter="blinds(horizontal)">
                                      <p:cBhvr>
                                        <p:cTn id="11" dur="1000"/>
                                        <p:tgtEl>
                                          <p:spTgt spid="9219">
                                            <p:txEl>
                                              <p:charRg st="3" end="13"/>
                                            </p:txEl>
                                          </p:spTgt>
                                        </p:tgtEl>
                                      </p:cBhvr>
                                    </p:animEffect>
                                  </p:childTnLst>
                                </p:cTn>
                              </p:par>
                            </p:childTnLst>
                          </p:cTn>
                        </p:par>
                        <p:par>
                          <p:cTn id="12" fill="hold">
                            <p:stCondLst>
                              <p:cond delay="1500"/>
                            </p:stCondLst>
                            <p:childTnLst>
                              <p:par>
                                <p:cTn id="13" presetID="3" presetClass="entr" presetSubtype="10" fill="hold" nodeType="afterEffect">
                                  <p:stCondLst>
                                    <p:cond delay="0"/>
                                  </p:stCondLst>
                                  <p:childTnLst>
                                    <p:set>
                                      <p:cBhvr>
                                        <p:cTn id="14" dur="1" fill="hold">
                                          <p:stCondLst>
                                            <p:cond delay="0"/>
                                          </p:stCondLst>
                                        </p:cTn>
                                        <p:tgtEl>
                                          <p:spTgt spid="9219">
                                            <p:txEl>
                                              <p:charRg st="13" end="38"/>
                                            </p:txEl>
                                          </p:spTgt>
                                        </p:tgtEl>
                                        <p:attrNameLst>
                                          <p:attrName>style.visibility</p:attrName>
                                        </p:attrNameLst>
                                      </p:cBhvr>
                                      <p:to>
                                        <p:strVal val="visible"/>
                                      </p:to>
                                    </p:set>
                                    <p:animEffect transition="in" filter="blinds(horizontal)">
                                      <p:cBhvr>
                                        <p:cTn id="15" dur="1000"/>
                                        <p:tgtEl>
                                          <p:spTgt spid="9219">
                                            <p:txEl>
                                              <p:charRg st="13" end="38"/>
                                            </p:txEl>
                                          </p:spTgt>
                                        </p:tgtEl>
                                      </p:cBhvr>
                                    </p:animEffect>
                                  </p:childTnLst>
                                </p:cTn>
                              </p:par>
                            </p:childTnLst>
                          </p:cTn>
                        </p:par>
                        <p:par>
                          <p:cTn id="16" fill="hold">
                            <p:stCondLst>
                              <p:cond delay="2500"/>
                            </p:stCondLst>
                            <p:childTnLst>
                              <p:par>
                                <p:cTn id="17" presetID="3" presetClass="entr" presetSubtype="10" fill="hold" nodeType="afterEffect">
                                  <p:stCondLst>
                                    <p:cond delay="0"/>
                                  </p:stCondLst>
                                  <p:childTnLst>
                                    <p:set>
                                      <p:cBhvr>
                                        <p:cTn id="18" dur="1" fill="hold">
                                          <p:stCondLst>
                                            <p:cond delay="0"/>
                                          </p:stCondLst>
                                        </p:cTn>
                                        <p:tgtEl>
                                          <p:spTgt spid="9219">
                                            <p:txEl>
                                              <p:charRg st="38" end="41"/>
                                            </p:txEl>
                                          </p:spTgt>
                                        </p:tgtEl>
                                        <p:attrNameLst>
                                          <p:attrName>style.visibility</p:attrName>
                                        </p:attrNameLst>
                                      </p:cBhvr>
                                      <p:to>
                                        <p:strVal val="visible"/>
                                      </p:to>
                                    </p:set>
                                    <p:animEffect transition="in" filter="blinds(horizontal)">
                                      <p:cBhvr>
                                        <p:cTn id="19" dur="1000"/>
                                        <p:tgtEl>
                                          <p:spTgt spid="9219">
                                            <p:txEl>
                                              <p:charRg st="38" end="41"/>
                                            </p:txEl>
                                          </p:spTgt>
                                        </p:tgtEl>
                                      </p:cBhvr>
                                    </p:animEffect>
                                  </p:childTnLst>
                                </p:cTn>
                              </p:par>
                            </p:childTnLst>
                          </p:cTn>
                        </p:par>
                        <p:par>
                          <p:cTn id="20" fill="hold">
                            <p:stCondLst>
                              <p:cond delay="3500"/>
                            </p:stCondLst>
                            <p:childTnLst>
                              <p:par>
                                <p:cTn id="21" presetID="3" presetClass="entr" presetSubtype="10" fill="hold" nodeType="afterEffect">
                                  <p:stCondLst>
                                    <p:cond delay="0"/>
                                  </p:stCondLst>
                                  <p:childTnLst>
                                    <p:set>
                                      <p:cBhvr>
                                        <p:cTn id="22" dur="1" fill="hold">
                                          <p:stCondLst>
                                            <p:cond delay="0"/>
                                          </p:stCondLst>
                                        </p:cTn>
                                        <p:tgtEl>
                                          <p:spTgt spid="9219">
                                            <p:txEl>
                                              <p:charRg st="41" end="61"/>
                                            </p:txEl>
                                          </p:spTgt>
                                        </p:tgtEl>
                                        <p:attrNameLst>
                                          <p:attrName>style.visibility</p:attrName>
                                        </p:attrNameLst>
                                      </p:cBhvr>
                                      <p:to>
                                        <p:strVal val="visible"/>
                                      </p:to>
                                    </p:set>
                                    <p:animEffect transition="in" filter="blinds(horizontal)">
                                      <p:cBhvr>
                                        <p:cTn id="23" dur="1000"/>
                                        <p:tgtEl>
                                          <p:spTgt spid="9219">
                                            <p:txEl>
                                              <p:charRg st="41" end="61"/>
                                            </p:txEl>
                                          </p:spTgt>
                                        </p:tgtEl>
                                      </p:cBhvr>
                                    </p:animEffect>
                                  </p:childTnLst>
                                </p:cTn>
                              </p:par>
                            </p:childTnLst>
                          </p:cTn>
                        </p:par>
                        <p:par>
                          <p:cTn id="24" fill="hold">
                            <p:stCondLst>
                              <p:cond delay="4500"/>
                            </p:stCondLst>
                            <p:childTnLst>
                              <p:par>
                                <p:cTn id="25" presetID="3" presetClass="entr" presetSubtype="10" fill="hold" nodeType="afterEffect">
                                  <p:stCondLst>
                                    <p:cond delay="0"/>
                                  </p:stCondLst>
                                  <p:childTnLst>
                                    <p:set>
                                      <p:cBhvr>
                                        <p:cTn id="26" dur="1" fill="hold">
                                          <p:stCondLst>
                                            <p:cond delay="0"/>
                                          </p:stCondLst>
                                        </p:cTn>
                                        <p:tgtEl>
                                          <p:spTgt spid="9219">
                                            <p:txEl>
                                              <p:charRg st="61" end="83"/>
                                            </p:txEl>
                                          </p:spTgt>
                                        </p:tgtEl>
                                        <p:attrNameLst>
                                          <p:attrName>style.visibility</p:attrName>
                                        </p:attrNameLst>
                                      </p:cBhvr>
                                      <p:to>
                                        <p:strVal val="visible"/>
                                      </p:to>
                                    </p:set>
                                    <p:animEffect transition="in" filter="blinds(horizontal)">
                                      <p:cBhvr>
                                        <p:cTn id="27" dur="1000"/>
                                        <p:tgtEl>
                                          <p:spTgt spid="9219">
                                            <p:txEl>
                                              <p:charRg st="61" end="83"/>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nodeType="clickEffect">
                                  <p:stCondLst>
                                    <p:cond delay="0"/>
                                  </p:stCondLst>
                                  <p:childTnLst>
                                    <p:set>
                                      <p:cBhvr>
                                        <p:cTn id="31" dur="1" fill="hold">
                                          <p:stCondLst>
                                            <p:cond delay="0"/>
                                          </p:stCondLst>
                                        </p:cTn>
                                        <p:tgtEl>
                                          <p:spTgt spid="9219">
                                            <p:txEl>
                                              <p:charRg st="101" end="103"/>
                                            </p:txEl>
                                          </p:spTgt>
                                        </p:tgtEl>
                                        <p:attrNameLst>
                                          <p:attrName>style.visibility</p:attrName>
                                        </p:attrNameLst>
                                      </p:cBhvr>
                                      <p:to>
                                        <p:strVal val="visible"/>
                                      </p:to>
                                    </p:set>
                                    <p:animEffect transition="in" filter="blinds(horizontal)">
                                      <p:cBhvr>
                                        <p:cTn id="32" dur="500"/>
                                        <p:tgtEl>
                                          <p:spTgt spid="9219">
                                            <p:txEl>
                                              <p:charRg st="101" end="10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21505" name="图片 1" descr="12"/>
          <p:cNvPicPr>
            <a:picLocks noChangeAspect="true"/>
          </p:cNvPicPr>
          <p:nvPr/>
        </p:nvPicPr>
        <p:blipFill>
          <a:blip r:embed="rId1"/>
          <a:stretch>
            <a:fillRect/>
          </a:stretch>
        </p:blipFill>
        <p:spPr>
          <a:xfrm>
            <a:off x="-12700" y="-12700"/>
            <a:ext cx="9207500" cy="6842125"/>
          </a:xfrm>
          <a:prstGeom prst="rect">
            <a:avLst/>
          </a:prstGeom>
          <a:noFill/>
          <a:ln w="9525">
            <a:noFill/>
          </a:ln>
        </p:spPr>
      </p:pic>
      <p:sp>
        <p:nvSpPr>
          <p:cNvPr id="6" name="Oval 5"/>
          <p:cNvSpPr/>
          <p:nvPr/>
        </p:nvSpPr>
        <p:spPr>
          <a:xfrm>
            <a:off x="177800" y="2170113"/>
            <a:ext cx="1374775" cy="757237"/>
          </a:xfrm>
          <a:prstGeom prst="ellipse">
            <a:avLst/>
          </a:prstGeom>
          <a:solidFill>
            <a:schemeClr val="bg1">
              <a:alpha val="0"/>
            </a:schemeClr>
          </a:solidFill>
          <a:ln w="28575" cap="flat" cmpd="sng">
            <a:solidFill>
              <a:srgbClr val="FF0000"/>
            </a:solidFill>
            <a:prstDash val="solid"/>
            <a:round/>
            <a:headEnd type="none" w="med" len="med"/>
            <a:tailEnd type="none" w="med" len="med"/>
          </a:ln>
        </p:spPr>
        <p:txBody>
          <a:bodyPr wrap="none" anchor="ctr" anchorCtr="false"/>
          <a:p>
            <a:pPr algn="ctr"/>
            <a:endParaRPr lang="zh-CN" altLang="en-US" sz="1800" b="1" dirty="0">
              <a:solidFill>
                <a:schemeClr val="tx1"/>
              </a:solidFill>
              <a:latin typeface="Tahoma" panose="020B0604030504040204" pitchFamily="34" charset="0"/>
              <a:ea typeface="宋体" pitchFamily="2" charset="-122"/>
            </a:endParaRPr>
          </a:p>
        </p:txBody>
      </p:sp>
      <p:sp>
        <p:nvSpPr>
          <p:cNvPr id="9" name="Oval 5"/>
          <p:cNvSpPr/>
          <p:nvPr/>
        </p:nvSpPr>
        <p:spPr>
          <a:xfrm>
            <a:off x="-12700" y="990600"/>
            <a:ext cx="1322388" cy="650875"/>
          </a:xfrm>
          <a:prstGeom prst="ellipse">
            <a:avLst/>
          </a:prstGeom>
          <a:solidFill>
            <a:schemeClr val="bg1">
              <a:alpha val="0"/>
            </a:schemeClr>
          </a:solidFill>
          <a:ln w="28575" cap="flat" cmpd="sng">
            <a:solidFill>
              <a:srgbClr val="FF0000"/>
            </a:solidFill>
            <a:prstDash val="solid"/>
            <a:round/>
            <a:headEnd type="none" w="med" len="med"/>
            <a:tailEnd type="none" w="med" len="med"/>
          </a:ln>
        </p:spPr>
        <p:txBody>
          <a:bodyPr wrap="none" anchor="ctr" anchorCtr="false"/>
          <a:p>
            <a:pPr algn="ctr"/>
            <a:endParaRPr lang="zh-CN" altLang="en-US" sz="1800" b="1" dirty="0">
              <a:solidFill>
                <a:schemeClr val="tx1"/>
              </a:solidFill>
              <a:latin typeface="Tahoma" panose="020B0604030504040204" pitchFamily="34" charset="0"/>
              <a:ea typeface="宋体" pitchFamily="2" charset="-122"/>
            </a:endParaRPr>
          </a:p>
        </p:txBody>
      </p:sp>
      <p:sp>
        <p:nvSpPr>
          <p:cNvPr id="10" name="AutoShape 6"/>
          <p:cNvSpPr/>
          <p:nvPr/>
        </p:nvSpPr>
        <p:spPr bwMode="auto">
          <a:xfrm>
            <a:off x="3476625" y="1238250"/>
            <a:ext cx="5257800" cy="3505200"/>
          </a:xfrm>
          <a:prstGeom prst="borderCallout2">
            <a:avLst>
              <a:gd name="adj1" fmla="val 3190"/>
              <a:gd name="adj2" fmla="val -1921"/>
              <a:gd name="adj3" fmla="val 3190"/>
              <a:gd name="adj4" fmla="val -12981"/>
              <a:gd name="adj5" fmla="val 25846"/>
              <a:gd name="adj6" fmla="val -40000"/>
            </a:avLst>
          </a:prstGeom>
          <a:solidFill>
            <a:srgbClr val="FFFF00"/>
          </a:solidFill>
          <a:ln w="9525" algn="ctr">
            <a:solidFill>
              <a:srgbClr val="FF0000"/>
            </a:solidFill>
            <a:miter lim="800000"/>
          </a:ln>
        </p:spPr>
        <p:txBody>
          <a:bodyPr/>
          <a:p>
            <a:pPr marL="0" marR="0" lvl="0" indent="457200" algn="l" defTabSz="914400" rtl="0" eaLnBrk="1" fontAlgn="base" latinLnBrk="0" hangingPunct="1">
              <a:lnSpc>
                <a:spcPct val="150000"/>
              </a:lnSpc>
              <a:spcBef>
                <a:spcPct val="0"/>
              </a:spcBef>
              <a:spcAft>
                <a:spcPct val="0"/>
              </a:spcAft>
              <a:buClrTx/>
              <a:buSzTx/>
              <a:buFontTx/>
              <a:buNone/>
              <a:defRPr/>
            </a:pPr>
            <a:r>
              <a:rPr kumimoji="0" lang="zh-CN" altLang="en-US" sz="2800" b="1" i="0" u="none" strike="noStrike" kern="1200" cap="none" spc="0" normalizeH="0" baseline="0" noProof="0" dirty="0">
                <a:ln>
                  <a:noFill/>
                </a:ln>
                <a:solidFill>
                  <a:srgbClr val="000000"/>
                </a:solidFill>
                <a:effectLst/>
                <a:uLnTx/>
                <a:uFillTx/>
                <a:latin typeface="+mn-ea"/>
                <a:ea typeface="+mn-ea"/>
                <a:cs typeface="+mn-cs"/>
              </a:rPr>
              <a:t>根据 “资产负债表”中存货有关项目的</a:t>
            </a:r>
            <a:r>
              <a:rPr kumimoji="0" lang="zh-CN" altLang="en-US" sz="2800" b="1" i="0" u="none" strike="noStrike" kern="1200" cap="none" spc="0" normalizeH="0" baseline="0" noProof="0" dirty="0">
                <a:ln>
                  <a:noFill/>
                </a:ln>
                <a:solidFill>
                  <a:srgbClr val="FF0000"/>
                </a:solidFill>
                <a:effectLst/>
                <a:uLnTx/>
                <a:uFillTx/>
                <a:latin typeface="+mn-ea"/>
                <a:ea typeface="+mn-ea"/>
                <a:cs typeface="+mn-cs"/>
              </a:rPr>
              <a:t>年末数</a:t>
            </a:r>
            <a:r>
              <a:rPr kumimoji="0" lang="zh-CN" altLang="en-US" sz="2800" b="1" i="0" u="none" strike="noStrike" kern="1200" cap="none" spc="0" normalizeH="0" baseline="0" noProof="0" dirty="0">
                <a:ln>
                  <a:noFill/>
                </a:ln>
                <a:solidFill>
                  <a:srgbClr val="000000"/>
                </a:solidFill>
                <a:effectLst/>
                <a:uLnTx/>
                <a:uFillTx/>
                <a:latin typeface="+mn-ea"/>
                <a:ea typeface="+mn-ea"/>
                <a:cs typeface="+mn-cs"/>
              </a:rPr>
              <a:t>填报。其中：“</a:t>
            </a:r>
            <a:r>
              <a:rPr kumimoji="0" lang="zh-CN" altLang="en-US" sz="2800" b="1" i="0" u="none" strike="noStrike" kern="1200" cap="none" spc="0" normalizeH="0" baseline="0" noProof="0" dirty="0">
                <a:ln>
                  <a:noFill/>
                </a:ln>
                <a:solidFill>
                  <a:schemeClr val="bg2"/>
                </a:solidFill>
                <a:effectLst/>
                <a:uLnTx/>
                <a:uFillTx/>
                <a:latin typeface="+mn-ea"/>
                <a:ea typeface="+mn-ea"/>
                <a:cs typeface="+mn-cs"/>
              </a:rPr>
              <a:t>年初存货</a:t>
            </a:r>
            <a:r>
              <a:rPr kumimoji="0" lang="zh-CN" altLang="en-US" sz="2800" b="1" i="0" u="none" strike="noStrike" kern="1200" cap="none" spc="0" normalizeH="0" baseline="0" noProof="0" dirty="0">
                <a:ln>
                  <a:noFill/>
                </a:ln>
                <a:solidFill>
                  <a:srgbClr val="000000"/>
                </a:solidFill>
                <a:effectLst/>
                <a:uLnTx/>
                <a:uFillTx/>
                <a:latin typeface="+mn-ea"/>
                <a:ea typeface="+mn-ea"/>
                <a:cs typeface="+mn-cs"/>
              </a:rPr>
              <a:t>”根据 “资产负债表”中存货有关项目的</a:t>
            </a:r>
            <a:r>
              <a:rPr kumimoji="0" lang="zh-CN" altLang="en-US" sz="2800" b="1" i="0" u="none" strike="noStrike" kern="1200" cap="none" spc="0" normalizeH="0" baseline="0" noProof="0" dirty="0">
                <a:ln>
                  <a:noFill/>
                </a:ln>
                <a:solidFill>
                  <a:srgbClr val="FF0000"/>
                </a:solidFill>
                <a:effectLst/>
                <a:uLnTx/>
                <a:uFillTx/>
                <a:latin typeface="+mn-ea"/>
                <a:ea typeface="+mn-ea"/>
                <a:cs typeface="+mn-cs"/>
              </a:rPr>
              <a:t>年初数</a:t>
            </a:r>
            <a:r>
              <a:rPr kumimoji="0" lang="zh-CN" altLang="en-US" sz="2800" b="1" i="0" u="none" strike="noStrike" kern="1200" cap="none" spc="0" normalizeH="0" baseline="0" noProof="0" dirty="0">
                <a:ln>
                  <a:noFill/>
                </a:ln>
                <a:solidFill>
                  <a:srgbClr val="000000"/>
                </a:solidFill>
                <a:effectLst/>
                <a:uLnTx/>
                <a:uFillTx/>
                <a:latin typeface="+mn-ea"/>
                <a:ea typeface="+mn-ea"/>
                <a:cs typeface="+mn-cs"/>
              </a:rPr>
              <a:t>填报。</a:t>
            </a:r>
            <a:endParaRPr kumimoji="0" lang="zh-CN" altLang="en-US" sz="2800" b="1" i="0" u="none" strike="noStrike" kern="1200" cap="none" spc="0" normalizeH="0" baseline="0" noProof="0" dirty="0">
              <a:ln>
                <a:noFill/>
              </a:ln>
              <a:solidFill>
                <a:srgbClr val="000000"/>
              </a:solidFill>
              <a:effectLst/>
              <a:uLnTx/>
              <a:uFillTx/>
              <a:latin typeface="+mn-ea"/>
              <a:ea typeface="+mn-ea"/>
              <a:cs typeface="+mn-cs"/>
            </a:endParaRPr>
          </a:p>
        </p:txBody>
      </p:sp>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linds(horizontal)">
                                      <p:cBhvr>
                                        <p:cTn id="7" dur="500"/>
                                        <p:tgtEl>
                                          <p:spTgt spid="6"/>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9"/>
                                        </p:tgtEl>
                                        <p:attrNameLst>
                                          <p:attrName>style.visibility</p:attrName>
                                        </p:attrNameLst>
                                      </p:cBhvr>
                                      <p:to>
                                        <p:strVal val="visible"/>
                                      </p:to>
                                    </p:set>
                                    <p:animEffect transition="in" filter="blinds(horizontal)">
                                      <p:cBhvr>
                                        <p:cTn id="10" dur="500"/>
                                        <p:tgtEl>
                                          <p:spTgt spid="9"/>
                                        </p:tgtEl>
                                      </p:cBhvr>
                                    </p:animEffect>
                                  </p:childTnLst>
                                </p:cTn>
                              </p:par>
                            </p:childTnLst>
                          </p:cTn>
                        </p:par>
                        <p:par>
                          <p:cTn id="11" fill="hold">
                            <p:stCondLst>
                              <p:cond delay="500"/>
                            </p:stCondLst>
                            <p:childTnLst>
                              <p:par>
                                <p:cTn id="12" presetID="3" presetClass="entr" presetSubtype="10" fill="hold" grpId="0" nodeType="afterEffect">
                                  <p:stCondLst>
                                    <p:cond delay="0"/>
                                  </p:stCondLst>
                                  <p:childTnLst>
                                    <p:set>
                                      <p:cBhvr>
                                        <p:cTn id="13" dur="1" fill="hold">
                                          <p:stCondLst>
                                            <p:cond delay="0"/>
                                          </p:stCondLst>
                                        </p:cTn>
                                        <p:tgtEl>
                                          <p:spTgt spid="10"/>
                                        </p:tgtEl>
                                        <p:attrNameLst>
                                          <p:attrName>style.visibility</p:attrName>
                                        </p:attrNameLst>
                                      </p:cBhvr>
                                      <p:to>
                                        <p:strVal val="visible"/>
                                      </p:to>
                                    </p:set>
                                    <p:animEffect transition="in" filter="blinds(horizontal)">
                                      <p:cBhvr>
                                        <p:cTn id="14" dur="1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ldLvl="0" animBg="true"/>
      <p:bldP spid="9" grpId="0" bldLvl="0" animBg="true"/>
      <p:bldP spid="10" grpId="0" bldLvl="0" animBg="true"/>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22529" name="图片 1" descr="12"/>
          <p:cNvPicPr>
            <a:picLocks noChangeAspect="true"/>
          </p:cNvPicPr>
          <p:nvPr/>
        </p:nvPicPr>
        <p:blipFill>
          <a:blip r:embed="rId1"/>
          <a:stretch>
            <a:fillRect/>
          </a:stretch>
        </p:blipFill>
        <p:spPr>
          <a:xfrm>
            <a:off x="-12700" y="-12700"/>
            <a:ext cx="9207500" cy="6842125"/>
          </a:xfrm>
          <a:prstGeom prst="rect">
            <a:avLst/>
          </a:prstGeom>
          <a:noFill/>
          <a:ln w="9525">
            <a:noFill/>
          </a:ln>
        </p:spPr>
      </p:pic>
      <p:sp>
        <p:nvSpPr>
          <p:cNvPr id="6" name="Oval 5"/>
          <p:cNvSpPr/>
          <p:nvPr/>
        </p:nvSpPr>
        <p:spPr>
          <a:xfrm>
            <a:off x="776288" y="3470275"/>
            <a:ext cx="1919287" cy="758825"/>
          </a:xfrm>
          <a:prstGeom prst="ellipse">
            <a:avLst/>
          </a:prstGeom>
          <a:solidFill>
            <a:schemeClr val="bg1">
              <a:alpha val="0"/>
            </a:schemeClr>
          </a:solidFill>
          <a:ln w="28575" cap="flat" cmpd="sng">
            <a:solidFill>
              <a:srgbClr val="FF0000"/>
            </a:solidFill>
            <a:prstDash val="solid"/>
            <a:round/>
            <a:headEnd type="none" w="med" len="med"/>
            <a:tailEnd type="none" w="med" len="med"/>
          </a:ln>
        </p:spPr>
        <p:txBody>
          <a:bodyPr wrap="none" anchor="ctr" anchorCtr="false"/>
          <a:p>
            <a:pPr algn="ctr"/>
            <a:endParaRPr lang="zh-CN" altLang="en-US" sz="1800" b="1" dirty="0">
              <a:solidFill>
                <a:schemeClr val="tx1"/>
              </a:solidFill>
              <a:latin typeface="Tahoma" panose="020B0604030504040204" pitchFamily="34" charset="0"/>
              <a:ea typeface="宋体" pitchFamily="2" charset="-122"/>
            </a:endParaRPr>
          </a:p>
        </p:txBody>
      </p:sp>
      <p:sp>
        <p:nvSpPr>
          <p:cNvPr id="5" name="AutoShape 6"/>
          <p:cNvSpPr/>
          <p:nvPr/>
        </p:nvSpPr>
        <p:spPr bwMode="auto">
          <a:xfrm>
            <a:off x="3222625" y="95250"/>
            <a:ext cx="5257800" cy="3541713"/>
          </a:xfrm>
          <a:prstGeom prst="borderCallout2">
            <a:avLst>
              <a:gd name="adj1" fmla="val 3190"/>
              <a:gd name="adj2" fmla="val -1921"/>
              <a:gd name="adj3" fmla="val 3190"/>
              <a:gd name="adj4" fmla="val -12981"/>
              <a:gd name="adj5" fmla="val 92313"/>
              <a:gd name="adj6" fmla="val -28888"/>
            </a:avLst>
          </a:prstGeom>
          <a:solidFill>
            <a:srgbClr val="FFFF00"/>
          </a:solidFill>
          <a:ln w="9525" algn="ctr">
            <a:solidFill>
              <a:srgbClr val="FF0000"/>
            </a:solidFill>
            <a:miter lim="800000"/>
          </a:ln>
        </p:spPr>
        <p:txBody>
          <a:bodyPr/>
          <a:p>
            <a:pPr marL="0" marR="0" lvl="0" indent="457200" algn="l" defTabSz="914400" rtl="0" eaLnBrk="1" fontAlgn="base" latinLnBrk="0" hangingPunct="1">
              <a:lnSpc>
                <a:spcPct val="150000"/>
              </a:lnSpc>
              <a:spcBef>
                <a:spcPct val="0"/>
              </a:spcBef>
              <a:spcAft>
                <a:spcPct val="0"/>
              </a:spcAft>
              <a:buClrTx/>
              <a:buSzTx/>
              <a:buFontTx/>
              <a:buNone/>
              <a:defRPr/>
            </a:pPr>
            <a:r>
              <a:rPr kumimoji="0" lang="zh-CN" altLang="en-US" sz="2800" b="1" i="0" u="none" strike="noStrike" kern="1200" cap="none" spc="0" normalizeH="0" baseline="0" noProof="0" dirty="0">
                <a:ln>
                  <a:noFill/>
                </a:ln>
                <a:solidFill>
                  <a:schemeClr val="bg2"/>
                </a:solidFill>
                <a:effectLst/>
                <a:uLnTx/>
                <a:uFillTx/>
                <a:latin typeface="+mn-ea"/>
                <a:ea typeface="+mn-ea"/>
                <a:cs typeface="+mn-cs"/>
              </a:rPr>
              <a:t>指使用年限在一年以上，单位价值在规定标准以上，并在使用过程中基本保持原来物质形态的资产。根据“资产负债表”中固定资产有关项目的</a:t>
            </a:r>
            <a:r>
              <a:rPr kumimoji="0" lang="zh-CN" altLang="en-US" sz="2800" b="1" i="0" u="none" strike="noStrike" kern="1200" cap="none" spc="0" normalizeH="0" baseline="0" noProof="0" dirty="0">
                <a:ln>
                  <a:noFill/>
                </a:ln>
                <a:solidFill>
                  <a:srgbClr val="FF0000"/>
                </a:solidFill>
                <a:effectLst/>
                <a:uLnTx/>
                <a:uFillTx/>
                <a:latin typeface="+mn-ea"/>
                <a:ea typeface="+mn-ea"/>
                <a:cs typeface="+mn-cs"/>
              </a:rPr>
              <a:t>年末数</a:t>
            </a:r>
            <a:r>
              <a:rPr kumimoji="0" lang="zh-CN" altLang="en-US" sz="2800" b="1" i="0" u="none" strike="noStrike" kern="1200" cap="none" spc="0" normalizeH="0" baseline="0" noProof="0" dirty="0">
                <a:ln>
                  <a:noFill/>
                </a:ln>
                <a:solidFill>
                  <a:schemeClr val="bg2"/>
                </a:solidFill>
                <a:effectLst/>
                <a:uLnTx/>
                <a:uFillTx/>
                <a:latin typeface="+mn-ea"/>
                <a:ea typeface="+mn-ea"/>
                <a:cs typeface="+mn-cs"/>
              </a:rPr>
              <a:t>填报。</a:t>
            </a:r>
            <a:endParaRPr kumimoji="0" lang="zh-CN" altLang="en-US" sz="2800" b="1" i="0" u="none" strike="noStrike" kern="1200" cap="none" spc="0" normalizeH="0" baseline="0" noProof="0" dirty="0">
              <a:ln>
                <a:noFill/>
              </a:ln>
              <a:solidFill>
                <a:schemeClr val="bg2"/>
              </a:solidFill>
              <a:effectLst/>
              <a:uLnTx/>
              <a:uFillTx/>
              <a:latin typeface="+mn-ea"/>
              <a:ea typeface="+mn-ea"/>
              <a:cs typeface="+mn-cs"/>
            </a:endParaRPr>
          </a:p>
        </p:txBody>
      </p:sp>
      <p:sp>
        <p:nvSpPr>
          <p:cNvPr id="2" name="AutoShape 6"/>
          <p:cNvSpPr/>
          <p:nvPr/>
        </p:nvSpPr>
        <p:spPr bwMode="auto">
          <a:xfrm>
            <a:off x="3535363" y="4227513"/>
            <a:ext cx="5768975" cy="1241425"/>
          </a:xfrm>
          <a:prstGeom prst="borderCallout2">
            <a:avLst>
              <a:gd name="adj1" fmla="val 3190"/>
              <a:gd name="adj2" fmla="val -1921"/>
              <a:gd name="adj3" fmla="val 3190"/>
              <a:gd name="adj4" fmla="val -12981"/>
              <a:gd name="adj5" fmla="val 586"/>
              <a:gd name="adj6" fmla="val -20893"/>
            </a:avLst>
          </a:prstGeom>
          <a:solidFill>
            <a:srgbClr val="FFFF00"/>
          </a:solidFill>
          <a:ln w="9525" algn="ctr">
            <a:solidFill>
              <a:srgbClr val="FF0000"/>
            </a:solidFill>
            <a:miter lim="800000"/>
          </a:ln>
        </p:spPr>
        <p:txBody>
          <a:bodyPr/>
          <a:p>
            <a:pPr marL="0" marR="0" lvl="0" indent="457200" algn="l" defTabSz="914400" rtl="0" eaLnBrk="1" fontAlgn="base" latinLnBrk="0" hangingPunct="1">
              <a:lnSpc>
                <a:spcPct val="150000"/>
              </a:lnSpc>
              <a:spcBef>
                <a:spcPct val="0"/>
              </a:spcBef>
              <a:spcAft>
                <a:spcPct val="0"/>
              </a:spcAft>
              <a:buClrTx/>
              <a:buSzTx/>
              <a:buFontTx/>
              <a:buNone/>
              <a:defRPr/>
            </a:pPr>
            <a:r>
              <a:rPr kumimoji="0" lang="zh-CN" altLang="en-US" sz="2800" b="1" i="0" u="none" strike="noStrike" kern="1200" cap="none" spc="0" normalizeH="0" baseline="0" noProof="0" dirty="0">
                <a:ln>
                  <a:noFill/>
                </a:ln>
                <a:solidFill>
                  <a:srgbClr val="FF0000"/>
                </a:solidFill>
                <a:effectLst/>
                <a:uLnTx/>
                <a:uFillTx/>
                <a:latin typeface="+mn-ea"/>
                <a:ea typeface="+mn-ea"/>
                <a:cs typeface="+mn-cs"/>
              </a:rPr>
              <a:t>应填原价，不是净值</a:t>
            </a:r>
            <a:endParaRPr kumimoji="0" lang="zh-CN" altLang="en-US" sz="2800" b="1" i="0" u="none" strike="noStrike" kern="1200" cap="none" spc="0" normalizeH="0" baseline="0" noProof="0" dirty="0">
              <a:ln>
                <a:noFill/>
              </a:ln>
              <a:solidFill>
                <a:srgbClr val="FF0000"/>
              </a:solidFill>
              <a:effectLst/>
              <a:uLnTx/>
              <a:uFillTx/>
              <a:latin typeface="+mn-ea"/>
              <a:ea typeface="+mn-ea"/>
              <a:cs typeface="+mn-cs"/>
            </a:endParaRPr>
          </a:p>
        </p:txBody>
      </p:sp>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linds(horizontal)">
                                      <p:cBhvr>
                                        <p:cTn id="7" dur="500"/>
                                        <p:tgtEl>
                                          <p:spTgt spid="6"/>
                                        </p:tgtEl>
                                      </p:cBhvr>
                                    </p:animEffect>
                                  </p:childTnLst>
                                </p:cTn>
                              </p:par>
                            </p:childTnLst>
                          </p:cTn>
                        </p:par>
                        <p:par>
                          <p:cTn id="8" fill="hold">
                            <p:stCondLst>
                              <p:cond delay="500"/>
                            </p:stCondLst>
                            <p:childTnLst>
                              <p:par>
                                <p:cTn id="9" presetID="3" presetClass="entr" presetSubtype="10"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blinds(horizontal)">
                                      <p:cBhvr>
                                        <p:cTn id="11" dur="1000"/>
                                        <p:tgtEl>
                                          <p:spTgt spid="5"/>
                                        </p:tgtEl>
                                      </p:cBhvr>
                                    </p:animEffect>
                                  </p:childTnLst>
                                </p:cTn>
                              </p:par>
                            </p:childTnLst>
                          </p:cTn>
                        </p:par>
                        <p:par>
                          <p:cTn id="12" fill="hold">
                            <p:stCondLst>
                              <p:cond delay="1500"/>
                            </p:stCondLst>
                            <p:childTnLst>
                              <p:par>
                                <p:cTn id="13" presetID="3" presetClass="entr" presetSubtype="10" fill="hold" grpId="0" nodeType="afterEffect">
                                  <p:stCondLst>
                                    <p:cond delay="0"/>
                                  </p:stCondLst>
                                  <p:childTnLst>
                                    <p:set>
                                      <p:cBhvr>
                                        <p:cTn id="14" dur="1" fill="hold">
                                          <p:stCondLst>
                                            <p:cond delay="0"/>
                                          </p:stCondLst>
                                        </p:cTn>
                                        <p:tgtEl>
                                          <p:spTgt spid="2"/>
                                        </p:tgtEl>
                                        <p:attrNameLst>
                                          <p:attrName>style.visibility</p:attrName>
                                        </p:attrNameLst>
                                      </p:cBhvr>
                                      <p:to>
                                        <p:strVal val="visible"/>
                                      </p:to>
                                    </p:set>
                                    <p:animEffect transition="in" filter="blinds(horizontal)">
                                      <p:cBhvr>
                                        <p:cTn id="15"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ldLvl="0" animBg="true"/>
      <p:bldP spid="5" grpId="0" bldLvl="0" animBg="true"/>
      <p:bldP spid="2" grpId="0" bldLvl="0" animBg="true"/>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23553" name="图片 1" descr="12"/>
          <p:cNvPicPr>
            <a:picLocks noChangeAspect="true"/>
          </p:cNvPicPr>
          <p:nvPr/>
        </p:nvPicPr>
        <p:blipFill>
          <a:blip r:embed="rId1"/>
          <a:stretch>
            <a:fillRect/>
          </a:stretch>
        </p:blipFill>
        <p:spPr>
          <a:xfrm>
            <a:off x="-12700" y="-12700"/>
            <a:ext cx="9207500" cy="6842125"/>
          </a:xfrm>
          <a:prstGeom prst="rect">
            <a:avLst/>
          </a:prstGeom>
          <a:noFill/>
          <a:ln w="9525">
            <a:noFill/>
          </a:ln>
        </p:spPr>
      </p:pic>
      <p:sp>
        <p:nvSpPr>
          <p:cNvPr id="6" name="Oval 5"/>
          <p:cNvSpPr/>
          <p:nvPr/>
        </p:nvSpPr>
        <p:spPr>
          <a:xfrm>
            <a:off x="1384300" y="4711700"/>
            <a:ext cx="1920875" cy="758825"/>
          </a:xfrm>
          <a:prstGeom prst="ellipse">
            <a:avLst/>
          </a:prstGeom>
          <a:solidFill>
            <a:schemeClr val="bg1">
              <a:alpha val="0"/>
            </a:schemeClr>
          </a:solidFill>
          <a:ln w="28575" cap="flat" cmpd="sng">
            <a:solidFill>
              <a:srgbClr val="FF0000"/>
            </a:solidFill>
            <a:prstDash val="solid"/>
            <a:round/>
            <a:headEnd type="none" w="med" len="med"/>
            <a:tailEnd type="none" w="med" len="med"/>
          </a:ln>
        </p:spPr>
        <p:txBody>
          <a:bodyPr wrap="none" anchor="ctr" anchorCtr="false"/>
          <a:p>
            <a:pPr algn="ctr"/>
            <a:endParaRPr lang="zh-CN" altLang="en-US" sz="1800" b="1" dirty="0">
              <a:solidFill>
                <a:schemeClr val="tx1"/>
              </a:solidFill>
              <a:latin typeface="Tahoma" panose="020B0604030504040204" pitchFamily="34" charset="0"/>
              <a:ea typeface="宋体" pitchFamily="2" charset="-122"/>
            </a:endParaRPr>
          </a:p>
        </p:txBody>
      </p:sp>
      <p:sp>
        <p:nvSpPr>
          <p:cNvPr id="7" name="AutoShape 6"/>
          <p:cNvSpPr/>
          <p:nvPr/>
        </p:nvSpPr>
        <p:spPr bwMode="auto">
          <a:xfrm>
            <a:off x="4097338" y="3232150"/>
            <a:ext cx="5097463" cy="2798763"/>
          </a:xfrm>
          <a:prstGeom prst="borderCallout2">
            <a:avLst>
              <a:gd name="adj1" fmla="val 3190"/>
              <a:gd name="adj2" fmla="val -1921"/>
              <a:gd name="adj3" fmla="val 3190"/>
              <a:gd name="adj4" fmla="val -12981"/>
              <a:gd name="adj5" fmla="val 51814"/>
              <a:gd name="adj6" fmla="val -29671"/>
            </a:avLst>
          </a:prstGeom>
          <a:solidFill>
            <a:srgbClr val="FFFF00"/>
          </a:solidFill>
          <a:ln w="9525" algn="ctr">
            <a:solidFill>
              <a:srgbClr val="FF0000"/>
            </a:solidFill>
            <a:miter lim="800000"/>
          </a:ln>
        </p:spPr>
        <p:txBody>
          <a:bodyPr/>
          <a:p>
            <a:pPr marL="0" marR="0" lvl="0" indent="457200" algn="l" defTabSz="914400" rtl="0" eaLnBrk="1" fontAlgn="base" latinLnBrk="0" hangingPunct="1">
              <a:lnSpc>
                <a:spcPct val="150000"/>
              </a:lnSpc>
              <a:spcBef>
                <a:spcPct val="0"/>
              </a:spcBef>
              <a:spcAft>
                <a:spcPct val="0"/>
              </a:spcAft>
              <a:buClrTx/>
              <a:buSzTx/>
              <a:buFontTx/>
              <a:buNone/>
              <a:defRPr/>
            </a:pPr>
            <a:r>
              <a:rPr kumimoji="0" lang="zh-CN" altLang="en-US" sz="2800" b="1" i="0" u="none" strike="noStrike" kern="1200" cap="none" spc="0" normalizeH="0" baseline="0" noProof="0" dirty="0">
                <a:ln>
                  <a:noFill/>
                </a:ln>
                <a:solidFill>
                  <a:schemeClr val="bg2"/>
                </a:solidFill>
                <a:effectLst/>
                <a:uLnTx/>
                <a:uFillTx/>
                <a:latin typeface="+mn-ea"/>
                <a:ea typeface="+mn-ea"/>
                <a:cs typeface="+mn-cs"/>
              </a:rPr>
              <a:t>根据“固定资产原价”科目计算填报。</a:t>
            </a:r>
            <a:r>
              <a:rPr lang="zh-CN" altLang="en-US" sz="2800" b="1" strike="noStrike" noProof="0" dirty="0">
                <a:ln>
                  <a:noFill/>
                </a:ln>
                <a:solidFill>
                  <a:srgbClr val="FF0000"/>
                </a:solidFill>
                <a:effectLst/>
                <a:uLnTx/>
                <a:uFillTx/>
                <a:latin typeface="Times New Roman" panose="02020603050405020304" pitchFamily="18" charset="0"/>
                <a:ea typeface="仿宋_GB2312" panose="02010609030101010101" pitchFamily="49" charset="-122"/>
                <a:cs typeface="+mn-cs"/>
                <a:sym typeface="+mn-ea"/>
              </a:rPr>
              <a:t>办公电脑</a:t>
            </a:r>
            <a:r>
              <a:rPr lang="zh-CN" altLang="en-US" sz="2800" b="1" strike="noStrike" noProof="0" dirty="0">
                <a:ln>
                  <a:noFill/>
                </a:ln>
                <a:solidFill>
                  <a:schemeClr val="bg2"/>
                </a:solidFill>
                <a:effectLst/>
                <a:uLnTx/>
                <a:uFillTx/>
                <a:latin typeface="Times New Roman" panose="02020603050405020304" pitchFamily="18" charset="0"/>
                <a:ea typeface="仿宋_GB2312" panose="02010609030101010101" pitchFamily="49" charset="-122"/>
                <a:cs typeface="+mn-cs"/>
                <a:sym typeface="+mn-ea"/>
              </a:rPr>
              <a:t>要计算在内。</a:t>
            </a:r>
            <a:endParaRPr kumimoji="0" lang="zh-CN" altLang="en-US" sz="2800" b="1" i="0" u="none" strike="noStrike" kern="1200" cap="none" spc="0" normalizeH="0" baseline="0" noProof="0" dirty="0">
              <a:ln>
                <a:noFill/>
              </a:ln>
              <a:solidFill>
                <a:schemeClr val="bg2"/>
              </a:solidFill>
              <a:effectLst/>
              <a:uLnTx/>
              <a:uFillTx/>
              <a:latin typeface="+mn-ea"/>
              <a:ea typeface="+mn-ea"/>
              <a:cs typeface="+mn-cs"/>
              <a:sym typeface="+mn-ea"/>
            </a:endParaRPr>
          </a:p>
        </p:txBody>
      </p:sp>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linds(horizontal)">
                                      <p:cBhvr>
                                        <p:cTn id="7" dur="500"/>
                                        <p:tgtEl>
                                          <p:spTgt spid="6"/>
                                        </p:tgtEl>
                                      </p:cBhvr>
                                    </p:animEffect>
                                  </p:childTnLst>
                                </p:cTn>
                              </p:par>
                            </p:childTnLst>
                          </p:cTn>
                        </p:par>
                        <p:par>
                          <p:cTn id="8" fill="hold">
                            <p:stCondLst>
                              <p:cond delay="500"/>
                            </p:stCondLst>
                            <p:childTnLst>
                              <p:par>
                                <p:cTn id="9" presetID="3" presetClass="entr" presetSubtype="10"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blinds(horizontal)">
                                      <p:cBhvr>
                                        <p:cTn id="11"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ldLvl="0" animBg="true"/>
      <p:bldP spid="7" grpId="0" bldLvl="0" animBg="true"/>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24577" name="图片 1" descr="12"/>
          <p:cNvPicPr>
            <a:picLocks noChangeAspect="true"/>
          </p:cNvPicPr>
          <p:nvPr/>
        </p:nvPicPr>
        <p:blipFill>
          <a:blip r:embed="rId1"/>
          <a:stretch>
            <a:fillRect/>
          </a:stretch>
        </p:blipFill>
        <p:spPr>
          <a:xfrm>
            <a:off x="-12700" y="-12700"/>
            <a:ext cx="9207500" cy="6842125"/>
          </a:xfrm>
          <a:prstGeom prst="rect">
            <a:avLst/>
          </a:prstGeom>
          <a:noFill/>
          <a:ln w="9525">
            <a:noFill/>
          </a:ln>
        </p:spPr>
      </p:pic>
      <p:sp>
        <p:nvSpPr>
          <p:cNvPr id="6" name="Oval 5"/>
          <p:cNvSpPr/>
          <p:nvPr/>
        </p:nvSpPr>
        <p:spPr>
          <a:xfrm>
            <a:off x="566738" y="5435600"/>
            <a:ext cx="1616075" cy="758825"/>
          </a:xfrm>
          <a:prstGeom prst="ellipse">
            <a:avLst/>
          </a:prstGeom>
          <a:solidFill>
            <a:schemeClr val="bg1">
              <a:alpha val="0"/>
            </a:schemeClr>
          </a:solidFill>
          <a:ln w="28575" cap="flat" cmpd="sng">
            <a:solidFill>
              <a:srgbClr val="FF0000"/>
            </a:solidFill>
            <a:prstDash val="solid"/>
            <a:round/>
            <a:headEnd type="none" w="med" len="med"/>
            <a:tailEnd type="none" w="med" len="med"/>
          </a:ln>
        </p:spPr>
        <p:txBody>
          <a:bodyPr wrap="none" anchor="ctr" anchorCtr="false"/>
          <a:p>
            <a:pPr algn="ctr"/>
            <a:endParaRPr lang="zh-CN" altLang="en-US" sz="1800" b="1" dirty="0">
              <a:solidFill>
                <a:schemeClr val="tx1"/>
              </a:solidFill>
              <a:latin typeface="Tahoma" panose="020B0604030504040204" pitchFamily="34" charset="0"/>
              <a:ea typeface="宋体" pitchFamily="2" charset="-122"/>
            </a:endParaRPr>
          </a:p>
        </p:txBody>
      </p:sp>
      <p:sp>
        <p:nvSpPr>
          <p:cNvPr id="5" name="AutoShape 6"/>
          <p:cNvSpPr/>
          <p:nvPr/>
        </p:nvSpPr>
        <p:spPr bwMode="auto">
          <a:xfrm>
            <a:off x="3965575" y="2946400"/>
            <a:ext cx="5229225" cy="2994025"/>
          </a:xfrm>
          <a:prstGeom prst="borderCallout2">
            <a:avLst>
              <a:gd name="adj1" fmla="val 3190"/>
              <a:gd name="adj2" fmla="val -1921"/>
              <a:gd name="adj3" fmla="val 3190"/>
              <a:gd name="adj4" fmla="val -12981"/>
              <a:gd name="adj5" fmla="val 80803"/>
              <a:gd name="adj6" fmla="val -38808"/>
            </a:avLst>
          </a:prstGeom>
          <a:solidFill>
            <a:srgbClr val="FFFF00"/>
          </a:solidFill>
          <a:ln w="9525" algn="ctr">
            <a:solidFill>
              <a:srgbClr val="FF0000"/>
            </a:solidFill>
            <a:miter lim="800000"/>
          </a:ln>
        </p:spPr>
        <p:txBody>
          <a:bodyPr/>
          <a:p>
            <a:pPr marL="0" marR="0" lvl="0" indent="457200" algn="l" defTabSz="914400" rtl="0" eaLnBrk="1" fontAlgn="base" latinLnBrk="0" hangingPunct="1">
              <a:lnSpc>
                <a:spcPct val="150000"/>
              </a:lnSpc>
              <a:spcBef>
                <a:spcPct val="0"/>
              </a:spcBef>
              <a:spcAft>
                <a:spcPct val="0"/>
              </a:spcAft>
              <a:buClrTx/>
              <a:buSzTx/>
              <a:buFontTx/>
              <a:buNone/>
              <a:defRPr/>
            </a:pPr>
            <a:r>
              <a:rPr kumimoji="0" lang="zh-CN" altLang="en-US" sz="2800" b="1" i="0" u="none" strike="noStrike" kern="1200" cap="none" spc="0" normalizeH="0" baseline="0" noProof="0" dirty="0">
                <a:ln>
                  <a:noFill/>
                </a:ln>
                <a:solidFill>
                  <a:schemeClr val="bg2"/>
                </a:solidFill>
                <a:effectLst/>
                <a:uLnTx/>
                <a:uFillTx/>
                <a:latin typeface="+mn-ea"/>
                <a:ea typeface="+mn-ea"/>
                <a:cs typeface="+mn-cs"/>
              </a:rPr>
              <a:t>指单位已经发生必要支出</a:t>
            </a:r>
            <a:r>
              <a:rPr kumimoji="0" lang="en-US" altLang="zh-CN" sz="2800" b="1" i="0" u="none" strike="noStrike" kern="1200" cap="none" spc="0" normalizeH="0" baseline="0" noProof="0" dirty="0">
                <a:ln>
                  <a:noFill/>
                </a:ln>
                <a:solidFill>
                  <a:schemeClr val="bg2"/>
                </a:solidFill>
                <a:effectLst/>
                <a:uLnTx/>
                <a:uFillTx/>
                <a:latin typeface="+mn-ea"/>
                <a:ea typeface="+mn-ea"/>
                <a:cs typeface="+mn-cs"/>
              </a:rPr>
              <a:t>,</a:t>
            </a:r>
            <a:r>
              <a:rPr kumimoji="0" lang="zh-CN" altLang="en-US" sz="2800" b="1" i="0" u="none" strike="noStrike" kern="1200" cap="none" spc="0" normalizeH="0" baseline="0" noProof="0" dirty="0">
                <a:ln>
                  <a:noFill/>
                </a:ln>
                <a:solidFill>
                  <a:schemeClr val="bg2"/>
                </a:solidFill>
                <a:effectLst/>
                <a:uLnTx/>
                <a:uFillTx/>
                <a:latin typeface="+mn-ea"/>
                <a:ea typeface="+mn-ea"/>
                <a:cs typeface="+mn-cs"/>
              </a:rPr>
              <a:t>但尚未交付使用的建设工程。根据 “资产负债表”中“在建工程” 项期末余额数填列</a:t>
            </a:r>
            <a:r>
              <a:rPr kumimoji="0" lang="zh-CN" altLang="en-US" sz="2800" b="0" i="0" u="none" strike="noStrike" kern="1200" cap="none" spc="0" normalizeH="0" baseline="0" noProof="0" dirty="0">
                <a:ln>
                  <a:noFill/>
                </a:ln>
                <a:solidFill>
                  <a:schemeClr val="bg2"/>
                </a:solidFill>
                <a:effectLst/>
                <a:uLnTx/>
                <a:uFillTx/>
                <a:latin typeface="Times New Roman" panose="02020603050405020304" pitchFamily="18" charset="0"/>
                <a:ea typeface="仿宋_GB2312" panose="02010609030101010101" pitchFamily="49" charset="-122"/>
                <a:cs typeface="+mn-cs"/>
              </a:rPr>
              <a:t>。</a:t>
            </a:r>
            <a:endParaRPr kumimoji="0" lang="zh-CN" altLang="en-US" sz="2800" b="0" i="0" u="none" strike="noStrike" kern="1200" cap="none" spc="0" normalizeH="0" baseline="0" noProof="0" dirty="0">
              <a:ln>
                <a:noFill/>
              </a:ln>
              <a:solidFill>
                <a:schemeClr val="bg2"/>
              </a:solidFill>
              <a:effectLst/>
              <a:uLnTx/>
              <a:uFillTx/>
              <a:latin typeface="Times New Roman" panose="02020603050405020304" pitchFamily="18" charset="0"/>
              <a:ea typeface="仿宋_GB2312" panose="02010609030101010101" pitchFamily="49" charset="-122"/>
              <a:cs typeface="+mn-cs"/>
            </a:endParaRPr>
          </a:p>
        </p:txBody>
      </p:sp>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linds(horizontal)">
                                      <p:cBhvr>
                                        <p:cTn id="7" dur="500"/>
                                        <p:tgtEl>
                                          <p:spTgt spid="6"/>
                                        </p:tgtEl>
                                      </p:cBhvr>
                                    </p:animEffect>
                                  </p:childTnLst>
                                </p:cTn>
                              </p:par>
                            </p:childTnLst>
                          </p:cTn>
                        </p:par>
                        <p:par>
                          <p:cTn id="8" fill="hold">
                            <p:stCondLst>
                              <p:cond delay="500"/>
                            </p:stCondLst>
                            <p:childTnLst>
                              <p:par>
                                <p:cTn id="9" presetID="3" presetClass="entr" presetSubtype="10"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blinds(horizontal)">
                                      <p:cBhvr>
                                        <p:cTn id="11"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ldLvl="0" animBg="true"/>
      <p:bldP spid="5" grpId="0" bldLvl="0" animBg="true"/>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25601" name="图片 1" descr="12"/>
          <p:cNvPicPr>
            <a:picLocks noChangeAspect="true"/>
          </p:cNvPicPr>
          <p:nvPr/>
        </p:nvPicPr>
        <p:blipFill>
          <a:blip r:embed="rId1"/>
          <a:stretch>
            <a:fillRect/>
          </a:stretch>
        </p:blipFill>
        <p:spPr>
          <a:xfrm>
            <a:off x="-12700" y="-12700"/>
            <a:ext cx="9207500" cy="6842125"/>
          </a:xfrm>
          <a:prstGeom prst="rect">
            <a:avLst/>
          </a:prstGeom>
          <a:noFill/>
          <a:ln w="9525">
            <a:noFill/>
          </a:ln>
        </p:spPr>
      </p:pic>
      <p:sp>
        <p:nvSpPr>
          <p:cNvPr id="6" name="Oval 5"/>
          <p:cNvSpPr/>
          <p:nvPr/>
        </p:nvSpPr>
        <p:spPr>
          <a:xfrm>
            <a:off x="-12700" y="6072188"/>
            <a:ext cx="1616075" cy="757237"/>
          </a:xfrm>
          <a:prstGeom prst="ellipse">
            <a:avLst/>
          </a:prstGeom>
          <a:solidFill>
            <a:schemeClr val="bg1">
              <a:alpha val="0"/>
            </a:schemeClr>
          </a:solidFill>
          <a:ln w="28575" cap="flat" cmpd="sng">
            <a:solidFill>
              <a:srgbClr val="FF0000"/>
            </a:solidFill>
            <a:prstDash val="solid"/>
            <a:round/>
            <a:headEnd type="none" w="med" len="med"/>
            <a:tailEnd type="none" w="med" len="med"/>
          </a:ln>
        </p:spPr>
        <p:txBody>
          <a:bodyPr wrap="none" anchor="ctr" anchorCtr="false"/>
          <a:p>
            <a:pPr algn="ctr"/>
            <a:endParaRPr lang="zh-CN" altLang="en-US" sz="1800" b="1" dirty="0">
              <a:solidFill>
                <a:schemeClr val="tx1"/>
              </a:solidFill>
              <a:latin typeface="Tahoma" panose="020B0604030504040204" pitchFamily="34" charset="0"/>
              <a:ea typeface="宋体" pitchFamily="2" charset="-122"/>
            </a:endParaRPr>
          </a:p>
        </p:txBody>
      </p:sp>
      <p:sp>
        <p:nvSpPr>
          <p:cNvPr id="8" name="AutoShape 6"/>
          <p:cNvSpPr/>
          <p:nvPr/>
        </p:nvSpPr>
        <p:spPr bwMode="auto">
          <a:xfrm>
            <a:off x="2527300" y="3371850"/>
            <a:ext cx="6324600" cy="3359150"/>
          </a:xfrm>
          <a:prstGeom prst="borderCallout2">
            <a:avLst>
              <a:gd name="adj1" fmla="val 59523"/>
              <a:gd name="adj2" fmla="val -515"/>
              <a:gd name="adj3" fmla="val 70986"/>
              <a:gd name="adj4" fmla="val -5953"/>
              <a:gd name="adj5" fmla="val 87768"/>
              <a:gd name="adj6" fmla="val -13555"/>
            </a:avLst>
          </a:prstGeom>
          <a:solidFill>
            <a:srgbClr val="FFFF00"/>
          </a:solidFill>
          <a:ln w="9525" algn="ctr">
            <a:solidFill>
              <a:srgbClr val="FF0000"/>
            </a:solidFill>
            <a:miter lim="800000"/>
          </a:ln>
        </p:spPr>
        <p:txBody>
          <a:bodyPr/>
          <a:p>
            <a:pPr marL="0" marR="0" lvl="0" indent="457200" algn="l" defTabSz="914400" rtl="0" eaLnBrk="1" fontAlgn="base" latinLnBrk="0" hangingPunct="1">
              <a:lnSpc>
                <a:spcPct val="150000"/>
              </a:lnSpc>
              <a:spcBef>
                <a:spcPct val="0"/>
              </a:spcBef>
              <a:spcAft>
                <a:spcPct val="0"/>
              </a:spcAft>
              <a:buClrTx/>
              <a:buSzTx/>
              <a:buFontTx/>
              <a:buNone/>
              <a:defRPr/>
            </a:pPr>
            <a:r>
              <a:rPr kumimoji="0" lang="zh-CN" altLang="en-US" sz="2800" b="1" i="0" u="none" strike="noStrike" kern="1200" cap="none" spc="0" normalizeH="0" baseline="0" noProof="0" dirty="0">
                <a:ln>
                  <a:noFill/>
                </a:ln>
                <a:solidFill>
                  <a:schemeClr val="bg2"/>
                </a:solidFill>
                <a:effectLst/>
                <a:uLnTx/>
                <a:uFillTx/>
                <a:latin typeface="+mn-ea"/>
                <a:ea typeface="+mn-ea"/>
                <a:cs typeface="+mn-cs"/>
              </a:rPr>
              <a:t>指单位所承担的能以货币计量，需要以资产等偿还的债务。根据 “资产负债表”中负债合计有关项目的年末数填报。</a:t>
            </a:r>
            <a:r>
              <a:rPr kumimoji="0" lang="zh-CN" altLang="en-US" sz="2800" b="1" i="0" u="none" strike="noStrike" kern="1200" cap="none" spc="0" normalizeH="0" baseline="0" noProof="0" dirty="0">
                <a:ln>
                  <a:noFill/>
                </a:ln>
                <a:solidFill>
                  <a:srgbClr val="FF0000"/>
                </a:solidFill>
                <a:effectLst/>
                <a:uLnTx/>
                <a:uFillTx/>
                <a:latin typeface="+mn-ea"/>
                <a:ea typeface="+mn-ea"/>
                <a:cs typeface="+mn-cs"/>
              </a:rPr>
              <a:t>可以为负，事业单位多发生应交税金或其他应付款为负值的时候。</a:t>
            </a:r>
            <a:endParaRPr kumimoji="0" lang="zh-CN" altLang="en-US" sz="2800" b="1" i="0" u="none" strike="noStrike" kern="1200" cap="none" spc="0" normalizeH="0" baseline="0" noProof="0" dirty="0">
              <a:ln>
                <a:noFill/>
              </a:ln>
              <a:solidFill>
                <a:srgbClr val="FF0000"/>
              </a:solidFill>
              <a:effectLst/>
              <a:uLnTx/>
              <a:uFillTx/>
              <a:latin typeface="+mn-ea"/>
              <a:ea typeface="+mn-ea"/>
              <a:cs typeface="+mn-cs"/>
            </a:endParaRPr>
          </a:p>
        </p:txBody>
      </p:sp>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linds(horizontal)">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ldLvl="0" animBg="true"/>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2" name="图片 1" descr="无标题1"/>
          <p:cNvPicPr>
            <a:picLocks noChangeAspect="true"/>
          </p:cNvPicPr>
          <p:nvPr/>
        </p:nvPicPr>
        <p:blipFill>
          <a:blip r:embed="rId1"/>
          <a:stretch>
            <a:fillRect/>
          </a:stretch>
        </p:blipFill>
        <p:spPr>
          <a:xfrm>
            <a:off x="0" y="-23495"/>
            <a:ext cx="9144000" cy="6881495"/>
          </a:xfrm>
          <a:prstGeom prst="rect">
            <a:avLst/>
          </a:prstGeom>
        </p:spPr>
      </p:pic>
      <p:sp>
        <p:nvSpPr>
          <p:cNvPr id="26628" name="Rectangle 2"/>
          <p:cNvSpPr/>
          <p:nvPr/>
        </p:nvSpPr>
        <p:spPr>
          <a:xfrm>
            <a:off x="-12700" y="-12700"/>
            <a:ext cx="4305300" cy="1182688"/>
          </a:xfrm>
          <a:prstGeom prst="rect">
            <a:avLst/>
          </a:prstGeom>
          <a:solidFill>
            <a:srgbClr val="FFFF00"/>
          </a:solidFill>
          <a:ln w="9525">
            <a:noFill/>
          </a:ln>
        </p:spPr>
        <p:txBody>
          <a:bodyPr anchor="ctr" anchorCtr="false"/>
          <a:p>
            <a:pPr eaLnBrk="0" hangingPunct="0"/>
            <a:r>
              <a:rPr lang="en-US" altLang="zh-CN" sz="4400" dirty="0">
                <a:solidFill>
                  <a:srgbClr val="FF3300"/>
                </a:solidFill>
                <a:latin typeface="Tahoma" panose="020B0604030504040204" pitchFamily="34" charset="0"/>
                <a:ea typeface="黑体" panose="02010609060101010101" pitchFamily="2" charset="-122"/>
              </a:rPr>
              <a:t>  2</a:t>
            </a:r>
            <a:r>
              <a:rPr lang="zh-CN" altLang="en-US" sz="4400" dirty="0">
                <a:solidFill>
                  <a:srgbClr val="FF3300"/>
                </a:solidFill>
                <a:latin typeface="Tahoma" panose="020B0604030504040204" pitchFamily="34" charset="0"/>
                <a:ea typeface="黑体" panose="02010609060101010101" pitchFamily="2" charset="-122"/>
              </a:rPr>
              <a:t>、收入和费用部分</a:t>
            </a:r>
            <a:endParaRPr lang="zh-CN" altLang="en-US" sz="4400" dirty="0">
              <a:solidFill>
                <a:srgbClr val="FF3300"/>
              </a:solidFill>
              <a:latin typeface="Tahoma" panose="020B0604030504040204" pitchFamily="34" charset="0"/>
              <a:ea typeface="黑体" panose="02010609060101010101" pitchFamily="2" charset="-122"/>
            </a:endParaRPr>
          </a:p>
        </p:txBody>
      </p:sp>
      <p:sp>
        <p:nvSpPr>
          <p:cNvPr id="4" name="Rectangle 16"/>
          <p:cNvSpPr/>
          <p:nvPr/>
        </p:nvSpPr>
        <p:spPr>
          <a:xfrm>
            <a:off x="-12700" y="3844925"/>
            <a:ext cx="2498725" cy="2965450"/>
          </a:xfrm>
          <a:prstGeom prst="rect">
            <a:avLst/>
          </a:prstGeom>
          <a:solidFill>
            <a:schemeClr val="bg1">
              <a:alpha val="0"/>
            </a:schemeClr>
          </a:solidFill>
          <a:ln w="28575" cap="flat" cmpd="sng">
            <a:solidFill>
              <a:srgbClr val="FF0000"/>
            </a:solidFill>
            <a:prstDash val="solid"/>
            <a:miter/>
            <a:headEnd type="none" w="med" len="med"/>
            <a:tailEnd type="none" w="med" len="med"/>
          </a:ln>
        </p:spPr>
        <p:txBody>
          <a:bodyPr wrap="none" anchor="ctr" anchorCtr="false"/>
          <a:p>
            <a:pPr algn="ctr"/>
            <a:endParaRPr lang="zh-CN" altLang="en-US" sz="1800" b="1" dirty="0">
              <a:solidFill>
                <a:schemeClr val="tx1"/>
              </a:solidFill>
              <a:latin typeface="Tahoma" panose="020B0604030504040204" pitchFamily="34" charset="0"/>
              <a:ea typeface="宋体" pitchFamily="2" charset="-122"/>
            </a:endParaRPr>
          </a:p>
        </p:txBody>
      </p:sp>
      <p:sp>
        <p:nvSpPr>
          <p:cNvPr id="3" name="Rectangle 16"/>
          <p:cNvSpPr/>
          <p:nvPr/>
        </p:nvSpPr>
        <p:spPr>
          <a:xfrm>
            <a:off x="4948555" y="626110"/>
            <a:ext cx="2040890" cy="3629025"/>
          </a:xfrm>
          <a:prstGeom prst="rect">
            <a:avLst/>
          </a:prstGeom>
          <a:solidFill>
            <a:schemeClr val="bg1">
              <a:alpha val="0"/>
            </a:schemeClr>
          </a:solidFill>
          <a:ln w="28575" cap="flat" cmpd="sng">
            <a:solidFill>
              <a:srgbClr val="FF0000"/>
            </a:solidFill>
            <a:prstDash val="solid"/>
            <a:miter/>
            <a:headEnd type="none" w="med" len="med"/>
            <a:tailEnd type="none" w="med" len="med"/>
          </a:ln>
        </p:spPr>
        <p:txBody>
          <a:bodyPr wrap="none" anchor="ctr" anchorCtr="false"/>
          <a:p>
            <a:pPr algn="ctr"/>
            <a:endParaRPr lang="zh-CN" altLang="en-US" sz="1800" b="1" dirty="0">
              <a:solidFill>
                <a:schemeClr val="tx1"/>
              </a:solidFill>
              <a:latin typeface="Tahoma" panose="020B0604030504040204" pitchFamily="34" charset="0"/>
              <a:ea typeface="宋体" pitchFamily="2" charset="-122"/>
            </a:endParaRPr>
          </a:p>
        </p:txBody>
      </p:sp>
      <p:sp>
        <p:nvSpPr>
          <p:cNvPr id="7" name="AutoShape 18"/>
          <p:cNvSpPr/>
          <p:nvPr/>
        </p:nvSpPr>
        <p:spPr bwMode="auto">
          <a:xfrm>
            <a:off x="1223963" y="1169988"/>
            <a:ext cx="3724275" cy="3176588"/>
          </a:xfrm>
          <a:prstGeom prst="borderCallout2">
            <a:avLst>
              <a:gd name="adj1" fmla="val 51035"/>
              <a:gd name="adj2" fmla="val -699"/>
              <a:gd name="adj3" fmla="val 63429"/>
              <a:gd name="adj4" fmla="val -9140"/>
              <a:gd name="adj5" fmla="val 72613"/>
              <a:gd name="adj6" fmla="val -24433"/>
            </a:avLst>
          </a:prstGeom>
          <a:solidFill>
            <a:srgbClr val="FFFF00"/>
          </a:solidFill>
          <a:ln w="9525" algn="ctr">
            <a:solidFill>
              <a:srgbClr val="FF0000"/>
            </a:solidFill>
            <a:miter lim="800000"/>
          </a:ln>
        </p:spPr>
        <p:txBody>
          <a:bodyPr/>
          <a:p>
            <a:pPr marL="0" marR="0" lvl="0" indent="457200" algn="l" defTabSz="914400" rtl="0" eaLnBrk="1" fontAlgn="base" latinLnBrk="0" hangingPunct="1">
              <a:lnSpc>
                <a:spcPct val="150000"/>
              </a:lnSpc>
              <a:spcBef>
                <a:spcPct val="0"/>
              </a:spcBef>
              <a:spcAft>
                <a:spcPct val="0"/>
              </a:spcAft>
              <a:buClrTx/>
              <a:buSzTx/>
              <a:buFontTx/>
              <a:buNone/>
              <a:defRPr/>
            </a:pPr>
            <a:r>
              <a:rPr kumimoji="0" lang="zh-CN" altLang="en-US" sz="2400" b="1" i="0" u="none" strike="noStrike" kern="1200" cap="none" spc="0" normalizeH="0" baseline="0" noProof="0" dirty="0">
                <a:ln>
                  <a:noFill/>
                </a:ln>
                <a:solidFill>
                  <a:srgbClr val="000000"/>
                </a:solidFill>
                <a:effectLst/>
                <a:uLnTx/>
                <a:uFillTx/>
                <a:latin typeface="+mn-ea"/>
                <a:ea typeface="+mn-ea"/>
                <a:cs typeface="+mn-cs"/>
              </a:rPr>
              <a:t>    </a:t>
            </a:r>
            <a:r>
              <a:rPr kumimoji="0" lang="zh-CN" altLang="en-US" sz="2800" b="1" i="0" u="none" strike="noStrike" kern="1200" cap="none" spc="0" normalizeH="0" baseline="0" noProof="0" dirty="0">
                <a:ln>
                  <a:noFill/>
                </a:ln>
                <a:solidFill>
                  <a:srgbClr val="000000"/>
                </a:solidFill>
                <a:effectLst/>
                <a:uLnTx/>
                <a:uFillTx/>
                <a:latin typeface="+mn-ea"/>
                <a:ea typeface="+mn-ea"/>
                <a:cs typeface="+mn-cs"/>
              </a:rPr>
              <a:t>本部分数据主要取自“收入费用表”</a:t>
            </a:r>
            <a:endParaRPr kumimoji="0" lang="zh-CN" altLang="en-US" sz="2800" b="1" i="0" u="none" strike="noStrike" kern="1200" cap="none" spc="0" normalizeH="0" baseline="0" noProof="0" dirty="0">
              <a:ln>
                <a:noFill/>
              </a:ln>
              <a:solidFill>
                <a:srgbClr val="000000"/>
              </a:solidFill>
              <a:effectLst/>
              <a:uLnTx/>
              <a:uFillTx/>
              <a:latin typeface="+mn-ea"/>
              <a:ea typeface="+mn-ea"/>
              <a:cs typeface="+mn-cs"/>
            </a:endParaRPr>
          </a:p>
          <a:p>
            <a:pPr marL="0" marR="0" lvl="0" indent="457200" algn="l" defTabSz="914400" rtl="0" eaLnBrk="1" fontAlgn="base" latinLnBrk="0" hangingPunct="1">
              <a:lnSpc>
                <a:spcPct val="150000"/>
              </a:lnSpc>
              <a:spcBef>
                <a:spcPct val="0"/>
              </a:spcBef>
              <a:spcAft>
                <a:spcPct val="0"/>
              </a:spcAft>
              <a:buClrTx/>
              <a:buSzTx/>
              <a:buFontTx/>
              <a:buNone/>
              <a:defRPr/>
            </a:pPr>
            <a:r>
              <a:rPr kumimoji="0" lang="zh-CN" altLang="en-US" sz="2800" b="1" i="0" u="none" strike="noStrike" kern="1200" cap="none" spc="0" normalizeH="0" baseline="0" noProof="0" dirty="0">
                <a:ln>
                  <a:noFill/>
                </a:ln>
                <a:solidFill>
                  <a:srgbClr val="000000"/>
                </a:solidFill>
                <a:effectLst/>
                <a:uLnTx/>
                <a:uFillTx/>
                <a:latin typeface="+mn-ea"/>
                <a:ea typeface="+mn-ea"/>
                <a:cs typeface="+mn-cs"/>
              </a:rPr>
              <a:t>   注意：各指标填报应以</a:t>
            </a:r>
            <a:r>
              <a:rPr kumimoji="0" lang="zh-CN" altLang="en-US" sz="2800" b="1" i="0" u="none" strike="noStrike" kern="1200" cap="none" spc="0" normalizeH="0" baseline="0" noProof="0" dirty="0">
                <a:ln>
                  <a:noFill/>
                </a:ln>
                <a:solidFill>
                  <a:srgbClr val="FF0000"/>
                </a:solidFill>
                <a:effectLst/>
                <a:uLnTx/>
                <a:uFillTx/>
                <a:latin typeface="+mn-ea"/>
                <a:ea typeface="+mn-ea"/>
                <a:cs typeface="+mn-cs"/>
              </a:rPr>
              <a:t>会计帐和政府财务报告</a:t>
            </a:r>
            <a:r>
              <a:rPr kumimoji="0" lang="zh-CN" altLang="en-US" sz="2800" b="1" i="0" u="none" strike="noStrike" kern="1200" cap="none" spc="0" normalizeH="0" baseline="0" noProof="0" dirty="0">
                <a:ln>
                  <a:noFill/>
                </a:ln>
                <a:solidFill>
                  <a:srgbClr val="000000"/>
                </a:solidFill>
                <a:effectLst/>
                <a:uLnTx/>
                <a:uFillTx/>
                <a:latin typeface="+mn-ea"/>
                <a:ea typeface="+mn-ea"/>
                <a:cs typeface="+mn-cs"/>
              </a:rPr>
              <a:t>数据为准。</a:t>
            </a:r>
            <a:r>
              <a:rPr kumimoji="0" lang="zh-CN" altLang="en-US" sz="2800" b="0" i="0" u="none" strike="noStrike" kern="1200" cap="none" spc="0" normalizeH="0" baseline="0" noProof="0" dirty="0">
                <a:ln>
                  <a:noFill/>
                </a:ln>
                <a:solidFill>
                  <a:srgbClr val="000000"/>
                </a:solidFill>
                <a:effectLst/>
                <a:uLnTx/>
                <a:uFillTx/>
                <a:latin typeface="+mn-ea"/>
                <a:ea typeface="+mn-ea"/>
                <a:cs typeface="+mn-cs"/>
              </a:rPr>
              <a:t> </a:t>
            </a:r>
            <a:endParaRPr kumimoji="0" lang="zh-CN" altLang="en-US" sz="2800" b="0" i="0" u="none" strike="noStrike" kern="1200" cap="none" spc="0" normalizeH="0" baseline="0" noProof="0" dirty="0">
              <a:ln>
                <a:noFill/>
              </a:ln>
              <a:solidFill>
                <a:srgbClr val="000000"/>
              </a:solidFill>
              <a:effectLst/>
              <a:uLnTx/>
              <a:uFillTx/>
              <a:latin typeface="+mn-ea"/>
              <a:ea typeface="+mn-ea"/>
              <a:cs typeface="+mn-cs"/>
            </a:endParaRPr>
          </a:p>
        </p:txBody>
      </p:sp>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linds(horizontal)">
                                      <p:cBhvr>
                                        <p:cTn id="7" dur="1000"/>
                                        <p:tgtEl>
                                          <p:spTgt spid="4"/>
                                        </p:tgtEl>
                                      </p:cBhvr>
                                    </p:animEffect>
                                  </p:childTnLst>
                                </p:cTn>
                              </p:par>
                            </p:childTnLst>
                          </p:cTn>
                        </p:par>
                        <p:par>
                          <p:cTn id="8" fill="hold">
                            <p:stCondLst>
                              <p:cond delay="1000"/>
                            </p:stCondLst>
                            <p:childTnLst>
                              <p:par>
                                <p:cTn id="9" presetID="3" presetClass="entr" presetSubtype="10"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blinds(horizontal)">
                                      <p:cBhvr>
                                        <p:cTn id="11" dur="1000"/>
                                        <p:tgtEl>
                                          <p:spTgt spid="3"/>
                                        </p:tgtEl>
                                      </p:cBhvr>
                                    </p:animEffect>
                                  </p:childTnLst>
                                </p:cTn>
                              </p:par>
                            </p:childTnLst>
                          </p:cTn>
                        </p:par>
                      </p:childTnLst>
                    </p:cTn>
                  </p:par>
                  <p:par>
                    <p:cTn id="12" fill="hold">
                      <p:stCondLst>
                        <p:cond delay="indefinite"/>
                      </p:stCondLst>
                      <p:childTnLst>
                        <p:par>
                          <p:cTn id="13" fill="hold">
                            <p:stCondLst>
                              <p:cond delay="0"/>
                            </p:stCondLst>
                            <p:childTnLst>
                              <p:par>
                                <p:cTn id="14" presetID="3" presetClass="entr" presetSubtype="10" fill="hold" grpId="0" nodeType="click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blinds(horizontal)">
                                      <p:cBhvr>
                                        <p:cTn id="16"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ldLvl="0" animBg="true"/>
      <p:bldP spid="3" grpId="0" bldLvl="0" animBg="true"/>
      <p:bldP spid="7" grpId="0" bldLvl="0" animBg="true"/>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8673" name="Rectangle 2"/>
          <p:cNvSpPr>
            <a:spLocks noGrp="true"/>
          </p:cNvSpPr>
          <p:nvPr>
            <p:ph type="title" idx="4294967295"/>
          </p:nvPr>
        </p:nvSpPr>
        <p:spPr>
          <a:xfrm>
            <a:off x="990600" y="0"/>
            <a:ext cx="2971800" cy="1066800"/>
          </a:xfrm>
        </p:spPr>
        <p:txBody>
          <a:bodyPr vert="horz" wrap="square" lIns="91440" tIns="45720" rIns="91440" bIns="45720" anchor="ctr" anchorCtr="false"/>
          <a:p>
            <a:pPr eaLnBrk="1" hangingPunct="1"/>
            <a:r>
              <a:rPr lang="en-US" altLang="zh-CN" sz="2000" dirty="0">
                <a:solidFill>
                  <a:schemeClr val="tx1"/>
                </a:solidFill>
                <a:latin typeface="黑体" panose="02010609060101010101" pitchFamily="2" charset="-122"/>
                <a:ea typeface="黑体" panose="02010609060101010101" pitchFamily="2" charset="-122"/>
              </a:rPr>
              <a:t>2</a:t>
            </a:r>
            <a:r>
              <a:rPr lang="zh-CN" altLang="en-US" sz="2000" dirty="0">
                <a:solidFill>
                  <a:schemeClr val="tx1"/>
                </a:solidFill>
                <a:latin typeface="黑体" panose="02010609060101010101" pitchFamily="2" charset="-122"/>
                <a:ea typeface="黑体" panose="02010609060101010101" pitchFamily="2" charset="-122"/>
              </a:rPr>
              <a:t>、收入和费用部分</a:t>
            </a:r>
            <a:endParaRPr lang="zh-CN" altLang="en-US" sz="2000" dirty="0">
              <a:solidFill>
                <a:schemeClr val="tx1"/>
              </a:solidFill>
              <a:latin typeface="黑体" panose="02010609060101010101" pitchFamily="2" charset="-122"/>
              <a:ea typeface="黑体" panose="02010609060101010101" pitchFamily="2" charset="-122"/>
            </a:endParaRPr>
          </a:p>
        </p:txBody>
      </p:sp>
      <p:pic>
        <p:nvPicPr>
          <p:cNvPr id="28674" name="图片 5" descr="未命名2.bmp"/>
          <p:cNvPicPr>
            <a:picLocks noChangeAspect="true"/>
          </p:cNvPicPr>
          <p:nvPr/>
        </p:nvPicPr>
        <p:blipFill>
          <a:blip r:embed="rId1"/>
          <a:stretch>
            <a:fillRect/>
          </a:stretch>
        </p:blipFill>
        <p:spPr>
          <a:xfrm>
            <a:off x="0" y="1019175"/>
            <a:ext cx="9144000" cy="5838825"/>
          </a:xfrm>
          <a:prstGeom prst="rect">
            <a:avLst/>
          </a:prstGeom>
          <a:noFill/>
          <a:ln w="9525">
            <a:noFill/>
          </a:ln>
        </p:spPr>
      </p:pic>
      <p:sp>
        <p:nvSpPr>
          <p:cNvPr id="7" name="Oval 5"/>
          <p:cNvSpPr/>
          <p:nvPr/>
        </p:nvSpPr>
        <p:spPr>
          <a:xfrm>
            <a:off x="0" y="1128713"/>
            <a:ext cx="2125663" cy="901700"/>
          </a:xfrm>
          <a:prstGeom prst="ellipse">
            <a:avLst/>
          </a:prstGeom>
          <a:solidFill>
            <a:schemeClr val="bg1">
              <a:alpha val="0"/>
            </a:schemeClr>
          </a:solidFill>
          <a:ln w="28575" cap="flat" cmpd="sng">
            <a:solidFill>
              <a:srgbClr val="FF0000"/>
            </a:solidFill>
            <a:prstDash val="solid"/>
            <a:round/>
            <a:headEnd type="none" w="med" len="med"/>
            <a:tailEnd type="none" w="med" len="med"/>
          </a:ln>
        </p:spPr>
        <p:txBody>
          <a:bodyPr wrap="none" anchor="ctr" anchorCtr="false"/>
          <a:p>
            <a:pPr algn="ctr"/>
            <a:endParaRPr lang="zh-CN" altLang="en-US" sz="1800" b="1" dirty="0">
              <a:solidFill>
                <a:schemeClr val="tx1"/>
              </a:solidFill>
              <a:latin typeface="Tahoma" panose="020B0604030504040204" pitchFamily="34" charset="0"/>
              <a:ea typeface="宋体" pitchFamily="2" charset="-122"/>
            </a:endParaRPr>
          </a:p>
        </p:txBody>
      </p:sp>
      <p:sp>
        <p:nvSpPr>
          <p:cNvPr id="8" name="AutoShape 6"/>
          <p:cNvSpPr/>
          <p:nvPr/>
        </p:nvSpPr>
        <p:spPr bwMode="auto">
          <a:xfrm>
            <a:off x="3257550" y="836613"/>
            <a:ext cx="5886450" cy="2336800"/>
          </a:xfrm>
          <a:prstGeom prst="borderCallout2">
            <a:avLst>
              <a:gd name="adj1" fmla="val 3190"/>
              <a:gd name="adj2" fmla="val -1921"/>
              <a:gd name="adj3" fmla="val 3190"/>
              <a:gd name="adj4" fmla="val -12981"/>
              <a:gd name="adj5" fmla="val 10887"/>
              <a:gd name="adj6" fmla="val -18986"/>
            </a:avLst>
          </a:prstGeom>
          <a:solidFill>
            <a:srgbClr val="FFFF00"/>
          </a:solidFill>
          <a:ln w="9525" algn="ctr">
            <a:solidFill>
              <a:srgbClr val="FF0000"/>
            </a:solidFill>
            <a:miter lim="800000"/>
          </a:ln>
        </p:spPr>
        <p:txBody>
          <a:bodyPr/>
          <a:lstStyle/>
          <a:p>
            <a:pPr marL="0" marR="0" lvl="0" indent="457200" algn="l" defTabSz="914400" rtl="0" eaLnBrk="1" fontAlgn="ctr" latinLnBrk="0" hangingPunct="1">
              <a:lnSpc>
                <a:spcPct val="100000"/>
              </a:lnSpc>
              <a:spcBef>
                <a:spcPct val="0"/>
              </a:spcBef>
              <a:spcAft>
                <a:spcPct val="0"/>
              </a:spcAft>
              <a:buClrTx/>
              <a:buSzTx/>
              <a:buFontTx/>
              <a:buNone/>
              <a:defRPr/>
            </a:pPr>
            <a:r>
              <a:rPr kumimoji="0" lang="zh-CN" altLang="en-US" sz="2800" b="1" i="0" u="none" strike="noStrike" kern="1200" cap="none" spc="0" normalizeH="0" baseline="0" noProof="0" dirty="0">
                <a:ln>
                  <a:noFill/>
                </a:ln>
                <a:solidFill>
                  <a:schemeClr val="bg2"/>
                </a:solidFill>
                <a:effectLst/>
                <a:uLnTx/>
                <a:uFillTx/>
                <a:latin typeface="+mn-ea"/>
                <a:ea typeface="+mn-ea"/>
                <a:cs typeface="+mn-cs"/>
              </a:rPr>
              <a:t>指单位本会计期间取得的全部收入。事业单位根据“收入费用表”中对应项目填报。民间非营利组织，根据会计“业务活动表”中“收入合计”项目填报。</a:t>
            </a:r>
            <a:endParaRPr kumimoji="0" lang="zh-CN" altLang="en-US" sz="2800" b="1" i="0" u="none" strike="noStrike" kern="1200" cap="none" spc="0" normalizeH="0" baseline="0" noProof="0" dirty="0">
              <a:ln>
                <a:noFill/>
              </a:ln>
              <a:solidFill>
                <a:schemeClr val="bg2"/>
              </a:solidFill>
              <a:effectLst/>
              <a:uLnTx/>
              <a:uFillTx/>
              <a:latin typeface="+mn-ea"/>
              <a:ea typeface="+mn-ea"/>
              <a:cs typeface="+mn-cs"/>
            </a:endParaRPr>
          </a:p>
        </p:txBody>
      </p:sp>
      <p:sp>
        <p:nvSpPr>
          <p:cNvPr id="6" name="AutoShape 6"/>
          <p:cNvSpPr/>
          <p:nvPr/>
        </p:nvSpPr>
        <p:spPr bwMode="auto">
          <a:xfrm>
            <a:off x="1906588" y="2516188"/>
            <a:ext cx="5886450" cy="1643063"/>
          </a:xfrm>
          <a:prstGeom prst="borderCallout2">
            <a:avLst>
              <a:gd name="adj1" fmla="val 3190"/>
              <a:gd name="adj2" fmla="val -1921"/>
              <a:gd name="adj3" fmla="val -8404"/>
              <a:gd name="adj4" fmla="val -2625"/>
              <a:gd name="adj5" fmla="val -31183"/>
              <a:gd name="adj6" fmla="val -9061"/>
            </a:avLst>
          </a:prstGeom>
          <a:solidFill>
            <a:srgbClr val="FFFF00"/>
          </a:solidFill>
          <a:ln w="9525" algn="ctr">
            <a:solidFill>
              <a:srgbClr val="FF0000"/>
            </a:solidFill>
            <a:miter lim="800000"/>
          </a:ln>
        </p:spPr>
        <p:txBody>
          <a:bodyPr/>
          <a:lstStyle/>
          <a:p>
            <a:pPr marL="0" marR="0" lvl="0" indent="457200" algn="l" defTabSz="914400" rtl="0" eaLnBrk="1" fontAlgn="ctr" latinLnBrk="0" hangingPunct="1">
              <a:lnSpc>
                <a:spcPct val="100000"/>
              </a:lnSpc>
              <a:spcBef>
                <a:spcPct val="0"/>
              </a:spcBef>
              <a:spcAft>
                <a:spcPct val="0"/>
              </a:spcAft>
              <a:buClrTx/>
              <a:buSzTx/>
              <a:buFontTx/>
              <a:buNone/>
              <a:defRPr/>
            </a:pPr>
            <a:r>
              <a:rPr kumimoji="0" lang="zh-CN" altLang="en-US" sz="2800" b="1" i="0" u="none" strike="noStrike" kern="1200" cap="none" spc="0" normalizeH="0" baseline="0" noProof="0" dirty="0">
                <a:ln>
                  <a:noFill/>
                </a:ln>
                <a:solidFill>
                  <a:schemeClr val="bg2"/>
                </a:solidFill>
                <a:effectLst/>
                <a:uLnTx/>
                <a:uFillTx/>
                <a:latin typeface="+mn-ea"/>
                <a:ea typeface="+mn-ea"/>
                <a:cs typeface="+mn-cs"/>
              </a:rPr>
              <a:t>收入合计可能发生错误</a:t>
            </a:r>
            <a:r>
              <a:rPr kumimoji="0" lang="zh-CN" altLang="en-US" sz="2800" b="1" i="0" u="none" strike="noStrike" kern="1200" cap="none" spc="0" normalizeH="0" baseline="0" noProof="0" dirty="0">
                <a:ln>
                  <a:noFill/>
                </a:ln>
                <a:solidFill>
                  <a:srgbClr val="FF0000"/>
                </a:solidFill>
                <a:effectLst/>
                <a:uLnTx/>
                <a:uFillTx/>
                <a:latin typeface="+mn-ea"/>
                <a:ea typeface="+mn-ea"/>
                <a:cs typeface="+mn-cs"/>
              </a:rPr>
              <a:t>漏填</a:t>
            </a:r>
            <a:r>
              <a:rPr kumimoji="0" lang="zh-CN" altLang="en-US" sz="2800" b="1" i="0" u="none" strike="noStrike" kern="1200" cap="none" spc="0" normalizeH="0" baseline="0" noProof="0" dirty="0">
                <a:ln>
                  <a:noFill/>
                </a:ln>
                <a:solidFill>
                  <a:schemeClr val="bg2"/>
                </a:solidFill>
                <a:effectLst/>
                <a:uLnTx/>
                <a:uFillTx/>
                <a:latin typeface="+mn-ea"/>
                <a:ea typeface="+mn-ea"/>
                <a:cs typeface="+mn-cs"/>
              </a:rPr>
              <a:t>其他收入等，不仅仅是</a:t>
            </a:r>
            <a:r>
              <a:rPr kumimoji="0" lang="zh-CN" altLang="en-US" sz="2800" b="1" i="0" u="none" strike="noStrike" kern="1200" cap="none" spc="0" normalizeH="0" baseline="0" noProof="0" dirty="0">
                <a:ln>
                  <a:noFill/>
                </a:ln>
                <a:solidFill>
                  <a:schemeClr val="bg2"/>
                </a:solidFill>
                <a:effectLst/>
                <a:uLnTx/>
                <a:uFillTx/>
                <a:latin typeface="+mn-ea"/>
                <a:ea typeface="仿宋_GB2312" panose="02010609030101010101" pitchFamily="49" charset="-122"/>
                <a:cs typeface="+mn-cs"/>
              </a:rPr>
              <a:t>财政拨款收入、事业收入、经营收入</a:t>
            </a:r>
            <a:endParaRPr kumimoji="0" lang="zh-CN" altLang="en-US" sz="2800" b="1" i="0" u="none" strike="noStrike" kern="1200" cap="none" spc="0" normalizeH="0" baseline="0" noProof="0" dirty="0">
              <a:ln>
                <a:noFill/>
              </a:ln>
              <a:solidFill>
                <a:schemeClr val="bg2"/>
              </a:solidFill>
              <a:effectLst/>
              <a:uLnTx/>
              <a:uFillTx/>
              <a:latin typeface="+mn-ea"/>
              <a:ea typeface="+mn-ea"/>
              <a:cs typeface="+mn-cs"/>
            </a:endParaRPr>
          </a:p>
        </p:txBody>
      </p:sp>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linds(horizontal)">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additive="base">
                                        <p:cTn id="12" dur="500" fill="hold"/>
                                        <p:tgtEl>
                                          <p:spTgt spid="6"/>
                                        </p:tgtEl>
                                        <p:attrNameLst>
                                          <p:attrName>ppt_x</p:attrName>
                                        </p:attrNameLst>
                                      </p:cBhvr>
                                      <p:tavLst>
                                        <p:tav tm="0">
                                          <p:val>
                                            <p:strVal val="#ppt_x"/>
                                          </p:val>
                                        </p:tav>
                                        <p:tav tm="100000">
                                          <p:val>
                                            <p:strVal val="#ppt_x"/>
                                          </p:val>
                                        </p:tav>
                                      </p:tavLst>
                                    </p:anim>
                                    <p:anim calcmode="lin" valueType="num">
                                      <p:cBhvr additive="base">
                                        <p:cTn id="13"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true"/>
      <p:bldP spid="6" grpId="0" animBg="true"/>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29697" name="图片 2" descr="未命名4.bmp"/>
          <p:cNvPicPr>
            <a:picLocks noChangeAspect="true"/>
          </p:cNvPicPr>
          <p:nvPr/>
        </p:nvPicPr>
        <p:blipFill>
          <a:blip r:embed="rId1"/>
          <a:stretch>
            <a:fillRect/>
          </a:stretch>
        </p:blipFill>
        <p:spPr>
          <a:xfrm>
            <a:off x="0" y="0"/>
            <a:ext cx="9144000" cy="6852285"/>
          </a:xfrm>
          <a:prstGeom prst="rect">
            <a:avLst/>
          </a:prstGeom>
          <a:noFill/>
          <a:ln w="9525">
            <a:noFill/>
          </a:ln>
        </p:spPr>
      </p:pic>
      <p:sp>
        <p:nvSpPr>
          <p:cNvPr id="4" name="Rectangle 4"/>
          <p:cNvSpPr/>
          <p:nvPr/>
        </p:nvSpPr>
        <p:spPr>
          <a:xfrm>
            <a:off x="35560" y="801370"/>
            <a:ext cx="3581400" cy="2411413"/>
          </a:xfrm>
          <a:prstGeom prst="rect">
            <a:avLst/>
          </a:prstGeom>
          <a:solidFill>
            <a:schemeClr val="bg1">
              <a:alpha val="0"/>
            </a:schemeClr>
          </a:solidFill>
          <a:ln w="28575" cap="flat" cmpd="sng">
            <a:solidFill>
              <a:srgbClr val="FF0000"/>
            </a:solidFill>
            <a:prstDash val="solid"/>
            <a:miter/>
            <a:headEnd type="none" w="med" len="med"/>
            <a:tailEnd type="none" w="med" len="med"/>
          </a:ln>
        </p:spPr>
        <p:txBody>
          <a:bodyPr wrap="none" anchor="ctr" anchorCtr="false"/>
          <a:p>
            <a:pPr algn="ctr"/>
            <a:endParaRPr lang="zh-CN" altLang="en-US" sz="1800" b="1" dirty="0">
              <a:solidFill>
                <a:schemeClr val="tx1"/>
              </a:solidFill>
              <a:latin typeface="Tahoma" panose="020B0604030504040204" pitchFamily="34" charset="0"/>
              <a:ea typeface="宋体" pitchFamily="2" charset="-122"/>
            </a:endParaRPr>
          </a:p>
        </p:txBody>
      </p:sp>
      <p:sp>
        <p:nvSpPr>
          <p:cNvPr id="5" name="Oval 5"/>
          <p:cNvSpPr/>
          <p:nvPr/>
        </p:nvSpPr>
        <p:spPr>
          <a:xfrm>
            <a:off x="555625" y="2917825"/>
            <a:ext cx="1219200" cy="301625"/>
          </a:xfrm>
          <a:prstGeom prst="ellipse">
            <a:avLst/>
          </a:prstGeom>
          <a:solidFill>
            <a:schemeClr val="bg1">
              <a:alpha val="0"/>
            </a:schemeClr>
          </a:solidFill>
          <a:ln w="28575" cap="flat" cmpd="sng">
            <a:solidFill>
              <a:srgbClr val="FF0000"/>
            </a:solidFill>
            <a:prstDash val="solid"/>
            <a:round/>
            <a:headEnd type="none" w="med" len="med"/>
            <a:tailEnd type="none" w="med" len="med"/>
          </a:ln>
        </p:spPr>
        <p:txBody>
          <a:bodyPr wrap="none" anchor="ctr" anchorCtr="false"/>
          <a:p>
            <a:pPr algn="ctr"/>
            <a:endParaRPr lang="zh-CN" altLang="zh-CN" sz="1800" dirty="0">
              <a:solidFill>
                <a:schemeClr val="tx1"/>
              </a:solidFill>
              <a:latin typeface="Arial" panose="020B0604020202020204" pitchFamily="34" charset="0"/>
              <a:ea typeface="宋体" pitchFamily="2" charset="-122"/>
            </a:endParaRPr>
          </a:p>
        </p:txBody>
      </p:sp>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linds(horizontal)">
                                      <p:cBhvr>
                                        <p:cTn id="7" dur="1000"/>
                                        <p:tgtEl>
                                          <p:spTgt spid="4"/>
                                        </p:tgtEl>
                                      </p:cBhvr>
                                    </p:animEffect>
                                  </p:childTnLst>
                                </p:cTn>
                              </p:par>
                            </p:childTnLst>
                          </p:cTn>
                        </p:par>
                        <p:par>
                          <p:cTn id="8" fill="hold">
                            <p:stCondLst>
                              <p:cond delay="1000"/>
                            </p:stCondLst>
                            <p:childTnLst>
                              <p:par>
                                <p:cTn id="9" presetID="3" presetClass="entr" presetSubtype="10"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blinds(horizontal)">
                                      <p:cBhvr>
                                        <p:cTn id="11"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ldLvl="0" animBg="true"/>
      <p:bldP spid="5" grpId="0" bldLvl="0" animBg="true"/>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0721" name="Rectangle 2"/>
          <p:cNvSpPr>
            <a:spLocks noGrp="true"/>
          </p:cNvSpPr>
          <p:nvPr>
            <p:ph type="title" idx="4294967295"/>
          </p:nvPr>
        </p:nvSpPr>
        <p:spPr>
          <a:xfrm>
            <a:off x="990600" y="0"/>
            <a:ext cx="2971800" cy="1066800"/>
          </a:xfrm>
        </p:spPr>
        <p:txBody>
          <a:bodyPr vert="horz" wrap="square" lIns="91440" tIns="45720" rIns="91440" bIns="45720" anchor="ctr" anchorCtr="false"/>
          <a:p>
            <a:pPr eaLnBrk="1" hangingPunct="1"/>
            <a:r>
              <a:rPr lang="en-US" altLang="zh-CN" sz="2000" dirty="0">
                <a:solidFill>
                  <a:schemeClr val="tx1"/>
                </a:solidFill>
                <a:latin typeface="黑体" panose="02010609060101010101" pitchFamily="2" charset="-122"/>
                <a:ea typeface="黑体" panose="02010609060101010101" pitchFamily="2" charset="-122"/>
              </a:rPr>
              <a:t>2</a:t>
            </a:r>
            <a:r>
              <a:rPr lang="zh-CN" altLang="en-US" sz="2000" dirty="0">
                <a:solidFill>
                  <a:schemeClr val="tx1"/>
                </a:solidFill>
                <a:latin typeface="黑体" panose="02010609060101010101" pitchFamily="2" charset="-122"/>
                <a:ea typeface="黑体" panose="02010609060101010101" pitchFamily="2" charset="-122"/>
              </a:rPr>
              <a:t>、收入和费用部分</a:t>
            </a:r>
            <a:endParaRPr lang="zh-CN" altLang="en-US" sz="2000" dirty="0">
              <a:solidFill>
                <a:schemeClr val="tx1"/>
              </a:solidFill>
              <a:latin typeface="黑体" panose="02010609060101010101" pitchFamily="2" charset="-122"/>
              <a:ea typeface="黑体" panose="02010609060101010101" pitchFamily="2" charset="-122"/>
            </a:endParaRPr>
          </a:p>
        </p:txBody>
      </p:sp>
      <p:pic>
        <p:nvPicPr>
          <p:cNvPr id="30722" name="图片 5" descr="未命名2.bmp"/>
          <p:cNvPicPr>
            <a:picLocks noChangeAspect="true"/>
          </p:cNvPicPr>
          <p:nvPr/>
        </p:nvPicPr>
        <p:blipFill>
          <a:blip r:embed="rId1"/>
          <a:stretch>
            <a:fillRect/>
          </a:stretch>
        </p:blipFill>
        <p:spPr>
          <a:xfrm>
            <a:off x="0" y="1019175"/>
            <a:ext cx="9144000" cy="5838825"/>
          </a:xfrm>
          <a:prstGeom prst="rect">
            <a:avLst/>
          </a:prstGeom>
          <a:noFill/>
          <a:ln w="9525">
            <a:noFill/>
          </a:ln>
        </p:spPr>
      </p:pic>
      <p:sp>
        <p:nvSpPr>
          <p:cNvPr id="7" name="Oval 5"/>
          <p:cNvSpPr/>
          <p:nvPr/>
        </p:nvSpPr>
        <p:spPr>
          <a:xfrm>
            <a:off x="592138" y="2114550"/>
            <a:ext cx="2125662" cy="901700"/>
          </a:xfrm>
          <a:prstGeom prst="ellipse">
            <a:avLst/>
          </a:prstGeom>
          <a:solidFill>
            <a:schemeClr val="bg1">
              <a:alpha val="0"/>
            </a:schemeClr>
          </a:solidFill>
          <a:ln w="28575" cap="flat" cmpd="sng">
            <a:solidFill>
              <a:srgbClr val="FF0000"/>
            </a:solidFill>
            <a:prstDash val="solid"/>
            <a:round/>
            <a:headEnd type="none" w="med" len="med"/>
            <a:tailEnd type="none" w="med" len="med"/>
          </a:ln>
        </p:spPr>
        <p:txBody>
          <a:bodyPr wrap="none" anchor="ctr" anchorCtr="false"/>
          <a:p>
            <a:pPr algn="ctr"/>
            <a:endParaRPr lang="zh-CN" altLang="en-US" sz="1800" b="1" dirty="0">
              <a:solidFill>
                <a:schemeClr val="tx1"/>
              </a:solidFill>
              <a:latin typeface="Tahoma" panose="020B0604030504040204" pitchFamily="34" charset="0"/>
              <a:ea typeface="宋体" pitchFamily="2" charset="-122"/>
            </a:endParaRPr>
          </a:p>
        </p:txBody>
      </p:sp>
      <p:sp>
        <p:nvSpPr>
          <p:cNvPr id="8" name="AutoShape 6"/>
          <p:cNvSpPr/>
          <p:nvPr/>
        </p:nvSpPr>
        <p:spPr bwMode="auto">
          <a:xfrm>
            <a:off x="3257550" y="1603375"/>
            <a:ext cx="5886450" cy="2482850"/>
          </a:xfrm>
          <a:prstGeom prst="borderCallout2">
            <a:avLst>
              <a:gd name="adj1" fmla="val 3190"/>
              <a:gd name="adj2" fmla="val -1921"/>
              <a:gd name="adj3" fmla="val 3190"/>
              <a:gd name="adj4" fmla="val -12981"/>
              <a:gd name="adj5" fmla="val 18560"/>
              <a:gd name="adj6" fmla="val -18339"/>
            </a:avLst>
          </a:prstGeom>
          <a:solidFill>
            <a:srgbClr val="FFFF00"/>
          </a:solidFill>
          <a:ln w="9525" algn="ctr">
            <a:solidFill>
              <a:srgbClr val="FF0000"/>
            </a:solidFill>
            <a:miter lim="800000"/>
          </a:ln>
        </p:spPr>
        <p:txBody>
          <a:bodyPr/>
          <a:lstStyle/>
          <a:p>
            <a:pPr marL="0" marR="0" lvl="0" indent="457200" algn="l" defTabSz="914400" rtl="0" eaLnBrk="1" fontAlgn="ctr" latinLnBrk="0" hangingPunct="1">
              <a:lnSpc>
                <a:spcPct val="150000"/>
              </a:lnSpc>
              <a:spcBef>
                <a:spcPct val="0"/>
              </a:spcBef>
              <a:spcAft>
                <a:spcPct val="0"/>
              </a:spcAft>
              <a:buClrTx/>
              <a:buSzTx/>
              <a:buFontTx/>
              <a:buNone/>
              <a:defRPr/>
            </a:pPr>
            <a:r>
              <a:rPr kumimoji="0" lang="zh-CN" altLang="en-US" sz="2800" b="1" i="0" u="none" strike="noStrike" kern="1200" cap="none" spc="0" normalizeH="0" baseline="0" noProof="0" dirty="0">
                <a:ln>
                  <a:noFill/>
                </a:ln>
                <a:solidFill>
                  <a:schemeClr val="bg2"/>
                </a:solidFill>
                <a:effectLst/>
                <a:uLnTx/>
                <a:uFillTx/>
                <a:latin typeface="+mn-ea"/>
                <a:ea typeface="+mn-ea"/>
                <a:cs typeface="+mn-cs"/>
              </a:rPr>
              <a:t>指单位本期从同级政府财政部门取得的各类财政拨款。根据“收入费用表”中对应项目填报。</a:t>
            </a:r>
            <a:endParaRPr kumimoji="0" lang="zh-CN" altLang="en-US" sz="2800" b="1" i="0" u="none" strike="noStrike" kern="1200" cap="none" spc="0" normalizeH="0" baseline="0" noProof="0" dirty="0">
              <a:ln>
                <a:noFill/>
              </a:ln>
              <a:solidFill>
                <a:schemeClr val="bg2"/>
              </a:solidFill>
              <a:effectLst/>
              <a:uLnTx/>
              <a:uFillTx/>
              <a:latin typeface="+mn-ea"/>
              <a:ea typeface="+mn-ea"/>
              <a:cs typeface="+mn-cs"/>
            </a:endParaRPr>
          </a:p>
        </p:txBody>
      </p:sp>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linds(horizontal)">
                                      <p:cBhvr>
                                        <p:cTn id="7" dur="500"/>
                                        <p:tgtEl>
                                          <p:spTgt spid="7"/>
                                        </p:tgtEl>
                                      </p:cBhvr>
                                    </p:animEffect>
                                  </p:childTnLst>
                                </p:cTn>
                              </p:par>
                            </p:childTnLst>
                          </p:cTn>
                        </p:par>
                        <p:par>
                          <p:cTn id="8" fill="hold">
                            <p:stCondLst>
                              <p:cond delay="500"/>
                            </p:stCondLst>
                            <p:childTnLst>
                              <p:par>
                                <p:cTn id="9" presetID="3" presetClass="entr" presetSubtype="10" fill="hold" grpId="0"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blinds(horizontal)">
                                      <p:cBhvr>
                                        <p:cTn id="11" dur="1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true"/>
      <p:bldP spid="8" grpId="0" animBg="true"/>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31745" name="图片 1" descr="未命名5.bmp"/>
          <p:cNvPicPr>
            <a:picLocks noChangeAspect="true"/>
          </p:cNvPicPr>
          <p:nvPr/>
        </p:nvPicPr>
        <p:blipFill>
          <a:blip r:embed="rId1"/>
          <a:stretch>
            <a:fillRect/>
          </a:stretch>
        </p:blipFill>
        <p:spPr>
          <a:xfrm>
            <a:off x="0" y="727075"/>
            <a:ext cx="9144000" cy="6130925"/>
          </a:xfrm>
          <a:prstGeom prst="rect">
            <a:avLst/>
          </a:prstGeom>
          <a:noFill/>
          <a:ln w="9525">
            <a:noFill/>
          </a:ln>
        </p:spPr>
      </p:pic>
      <p:sp>
        <p:nvSpPr>
          <p:cNvPr id="3" name="Oval 5"/>
          <p:cNvSpPr/>
          <p:nvPr/>
        </p:nvSpPr>
        <p:spPr>
          <a:xfrm>
            <a:off x="446088" y="1530350"/>
            <a:ext cx="2125662" cy="766763"/>
          </a:xfrm>
          <a:prstGeom prst="ellipse">
            <a:avLst/>
          </a:prstGeom>
          <a:solidFill>
            <a:schemeClr val="bg1">
              <a:alpha val="0"/>
            </a:schemeClr>
          </a:solidFill>
          <a:ln w="28575" cap="flat" cmpd="sng">
            <a:solidFill>
              <a:srgbClr val="FF0000"/>
            </a:solidFill>
            <a:prstDash val="solid"/>
            <a:round/>
            <a:headEnd type="none" w="med" len="med"/>
            <a:tailEnd type="none" w="med" len="med"/>
          </a:ln>
        </p:spPr>
        <p:txBody>
          <a:bodyPr wrap="none" anchor="ctr" anchorCtr="false"/>
          <a:p>
            <a:pPr algn="ctr"/>
            <a:endParaRPr lang="zh-CN" altLang="en-US" sz="1800" b="1" dirty="0">
              <a:solidFill>
                <a:schemeClr val="tx1"/>
              </a:solidFill>
              <a:latin typeface="Tahoma" panose="020B0604030504040204" pitchFamily="34" charset="0"/>
              <a:ea typeface="宋体" pitchFamily="2" charset="-122"/>
            </a:endParaRPr>
          </a:p>
        </p:txBody>
      </p:sp>
      <p:graphicFrame>
        <p:nvGraphicFramePr>
          <p:cNvPr id="4" name="表格 3"/>
          <p:cNvGraphicFramePr>
            <a:graphicFrameLocks noGrp="true"/>
          </p:cNvGraphicFramePr>
          <p:nvPr/>
        </p:nvGraphicFramePr>
        <p:xfrm>
          <a:off x="0" y="0"/>
          <a:ext cx="9144000" cy="727075"/>
        </p:xfrm>
        <a:graphic>
          <a:graphicData uri="http://schemas.openxmlformats.org/drawingml/2006/table">
            <a:tbl>
              <a:tblPr/>
              <a:tblGrid>
                <a:gridCol w="9144000"/>
              </a:tblGrid>
              <a:tr h="727038">
                <a:tc>
                  <a:txBody>
                    <a:bodyPr/>
                    <a:lstStyle/>
                    <a:p>
                      <a:pPr algn="l" fontAlgn="ctr"/>
                      <a:r>
                        <a:rPr lang="zh-CN" altLang="en-US" sz="1800" b="0" i="0" u="none" strike="noStrike" dirty="0" smtClean="0">
                          <a:solidFill>
                            <a:srgbClr val="000000"/>
                          </a:solidFill>
                          <a:latin typeface="宋体" pitchFamily="2" charset="-122"/>
                        </a:rPr>
                        <a:t>                                 </a:t>
                      </a:r>
                      <a:r>
                        <a:rPr lang="zh-CN" altLang="en-US" sz="2800" b="1" i="0" u="none" strike="noStrike" dirty="0" smtClean="0">
                          <a:solidFill>
                            <a:srgbClr val="000000"/>
                          </a:solidFill>
                          <a:latin typeface="宋体" pitchFamily="2" charset="-122"/>
                        </a:rPr>
                        <a:t> 收</a:t>
                      </a:r>
                      <a:r>
                        <a:rPr lang="zh-CN" altLang="en-US" sz="2800" b="1" i="0" u="none" strike="noStrike" dirty="0">
                          <a:solidFill>
                            <a:srgbClr val="000000"/>
                          </a:solidFill>
                          <a:latin typeface="宋体" pitchFamily="2" charset="-122"/>
                        </a:rPr>
                        <a:t>入费用表</a:t>
                      </a:r>
                      <a:endParaRPr lang="zh-CN" altLang="en-US" sz="2800" b="1" i="0" u="none" strike="noStrike" dirty="0">
                        <a:solidFill>
                          <a:srgbClr val="000000"/>
                        </a:solidFill>
                        <a:latin typeface="宋体" pitchFamily="2" charset="-122"/>
                      </a:endParaRPr>
                    </a:p>
                  </a:txBody>
                  <a:tcPr marL="9525" marR="9525" marT="9525" marB="0" anchor="ctr">
                    <a:lnL>
                      <a:noFill/>
                    </a:lnL>
                    <a:lnR>
                      <a:noFill/>
                    </a:lnR>
                    <a:lnT>
                      <a:noFill/>
                    </a:lnT>
                    <a:lnB>
                      <a:noFill/>
                    </a:lnB>
                    <a:solidFill>
                      <a:srgbClr val="FFFFFF"/>
                    </a:solidFill>
                  </a:tcPr>
                </a:tc>
              </a:tr>
            </a:tbl>
          </a:graphicData>
        </a:graphic>
      </p:graphicFrame>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linds(horizontal)">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true"/>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145" name="Rectangle 2"/>
          <p:cNvSpPr>
            <a:spLocks noGrp="true"/>
          </p:cNvSpPr>
          <p:nvPr>
            <p:ph type="title"/>
          </p:nvPr>
        </p:nvSpPr>
        <p:spPr>
          <a:xfrm>
            <a:off x="1116013" y="0"/>
            <a:ext cx="7391400" cy="1143000"/>
          </a:xfrm>
        </p:spPr>
        <p:txBody>
          <a:bodyPr vert="horz" wrap="square" lIns="91440" tIns="45720" rIns="91440" bIns="45720" anchor="ctr" anchorCtr="false"/>
          <a:p>
            <a:pPr eaLnBrk="1" hangingPunct="1"/>
            <a:r>
              <a:rPr lang="zh-CN" altLang="en-US" dirty="0">
                <a:solidFill>
                  <a:schemeClr val="tx1"/>
                </a:solidFill>
              </a:rPr>
              <a:t>主要内容</a:t>
            </a:r>
            <a:endParaRPr lang="zh-CN" altLang="en-US" dirty="0">
              <a:solidFill>
                <a:schemeClr val="tx1"/>
              </a:solidFill>
            </a:endParaRPr>
          </a:p>
        </p:txBody>
      </p:sp>
      <p:sp>
        <p:nvSpPr>
          <p:cNvPr id="655363" name="Rectangle 3"/>
          <p:cNvSpPr>
            <a:spLocks noGrp="true"/>
          </p:cNvSpPr>
          <p:nvPr>
            <p:ph idx="1"/>
          </p:nvPr>
        </p:nvSpPr>
        <p:spPr>
          <a:xfrm>
            <a:off x="1008063" y="1592263"/>
            <a:ext cx="8135937" cy="4265612"/>
          </a:xfrm>
        </p:spPr>
        <p:txBody>
          <a:bodyPr vert="horz" wrap="square" lIns="91440" tIns="45720" rIns="91440" bIns="45720" anchor="t" anchorCtr="false"/>
          <a:p>
            <a:pPr eaLnBrk="1" hangingPunct="1">
              <a:buNone/>
            </a:pPr>
            <a:r>
              <a:rPr lang="zh-CN" altLang="en-US" sz="3600" b="1" dirty="0">
                <a:ea typeface="黑体" panose="02010609060101010101" pitchFamily="2" charset="-122"/>
              </a:rPr>
              <a:t>一、报表主要变化</a:t>
            </a:r>
            <a:endParaRPr lang="zh-CN" altLang="en-US" sz="3600" b="1" dirty="0">
              <a:ea typeface="黑体" panose="02010609060101010101" pitchFamily="2" charset="-122"/>
            </a:endParaRPr>
          </a:p>
          <a:p>
            <a:pPr eaLnBrk="1" hangingPunct="1">
              <a:buNone/>
            </a:pPr>
            <a:r>
              <a:rPr lang="zh-CN" altLang="en-US" sz="3600" b="1" dirty="0">
                <a:ea typeface="黑体" panose="02010609060101010101" pitchFamily="2" charset="-122"/>
              </a:rPr>
              <a:t>二</a:t>
            </a:r>
            <a:r>
              <a:rPr lang="en-US" altLang="zh-CN" sz="3600" b="1" dirty="0">
                <a:ea typeface="黑体" panose="02010609060101010101" pitchFamily="2" charset="-122"/>
              </a:rPr>
              <a:t>、</a:t>
            </a:r>
            <a:r>
              <a:rPr lang="zh-CN" altLang="en-US" sz="3600" b="1" dirty="0">
                <a:solidFill>
                  <a:srgbClr val="FFFFFF"/>
                </a:solidFill>
                <a:latin typeface="黑体" panose="02010609060101010101" pitchFamily="2" charset="-122"/>
                <a:ea typeface="黑体" panose="02010609060101010101" pitchFamily="2" charset="-122"/>
              </a:rPr>
              <a:t>填报口径、依据、上报范围及时间</a:t>
            </a:r>
            <a:endParaRPr lang="zh-CN" altLang="en-US" sz="3600" b="1" dirty="0">
              <a:ea typeface="黑体" panose="02010609060101010101" pitchFamily="2" charset="-122"/>
            </a:endParaRPr>
          </a:p>
          <a:p>
            <a:pPr eaLnBrk="1" hangingPunct="1">
              <a:buNone/>
            </a:pPr>
            <a:r>
              <a:rPr lang="zh-CN" altLang="en-US" sz="3600" b="1" dirty="0">
                <a:latin typeface="黑体" panose="02010609060101010101" pitchFamily="2" charset="-122"/>
                <a:ea typeface="黑体" panose="02010609060101010101" pitchFamily="2" charset="-122"/>
              </a:rPr>
              <a:t>三</a:t>
            </a:r>
            <a:r>
              <a:rPr lang="en-US" altLang="zh-CN" sz="3600" b="1" dirty="0">
                <a:latin typeface="黑体" panose="02010609060101010101" pitchFamily="2" charset="-122"/>
                <a:ea typeface="黑体" panose="02010609060101010101" pitchFamily="2" charset="-122"/>
              </a:rPr>
              <a:t>、</a:t>
            </a:r>
            <a:r>
              <a:rPr lang="zh-CN" altLang="en-US" sz="3600" b="1" dirty="0">
                <a:latin typeface="黑体" panose="02010609060101010101" pitchFamily="2" charset="-122"/>
                <a:ea typeface="黑体" panose="02010609060101010101" pitchFamily="2" charset="-122"/>
                <a:sym typeface="+mn-ea"/>
              </a:rPr>
              <a:t>注意事项</a:t>
            </a:r>
            <a:endParaRPr lang="zh-CN" altLang="en-US" sz="3600" b="1" dirty="0">
              <a:latin typeface="黑体" panose="02010609060101010101" pitchFamily="2" charset="-122"/>
              <a:ea typeface="黑体" panose="02010609060101010101" pitchFamily="2" charset="-122"/>
            </a:endParaRPr>
          </a:p>
          <a:p>
            <a:pPr eaLnBrk="1" hangingPunct="1">
              <a:buNone/>
            </a:pPr>
            <a:r>
              <a:rPr lang="zh-CN" altLang="en-US" sz="3600" b="1" dirty="0">
                <a:latin typeface="黑体" panose="02010609060101010101" pitchFamily="2" charset="-122"/>
                <a:ea typeface="黑体" panose="02010609060101010101" pitchFamily="2" charset="-122"/>
              </a:rPr>
              <a:t>四</a:t>
            </a:r>
            <a:r>
              <a:rPr lang="en-US" altLang="zh-CN" sz="3600" b="1" dirty="0">
                <a:latin typeface="黑体" panose="02010609060101010101" pitchFamily="2" charset="-122"/>
                <a:ea typeface="黑体" panose="02010609060101010101" pitchFamily="2" charset="-122"/>
              </a:rPr>
              <a:t>、</a:t>
            </a:r>
            <a:r>
              <a:rPr lang="zh-CN" altLang="en-US" sz="3600" b="1" dirty="0">
                <a:latin typeface="黑体" panose="02010609060101010101" pitchFamily="2" charset="-122"/>
                <a:ea typeface="黑体" panose="02010609060101010101" pitchFamily="2" charset="-122"/>
                <a:sym typeface="+mn-ea"/>
              </a:rPr>
              <a:t>表式、指标解释及审核关系</a:t>
            </a:r>
            <a:endParaRPr lang="zh-CN" altLang="en-US" sz="3600" b="1" dirty="0">
              <a:latin typeface="黑体" panose="02010609060101010101" pitchFamily="2" charset="-122"/>
              <a:ea typeface="黑体" panose="02010609060101010101" pitchFamily="2" charset="-122"/>
            </a:endParaRPr>
          </a:p>
          <a:p>
            <a:pPr eaLnBrk="1" hangingPunct="1"/>
            <a:endParaRPr lang="zh-CN" altLang="en-US" sz="3600" b="1" dirty="0">
              <a:latin typeface="黑体" panose="02010609060101010101" pitchFamily="2" charset="-122"/>
              <a:ea typeface="黑体" panose="02010609060101010101" pitchFamily="2"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55363">
                                            <p:txEl>
                                              <p:charRg st="0" end="9"/>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55363">
                                            <p:txEl>
                                              <p:charRg st="9" end="24"/>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55363">
                                            <p:txEl>
                                              <p:charRg st="24" end="39"/>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55363">
                                            <p:txEl>
                                              <p:charRg st="39" end="4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5363" grpId="0" build="p"/>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2769" name="Rectangle 2"/>
          <p:cNvSpPr>
            <a:spLocks noGrp="true"/>
          </p:cNvSpPr>
          <p:nvPr>
            <p:ph type="title" idx="4294967295"/>
          </p:nvPr>
        </p:nvSpPr>
        <p:spPr>
          <a:xfrm>
            <a:off x="990600" y="0"/>
            <a:ext cx="2971800" cy="1066800"/>
          </a:xfrm>
        </p:spPr>
        <p:txBody>
          <a:bodyPr vert="horz" wrap="square" lIns="91440" tIns="45720" rIns="91440" bIns="45720" anchor="ctr" anchorCtr="false"/>
          <a:p>
            <a:pPr eaLnBrk="1" hangingPunct="1"/>
            <a:r>
              <a:rPr lang="en-US" altLang="zh-CN" sz="2000" dirty="0">
                <a:solidFill>
                  <a:schemeClr val="tx1"/>
                </a:solidFill>
                <a:latin typeface="黑体" panose="02010609060101010101" pitchFamily="2" charset="-122"/>
                <a:ea typeface="黑体" panose="02010609060101010101" pitchFamily="2" charset="-122"/>
              </a:rPr>
              <a:t>2</a:t>
            </a:r>
            <a:r>
              <a:rPr lang="zh-CN" altLang="en-US" sz="2000" dirty="0">
                <a:solidFill>
                  <a:schemeClr val="tx1"/>
                </a:solidFill>
                <a:latin typeface="黑体" panose="02010609060101010101" pitchFamily="2" charset="-122"/>
                <a:ea typeface="黑体" panose="02010609060101010101" pitchFamily="2" charset="-122"/>
              </a:rPr>
              <a:t>、收入和费用部分</a:t>
            </a:r>
            <a:endParaRPr lang="zh-CN" altLang="en-US" sz="2000" dirty="0">
              <a:solidFill>
                <a:schemeClr val="tx1"/>
              </a:solidFill>
              <a:latin typeface="黑体" panose="02010609060101010101" pitchFamily="2" charset="-122"/>
              <a:ea typeface="黑体" panose="02010609060101010101" pitchFamily="2" charset="-122"/>
            </a:endParaRPr>
          </a:p>
        </p:txBody>
      </p:sp>
      <p:pic>
        <p:nvPicPr>
          <p:cNvPr id="32770" name="图片 5" descr="未命名2.bmp"/>
          <p:cNvPicPr>
            <a:picLocks noChangeAspect="true"/>
          </p:cNvPicPr>
          <p:nvPr/>
        </p:nvPicPr>
        <p:blipFill>
          <a:blip r:embed="rId1"/>
          <a:stretch>
            <a:fillRect/>
          </a:stretch>
        </p:blipFill>
        <p:spPr>
          <a:xfrm>
            <a:off x="0" y="836613"/>
            <a:ext cx="9144000" cy="5838825"/>
          </a:xfrm>
          <a:prstGeom prst="rect">
            <a:avLst/>
          </a:prstGeom>
          <a:noFill/>
          <a:ln w="9525">
            <a:noFill/>
          </a:ln>
        </p:spPr>
      </p:pic>
      <p:sp>
        <p:nvSpPr>
          <p:cNvPr id="7" name="Oval 5"/>
          <p:cNvSpPr/>
          <p:nvPr/>
        </p:nvSpPr>
        <p:spPr>
          <a:xfrm>
            <a:off x="446088" y="2844800"/>
            <a:ext cx="2125662" cy="901700"/>
          </a:xfrm>
          <a:prstGeom prst="ellipse">
            <a:avLst/>
          </a:prstGeom>
          <a:solidFill>
            <a:schemeClr val="bg1">
              <a:alpha val="0"/>
            </a:schemeClr>
          </a:solidFill>
          <a:ln w="28575" cap="flat" cmpd="sng">
            <a:solidFill>
              <a:srgbClr val="FF0000"/>
            </a:solidFill>
            <a:prstDash val="solid"/>
            <a:round/>
            <a:headEnd type="none" w="med" len="med"/>
            <a:tailEnd type="none" w="med" len="med"/>
          </a:ln>
        </p:spPr>
        <p:txBody>
          <a:bodyPr wrap="none" anchor="ctr" anchorCtr="false"/>
          <a:p>
            <a:pPr algn="ctr"/>
            <a:endParaRPr lang="zh-CN" altLang="en-US" sz="1800" b="1" dirty="0">
              <a:solidFill>
                <a:schemeClr val="tx1"/>
              </a:solidFill>
              <a:latin typeface="Tahoma" panose="020B0604030504040204" pitchFamily="34" charset="0"/>
              <a:ea typeface="宋体" pitchFamily="2" charset="-122"/>
            </a:endParaRPr>
          </a:p>
        </p:txBody>
      </p:sp>
      <p:sp>
        <p:nvSpPr>
          <p:cNvPr id="8" name="AutoShape 6"/>
          <p:cNvSpPr/>
          <p:nvPr/>
        </p:nvSpPr>
        <p:spPr bwMode="auto">
          <a:xfrm>
            <a:off x="3257550" y="1603375"/>
            <a:ext cx="5886450" cy="2482850"/>
          </a:xfrm>
          <a:prstGeom prst="borderCallout2">
            <a:avLst>
              <a:gd name="adj1" fmla="val 3190"/>
              <a:gd name="adj2" fmla="val -1921"/>
              <a:gd name="adj3" fmla="val 3190"/>
              <a:gd name="adj4" fmla="val -12981"/>
              <a:gd name="adj5" fmla="val 46181"/>
              <a:gd name="adj6" fmla="val -26106"/>
            </a:avLst>
          </a:prstGeom>
          <a:solidFill>
            <a:srgbClr val="FFFF00"/>
          </a:solidFill>
          <a:ln w="9525" algn="ctr">
            <a:solidFill>
              <a:srgbClr val="FF0000"/>
            </a:solidFill>
            <a:miter lim="800000"/>
          </a:ln>
        </p:spPr>
        <p:txBody>
          <a:bodyPr/>
          <a:lstStyle/>
          <a:p>
            <a:pPr marL="0" marR="0" lvl="0" indent="457200" algn="l" defTabSz="914400" rtl="0" eaLnBrk="1" fontAlgn="ctr" latinLnBrk="0" hangingPunct="1">
              <a:lnSpc>
                <a:spcPct val="150000"/>
              </a:lnSpc>
              <a:spcBef>
                <a:spcPct val="0"/>
              </a:spcBef>
              <a:spcAft>
                <a:spcPct val="0"/>
              </a:spcAft>
              <a:buClrTx/>
              <a:buSzTx/>
              <a:buFontTx/>
              <a:buNone/>
              <a:defRPr/>
            </a:pPr>
            <a:r>
              <a:rPr kumimoji="0" lang="zh-CN" altLang="en-US" sz="2800" b="1" i="0" u="none" strike="noStrike" kern="1200" cap="none" spc="0" normalizeH="0" baseline="0" noProof="0" dirty="0">
                <a:ln>
                  <a:noFill/>
                </a:ln>
                <a:solidFill>
                  <a:schemeClr val="bg2"/>
                </a:solidFill>
                <a:effectLst/>
                <a:uLnTx/>
                <a:uFillTx/>
                <a:latin typeface="+mn-ea"/>
                <a:ea typeface="+mn-ea"/>
                <a:cs typeface="+mn-cs"/>
              </a:rPr>
              <a:t>指单位开展专业业务活动及辅助活动取得的收入。根据“收入费用表”中对应项目填报。</a:t>
            </a:r>
            <a:endParaRPr kumimoji="0" lang="zh-CN" altLang="en-US" sz="2800" b="1" i="0" u="none" strike="noStrike" kern="1200" cap="none" spc="0" normalizeH="0" baseline="0" noProof="0" dirty="0">
              <a:ln>
                <a:noFill/>
              </a:ln>
              <a:solidFill>
                <a:schemeClr val="bg2"/>
              </a:solidFill>
              <a:effectLst/>
              <a:uLnTx/>
              <a:uFillTx/>
              <a:latin typeface="+mn-ea"/>
              <a:ea typeface="+mn-ea"/>
              <a:cs typeface="+mn-cs"/>
            </a:endParaRPr>
          </a:p>
        </p:txBody>
      </p:sp>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linds(horizontal)">
                                      <p:cBhvr>
                                        <p:cTn id="7" dur="500"/>
                                        <p:tgtEl>
                                          <p:spTgt spid="7"/>
                                        </p:tgtEl>
                                      </p:cBhvr>
                                    </p:animEffect>
                                  </p:childTnLst>
                                </p:cTn>
                              </p:par>
                            </p:childTnLst>
                          </p:cTn>
                        </p:par>
                        <p:par>
                          <p:cTn id="8" fill="hold">
                            <p:stCondLst>
                              <p:cond delay="500"/>
                            </p:stCondLst>
                            <p:childTnLst>
                              <p:par>
                                <p:cTn id="9" presetID="3" presetClass="entr" presetSubtype="10" fill="hold" grpId="0"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blinds(horizontal)">
                                      <p:cBhvr>
                                        <p:cTn id="11" dur="1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true"/>
      <p:bldP spid="8" grpId="0" animBg="true"/>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33793" name="图片 1" descr="未命名5.bmp"/>
          <p:cNvPicPr>
            <a:picLocks noChangeAspect="true"/>
          </p:cNvPicPr>
          <p:nvPr/>
        </p:nvPicPr>
        <p:blipFill>
          <a:blip r:embed="rId1"/>
          <a:stretch>
            <a:fillRect/>
          </a:stretch>
        </p:blipFill>
        <p:spPr>
          <a:xfrm>
            <a:off x="0" y="800100"/>
            <a:ext cx="9144000" cy="6057900"/>
          </a:xfrm>
          <a:prstGeom prst="rect">
            <a:avLst/>
          </a:prstGeom>
          <a:noFill/>
          <a:ln w="9525">
            <a:noFill/>
          </a:ln>
        </p:spPr>
      </p:pic>
      <p:sp>
        <p:nvSpPr>
          <p:cNvPr id="3" name="Oval 5"/>
          <p:cNvSpPr/>
          <p:nvPr/>
        </p:nvSpPr>
        <p:spPr>
          <a:xfrm>
            <a:off x="409575" y="2162175"/>
            <a:ext cx="2125663" cy="609600"/>
          </a:xfrm>
          <a:prstGeom prst="ellipse">
            <a:avLst/>
          </a:prstGeom>
          <a:solidFill>
            <a:schemeClr val="bg1">
              <a:alpha val="0"/>
            </a:schemeClr>
          </a:solidFill>
          <a:ln w="28575" cap="flat" cmpd="sng">
            <a:solidFill>
              <a:srgbClr val="FF0000"/>
            </a:solidFill>
            <a:prstDash val="solid"/>
            <a:round/>
            <a:headEnd type="none" w="med" len="med"/>
            <a:tailEnd type="none" w="med" len="med"/>
          </a:ln>
        </p:spPr>
        <p:txBody>
          <a:bodyPr wrap="none" anchor="ctr" anchorCtr="false"/>
          <a:p>
            <a:pPr algn="ctr"/>
            <a:endParaRPr lang="zh-CN" altLang="en-US" sz="1800" b="1" dirty="0">
              <a:solidFill>
                <a:schemeClr val="tx1"/>
              </a:solidFill>
              <a:latin typeface="Tahoma" panose="020B0604030504040204" pitchFamily="34" charset="0"/>
              <a:ea typeface="宋体" pitchFamily="2" charset="-122"/>
            </a:endParaRPr>
          </a:p>
        </p:txBody>
      </p:sp>
      <p:graphicFrame>
        <p:nvGraphicFramePr>
          <p:cNvPr id="4" name="表格 3"/>
          <p:cNvGraphicFramePr>
            <a:graphicFrameLocks noGrp="true"/>
          </p:cNvGraphicFramePr>
          <p:nvPr/>
        </p:nvGraphicFramePr>
        <p:xfrm>
          <a:off x="0" y="0"/>
          <a:ext cx="9144000" cy="800100"/>
        </p:xfrm>
        <a:graphic>
          <a:graphicData uri="http://schemas.openxmlformats.org/drawingml/2006/table">
            <a:tbl>
              <a:tblPr/>
              <a:tblGrid>
                <a:gridCol w="9144000"/>
              </a:tblGrid>
              <a:tr h="800064">
                <a:tc>
                  <a:txBody>
                    <a:bodyPr/>
                    <a:lstStyle/>
                    <a:p>
                      <a:pPr algn="l" fontAlgn="ctr"/>
                      <a:r>
                        <a:rPr lang="zh-CN" altLang="en-US" sz="1800" b="0" i="0" u="none" strike="noStrike" dirty="0" smtClean="0">
                          <a:solidFill>
                            <a:srgbClr val="000000"/>
                          </a:solidFill>
                          <a:latin typeface="宋体" pitchFamily="2" charset="-122"/>
                        </a:rPr>
                        <a:t>                                 </a:t>
                      </a:r>
                      <a:r>
                        <a:rPr lang="zh-CN" altLang="en-US" sz="2800" b="1" i="0" u="none" strike="noStrike" dirty="0" smtClean="0">
                          <a:solidFill>
                            <a:srgbClr val="000000"/>
                          </a:solidFill>
                          <a:latin typeface="宋体" pitchFamily="2" charset="-122"/>
                        </a:rPr>
                        <a:t> 收</a:t>
                      </a:r>
                      <a:r>
                        <a:rPr lang="zh-CN" altLang="en-US" sz="2800" b="1" i="0" u="none" strike="noStrike" dirty="0">
                          <a:solidFill>
                            <a:srgbClr val="000000"/>
                          </a:solidFill>
                          <a:latin typeface="宋体" pitchFamily="2" charset="-122"/>
                        </a:rPr>
                        <a:t>入费用表</a:t>
                      </a:r>
                      <a:endParaRPr lang="zh-CN" altLang="en-US" sz="2800" b="1" i="0" u="none" strike="noStrike" dirty="0">
                        <a:solidFill>
                          <a:srgbClr val="000000"/>
                        </a:solidFill>
                        <a:latin typeface="宋体" pitchFamily="2" charset="-122"/>
                      </a:endParaRPr>
                    </a:p>
                  </a:txBody>
                  <a:tcPr marL="9525" marR="9525" marT="9525" marB="0" anchor="ctr">
                    <a:lnL>
                      <a:noFill/>
                    </a:lnL>
                    <a:lnR>
                      <a:noFill/>
                    </a:lnR>
                    <a:lnT>
                      <a:noFill/>
                    </a:lnT>
                    <a:lnB>
                      <a:noFill/>
                    </a:lnB>
                    <a:solidFill>
                      <a:srgbClr val="FFFFFF"/>
                    </a:solidFill>
                  </a:tcPr>
                </a:tc>
              </a:tr>
            </a:tbl>
          </a:graphicData>
        </a:graphic>
      </p:graphicFrame>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linds(horizontal)">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ldLvl="0" animBg="true"/>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4817" name="Rectangle 2"/>
          <p:cNvSpPr>
            <a:spLocks noGrp="true"/>
          </p:cNvSpPr>
          <p:nvPr>
            <p:ph type="title" idx="4294967295"/>
          </p:nvPr>
        </p:nvSpPr>
        <p:spPr>
          <a:xfrm>
            <a:off x="990600" y="0"/>
            <a:ext cx="2971800" cy="1066800"/>
          </a:xfrm>
        </p:spPr>
        <p:txBody>
          <a:bodyPr vert="horz" wrap="square" lIns="91440" tIns="45720" rIns="91440" bIns="45720" anchor="ctr" anchorCtr="false"/>
          <a:p>
            <a:pPr eaLnBrk="1" hangingPunct="1"/>
            <a:r>
              <a:rPr lang="en-US" altLang="zh-CN" sz="2000" dirty="0">
                <a:solidFill>
                  <a:schemeClr val="tx1"/>
                </a:solidFill>
                <a:latin typeface="黑体" panose="02010609060101010101" pitchFamily="2" charset="-122"/>
                <a:ea typeface="黑体" panose="02010609060101010101" pitchFamily="2" charset="-122"/>
              </a:rPr>
              <a:t>2</a:t>
            </a:r>
            <a:r>
              <a:rPr lang="zh-CN" altLang="en-US" sz="2000" dirty="0">
                <a:solidFill>
                  <a:schemeClr val="tx1"/>
                </a:solidFill>
                <a:latin typeface="黑体" panose="02010609060101010101" pitchFamily="2" charset="-122"/>
                <a:ea typeface="黑体" panose="02010609060101010101" pitchFamily="2" charset="-122"/>
              </a:rPr>
              <a:t>、收入和费用部分</a:t>
            </a:r>
            <a:endParaRPr lang="zh-CN" altLang="en-US" sz="2000" dirty="0">
              <a:solidFill>
                <a:schemeClr val="tx1"/>
              </a:solidFill>
              <a:latin typeface="黑体" panose="02010609060101010101" pitchFamily="2" charset="-122"/>
              <a:ea typeface="黑体" panose="02010609060101010101" pitchFamily="2" charset="-122"/>
            </a:endParaRPr>
          </a:p>
        </p:txBody>
      </p:sp>
      <p:pic>
        <p:nvPicPr>
          <p:cNvPr id="34818" name="图片 5" descr="未命名2.bmp"/>
          <p:cNvPicPr>
            <a:picLocks noChangeAspect="true"/>
          </p:cNvPicPr>
          <p:nvPr/>
        </p:nvPicPr>
        <p:blipFill>
          <a:blip r:embed="rId1"/>
          <a:stretch>
            <a:fillRect/>
          </a:stretch>
        </p:blipFill>
        <p:spPr>
          <a:xfrm>
            <a:off x="0" y="836613"/>
            <a:ext cx="9144000" cy="5838825"/>
          </a:xfrm>
          <a:prstGeom prst="rect">
            <a:avLst/>
          </a:prstGeom>
          <a:noFill/>
          <a:ln w="9525">
            <a:noFill/>
          </a:ln>
        </p:spPr>
      </p:pic>
      <p:sp>
        <p:nvSpPr>
          <p:cNvPr id="7" name="Oval 5"/>
          <p:cNvSpPr/>
          <p:nvPr/>
        </p:nvSpPr>
        <p:spPr>
          <a:xfrm>
            <a:off x="409575" y="3757613"/>
            <a:ext cx="2125663" cy="901700"/>
          </a:xfrm>
          <a:prstGeom prst="ellipse">
            <a:avLst/>
          </a:prstGeom>
          <a:solidFill>
            <a:schemeClr val="bg1">
              <a:alpha val="0"/>
            </a:schemeClr>
          </a:solidFill>
          <a:ln w="28575" cap="flat" cmpd="sng">
            <a:solidFill>
              <a:srgbClr val="FF0000"/>
            </a:solidFill>
            <a:prstDash val="solid"/>
            <a:round/>
            <a:headEnd type="none" w="med" len="med"/>
            <a:tailEnd type="none" w="med" len="med"/>
          </a:ln>
        </p:spPr>
        <p:txBody>
          <a:bodyPr wrap="none" anchor="ctr" anchorCtr="false"/>
          <a:p>
            <a:pPr algn="ctr"/>
            <a:endParaRPr lang="zh-CN" altLang="en-US" sz="1800" b="1" dirty="0">
              <a:solidFill>
                <a:schemeClr val="tx1"/>
              </a:solidFill>
              <a:latin typeface="Tahoma" panose="020B0604030504040204" pitchFamily="34" charset="0"/>
              <a:ea typeface="宋体" pitchFamily="2" charset="-122"/>
            </a:endParaRPr>
          </a:p>
        </p:txBody>
      </p:sp>
      <p:sp>
        <p:nvSpPr>
          <p:cNvPr id="8" name="AutoShape 6"/>
          <p:cNvSpPr/>
          <p:nvPr/>
        </p:nvSpPr>
        <p:spPr bwMode="auto">
          <a:xfrm>
            <a:off x="3257550" y="1603375"/>
            <a:ext cx="5886450" cy="2921000"/>
          </a:xfrm>
          <a:prstGeom prst="borderCallout2">
            <a:avLst>
              <a:gd name="adj1" fmla="val 51015"/>
              <a:gd name="adj2" fmla="val -627"/>
              <a:gd name="adj3" fmla="val 53624"/>
              <a:gd name="adj4" fmla="val -11471"/>
              <a:gd name="adj5" fmla="val 71833"/>
              <a:gd name="adj6" fmla="val -23733"/>
            </a:avLst>
          </a:prstGeom>
          <a:solidFill>
            <a:srgbClr val="FFFF00"/>
          </a:solidFill>
          <a:ln w="9525" algn="ctr">
            <a:solidFill>
              <a:srgbClr val="FF0000"/>
            </a:solidFill>
            <a:miter lim="800000"/>
          </a:ln>
        </p:spPr>
        <p:txBody>
          <a:bodyPr/>
          <a:lstStyle/>
          <a:p>
            <a:pPr marL="0" marR="0" lvl="0" indent="457200" algn="l" defTabSz="914400" rtl="0" eaLnBrk="1" fontAlgn="ctr" latinLnBrk="0" hangingPunct="1">
              <a:lnSpc>
                <a:spcPct val="150000"/>
              </a:lnSpc>
              <a:spcBef>
                <a:spcPct val="0"/>
              </a:spcBef>
              <a:spcAft>
                <a:spcPct val="0"/>
              </a:spcAft>
              <a:buClrTx/>
              <a:buSzTx/>
              <a:buFontTx/>
              <a:buNone/>
              <a:defRPr/>
            </a:pPr>
            <a:r>
              <a:rPr kumimoji="0" lang="zh-CN" altLang="en-US" sz="2800" b="1" i="0" u="none" strike="noStrike" kern="1200" cap="none" spc="0" normalizeH="0" baseline="0" noProof="0" dirty="0">
                <a:ln>
                  <a:noFill/>
                </a:ln>
                <a:solidFill>
                  <a:schemeClr val="bg2"/>
                </a:solidFill>
                <a:effectLst/>
                <a:uLnTx/>
                <a:uFillTx/>
                <a:latin typeface="+mn-ea"/>
                <a:ea typeface="+mn-ea"/>
                <a:cs typeface="+mn-cs"/>
              </a:rPr>
              <a:t>指事业单位在专业业务活动及辅助活动之外开展非独立核算经营活动取得的收入。根据“收入费用表”中对应项目填报。</a:t>
            </a:r>
            <a:endParaRPr kumimoji="0" lang="zh-CN" altLang="en-US" sz="2800" b="1" i="0" u="none" strike="noStrike" kern="1200" cap="none" spc="0" normalizeH="0" baseline="0" noProof="0" dirty="0">
              <a:ln>
                <a:noFill/>
              </a:ln>
              <a:solidFill>
                <a:schemeClr val="bg2"/>
              </a:solidFill>
              <a:effectLst/>
              <a:uLnTx/>
              <a:uFillTx/>
              <a:latin typeface="+mn-ea"/>
              <a:ea typeface="+mn-ea"/>
              <a:cs typeface="+mn-cs"/>
            </a:endParaRPr>
          </a:p>
        </p:txBody>
      </p:sp>
      <p:sp>
        <p:nvSpPr>
          <p:cNvPr id="6" name="AutoShape 6"/>
          <p:cNvSpPr/>
          <p:nvPr/>
        </p:nvSpPr>
        <p:spPr bwMode="auto">
          <a:xfrm>
            <a:off x="3257550" y="4706938"/>
            <a:ext cx="5886450" cy="1898650"/>
          </a:xfrm>
          <a:prstGeom prst="borderCallout2">
            <a:avLst>
              <a:gd name="adj1" fmla="val 51015"/>
              <a:gd name="adj2" fmla="val -627"/>
              <a:gd name="adj3" fmla="val 53624"/>
              <a:gd name="adj4" fmla="val -11471"/>
              <a:gd name="adj5" fmla="val -3352"/>
              <a:gd name="adj6" fmla="val -20498"/>
            </a:avLst>
          </a:prstGeom>
          <a:solidFill>
            <a:srgbClr val="FFFF00"/>
          </a:solidFill>
          <a:ln w="9525" algn="ctr">
            <a:solidFill>
              <a:srgbClr val="FF0000"/>
            </a:solidFill>
            <a:miter lim="800000"/>
          </a:ln>
        </p:spPr>
        <p:txBody>
          <a:bodyPr/>
          <a:lstStyle/>
          <a:p>
            <a:pPr marL="0" marR="0" lvl="0" indent="457200" algn="l" defTabSz="914400" rtl="0" eaLnBrk="1" fontAlgn="ctr" latinLnBrk="0" hangingPunct="1">
              <a:lnSpc>
                <a:spcPct val="150000"/>
              </a:lnSpc>
              <a:spcBef>
                <a:spcPct val="0"/>
              </a:spcBef>
              <a:spcAft>
                <a:spcPct val="0"/>
              </a:spcAft>
              <a:buClrTx/>
              <a:buSzTx/>
              <a:buFontTx/>
              <a:buNone/>
              <a:defRPr/>
            </a:pPr>
            <a:r>
              <a:rPr kumimoji="0" lang="zh-CN" altLang="en-US" sz="2800" b="1" i="0" u="none" strike="noStrike" kern="1200" cap="none" spc="0" normalizeH="0" baseline="0" noProof="0" dirty="0">
                <a:ln>
                  <a:noFill/>
                </a:ln>
                <a:solidFill>
                  <a:schemeClr val="bg2"/>
                </a:solidFill>
                <a:effectLst/>
                <a:uLnTx/>
                <a:uFillTx/>
                <a:latin typeface="+mn-ea"/>
                <a:ea typeface="+mn-ea"/>
                <a:cs typeface="+mn-cs"/>
              </a:rPr>
              <a:t>事业单位此项收入</a:t>
            </a:r>
            <a:r>
              <a:rPr kumimoji="0" lang="zh-CN" altLang="en-US" sz="2800" b="1" i="0" u="none" strike="noStrike" kern="1200" cap="none" spc="0" normalizeH="0" baseline="0" noProof="0" dirty="0">
                <a:ln>
                  <a:noFill/>
                </a:ln>
                <a:solidFill>
                  <a:srgbClr val="FF0000"/>
                </a:solidFill>
                <a:effectLst/>
                <a:uLnTx/>
                <a:uFillTx/>
                <a:latin typeface="+mn-ea"/>
                <a:ea typeface="+mn-ea"/>
                <a:cs typeface="+mn-cs"/>
              </a:rPr>
              <a:t>占比不应过大</a:t>
            </a:r>
            <a:r>
              <a:rPr kumimoji="0" lang="zh-CN" altLang="en-US" sz="2800" b="1" i="0" u="none" strike="noStrike" kern="1200" cap="none" spc="0" normalizeH="0" baseline="0" noProof="0" dirty="0">
                <a:ln>
                  <a:noFill/>
                </a:ln>
                <a:solidFill>
                  <a:schemeClr val="bg2"/>
                </a:solidFill>
                <a:effectLst/>
                <a:uLnTx/>
                <a:uFillTx/>
                <a:latin typeface="+mn-ea"/>
                <a:ea typeface="+mn-ea"/>
                <a:cs typeface="+mn-cs"/>
              </a:rPr>
              <a:t>，大多是租金等收入。</a:t>
            </a:r>
            <a:endParaRPr kumimoji="0" lang="zh-CN" altLang="en-US" sz="2800" b="1" i="0" u="none" strike="noStrike" kern="1200" cap="none" spc="0" normalizeH="0" baseline="0" noProof="0" dirty="0">
              <a:ln>
                <a:noFill/>
              </a:ln>
              <a:solidFill>
                <a:schemeClr val="bg2"/>
              </a:solidFill>
              <a:effectLst/>
              <a:uLnTx/>
              <a:uFillTx/>
              <a:latin typeface="+mn-ea"/>
              <a:ea typeface="+mn-ea"/>
              <a:cs typeface="+mn-cs"/>
            </a:endParaRPr>
          </a:p>
        </p:txBody>
      </p:sp>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linds(horizontal)">
                                      <p:cBhvr>
                                        <p:cTn id="7" dur="500"/>
                                        <p:tgtEl>
                                          <p:spTgt spid="7"/>
                                        </p:tgtEl>
                                      </p:cBhvr>
                                    </p:animEffect>
                                  </p:childTnLst>
                                </p:cTn>
                              </p:par>
                            </p:childTnLst>
                          </p:cTn>
                        </p:par>
                        <p:par>
                          <p:cTn id="8" fill="hold">
                            <p:stCondLst>
                              <p:cond delay="500"/>
                            </p:stCondLst>
                            <p:childTnLst>
                              <p:par>
                                <p:cTn id="9" presetID="3" presetClass="entr" presetSubtype="10" fill="hold" grpId="0"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blinds(horizontal)">
                                      <p:cBhvr>
                                        <p:cTn id="11" dur="1000"/>
                                        <p:tgtEl>
                                          <p:spTgt spid="8"/>
                                        </p:tgtEl>
                                      </p:cBhvr>
                                    </p:animEffect>
                                  </p:childTnLst>
                                </p:cTn>
                              </p:par>
                            </p:childTnLst>
                          </p:cTn>
                        </p:par>
                        <p:par>
                          <p:cTn id="12" fill="hold">
                            <p:stCondLst>
                              <p:cond delay="1500"/>
                            </p:stCondLst>
                            <p:childTnLst>
                              <p:par>
                                <p:cTn id="13" presetID="3" presetClass="entr" presetSubtype="10"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blinds(horizontal)">
                                      <p:cBhvr>
                                        <p:cTn id="15"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true"/>
      <p:bldP spid="8" grpId="0" animBg="true"/>
      <p:bldP spid="6" grpId="0" animBg="true"/>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35841" name="图片 1" descr="未命名5.bmp"/>
          <p:cNvPicPr>
            <a:picLocks noChangeAspect="true"/>
          </p:cNvPicPr>
          <p:nvPr/>
        </p:nvPicPr>
        <p:blipFill>
          <a:blip r:embed="rId1"/>
          <a:stretch>
            <a:fillRect/>
          </a:stretch>
        </p:blipFill>
        <p:spPr>
          <a:xfrm>
            <a:off x="0" y="690563"/>
            <a:ext cx="9144000" cy="6167437"/>
          </a:xfrm>
          <a:prstGeom prst="rect">
            <a:avLst/>
          </a:prstGeom>
          <a:noFill/>
          <a:ln w="9525">
            <a:noFill/>
          </a:ln>
        </p:spPr>
      </p:pic>
      <p:sp>
        <p:nvSpPr>
          <p:cNvPr id="3" name="Oval 5"/>
          <p:cNvSpPr/>
          <p:nvPr/>
        </p:nvSpPr>
        <p:spPr>
          <a:xfrm>
            <a:off x="0" y="2808288"/>
            <a:ext cx="2125663" cy="547687"/>
          </a:xfrm>
          <a:prstGeom prst="ellipse">
            <a:avLst/>
          </a:prstGeom>
          <a:solidFill>
            <a:schemeClr val="bg1">
              <a:alpha val="0"/>
            </a:schemeClr>
          </a:solidFill>
          <a:ln w="28575" cap="flat" cmpd="sng">
            <a:solidFill>
              <a:srgbClr val="FF0000"/>
            </a:solidFill>
            <a:prstDash val="solid"/>
            <a:round/>
            <a:headEnd type="none" w="med" len="med"/>
            <a:tailEnd type="none" w="med" len="med"/>
          </a:ln>
        </p:spPr>
        <p:txBody>
          <a:bodyPr wrap="none" anchor="ctr" anchorCtr="false"/>
          <a:p>
            <a:pPr algn="ctr"/>
            <a:endParaRPr lang="zh-CN" altLang="en-US" sz="1800" b="1" dirty="0">
              <a:solidFill>
                <a:schemeClr val="tx1"/>
              </a:solidFill>
              <a:latin typeface="Tahoma" panose="020B0604030504040204" pitchFamily="34" charset="0"/>
              <a:ea typeface="宋体" pitchFamily="2" charset="-122"/>
            </a:endParaRPr>
          </a:p>
        </p:txBody>
      </p:sp>
      <p:graphicFrame>
        <p:nvGraphicFramePr>
          <p:cNvPr id="4" name="表格 3"/>
          <p:cNvGraphicFramePr>
            <a:graphicFrameLocks noGrp="true"/>
          </p:cNvGraphicFramePr>
          <p:nvPr/>
        </p:nvGraphicFramePr>
        <p:xfrm>
          <a:off x="0" y="0"/>
          <a:ext cx="9144000" cy="727075"/>
        </p:xfrm>
        <a:graphic>
          <a:graphicData uri="http://schemas.openxmlformats.org/drawingml/2006/table">
            <a:tbl>
              <a:tblPr/>
              <a:tblGrid>
                <a:gridCol w="9144000"/>
              </a:tblGrid>
              <a:tr h="727038">
                <a:tc>
                  <a:txBody>
                    <a:bodyPr/>
                    <a:lstStyle/>
                    <a:p>
                      <a:pPr algn="l" fontAlgn="ctr"/>
                      <a:r>
                        <a:rPr lang="zh-CN" altLang="en-US" sz="1800" b="0" i="0" u="none" strike="noStrike" dirty="0" smtClean="0">
                          <a:solidFill>
                            <a:srgbClr val="000000"/>
                          </a:solidFill>
                          <a:latin typeface="宋体" pitchFamily="2" charset="-122"/>
                        </a:rPr>
                        <a:t>                                 </a:t>
                      </a:r>
                      <a:r>
                        <a:rPr lang="zh-CN" altLang="en-US" sz="2800" b="1" i="0" u="none" strike="noStrike" dirty="0" smtClean="0">
                          <a:solidFill>
                            <a:srgbClr val="000000"/>
                          </a:solidFill>
                          <a:latin typeface="宋体" pitchFamily="2" charset="-122"/>
                        </a:rPr>
                        <a:t> 收</a:t>
                      </a:r>
                      <a:r>
                        <a:rPr lang="zh-CN" altLang="en-US" sz="2800" b="1" i="0" u="none" strike="noStrike" dirty="0">
                          <a:solidFill>
                            <a:srgbClr val="000000"/>
                          </a:solidFill>
                          <a:latin typeface="宋体" pitchFamily="2" charset="-122"/>
                        </a:rPr>
                        <a:t>入费用表</a:t>
                      </a:r>
                      <a:endParaRPr lang="zh-CN" altLang="en-US" sz="2800" b="1" i="0" u="none" strike="noStrike" dirty="0">
                        <a:solidFill>
                          <a:srgbClr val="000000"/>
                        </a:solidFill>
                        <a:latin typeface="宋体" pitchFamily="2" charset="-122"/>
                      </a:endParaRPr>
                    </a:p>
                  </a:txBody>
                  <a:tcPr marL="9525" marR="9525" marT="9525" marB="0" anchor="ctr">
                    <a:lnL>
                      <a:noFill/>
                    </a:lnL>
                    <a:lnR>
                      <a:noFill/>
                    </a:lnR>
                    <a:lnT>
                      <a:noFill/>
                    </a:lnT>
                    <a:lnB>
                      <a:noFill/>
                    </a:lnB>
                    <a:solidFill>
                      <a:srgbClr val="FFFFFF"/>
                    </a:solidFill>
                  </a:tcPr>
                </a:tc>
              </a:tr>
            </a:tbl>
          </a:graphicData>
        </a:graphic>
      </p:graphicFrame>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linds(horizontal)">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true"/>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6865" name="Rectangle 2"/>
          <p:cNvSpPr>
            <a:spLocks noGrp="true"/>
          </p:cNvSpPr>
          <p:nvPr>
            <p:ph type="title" idx="4294967295"/>
          </p:nvPr>
        </p:nvSpPr>
        <p:spPr>
          <a:xfrm>
            <a:off x="990600" y="0"/>
            <a:ext cx="2971800" cy="1066800"/>
          </a:xfrm>
        </p:spPr>
        <p:txBody>
          <a:bodyPr vert="horz" wrap="square" lIns="91440" tIns="45720" rIns="91440" bIns="45720" anchor="ctr" anchorCtr="false"/>
          <a:p>
            <a:pPr eaLnBrk="1" hangingPunct="1"/>
            <a:r>
              <a:rPr lang="en-US" altLang="zh-CN" sz="2000" dirty="0">
                <a:solidFill>
                  <a:schemeClr val="tx1"/>
                </a:solidFill>
                <a:latin typeface="黑体" panose="02010609060101010101" pitchFamily="2" charset="-122"/>
                <a:ea typeface="黑体" panose="02010609060101010101" pitchFamily="2" charset="-122"/>
              </a:rPr>
              <a:t>2</a:t>
            </a:r>
            <a:r>
              <a:rPr lang="zh-CN" altLang="en-US" sz="2000" dirty="0">
                <a:solidFill>
                  <a:schemeClr val="tx1"/>
                </a:solidFill>
                <a:latin typeface="黑体" panose="02010609060101010101" pitchFamily="2" charset="-122"/>
                <a:ea typeface="黑体" panose="02010609060101010101" pitchFamily="2" charset="-122"/>
              </a:rPr>
              <a:t>、收入和费用部分</a:t>
            </a:r>
            <a:endParaRPr lang="zh-CN" altLang="en-US" sz="2000" dirty="0">
              <a:solidFill>
                <a:schemeClr val="tx1"/>
              </a:solidFill>
              <a:latin typeface="黑体" panose="02010609060101010101" pitchFamily="2" charset="-122"/>
              <a:ea typeface="黑体" panose="02010609060101010101" pitchFamily="2" charset="-122"/>
            </a:endParaRPr>
          </a:p>
        </p:txBody>
      </p:sp>
      <p:pic>
        <p:nvPicPr>
          <p:cNvPr id="36866" name="图片 5" descr="未命名2.bmp"/>
          <p:cNvPicPr>
            <a:picLocks noChangeAspect="true"/>
          </p:cNvPicPr>
          <p:nvPr/>
        </p:nvPicPr>
        <p:blipFill>
          <a:blip r:embed="rId1"/>
          <a:stretch>
            <a:fillRect/>
          </a:stretch>
        </p:blipFill>
        <p:spPr>
          <a:xfrm>
            <a:off x="0" y="836613"/>
            <a:ext cx="9144000" cy="5838825"/>
          </a:xfrm>
          <a:prstGeom prst="rect">
            <a:avLst/>
          </a:prstGeom>
          <a:noFill/>
          <a:ln w="9525">
            <a:noFill/>
          </a:ln>
        </p:spPr>
      </p:pic>
      <p:sp>
        <p:nvSpPr>
          <p:cNvPr id="7" name="Oval 5"/>
          <p:cNvSpPr/>
          <p:nvPr/>
        </p:nvSpPr>
        <p:spPr>
          <a:xfrm>
            <a:off x="0" y="4706938"/>
            <a:ext cx="2125663" cy="901700"/>
          </a:xfrm>
          <a:prstGeom prst="ellipse">
            <a:avLst/>
          </a:prstGeom>
          <a:solidFill>
            <a:schemeClr val="bg1">
              <a:alpha val="0"/>
            </a:schemeClr>
          </a:solidFill>
          <a:ln w="28575" cap="flat" cmpd="sng">
            <a:solidFill>
              <a:srgbClr val="FF0000"/>
            </a:solidFill>
            <a:prstDash val="solid"/>
            <a:round/>
            <a:headEnd type="none" w="med" len="med"/>
            <a:tailEnd type="none" w="med" len="med"/>
          </a:ln>
        </p:spPr>
        <p:txBody>
          <a:bodyPr wrap="none" anchor="ctr" anchorCtr="false"/>
          <a:p>
            <a:pPr algn="ctr"/>
            <a:endParaRPr lang="zh-CN" altLang="en-US" sz="1800" b="1" dirty="0">
              <a:solidFill>
                <a:schemeClr val="tx1"/>
              </a:solidFill>
              <a:latin typeface="Tahoma" panose="020B0604030504040204" pitchFamily="34" charset="0"/>
              <a:ea typeface="宋体" pitchFamily="2" charset="-122"/>
            </a:endParaRPr>
          </a:p>
        </p:txBody>
      </p:sp>
      <p:sp>
        <p:nvSpPr>
          <p:cNvPr id="8" name="AutoShape 6"/>
          <p:cNvSpPr/>
          <p:nvPr/>
        </p:nvSpPr>
        <p:spPr bwMode="auto">
          <a:xfrm>
            <a:off x="1906588" y="1201738"/>
            <a:ext cx="5886450" cy="2921000"/>
          </a:xfrm>
          <a:prstGeom prst="borderCallout2">
            <a:avLst>
              <a:gd name="adj1" fmla="val 97537"/>
              <a:gd name="adj2" fmla="val -843"/>
              <a:gd name="adj3" fmla="val 107103"/>
              <a:gd name="adj4" fmla="val -1978"/>
              <a:gd name="adj5" fmla="val 120963"/>
              <a:gd name="adj6" fmla="val -6689"/>
            </a:avLst>
          </a:prstGeom>
          <a:solidFill>
            <a:srgbClr val="FFFF00"/>
          </a:solidFill>
          <a:ln w="9525" algn="ctr">
            <a:solidFill>
              <a:srgbClr val="FF0000"/>
            </a:solidFill>
            <a:miter lim="800000"/>
          </a:ln>
        </p:spPr>
        <p:txBody>
          <a:bodyPr/>
          <a:lstStyle/>
          <a:p>
            <a:pPr marL="0" marR="0" lvl="0" indent="457200" algn="l" defTabSz="914400" rtl="0" eaLnBrk="1" fontAlgn="ctr" latinLnBrk="0" hangingPunct="1">
              <a:lnSpc>
                <a:spcPct val="150000"/>
              </a:lnSpc>
              <a:spcBef>
                <a:spcPct val="0"/>
              </a:spcBef>
              <a:spcAft>
                <a:spcPct val="0"/>
              </a:spcAft>
              <a:buClrTx/>
              <a:buSzTx/>
              <a:buFontTx/>
              <a:buNone/>
              <a:defRPr/>
            </a:pPr>
            <a:r>
              <a:rPr kumimoji="0" lang="zh-CN" altLang="en-US" sz="2800" b="1" i="0" u="none" strike="noStrike" kern="1200" cap="none" spc="0" normalizeH="0" baseline="0" noProof="0" dirty="0">
                <a:ln>
                  <a:noFill/>
                </a:ln>
                <a:solidFill>
                  <a:schemeClr val="bg2"/>
                </a:solidFill>
                <a:effectLst/>
                <a:uLnTx/>
                <a:uFillTx/>
                <a:latin typeface="+mn-ea"/>
                <a:ea typeface="+mn-ea"/>
                <a:cs typeface="+mn-cs"/>
              </a:rPr>
              <a:t>指单位本会计期间全部费用。事业单位根据“收入费用表”中对应项目填报。民间非营利组织根据 “业务活动表”中对应项目填报。</a:t>
            </a:r>
            <a:endParaRPr kumimoji="0" lang="zh-CN" altLang="en-US" sz="2800" b="1" i="0" u="none" strike="noStrike" kern="1200" cap="none" spc="0" normalizeH="0" baseline="0" noProof="0" dirty="0">
              <a:ln>
                <a:noFill/>
              </a:ln>
              <a:solidFill>
                <a:schemeClr val="bg2"/>
              </a:solidFill>
              <a:effectLst/>
              <a:uLnTx/>
              <a:uFillTx/>
              <a:latin typeface="+mn-ea"/>
              <a:ea typeface="+mn-ea"/>
              <a:cs typeface="+mn-cs"/>
            </a:endParaRPr>
          </a:p>
        </p:txBody>
      </p:sp>
      <p:sp>
        <p:nvSpPr>
          <p:cNvPr id="6" name="AutoShape 6"/>
          <p:cNvSpPr/>
          <p:nvPr/>
        </p:nvSpPr>
        <p:spPr bwMode="auto">
          <a:xfrm>
            <a:off x="3440113" y="4341813"/>
            <a:ext cx="5251450" cy="2044700"/>
          </a:xfrm>
          <a:prstGeom prst="borderCallout2">
            <a:avLst>
              <a:gd name="adj1" fmla="val 51015"/>
              <a:gd name="adj2" fmla="val -627"/>
              <a:gd name="adj3" fmla="val 53624"/>
              <a:gd name="adj4" fmla="val -11471"/>
              <a:gd name="adj5" fmla="val 45954"/>
              <a:gd name="adj6" fmla="val -23733"/>
            </a:avLst>
          </a:prstGeom>
          <a:solidFill>
            <a:srgbClr val="FFFF00"/>
          </a:solidFill>
          <a:ln w="9525" algn="ctr">
            <a:solidFill>
              <a:srgbClr val="FF0000"/>
            </a:solidFill>
            <a:miter lim="800000"/>
          </a:ln>
        </p:spPr>
        <p:txBody>
          <a:bodyPr/>
          <a:lstStyle/>
          <a:p>
            <a:pPr marL="0" marR="0" lvl="0" indent="457200" algn="l" defTabSz="914400" rtl="0" eaLnBrk="1" fontAlgn="ctr" latinLnBrk="0" hangingPunct="1">
              <a:lnSpc>
                <a:spcPct val="150000"/>
              </a:lnSpc>
              <a:spcBef>
                <a:spcPct val="0"/>
              </a:spcBef>
              <a:spcAft>
                <a:spcPct val="0"/>
              </a:spcAft>
              <a:buClrTx/>
              <a:buSzTx/>
              <a:buFontTx/>
              <a:buNone/>
              <a:defRPr/>
            </a:pPr>
            <a:r>
              <a:rPr kumimoji="0" lang="zh-CN" altLang="en-US" sz="2800" b="1" i="0" u="none" strike="noStrike" kern="1200" cap="none" spc="0" normalizeH="0" baseline="0" noProof="0" dirty="0">
                <a:ln>
                  <a:noFill/>
                </a:ln>
                <a:solidFill>
                  <a:schemeClr val="bg2"/>
                </a:solidFill>
                <a:effectLst/>
                <a:uLnTx/>
                <a:uFillTx/>
                <a:latin typeface="+mn-ea"/>
                <a:ea typeface="+mn-ea"/>
                <a:cs typeface="+mn-cs"/>
              </a:rPr>
              <a:t>审核时重点关注与</a:t>
            </a:r>
            <a:r>
              <a:rPr kumimoji="0" lang="en-US" altLang="zh-CN" sz="2800" b="1" i="0" u="none" strike="noStrike" kern="1200" cap="none" spc="0" normalizeH="0" baseline="0" noProof="0" dirty="0">
                <a:ln>
                  <a:noFill/>
                </a:ln>
                <a:solidFill>
                  <a:schemeClr val="bg2"/>
                </a:solidFill>
                <a:effectLst/>
                <a:uLnTx/>
                <a:uFillTx/>
                <a:latin typeface="+mn-ea"/>
                <a:ea typeface="+mn-ea"/>
                <a:cs typeface="+mn-cs"/>
              </a:rPr>
              <a:t>1-12</a:t>
            </a:r>
            <a:r>
              <a:rPr kumimoji="0" lang="zh-CN" altLang="en-US" sz="2800" b="1" i="0" u="none" strike="noStrike" kern="1200" cap="none" spc="0" normalizeH="0" baseline="0" noProof="0" dirty="0">
                <a:ln>
                  <a:noFill/>
                </a:ln>
                <a:solidFill>
                  <a:schemeClr val="bg2"/>
                </a:solidFill>
                <a:effectLst/>
                <a:uLnTx/>
                <a:uFillTx/>
                <a:latin typeface="+mn-ea"/>
                <a:ea typeface="+mn-ea"/>
                <a:cs typeface="+mn-cs"/>
              </a:rPr>
              <a:t>月定报比较，与</a:t>
            </a:r>
            <a:r>
              <a:rPr kumimoji="0" lang="en-US" altLang="zh-CN" sz="2800" b="1" i="0" u="none" strike="noStrike" kern="1200" cap="none" spc="0" normalizeH="0" baseline="0" noProof="0" dirty="0">
                <a:ln>
                  <a:noFill/>
                </a:ln>
                <a:solidFill>
                  <a:schemeClr val="bg2"/>
                </a:solidFill>
                <a:effectLst/>
                <a:uLnTx/>
                <a:uFillTx/>
                <a:latin typeface="+mn-ea"/>
                <a:ea typeface="+mn-ea"/>
                <a:cs typeface="+mn-cs"/>
              </a:rPr>
              <a:t>2023</a:t>
            </a:r>
            <a:r>
              <a:rPr kumimoji="0" lang="zh-CN" altLang="en-US" sz="2800" b="1" i="0" u="none" strike="noStrike" kern="1200" cap="none" spc="0" normalizeH="0" baseline="0" noProof="0" dirty="0">
                <a:ln>
                  <a:noFill/>
                </a:ln>
                <a:solidFill>
                  <a:schemeClr val="bg2"/>
                </a:solidFill>
                <a:effectLst/>
                <a:uLnTx/>
                <a:uFillTx/>
                <a:latin typeface="+mn-ea"/>
                <a:ea typeface="+mn-ea"/>
                <a:cs typeface="+mn-cs"/>
              </a:rPr>
              <a:t>年年报比较，波动过大需要进一步核实。</a:t>
            </a:r>
            <a:endParaRPr kumimoji="0" lang="zh-CN" altLang="en-US" sz="2800" b="1" i="0" u="none" strike="noStrike" kern="1200" cap="none" spc="0" normalizeH="0" baseline="0" noProof="0" dirty="0">
              <a:ln>
                <a:noFill/>
              </a:ln>
              <a:solidFill>
                <a:schemeClr val="bg2"/>
              </a:solidFill>
              <a:effectLst/>
              <a:uLnTx/>
              <a:uFillTx/>
              <a:latin typeface="+mn-ea"/>
              <a:ea typeface="+mn-ea"/>
              <a:cs typeface="+mn-cs"/>
            </a:endParaRPr>
          </a:p>
        </p:txBody>
      </p:sp>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linds(horizontal)">
                                      <p:cBhvr>
                                        <p:cTn id="7" dur="500"/>
                                        <p:tgtEl>
                                          <p:spTgt spid="7"/>
                                        </p:tgtEl>
                                      </p:cBhvr>
                                    </p:animEffect>
                                  </p:childTnLst>
                                </p:cTn>
                              </p:par>
                            </p:childTnLst>
                          </p:cTn>
                        </p:par>
                        <p:par>
                          <p:cTn id="8" fill="hold">
                            <p:stCondLst>
                              <p:cond delay="500"/>
                            </p:stCondLst>
                            <p:childTnLst>
                              <p:par>
                                <p:cTn id="9" presetID="3" presetClass="entr" presetSubtype="10" fill="hold" grpId="0"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blinds(horizontal)">
                                      <p:cBhvr>
                                        <p:cTn id="11" dur="1000"/>
                                        <p:tgtEl>
                                          <p:spTgt spid="8"/>
                                        </p:tgtEl>
                                      </p:cBhvr>
                                    </p:animEffect>
                                  </p:childTnLst>
                                </p:cTn>
                              </p:par>
                            </p:childTnLst>
                          </p:cTn>
                        </p:par>
                        <p:par>
                          <p:cTn id="12" fill="hold">
                            <p:stCondLst>
                              <p:cond delay="1500"/>
                            </p:stCondLst>
                            <p:childTnLst>
                              <p:par>
                                <p:cTn id="13" presetID="3" presetClass="entr" presetSubtype="10"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blinds(horizontal)">
                                      <p:cBhvr>
                                        <p:cTn id="15"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true"/>
      <p:bldP spid="8" grpId="0" animBg="true"/>
      <p:bldP spid="6" grpId="0" animBg="true"/>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37889" name="图片 2" descr="未命名4.bmp"/>
          <p:cNvPicPr>
            <a:picLocks noChangeAspect="true"/>
          </p:cNvPicPr>
          <p:nvPr/>
        </p:nvPicPr>
        <p:blipFill>
          <a:blip r:embed="rId1"/>
          <a:stretch>
            <a:fillRect/>
          </a:stretch>
        </p:blipFill>
        <p:spPr>
          <a:xfrm>
            <a:off x="0" y="0"/>
            <a:ext cx="8990013" cy="6796088"/>
          </a:xfrm>
          <a:prstGeom prst="rect">
            <a:avLst/>
          </a:prstGeom>
          <a:noFill/>
          <a:ln w="9525">
            <a:noFill/>
          </a:ln>
        </p:spPr>
      </p:pic>
      <p:sp>
        <p:nvSpPr>
          <p:cNvPr id="4" name="Rectangle 4"/>
          <p:cNvSpPr/>
          <p:nvPr/>
        </p:nvSpPr>
        <p:spPr>
          <a:xfrm>
            <a:off x="0" y="3173413"/>
            <a:ext cx="3581400" cy="3359150"/>
          </a:xfrm>
          <a:prstGeom prst="rect">
            <a:avLst/>
          </a:prstGeom>
          <a:solidFill>
            <a:schemeClr val="bg1">
              <a:alpha val="0"/>
            </a:schemeClr>
          </a:solidFill>
          <a:ln w="28575" cap="flat" cmpd="sng">
            <a:solidFill>
              <a:srgbClr val="FF0000"/>
            </a:solidFill>
            <a:prstDash val="solid"/>
            <a:miter/>
            <a:headEnd type="none" w="med" len="med"/>
            <a:tailEnd type="none" w="med" len="med"/>
          </a:ln>
        </p:spPr>
        <p:txBody>
          <a:bodyPr wrap="none" anchor="ctr" anchorCtr="false"/>
          <a:p>
            <a:pPr algn="ctr"/>
            <a:endParaRPr lang="zh-CN" altLang="en-US" sz="1800" b="1" dirty="0">
              <a:solidFill>
                <a:schemeClr val="tx1"/>
              </a:solidFill>
              <a:latin typeface="Tahoma" panose="020B0604030504040204" pitchFamily="34" charset="0"/>
              <a:ea typeface="宋体" pitchFamily="2" charset="-122"/>
            </a:endParaRPr>
          </a:p>
        </p:txBody>
      </p:sp>
      <p:sp>
        <p:nvSpPr>
          <p:cNvPr id="5" name="Oval 5"/>
          <p:cNvSpPr/>
          <p:nvPr/>
        </p:nvSpPr>
        <p:spPr>
          <a:xfrm>
            <a:off x="373063" y="6276975"/>
            <a:ext cx="1219200" cy="228600"/>
          </a:xfrm>
          <a:prstGeom prst="ellipse">
            <a:avLst/>
          </a:prstGeom>
          <a:solidFill>
            <a:schemeClr val="bg1">
              <a:alpha val="0"/>
            </a:schemeClr>
          </a:solidFill>
          <a:ln w="28575" cap="flat" cmpd="sng">
            <a:solidFill>
              <a:srgbClr val="FF0000"/>
            </a:solidFill>
            <a:prstDash val="solid"/>
            <a:round/>
            <a:headEnd type="none" w="med" len="med"/>
            <a:tailEnd type="none" w="med" len="med"/>
          </a:ln>
        </p:spPr>
        <p:txBody>
          <a:bodyPr wrap="none" anchor="ctr" anchorCtr="false"/>
          <a:p>
            <a:pPr algn="ctr"/>
            <a:endParaRPr lang="zh-CN" altLang="zh-CN" sz="1800" dirty="0">
              <a:solidFill>
                <a:schemeClr val="tx1"/>
              </a:solidFill>
              <a:latin typeface="Arial" panose="020B0604020202020204" pitchFamily="34" charset="0"/>
              <a:ea typeface="宋体" pitchFamily="2" charset="-122"/>
            </a:endParaRPr>
          </a:p>
        </p:txBody>
      </p:sp>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linds(horizontal)">
                                      <p:cBhvr>
                                        <p:cTn id="7" dur="1000"/>
                                        <p:tgtEl>
                                          <p:spTgt spid="4"/>
                                        </p:tgtEl>
                                      </p:cBhvr>
                                    </p:animEffect>
                                  </p:childTnLst>
                                </p:cTn>
                              </p:par>
                            </p:childTnLst>
                          </p:cTn>
                        </p:par>
                        <p:par>
                          <p:cTn id="8" fill="hold">
                            <p:stCondLst>
                              <p:cond delay="1000"/>
                            </p:stCondLst>
                            <p:childTnLst>
                              <p:par>
                                <p:cTn id="9" presetID="3" presetClass="entr" presetSubtype="10"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blinds(horizontal)">
                                      <p:cBhvr>
                                        <p:cTn id="11"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true"/>
      <p:bldP spid="5" grpId="0" animBg="true"/>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8913" name="Rectangle 2"/>
          <p:cNvSpPr>
            <a:spLocks noGrp="true"/>
          </p:cNvSpPr>
          <p:nvPr>
            <p:ph type="title" idx="4294967295"/>
          </p:nvPr>
        </p:nvSpPr>
        <p:spPr>
          <a:xfrm>
            <a:off x="990600" y="0"/>
            <a:ext cx="2971800" cy="1066800"/>
          </a:xfrm>
        </p:spPr>
        <p:txBody>
          <a:bodyPr vert="horz" wrap="square" lIns="91440" tIns="45720" rIns="91440" bIns="45720" anchor="ctr" anchorCtr="false"/>
          <a:p>
            <a:pPr eaLnBrk="1" hangingPunct="1"/>
            <a:r>
              <a:rPr lang="en-US" altLang="zh-CN" sz="2000" dirty="0">
                <a:solidFill>
                  <a:schemeClr val="tx1"/>
                </a:solidFill>
                <a:latin typeface="黑体" panose="02010609060101010101" pitchFamily="2" charset="-122"/>
                <a:ea typeface="黑体" panose="02010609060101010101" pitchFamily="2" charset="-122"/>
              </a:rPr>
              <a:t>2</a:t>
            </a:r>
            <a:r>
              <a:rPr lang="zh-CN" altLang="en-US" sz="2000" dirty="0">
                <a:solidFill>
                  <a:schemeClr val="tx1"/>
                </a:solidFill>
                <a:latin typeface="黑体" panose="02010609060101010101" pitchFamily="2" charset="-122"/>
                <a:ea typeface="黑体" panose="02010609060101010101" pitchFamily="2" charset="-122"/>
              </a:rPr>
              <a:t>、收入和费用部分</a:t>
            </a:r>
            <a:endParaRPr lang="zh-CN" altLang="en-US" sz="2000" dirty="0">
              <a:solidFill>
                <a:schemeClr val="tx1"/>
              </a:solidFill>
              <a:latin typeface="黑体" panose="02010609060101010101" pitchFamily="2" charset="-122"/>
              <a:ea typeface="黑体" panose="02010609060101010101" pitchFamily="2" charset="-122"/>
            </a:endParaRPr>
          </a:p>
        </p:txBody>
      </p:sp>
      <p:pic>
        <p:nvPicPr>
          <p:cNvPr id="38914" name="图片 5" descr="未命名2.bmp"/>
          <p:cNvPicPr>
            <a:picLocks noChangeAspect="true"/>
          </p:cNvPicPr>
          <p:nvPr/>
        </p:nvPicPr>
        <p:blipFill>
          <a:blip r:embed="rId1"/>
          <a:stretch>
            <a:fillRect/>
          </a:stretch>
        </p:blipFill>
        <p:spPr>
          <a:xfrm>
            <a:off x="0" y="836613"/>
            <a:ext cx="9144000" cy="5838825"/>
          </a:xfrm>
          <a:prstGeom prst="rect">
            <a:avLst/>
          </a:prstGeom>
          <a:noFill/>
          <a:ln w="9525">
            <a:noFill/>
          </a:ln>
        </p:spPr>
      </p:pic>
      <p:sp>
        <p:nvSpPr>
          <p:cNvPr id="7" name="Oval 5"/>
          <p:cNvSpPr/>
          <p:nvPr/>
        </p:nvSpPr>
        <p:spPr>
          <a:xfrm>
            <a:off x="592138" y="5619750"/>
            <a:ext cx="2125662" cy="901700"/>
          </a:xfrm>
          <a:prstGeom prst="ellipse">
            <a:avLst/>
          </a:prstGeom>
          <a:solidFill>
            <a:schemeClr val="bg1">
              <a:alpha val="0"/>
            </a:schemeClr>
          </a:solidFill>
          <a:ln w="28575" cap="flat" cmpd="sng">
            <a:solidFill>
              <a:srgbClr val="FF0000"/>
            </a:solidFill>
            <a:prstDash val="solid"/>
            <a:round/>
            <a:headEnd type="none" w="med" len="med"/>
            <a:tailEnd type="none" w="med" len="med"/>
          </a:ln>
        </p:spPr>
        <p:txBody>
          <a:bodyPr wrap="none" anchor="ctr" anchorCtr="false"/>
          <a:p>
            <a:pPr algn="ctr"/>
            <a:endParaRPr lang="zh-CN" altLang="en-US" sz="1800" b="1" dirty="0">
              <a:solidFill>
                <a:schemeClr val="tx1"/>
              </a:solidFill>
              <a:latin typeface="Tahoma" panose="020B0604030504040204" pitchFamily="34" charset="0"/>
              <a:ea typeface="宋体" pitchFamily="2" charset="-122"/>
            </a:endParaRPr>
          </a:p>
        </p:txBody>
      </p:sp>
      <p:sp>
        <p:nvSpPr>
          <p:cNvPr id="8" name="AutoShape 6"/>
          <p:cNvSpPr/>
          <p:nvPr/>
        </p:nvSpPr>
        <p:spPr bwMode="auto">
          <a:xfrm>
            <a:off x="2709863" y="2260600"/>
            <a:ext cx="6434138" cy="3395663"/>
          </a:xfrm>
          <a:prstGeom prst="borderCallout2">
            <a:avLst>
              <a:gd name="adj1" fmla="val 69755"/>
              <a:gd name="adj2" fmla="val -430"/>
              <a:gd name="adj3" fmla="val 74068"/>
              <a:gd name="adj4" fmla="val -8115"/>
              <a:gd name="adj5" fmla="val 94711"/>
              <a:gd name="adj6" fmla="val -14653"/>
            </a:avLst>
          </a:prstGeom>
          <a:solidFill>
            <a:srgbClr val="FFFF00"/>
          </a:solidFill>
          <a:ln w="9525" algn="ctr">
            <a:solidFill>
              <a:srgbClr val="FF0000"/>
            </a:solidFill>
            <a:miter lim="800000"/>
          </a:ln>
        </p:spPr>
        <p:txBody>
          <a:bodyPr/>
          <a:lstStyle/>
          <a:p>
            <a:pPr marL="0" marR="0" lvl="0" indent="457200" algn="l" defTabSz="914400" rtl="0" eaLnBrk="1" fontAlgn="ctr" latinLnBrk="0" hangingPunct="1">
              <a:lnSpc>
                <a:spcPct val="150000"/>
              </a:lnSpc>
              <a:spcBef>
                <a:spcPct val="0"/>
              </a:spcBef>
              <a:spcAft>
                <a:spcPct val="0"/>
              </a:spcAft>
              <a:buClrTx/>
              <a:buSzTx/>
              <a:buFontTx/>
              <a:buNone/>
              <a:defRPr/>
            </a:pPr>
            <a:r>
              <a:rPr kumimoji="0" lang="zh-CN" altLang="en-US" sz="2800" b="1" i="0" u="none" strike="noStrike" kern="1200" cap="none" spc="0" normalizeH="0" baseline="0" noProof="0" dirty="0">
                <a:ln>
                  <a:noFill/>
                </a:ln>
                <a:solidFill>
                  <a:schemeClr val="bg2"/>
                </a:solidFill>
                <a:effectLst/>
                <a:uLnTx/>
                <a:uFillTx/>
                <a:latin typeface="+mn-ea"/>
                <a:ea typeface="+mn-ea"/>
                <a:cs typeface="+mn-cs"/>
              </a:rPr>
              <a:t>指单位支付给在职职工和编制外长期聘用人员的各类劳动报酬，以及为上述人员缴纳的各项社会保险费等。根据政府部门财务报告“收入费用表”中对应项目填报。</a:t>
            </a:r>
            <a:endParaRPr kumimoji="0" lang="zh-CN" altLang="en-US" sz="2800" b="1" i="0" u="none" strike="noStrike" kern="1200" cap="none" spc="0" normalizeH="0" baseline="0" noProof="0" dirty="0">
              <a:ln>
                <a:noFill/>
              </a:ln>
              <a:solidFill>
                <a:schemeClr val="bg2"/>
              </a:solidFill>
              <a:effectLst/>
              <a:uLnTx/>
              <a:uFillTx/>
              <a:latin typeface="+mn-ea"/>
              <a:ea typeface="+mn-ea"/>
              <a:cs typeface="+mn-cs"/>
            </a:endParaRPr>
          </a:p>
          <a:p>
            <a:pPr marL="0" marR="0" lvl="0" indent="457200" algn="l" defTabSz="914400" rtl="0" eaLnBrk="1" fontAlgn="ctr" latinLnBrk="0" hangingPunct="1">
              <a:lnSpc>
                <a:spcPct val="150000"/>
              </a:lnSpc>
              <a:spcBef>
                <a:spcPct val="0"/>
              </a:spcBef>
              <a:spcAft>
                <a:spcPct val="0"/>
              </a:spcAft>
              <a:buClrTx/>
              <a:buSzTx/>
              <a:buFontTx/>
              <a:buNone/>
              <a:defRPr/>
            </a:pPr>
            <a:endParaRPr kumimoji="0" lang="zh-CN" altLang="en-US" sz="2800" b="1" i="0" u="none" strike="noStrike" kern="1200" cap="none" spc="0" normalizeH="0" baseline="0" noProof="0" dirty="0">
              <a:ln>
                <a:noFill/>
              </a:ln>
              <a:solidFill>
                <a:schemeClr val="bg2"/>
              </a:solidFill>
              <a:effectLst/>
              <a:uLnTx/>
              <a:uFillTx/>
              <a:latin typeface="+mn-ea"/>
              <a:ea typeface="+mn-ea"/>
              <a:cs typeface="+mn-cs"/>
            </a:endParaRPr>
          </a:p>
        </p:txBody>
      </p:sp>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linds(horizontal)">
                                      <p:cBhvr>
                                        <p:cTn id="7" dur="500"/>
                                        <p:tgtEl>
                                          <p:spTgt spid="7"/>
                                        </p:tgtEl>
                                      </p:cBhvr>
                                    </p:animEffect>
                                  </p:childTnLst>
                                </p:cTn>
                              </p:par>
                            </p:childTnLst>
                          </p:cTn>
                        </p:par>
                        <p:par>
                          <p:cTn id="8" fill="hold">
                            <p:stCondLst>
                              <p:cond delay="500"/>
                            </p:stCondLst>
                            <p:childTnLst>
                              <p:par>
                                <p:cTn id="9" presetID="3" presetClass="entr" presetSubtype="10" fill="hold" grpId="0"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blinds(horizontal)">
                                      <p:cBhvr>
                                        <p:cTn id="11" dur="1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true"/>
      <p:bldP spid="8" grpId="0" animBg="true"/>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39937" name="图片 1" descr="未命名6.bmp"/>
          <p:cNvPicPr>
            <a:picLocks noChangeAspect="true"/>
          </p:cNvPicPr>
          <p:nvPr/>
        </p:nvPicPr>
        <p:blipFill>
          <a:blip r:embed="rId1"/>
          <a:stretch>
            <a:fillRect/>
          </a:stretch>
        </p:blipFill>
        <p:spPr>
          <a:xfrm>
            <a:off x="0" y="581025"/>
            <a:ext cx="9144000" cy="6276975"/>
          </a:xfrm>
          <a:prstGeom prst="rect">
            <a:avLst/>
          </a:prstGeom>
          <a:noFill/>
          <a:ln w="9525">
            <a:noFill/>
          </a:ln>
        </p:spPr>
      </p:pic>
      <p:sp>
        <p:nvSpPr>
          <p:cNvPr id="3" name="Oval 5"/>
          <p:cNvSpPr/>
          <p:nvPr/>
        </p:nvSpPr>
        <p:spPr>
          <a:xfrm>
            <a:off x="153988" y="1055688"/>
            <a:ext cx="2125662" cy="547687"/>
          </a:xfrm>
          <a:prstGeom prst="ellipse">
            <a:avLst/>
          </a:prstGeom>
          <a:solidFill>
            <a:schemeClr val="bg1">
              <a:alpha val="0"/>
            </a:schemeClr>
          </a:solidFill>
          <a:ln w="28575" cap="flat" cmpd="sng">
            <a:solidFill>
              <a:srgbClr val="FF0000"/>
            </a:solidFill>
            <a:prstDash val="solid"/>
            <a:round/>
            <a:headEnd type="none" w="med" len="med"/>
            <a:tailEnd type="none" w="med" len="med"/>
          </a:ln>
        </p:spPr>
        <p:txBody>
          <a:bodyPr wrap="none" anchor="ctr" anchorCtr="false"/>
          <a:p>
            <a:pPr algn="ctr"/>
            <a:endParaRPr lang="zh-CN" altLang="en-US" sz="1800" b="1" dirty="0">
              <a:solidFill>
                <a:schemeClr val="tx1"/>
              </a:solidFill>
              <a:latin typeface="Tahoma" panose="020B0604030504040204" pitchFamily="34" charset="0"/>
              <a:ea typeface="宋体" pitchFamily="2" charset="-122"/>
            </a:endParaRPr>
          </a:p>
        </p:txBody>
      </p:sp>
      <p:graphicFrame>
        <p:nvGraphicFramePr>
          <p:cNvPr id="4" name="表格 3"/>
          <p:cNvGraphicFramePr>
            <a:graphicFrameLocks noGrp="true"/>
          </p:cNvGraphicFramePr>
          <p:nvPr/>
        </p:nvGraphicFramePr>
        <p:xfrm>
          <a:off x="0" y="0"/>
          <a:ext cx="9144000" cy="617538"/>
        </p:xfrm>
        <a:graphic>
          <a:graphicData uri="http://schemas.openxmlformats.org/drawingml/2006/table">
            <a:tbl>
              <a:tblPr/>
              <a:tblGrid>
                <a:gridCol w="9144000"/>
              </a:tblGrid>
              <a:tr h="617498">
                <a:tc>
                  <a:txBody>
                    <a:bodyPr/>
                    <a:lstStyle/>
                    <a:p>
                      <a:pPr algn="l" fontAlgn="ctr"/>
                      <a:r>
                        <a:rPr lang="zh-CN" altLang="en-US" sz="1800" b="0" i="0" u="none" strike="noStrike" dirty="0" smtClean="0">
                          <a:solidFill>
                            <a:srgbClr val="000000"/>
                          </a:solidFill>
                          <a:latin typeface="宋体" pitchFamily="2" charset="-122"/>
                        </a:rPr>
                        <a:t>                                 </a:t>
                      </a:r>
                      <a:r>
                        <a:rPr lang="zh-CN" altLang="en-US" sz="2800" b="1" i="0" u="none" strike="noStrike" dirty="0" smtClean="0">
                          <a:solidFill>
                            <a:srgbClr val="000000"/>
                          </a:solidFill>
                          <a:latin typeface="宋体" pitchFamily="2" charset="-122"/>
                        </a:rPr>
                        <a:t> 收</a:t>
                      </a:r>
                      <a:r>
                        <a:rPr lang="zh-CN" altLang="en-US" sz="2800" b="1" i="0" u="none" strike="noStrike" dirty="0">
                          <a:solidFill>
                            <a:srgbClr val="000000"/>
                          </a:solidFill>
                          <a:latin typeface="宋体" pitchFamily="2" charset="-122"/>
                        </a:rPr>
                        <a:t>入费用表</a:t>
                      </a:r>
                      <a:endParaRPr lang="zh-CN" altLang="en-US" sz="2800" b="1" i="0" u="none" strike="noStrike" dirty="0">
                        <a:solidFill>
                          <a:srgbClr val="000000"/>
                        </a:solidFill>
                        <a:latin typeface="宋体" pitchFamily="2" charset="-122"/>
                      </a:endParaRPr>
                    </a:p>
                  </a:txBody>
                  <a:tcPr marL="9525" marR="9525" marT="9525" marB="0" anchor="ctr">
                    <a:lnL>
                      <a:noFill/>
                    </a:lnL>
                    <a:lnR>
                      <a:noFill/>
                    </a:lnR>
                    <a:lnT>
                      <a:noFill/>
                    </a:lnT>
                    <a:lnB>
                      <a:noFill/>
                    </a:lnB>
                    <a:solidFill>
                      <a:srgbClr val="FFFFFF"/>
                    </a:solidFill>
                  </a:tcPr>
                </a:tc>
              </a:tr>
            </a:tbl>
          </a:graphicData>
        </a:graphic>
      </p:graphicFrame>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linds(horizontal)">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true"/>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0961" name="矩形 1"/>
          <p:cNvSpPr/>
          <p:nvPr/>
        </p:nvSpPr>
        <p:spPr>
          <a:xfrm>
            <a:off x="1103313" y="0"/>
            <a:ext cx="4572000" cy="523875"/>
          </a:xfrm>
          <a:prstGeom prst="rect">
            <a:avLst/>
          </a:prstGeom>
          <a:noFill/>
          <a:ln w="9525">
            <a:noFill/>
          </a:ln>
        </p:spPr>
        <p:txBody>
          <a:bodyPr anchor="t" anchorCtr="false">
            <a:spAutoFit/>
          </a:bodyPr>
          <a:p>
            <a:pPr algn="ctr"/>
            <a:r>
              <a:rPr lang="en-US" altLang="zh-CN" sz="2800" dirty="0">
                <a:solidFill>
                  <a:schemeClr val="tx1"/>
                </a:solidFill>
                <a:latin typeface="黑体" panose="02010609060101010101" pitchFamily="2" charset="-122"/>
                <a:ea typeface="黑体" panose="02010609060101010101" pitchFamily="2" charset="-122"/>
              </a:rPr>
              <a:t>2</a:t>
            </a:r>
            <a:r>
              <a:rPr lang="zh-CN" altLang="en-US" sz="2800" dirty="0">
                <a:solidFill>
                  <a:schemeClr val="tx1"/>
                </a:solidFill>
                <a:latin typeface="黑体" panose="02010609060101010101" pitchFamily="2" charset="-122"/>
                <a:ea typeface="黑体" panose="02010609060101010101" pitchFamily="2" charset="-122"/>
              </a:rPr>
              <a:t>、收入和费用部分</a:t>
            </a:r>
            <a:endParaRPr lang="zh-CN" altLang="en-US" sz="2800" dirty="0">
              <a:latin typeface="Times New Roman" panose="02020603050405020304" pitchFamily="18" charset="0"/>
              <a:ea typeface="仿宋_GB2312" panose="02010609030101010101" pitchFamily="49" charset="-122"/>
            </a:endParaRPr>
          </a:p>
        </p:txBody>
      </p:sp>
      <p:pic>
        <p:nvPicPr>
          <p:cNvPr id="40962" name="图片 3" descr="未命名7.bmp"/>
          <p:cNvPicPr>
            <a:picLocks noChangeAspect="true"/>
          </p:cNvPicPr>
          <p:nvPr/>
        </p:nvPicPr>
        <p:blipFill>
          <a:blip r:embed="rId1"/>
          <a:stretch>
            <a:fillRect/>
          </a:stretch>
        </p:blipFill>
        <p:spPr>
          <a:xfrm>
            <a:off x="0" y="581025"/>
            <a:ext cx="9144000" cy="6276975"/>
          </a:xfrm>
          <a:prstGeom prst="rect">
            <a:avLst/>
          </a:prstGeom>
          <a:noFill/>
          <a:ln w="9525">
            <a:noFill/>
          </a:ln>
        </p:spPr>
      </p:pic>
      <p:sp>
        <p:nvSpPr>
          <p:cNvPr id="5" name="Oval 5"/>
          <p:cNvSpPr/>
          <p:nvPr/>
        </p:nvSpPr>
        <p:spPr>
          <a:xfrm>
            <a:off x="0" y="1019175"/>
            <a:ext cx="2125663" cy="547688"/>
          </a:xfrm>
          <a:prstGeom prst="ellipse">
            <a:avLst/>
          </a:prstGeom>
          <a:solidFill>
            <a:schemeClr val="bg1">
              <a:alpha val="0"/>
            </a:schemeClr>
          </a:solidFill>
          <a:ln w="28575" cap="flat" cmpd="sng">
            <a:solidFill>
              <a:srgbClr val="FF0000"/>
            </a:solidFill>
            <a:prstDash val="solid"/>
            <a:round/>
            <a:headEnd type="none" w="med" len="med"/>
            <a:tailEnd type="none" w="med" len="med"/>
          </a:ln>
        </p:spPr>
        <p:txBody>
          <a:bodyPr wrap="none" anchor="ctr" anchorCtr="false"/>
          <a:p>
            <a:pPr algn="ctr"/>
            <a:endParaRPr lang="zh-CN" altLang="en-US" sz="1800" b="1" dirty="0">
              <a:solidFill>
                <a:schemeClr val="tx1"/>
              </a:solidFill>
              <a:latin typeface="Tahoma" panose="020B0604030504040204" pitchFamily="34" charset="0"/>
              <a:ea typeface="宋体" pitchFamily="2" charset="-122"/>
            </a:endParaRPr>
          </a:p>
        </p:txBody>
      </p:sp>
      <p:sp>
        <p:nvSpPr>
          <p:cNvPr id="6" name="AutoShape 6"/>
          <p:cNvSpPr/>
          <p:nvPr/>
        </p:nvSpPr>
        <p:spPr bwMode="auto">
          <a:xfrm>
            <a:off x="2709863" y="654050"/>
            <a:ext cx="6434138" cy="2811463"/>
          </a:xfrm>
          <a:prstGeom prst="borderCallout2">
            <a:avLst>
              <a:gd name="adj1" fmla="val 26676"/>
              <a:gd name="adj2" fmla="val -430"/>
              <a:gd name="adj3" fmla="val 15899"/>
              <a:gd name="adj4" fmla="val -4365"/>
              <a:gd name="adj5" fmla="val 17208"/>
              <a:gd name="adj6" fmla="val -9323"/>
            </a:avLst>
          </a:prstGeom>
          <a:solidFill>
            <a:srgbClr val="FFFF00"/>
          </a:solidFill>
          <a:ln w="9525" algn="ctr">
            <a:solidFill>
              <a:srgbClr val="FF0000"/>
            </a:solidFill>
            <a:miter lim="800000"/>
          </a:ln>
        </p:spPr>
        <p:txBody>
          <a:bodyPr/>
          <a:lstStyle/>
          <a:p>
            <a:pPr marL="0" marR="0" lvl="0" indent="457200" algn="l" defTabSz="914400" rtl="0" eaLnBrk="1" fontAlgn="ctr" latinLnBrk="0" hangingPunct="1">
              <a:lnSpc>
                <a:spcPct val="150000"/>
              </a:lnSpc>
              <a:spcBef>
                <a:spcPct val="0"/>
              </a:spcBef>
              <a:spcAft>
                <a:spcPct val="0"/>
              </a:spcAft>
              <a:buClrTx/>
              <a:buSzTx/>
              <a:buFontTx/>
              <a:buNone/>
              <a:defRPr/>
            </a:pPr>
            <a:r>
              <a:rPr kumimoji="0" lang="zh-CN" altLang="en-US" sz="2800" b="1" i="0" u="none" strike="noStrike" kern="1200" cap="none" spc="0" normalizeH="0" baseline="0" noProof="0" dirty="0">
                <a:ln>
                  <a:noFill/>
                </a:ln>
                <a:solidFill>
                  <a:schemeClr val="bg2"/>
                </a:solidFill>
                <a:effectLst/>
                <a:uLnTx/>
                <a:uFillTx/>
                <a:latin typeface="+mn-ea"/>
                <a:ea typeface="+mn-ea"/>
                <a:cs typeface="+mn-cs"/>
              </a:rPr>
              <a:t>指单位购买商品和服务的费用。具体包括办公费、印刷费、咨询费等。根据政府部门财务报告“收入费用表”中对应项目填报。</a:t>
            </a:r>
            <a:endParaRPr kumimoji="0" lang="zh-CN" altLang="en-US" sz="2800" b="1" i="0" u="none" strike="noStrike" kern="1200" cap="none" spc="0" normalizeH="0" baseline="0" noProof="0" dirty="0">
              <a:ln>
                <a:noFill/>
              </a:ln>
              <a:solidFill>
                <a:schemeClr val="bg2"/>
              </a:solidFill>
              <a:effectLst/>
              <a:uLnTx/>
              <a:uFillTx/>
              <a:latin typeface="+mn-ea"/>
              <a:ea typeface="+mn-ea"/>
              <a:cs typeface="+mn-cs"/>
            </a:endParaRPr>
          </a:p>
        </p:txBody>
      </p:sp>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linds(horizontal)">
                                      <p:cBhvr>
                                        <p:cTn id="7" dur="500"/>
                                        <p:tgtEl>
                                          <p:spTgt spid="5"/>
                                        </p:tgtEl>
                                      </p:cBhvr>
                                    </p:animEffect>
                                  </p:childTnLst>
                                </p:cTn>
                              </p:par>
                            </p:childTnLst>
                          </p:cTn>
                        </p:par>
                        <p:par>
                          <p:cTn id="8" fill="hold">
                            <p:stCondLst>
                              <p:cond delay="500"/>
                            </p:stCondLst>
                            <p:childTnLst>
                              <p:par>
                                <p:cTn id="9" presetID="3" presetClass="entr" presetSubtype="10"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blinds(horizontal)">
                                      <p:cBhvr>
                                        <p:cTn id="11"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true"/>
      <p:bldP spid="6" grpId="0" animBg="true"/>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41985" name="图片 1" descr="未命名6.bmp"/>
          <p:cNvPicPr>
            <a:picLocks noChangeAspect="true"/>
          </p:cNvPicPr>
          <p:nvPr/>
        </p:nvPicPr>
        <p:blipFill>
          <a:blip r:embed="rId1"/>
          <a:stretch>
            <a:fillRect/>
          </a:stretch>
        </p:blipFill>
        <p:spPr>
          <a:xfrm>
            <a:off x="0" y="617538"/>
            <a:ext cx="9144000" cy="6107112"/>
          </a:xfrm>
          <a:prstGeom prst="rect">
            <a:avLst/>
          </a:prstGeom>
          <a:noFill/>
          <a:ln w="9525">
            <a:noFill/>
          </a:ln>
        </p:spPr>
      </p:pic>
      <p:sp>
        <p:nvSpPr>
          <p:cNvPr id="3" name="Oval 5"/>
          <p:cNvSpPr/>
          <p:nvPr/>
        </p:nvSpPr>
        <p:spPr>
          <a:xfrm>
            <a:off x="263525" y="1493838"/>
            <a:ext cx="2125663" cy="547687"/>
          </a:xfrm>
          <a:prstGeom prst="ellipse">
            <a:avLst/>
          </a:prstGeom>
          <a:solidFill>
            <a:schemeClr val="bg1">
              <a:alpha val="0"/>
            </a:schemeClr>
          </a:solidFill>
          <a:ln w="28575" cap="flat" cmpd="sng">
            <a:solidFill>
              <a:srgbClr val="FF0000"/>
            </a:solidFill>
            <a:prstDash val="solid"/>
            <a:round/>
            <a:headEnd type="none" w="med" len="med"/>
            <a:tailEnd type="none" w="med" len="med"/>
          </a:ln>
        </p:spPr>
        <p:txBody>
          <a:bodyPr wrap="none" anchor="ctr" anchorCtr="false"/>
          <a:p>
            <a:pPr algn="ctr"/>
            <a:endParaRPr lang="zh-CN" altLang="en-US" sz="1800" b="1" dirty="0">
              <a:solidFill>
                <a:schemeClr val="tx1"/>
              </a:solidFill>
              <a:latin typeface="Tahoma" panose="020B0604030504040204" pitchFamily="34" charset="0"/>
              <a:ea typeface="宋体" pitchFamily="2" charset="-122"/>
            </a:endParaRPr>
          </a:p>
        </p:txBody>
      </p:sp>
      <p:graphicFrame>
        <p:nvGraphicFramePr>
          <p:cNvPr id="4" name="表格 3"/>
          <p:cNvGraphicFramePr>
            <a:graphicFrameLocks noGrp="true"/>
          </p:cNvGraphicFramePr>
          <p:nvPr/>
        </p:nvGraphicFramePr>
        <p:xfrm>
          <a:off x="0" y="0"/>
          <a:ext cx="9144000" cy="617538"/>
        </p:xfrm>
        <a:graphic>
          <a:graphicData uri="http://schemas.openxmlformats.org/drawingml/2006/table">
            <a:tbl>
              <a:tblPr/>
              <a:tblGrid>
                <a:gridCol w="9144000"/>
              </a:tblGrid>
              <a:tr h="617498">
                <a:tc>
                  <a:txBody>
                    <a:bodyPr/>
                    <a:lstStyle/>
                    <a:p>
                      <a:pPr algn="l" fontAlgn="ctr"/>
                      <a:r>
                        <a:rPr lang="zh-CN" altLang="en-US" sz="1800" b="0" i="0" u="none" strike="noStrike" dirty="0" smtClean="0">
                          <a:solidFill>
                            <a:srgbClr val="000000"/>
                          </a:solidFill>
                          <a:latin typeface="宋体" pitchFamily="2" charset="-122"/>
                        </a:rPr>
                        <a:t>                                 </a:t>
                      </a:r>
                      <a:r>
                        <a:rPr lang="zh-CN" altLang="en-US" sz="2800" b="1" i="0" u="none" strike="noStrike" dirty="0" smtClean="0">
                          <a:solidFill>
                            <a:srgbClr val="000000"/>
                          </a:solidFill>
                          <a:latin typeface="宋体" pitchFamily="2" charset="-122"/>
                        </a:rPr>
                        <a:t> 收</a:t>
                      </a:r>
                      <a:r>
                        <a:rPr lang="zh-CN" altLang="en-US" sz="2800" b="1" i="0" u="none" strike="noStrike" dirty="0">
                          <a:solidFill>
                            <a:srgbClr val="000000"/>
                          </a:solidFill>
                          <a:latin typeface="宋体" pitchFamily="2" charset="-122"/>
                        </a:rPr>
                        <a:t>入费用表</a:t>
                      </a:r>
                      <a:endParaRPr lang="zh-CN" altLang="en-US" sz="2800" b="1" i="0" u="none" strike="noStrike" dirty="0">
                        <a:solidFill>
                          <a:srgbClr val="000000"/>
                        </a:solidFill>
                        <a:latin typeface="宋体" pitchFamily="2" charset="-122"/>
                      </a:endParaRPr>
                    </a:p>
                  </a:txBody>
                  <a:tcPr marL="9525" marR="9525" marT="9525" marB="0" anchor="ctr">
                    <a:lnL>
                      <a:noFill/>
                    </a:lnL>
                    <a:lnR>
                      <a:noFill/>
                    </a:lnR>
                    <a:lnT>
                      <a:noFill/>
                    </a:lnT>
                    <a:lnB>
                      <a:noFill/>
                    </a:lnB>
                    <a:solidFill>
                      <a:srgbClr val="FFFFFF"/>
                    </a:solidFill>
                  </a:tcPr>
                </a:tc>
              </a:tr>
            </a:tbl>
          </a:graphicData>
        </a:graphic>
      </p:graphicFrame>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linds(horizontal)">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true"/>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169" name="Rectangle 2"/>
          <p:cNvSpPr>
            <a:spLocks noGrp="true"/>
          </p:cNvSpPr>
          <p:nvPr>
            <p:ph type="body" idx="4294967295"/>
          </p:nvPr>
        </p:nvSpPr>
        <p:spPr>
          <a:xfrm>
            <a:off x="1079500" y="502285"/>
            <a:ext cx="7543800" cy="5386070"/>
          </a:xfrm>
        </p:spPr>
        <p:txBody>
          <a:bodyPr vert="horz" wrap="square" lIns="91440" tIns="45720" rIns="91440" bIns="45720" anchor="t" anchorCtr="false"/>
          <a:p>
            <a:pPr eaLnBrk="1" hangingPunct="1">
              <a:buNone/>
            </a:pPr>
            <a:endParaRPr lang="zh-CN" altLang="en-US" sz="6000" b="1" dirty="0">
              <a:ea typeface="黑体" panose="02010609060101010101" pitchFamily="2" charset="-122"/>
            </a:endParaRPr>
          </a:p>
          <a:p>
            <a:pPr eaLnBrk="1" hangingPunct="1">
              <a:buNone/>
            </a:pPr>
            <a:r>
              <a:rPr lang="zh-CN" altLang="en-US" sz="6000" b="1" dirty="0">
                <a:ea typeface="黑体" panose="02010609060101010101" pitchFamily="2" charset="-122"/>
              </a:rPr>
              <a:t>一、报表主要变化</a:t>
            </a:r>
            <a:endParaRPr lang="zh-CN" altLang="en-US" sz="6000" b="1" dirty="0">
              <a:ea typeface="黑体" panose="02010609060101010101" pitchFamily="2" charset="-122"/>
            </a:endParaRPr>
          </a:p>
          <a:p>
            <a:pPr eaLnBrk="1" hangingPunct="1">
              <a:buNone/>
            </a:pPr>
            <a:r>
              <a:rPr lang="en-US" altLang="zh-CN" sz="4000" b="1" dirty="0">
                <a:ea typeface="黑体" panose="02010609060101010101" pitchFamily="2" charset="-122"/>
              </a:rPr>
              <a:t>(</a:t>
            </a:r>
            <a:r>
              <a:rPr lang="zh-CN" altLang="en-US" sz="4000" b="1" dirty="0">
                <a:ea typeface="黑体" panose="02010609060101010101" pitchFamily="2" charset="-122"/>
              </a:rPr>
              <a:t>年报是与</a:t>
            </a:r>
            <a:r>
              <a:rPr lang="en-US" altLang="zh-CN" sz="4000" b="1" dirty="0">
                <a:ea typeface="黑体" panose="02010609060101010101" pitchFamily="2" charset="-122"/>
              </a:rPr>
              <a:t>2022</a:t>
            </a:r>
            <a:r>
              <a:rPr lang="zh-CN" altLang="en-US" sz="4000" b="1" dirty="0">
                <a:ea typeface="黑体" panose="02010609060101010101" pitchFamily="2" charset="-122"/>
              </a:rPr>
              <a:t>年年报</a:t>
            </a:r>
            <a:r>
              <a:rPr lang="en-US" altLang="zh-CN" sz="4000" b="1" dirty="0">
                <a:ea typeface="黑体" panose="02010609060101010101" pitchFamily="2" charset="-122"/>
              </a:rPr>
              <a:t>BJF103-2</a:t>
            </a:r>
            <a:r>
              <a:rPr lang="zh-CN" altLang="en-US" sz="4000" b="1" dirty="0">
                <a:ea typeface="黑体" panose="02010609060101010101" pitchFamily="2" charset="-122"/>
              </a:rPr>
              <a:t>表相比</a:t>
            </a:r>
            <a:r>
              <a:rPr lang="en-US" altLang="zh-CN" sz="4000" b="1" dirty="0">
                <a:ea typeface="黑体" panose="02010609060101010101" pitchFamily="2" charset="-122"/>
              </a:rPr>
              <a:t>)</a:t>
            </a:r>
            <a:endParaRPr lang="en-US" altLang="zh-CN" sz="4000" b="1" dirty="0">
              <a:ea typeface="黑体" panose="02010609060101010101" pitchFamily="2" charset="-122"/>
            </a:endParaRPr>
          </a:p>
        </p:txBody>
      </p:sp>
    </p:spTree>
  </p:cSld>
  <p:clrMapOvr>
    <a:masterClrMapping/>
  </p:clrMapOvr>
  <p:transition spd="slow"/>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3009" name="矩形 1"/>
          <p:cNvSpPr/>
          <p:nvPr/>
        </p:nvSpPr>
        <p:spPr>
          <a:xfrm>
            <a:off x="1103313" y="0"/>
            <a:ext cx="4572000" cy="523875"/>
          </a:xfrm>
          <a:prstGeom prst="rect">
            <a:avLst/>
          </a:prstGeom>
          <a:noFill/>
          <a:ln w="9525">
            <a:noFill/>
          </a:ln>
        </p:spPr>
        <p:txBody>
          <a:bodyPr anchor="t" anchorCtr="false">
            <a:spAutoFit/>
          </a:bodyPr>
          <a:p>
            <a:pPr algn="ctr"/>
            <a:r>
              <a:rPr lang="en-US" altLang="zh-CN" sz="2800" dirty="0">
                <a:solidFill>
                  <a:schemeClr val="tx1"/>
                </a:solidFill>
                <a:latin typeface="黑体" panose="02010609060101010101" pitchFamily="2" charset="-122"/>
                <a:ea typeface="黑体" panose="02010609060101010101" pitchFamily="2" charset="-122"/>
              </a:rPr>
              <a:t>2</a:t>
            </a:r>
            <a:r>
              <a:rPr lang="zh-CN" altLang="en-US" sz="2800" dirty="0">
                <a:solidFill>
                  <a:schemeClr val="tx1"/>
                </a:solidFill>
                <a:latin typeface="黑体" panose="02010609060101010101" pitchFamily="2" charset="-122"/>
                <a:ea typeface="黑体" panose="02010609060101010101" pitchFamily="2" charset="-122"/>
              </a:rPr>
              <a:t>、收入和费用部分</a:t>
            </a:r>
            <a:endParaRPr lang="zh-CN" altLang="en-US" sz="2800" dirty="0">
              <a:latin typeface="Times New Roman" panose="02020603050405020304" pitchFamily="18" charset="0"/>
              <a:ea typeface="仿宋_GB2312" panose="02010609030101010101" pitchFamily="49" charset="-122"/>
            </a:endParaRPr>
          </a:p>
        </p:txBody>
      </p:sp>
      <p:pic>
        <p:nvPicPr>
          <p:cNvPr id="43010" name="图片 3" descr="未命名7.bmp"/>
          <p:cNvPicPr>
            <a:picLocks noChangeAspect="true"/>
          </p:cNvPicPr>
          <p:nvPr/>
        </p:nvPicPr>
        <p:blipFill>
          <a:blip r:embed="rId1"/>
          <a:stretch>
            <a:fillRect/>
          </a:stretch>
        </p:blipFill>
        <p:spPr>
          <a:xfrm>
            <a:off x="0" y="581025"/>
            <a:ext cx="9144000" cy="6276975"/>
          </a:xfrm>
          <a:prstGeom prst="rect">
            <a:avLst/>
          </a:prstGeom>
          <a:noFill/>
          <a:ln w="9525">
            <a:noFill/>
          </a:ln>
        </p:spPr>
      </p:pic>
      <p:sp>
        <p:nvSpPr>
          <p:cNvPr id="7" name="Oval 4"/>
          <p:cNvSpPr/>
          <p:nvPr/>
        </p:nvSpPr>
        <p:spPr>
          <a:xfrm>
            <a:off x="665163" y="1530350"/>
            <a:ext cx="2263775" cy="2738438"/>
          </a:xfrm>
          <a:prstGeom prst="ellipse">
            <a:avLst/>
          </a:prstGeom>
          <a:solidFill>
            <a:schemeClr val="bg1">
              <a:alpha val="0"/>
            </a:schemeClr>
          </a:solidFill>
          <a:ln w="28575" cap="flat" cmpd="sng">
            <a:solidFill>
              <a:srgbClr val="FF0000"/>
            </a:solidFill>
            <a:prstDash val="solid"/>
            <a:round/>
            <a:headEnd type="none" w="med" len="med"/>
            <a:tailEnd type="none" w="med" len="med"/>
          </a:ln>
        </p:spPr>
        <p:txBody>
          <a:bodyPr wrap="none" anchor="ctr" anchorCtr="false"/>
          <a:p>
            <a:pPr algn="ctr"/>
            <a:endParaRPr lang="zh-CN" altLang="en-US" sz="1800" b="1" dirty="0">
              <a:solidFill>
                <a:schemeClr val="tx1"/>
              </a:solidFill>
              <a:latin typeface="Tahoma" panose="020B0604030504040204" pitchFamily="34" charset="0"/>
              <a:ea typeface="宋体" pitchFamily="2" charset="-122"/>
            </a:endParaRPr>
          </a:p>
        </p:txBody>
      </p:sp>
      <p:sp>
        <p:nvSpPr>
          <p:cNvPr id="5" name="AutoShape 6"/>
          <p:cNvSpPr/>
          <p:nvPr/>
        </p:nvSpPr>
        <p:spPr bwMode="auto">
          <a:xfrm>
            <a:off x="2936875" y="617538"/>
            <a:ext cx="6207125" cy="1570038"/>
          </a:xfrm>
          <a:prstGeom prst="borderCallout2">
            <a:avLst>
              <a:gd name="adj1" fmla="val 40792"/>
              <a:gd name="adj2" fmla="val -627"/>
              <a:gd name="adj3" fmla="val 42914"/>
              <a:gd name="adj4" fmla="val -2589"/>
              <a:gd name="adj5" fmla="val 70542"/>
              <a:gd name="adj6" fmla="val -6649"/>
            </a:avLst>
          </a:prstGeom>
          <a:solidFill>
            <a:srgbClr val="FFFF00"/>
          </a:solidFill>
          <a:ln w="9525" algn="ctr">
            <a:solidFill>
              <a:srgbClr val="FF0000"/>
            </a:solidFill>
            <a:miter lim="800000"/>
          </a:ln>
        </p:spPr>
        <p:txBody>
          <a:bodyPr/>
          <a:lstStyle/>
          <a:p>
            <a:pPr marL="0" marR="0" lvl="0" indent="457200" algn="l" defTabSz="914400" rtl="0" eaLnBrk="1" fontAlgn="base" latinLnBrk="0" hangingPunct="1">
              <a:lnSpc>
                <a:spcPct val="150000"/>
              </a:lnSpc>
              <a:spcBef>
                <a:spcPct val="0"/>
              </a:spcBef>
              <a:spcAft>
                <a:spcPct val="0"/>
              </a:spcAft>
              <a:buClrTx/>
              <a:buSzTx/>
              <a:buFontTx/>
              <a:buNone/>
              <a:defRPr/>
            </a:pPr>
            <a:r>
              <a:rPr kumimoji="0" lang="zh-CN" altLang="en-US" sz="2800" b="1" i="0" u="none" strike="noStrike" kern="1200" cap="none" spc="0" normalizeH="0" baseline="0" noProof="0" dirty="0">
                <a:ln>
                  <a:noFill/>
                </a:ln>
                <a:solidFill>
                  <a:schemeClr val="bg2"/>
                </a:solidFill>
                <a:effectLst/>
                <a:uLnTx/>
                <a:uFillTx/>
                <a:latin typeface="+mn-ea"/>
                <a:ea typeface="+mn-ea"/>
                <a:cs typeface="+mn-cs"/>
              </a:rPr>
              <a:t>根据会计账簿中各项费用下的相关明细科目对应项汇总填列。</a:t>
            </a:r>
            <a:endParaRPr kumimoji="0" lang="zh-CN" altLang="en-US" sz="2800" b="1" i="0" u="none" strike="noStrike" kern="1200" cap="none" spc="0" normalizeH="0" baseline="0" noProof="0" dirty="0">
              <a:ln>
                <a:noFill/>
              </a:ln>
              <a:solidFill>
                <a:schemeClr val="bg2"/>
              </a:solidFill>
              <a:effectLst/>
              <a:uLnTx/>
              <a:uFillTx/>
              <a:latin typeface="+mn-ea"/>
              <a:ea typeface="+mn-ea"/>
              <a:cs typeface="+mn-cs"/>
            </a:endParaRPr>
          </a:p>
        </p:txBody>
      </p:sp>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linds(horizontal)">
                                      <p:cBhvr>
                                        <p:cTn id="7" dur="1000"/>
                                        <p:tgtEl>
                                          <p:spTgt spid="7"/>
                                        </p:tgtEl>
                                      </p:cBhvr>
                                    </p:animEffect>
                                  </p:childTnLst>
                                </p:cTn>
                              </p:par>
                            </p:childTnLst>
                          </p:cTn>
                        </p:par>
                        <p:par>
                          <p:cTn id="8" fill="hold">
                            <p:stCondLst>
                              <p:cond delay="1000"/>
                            </p:stCondLst>
                            <p:childTnLst>
                              <p:par>
                                <p:cTn id="9" presetID="3" presetClass="entr" presetSubtype="10"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blinds(horizontal)">
                                      <p:cBhvr>
                                        <p:cTn id="11"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true"/>
      <p:bldP spid="5" grpId="0" animBg="true"/>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4033" name="矩形 1"/>
          <p:cNvSpPr/>
          <p:nvPr/>
        </p:nvSpPr>
        <p:spPr>
          <a:xfrm>
            <a:off x="1103313" y="0"/>
            <a:ext cx="4572000" cy="523875"/>
          </a:xfrm>
          <a:prstGeom prst="rect">
            <a:avLst/>
          </a:prstGeom>
          <a:noFill/>
          <a:ln w="9525">
            <a:noFill/>
          </a:ln>
        </p:spPr>
        <p:txBody>
          <a:bodyPr anchor="t" anchorCtr="false">
            <a:spAutoFit/>
          </a:bodyPr>
          <a:p>
            <a:pPr algn="ctr"/>
            <a:r>
              <a:rPr lang="en-US" altLang="zh-CN" sz="2800" dirty="0">
                <a:solidFill>
                  <a:schemeClr val="tx1"/>
                </a:solidFill>
                <a:latin typeface="黑体" panose="02010609060101010101" pitchFamily="2" charset="-122"/>
                <a:ea typeface="黑体" panose="02010609060101010101" pitchFamily="2" charset="-122"/>
              </a:rPr>
              <a:t>2</a:t>
            </a:r>
            <a:r>
              <a:rPr lang="zh-CN" altLang="en-US" sz="2800" dirty="0">
                <a:solidFill>
                  <a:schemeClr val="tx1"/>
                </a:solidFill>
                <a:latin typeface="黑体" panose="02010609060101010101" pitchFamily="2" charset="-122"/>
                <a:ea typeface="黑体" panose="02010609060101010101" pitchFamily="2" charset="-122"/>
              </a:rPr>
              <a:t>、收入和费用部分</a:t>
            </a:r>
            <a:endParaRPr lang="zh-CN" altLang="en-US" sz="2800" dirty="0">
              <a:latin typeface="Times New Roman" panose="02020603050405020304" pitchFamily="18" charset="0"/>
              <a:ea typeface="仿宋_GB2312" panose="02010609030101010101" pitchFamily="49" charset="-122"/>
            </a:endParaRPr>
          </a:p>
        </p:txBody>
      </p:sp>
      <p:pic>
        <p:nvPicPr>
          <p:cNvPr id="44034" name="图片 3" descr="未命名7.bmp"/>
          <p:cNvPicPr>
            <a:picLocks noChangeAspect="true"/>
          </p:cNvPicPr>
          <p:nvPr/>
        </p:nvPicPr>
        <p:blipFill>
          <a:blip r:embed="rId1"/>
          <a:stretch>
            <a:fillRect/>
          </a:stretch>
        </p:blipFill>
        <p:spPr>
          <a:xfrm>
            <a:off x="0" y="581025"/>
            <a:ext cx="9144000" cy="6276975"/>
          </a:xfrm>
          <a:prstGeom prst="rect">
            <a:avLst/>
          </a:prstGeom>
          <a:noFill/>
          <a:ln w="9525">
            <a:noFill/>
          </a:ln>
        </p:spPr>
      </p:pic>
      <p:sp>
        <p:nvSpPr>
          <p:cNvPr id="7" name="Oval 4"/>
          <p:cNvSpPr/>
          <p:nvPr/>
        </p:nvSpPr>
        <p:spPr>
          <a:xfrm>
            <a:off x="665163" y="3648075"/>
            <a:ext cx="2263775" cy="511175"/>
          </a:xfrm>
          <a:prstGeom prst="ellipse">
            <a:avLst/>
          </a:prstGeom>
          <a:solidFill>
            <a:schemeClr val="bg1">
              <a:alpha val="0"/>
            </a:schemeClr>
          </a:solidFill>
          <a:ln w="28575" cap="flat" cmpd="sng">
            <a:solidFill>
              <a:srgbClr val="FF0000"/>
            </a:solidFill>
            <a:prstDash val="solid"/>
            <a:round/>
            <a:headEnd type="none" w="med" len="med"/>
            <a:tailEnd type="none" w="med" len="med"/>
          </a:ln>
        </p:spPr>
        <p:txBody>
          <a:bodyPr wrap="none" anchor="ctr" anchorCtr="false"/>
          <a:p>
            <a:pPr algn="ctr"/>
            <a:endParaRPr lang="zh-CN" altLang="en-US" sz="1800" b="1" dirty="0">
              <a:solidFill>
                <a:schemeClr val="tx1"/>
              </a:solidFill>
              <a:latin typeface="Tahoma" panose="020B0604030504040204" pitchFamily="34" charset="0"/>
              <a:ea typeface="宋体" pitchFamily="2" charset="-122"/>
            </a:endParaRPr>
          </a:p>
        </p:txBody>
      </p:sp>
      <p:sp>
        <p:nvSpPr>
          <p:cNvPr id="8" name="AutoShape 6"/>
          <p:cNvSpPr/>
          <p:nvPr/>
        </p:nvSpPr>
        <p:spPr bwMode="auto">
          <a:xfrm>
            <a:off x="3440113" y="1676400"/>
            <a:ext cx="4564063" cy="1460500"/>
          </a:xfrm>
          <a:prstGeom prst="borderCallout2">
            <a:avLst>
              <a:gd name="adj1" fmla="val 49786"/>
              <a:gd name="adj2" fmla="val 405"/>
              <a:gd name="adj3" fmla="val 45579"/>
              <a:gd name="adj4" fmla="val -11322"/>
              <a:gd name="adj5" fmla="val 131223"/>
              <a:gd name="adj6" fmla="val -29913"/>
            </a:avLst>
          </a:prstGeom>
          <a:solidFill>
            <a:srgbClr val="FFFF00"/>
          </a:solidFill>
          <a:ln w="9525" algn="ctr">
            <a:solidFill>
              <a:srgbClr val="FF0000"/>
            </a:solidFill>
            <a:miter lim="800000"/>
          </a:ln>
        </p:spPr>
        <p:txBody>
          <a:bodyPr/>
          <a:lstStyle/>
          <a:p>
            <a:pPr marL="0" marR="0" lvl="0" indent="457200" algn="l" defTabSz="914400" rtl="0" eaLnBrk="1" fontAlgn="ctr" latinLnBrk="0" hangingPunct="1">
              <a:lnSpc>
                <a:spcPct val="150000"/>
              </a:lnSpc>
              <a:spcBef>
                <a:spcPct val="0"/>
              </a:spcBef>
              <a:spcAft>
                <a:spcPct val="0"/>
              </a:spcAft>
              <a:buClrTx/>
              <a:buSzTx/>
              <a:buFontTx/>
              <a:buNone/>
              <a:defRPr/>
            </a:pPr>
            <a:r>
              <a:rPr kumimoji="0" lang="zh-CN" altLang="en-US" sz="2800" b="1" i="0" u="none" strike="noStrike" kern="1200" cap="none" spc="0" normalizeH="0" baseline="0" noProof="0" dirty="0">
                <a:ln>
                  <a:noFill/>
                </a:ln>
                <a:solidFill>
                  <a:srgbClr val="FF0000"/>
                </a:solidFill>
                <a:effectLst/>
                <a:uLnTx/>
                <a:uFillTx/>
                <a:latin typeface="+mn-ea"/>
                <a:ea typeface="+mn-ea"/>
                <a:cs typeface="+mn-cs"/>
              </a:rPr>
              <a:t>不包括所得税、增值税</a:t>
            </a:r>
            <a:r>
              <a:rPr kumimoji="0" lang="zh-CN" altLang="en-US" sz="2800" b="1" i="0" u="none" strike="noStrike" kern="1200" cap="none" spc="0" normalizeH="0" baseline="0" noProof="0" dirty="0">
                <a:ln>
                  <a:noFill/>
                </a:ln>
                <a:solidFill>
                  <a:schemeClr val="bg2"/>
                </a:solidFill>
                <a:effectLst/>
                <a:uLnTx/>
                <a:uFillTx/>
                <a:latin typeface="+mn-ea"/>
                <a:ea typeface="+mn-ea"/>
                <a:cs typeface="+mn-cs"/>
              </a:rPr>
              <a:t>。</a:t>
            </a:r>
            <a:endParaRPr kumimoji="0" lang="zh-CN" altLang="en-US" sz="2800" b="1" i="0" u="none" strike="noStrike" kern="1200" cap="none" spc="0" normalizeH="0" baseline="0" noProof="0" dirty="0">
              <a:ln>
                <a:noFill/>
              </a:ln>
              <a:solidFill>
                <a:schemeClr val="bg2"/>
              </a:solidFill>
              <a:effectLst/>
              <a:uLnTx/>
              <a:uFillTx/>
              <a:latin typeface="+mn-ea"/>
              <a:ea typeface="+mn-ea"/>
              <a:cs typeface="+mn-cs"/>
            </a:endParaRPr>
          </a:p>
        </p:txBody>
      </p:sp>
      <p:sp>
        <p:nvSpPr>
          <p:cNvPr id="6" name="AutoShape 6"/>
          <p:cNvSpPr/>
          <p:nvPr/>
        </p:nvSpPr>
        <p:spPr bwMode="auto">
          <a:xfrm>
            <a:off x="3513138" y="3319463"/>
            <a:ext cx="4929188" cy="3213100"/>
          </a:xfrm>
          <a:prstGeom prst="borderCallout2">
            <a:avLst>
              <a:gd name="adj1" fmla="val 49786"/>
              <a:gd name="adj2" fmla="val 405"/>
              <a:gd name="adj3" fmla="val 45579"/>
              <a:gd name="adj4" fmla="val -11322"/>
              <a:gd name="adj5" fmla="val 25922"/>
              <a:gd name="adj6" fmla="val -21946"/>
            </a:avLst>
          </a:prstGeom>
          <a:solidFill>
            <a:srgbClr val="FFFF00"/>
          </a:solidFill>
          <a:ln w="9525" algn="ctr">
            <a:solidFill>
              <a:srgbClr val="FF0000"/>
            </a:solidFill>
            <a:miter lim="800000"/>
          </a:ln>
        </p:spPr>
        <p:txBody>
          <a:bodyPr/>
          <a:lstStyle/>
          <a:p>
            <a:pPr marL="0" marR="0" lvl="0" indent="457200" algn="l" defTabSz="914400" rtl="0" eaLnBrk="1" fontAlgn="ctr" latinLnBrk="0" hangingPunct="1">
              <a:lnSpc>
                <a:spcPct val="150000"/>
              </a:lnSpc>
              <a:spcBef>
                <a:spcPct val="0"/>
              </a:spcBef>
              <a:spcAft>
                <a:spcPct val="0"/>
              </a:spcAft>
              <a:buClrTx/>
              <a:buSzTx/>
              <a:buFontTx/>
              <a:buNone/>
              <a:defRPr/>
            </a:pPr>
            <a:r>
              <a:rPr kumimoji="0" lang="zh-CN" altLang="en-US" sz="2800" b="1" i="0" u="none" strike="noStrike" kern="1200" cap="none" spc="0" normalizeH="0" baseline="0" noProof="0" dirty="0">
                <a:ln>
                  <a:noFill/>
                </a:ln>
                <a:solidFill>
                  <a:schemeClr val="bg2"/>
                </a:solidFill>
                <a:effectLst/>
                <a:uLnTx/>
                <a:uFillTx/>
                <a:latin typeface="+mn-ea"/>
                <a:ea typeface="+mn-ea"/>
                <a:cs typeface="+mn-cs"/>
              </a:rPr>
              <a:t>根据会计账簿中各项相关明细科目对应项汇总填列。包括城市维护建设税、教育附加、车船税、房产税、城镇土地使用税、印花税等。</a:t>
            </a:r>
            <a:endParaRPr kumimoji="0" lang="zh-CN" altLang="en-US" sz="2800" b="1" i="0" u="none" strike="noStrike" kern="1200" cap="none" spc="0" normalizeH="0" baseline="0" noProof="0" dirty="0">
              <a:ln>
                <a:noFill/>
              </a:ln>
              <a:solidFill>
                <a:schemeClr val="bg2"/>
              </a:solidFill>
              <a:effectLst/>
              <a:uLnTx/>
              <a:uFillTx/>
              <a:latin typeface="+mn-ea"/>
              <a:ea typeface="+mn-ea"/>
              <a:cs typeface="+mn-cs"/>
            </a:endParaRPr>
          </a:p>
        </p:txBody>
      </p:sp>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linds(horizontal)">
                                      <p:cBhvr>
                                        <p:cTn id="7" dur="1000"/>
                                        <p:tgtEl>
                                          <p:spTgt spid="7"/>
                                        </p:tgtEl>
                                      </p:cBhvr>
                                    </p:animEffect>
                                  </p:childTnLst>
                                </p:cTn>
                              </p:par>
                            </p:childTnLst>
                          </p:cTn>
                        </p:par>
                        <p:par>
                          <p:cTn id="8" fill="hold">
                            <p:stCondLst>
                              <p:cond delay="1000"/>
                            </p:stCondLst>
                            <p:childTnLst>
                              <p:par>
                                <p:cTn id="9" presetID="3" presetClass="entr" presetSubtype="10" fill="hold" grpId="0"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blinds(horizontal)">
                                      <p:cBhvr>
                                        <p:cTn id="11" dur="1000"/>
                                        <p:tgtEl>
                                          <p:spTgt spid="8"/>
                                        </p:tgtEl>
                                      </p:cBhvr>
                                    </p:animEffect>
                                  </p:childTnLst>
                                </p:cTn>
                              </p:par>
                            </p:childTnLst>
                          </p:cTn>
                        </p:par>
                        <p:par>
                          <p:cTn id="12" fill="hold">
                            <p:stCondLst>
                              <p:cond delay="2000"/>
                            </p:stCondLst>
                            <p:childTnLst>
                              <p:par>
                                <p:cTn id="13" presetID="3" presetClass="entr" presetSubtype="10"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blinds(horizontal)">
                                      <p:cBhvr>
                                        <p:cTn id="15"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true"/>
      <p:bldP spid="8" grpId="0" animBg="true"/>
      <p:bldP spid="6" grpId="0" animBg="true"/>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5057" name="矩形 1"/>
          <p:cNvSpPr/>
          <p:nvPr/>
        </p:nvSpPr>
        <p:spPr>
          <a:xfrm>
            <a:off x="1103313" y="0"/>
            <a:ext cx="4572000" cy="523875"/>
          </a:xfrm>
          <a:prstGeom prst="rect">
            <a:avLst/>
          </a:prstGeom>
          <a:noFill/>
          <a:ln w="9525">
            <a:noFill/>
          </a:ln>
        </p:spPr>
        <p:txBody>
          <a:bodyPr anchor="t" anchorCtr="false">
            <a:spAutoFit/>
          </a:bodyPr>
          <a:p>
            <a:pPr algn="ctr"/>
            <a:r>
              <a:rPr lang="en-US" altLang="zh-CN" sz="2800" dirty="0">
                <a:solidFill>
                  <a:schemeClr val="tx1"/>
                </a:solidFill>
                <a:latin typeface="黑体" panose="02010609060101010101" pitchFamily="2" charset="-122"/>
                <a:ea typeface="黑体" panose="02010609060101010101" pitchFamily="2" charset="-122"/>
              </a:rPr>
              <a:t>2</a:t>
            </a:r>
            <a:r>
              <a:rPr lang="zh-CN" altLang="en-US" sz="2800" dirty="0">
                <a:solidFill>
                  <a:schemeClr val="tx1"/>
                </a:solidFill>
                <a:latin typeface="黑体" panose="02010609060101010101" pitchFamily="2" charset="-122"/>
                <a:ea typeface="黑体" panose="02010609060101010101" pitchFamily="2" charset="-122"/>
              </a:rPr>
              <a:t>、收入和费用部分</a:t>
            </a:r>
            <a:endParaRPr lang="zh-CN" altLang="en-US" sz="2800" dirty="0">
              <a:latin typeface="Times New Roman" panose="02020603050405020304" pitchFamily="18" charset="0"/>
              <a:ea typeface="仿宋_GB2312" panose="02010609030101010101" pitchFamily="49" charset="-122"/>
            </a:endParaRPr>
          </a:p>
        </p:txBody>
      </p:sp>
      <p:pic>
        <p:nvPicPr>
          <p:cNvPr id="45058" name="图片 3" descr="未命名7.bmp"/>
          <p:cNvPicPr>
            <a:picLocks noChangeAspect="true"/>
          </p:cNvPicPr>
          <p:nvPr/>
        </p:nvPicPr>
        <p:blipFill>
          <a:blip r:embed="rId1"/>
          <a:stretch>
            <a:fillRect/>
          </a:stretch>
        </p:blipFill>
        <p:spPr>
          <a:xfrm>
            <a:off x="0" y="581025"/>
            <a:ext cx="9144000" cy="6276975"/>
          </a:xfrm>
          <a:prstGeom prst="rect">
            <a:avLst/>
          </a:prstGeom>
          <a:noFill/>
          <a:ln w="9525">
            <a:noFill/>
          </a:ln>
        </p:spPr>
      </p:pic>
      <p:sp>
        <p:nvSpPr>
          <p:cNvPr id="5" name="Oval 5"/>
          <p:cNvSpPr/>
          <p:nvPr/>
        </p:nvSpPr>
        <p:spPr>
          <a:xfrm>
            <a:off x="300038" y="4013200"/>
            <a:ext cx="2125662" cy="547688"/>
          </a:xfrm>
          <a:prstGeom prst="ellipse">
            <a:avLst/>
          </a:prstGeom>
          <a:solidFill>
            <a:schemeClr val="bg1">
              <a:alpha val="0"/>
            </a:schemeClr>
          </a:solidFill>
          <a:ln w="28575" cap="flat" cmpd="sng">
            <a:solidFill>
              <a:srgbClr val="FF0000"/>
            </a:solidFill>
            <a:prstDash val="solid"/>
            <a:round/>
            <a:headEnd type="none" w="med" len="med"/>
            <a:tailEnd type="none" w="med" len="med"/>
          </a:ln>
        </p:spPr>
        <p:txBody>
          <a:bodyPr wrap="none" anchor="ctr" anchorCtr="false"/>
          <a:p>
            <a:pPr algn="ctr"/>
            <a:endParaRPr lang="zh-CN" altLang="en-US" sz="1800" b="1" dirty="0">
              <a:solidFill>
                <a:schemeClr val="tx1"/>
              </a:solidFill>
              <a:latin typeface="Tahoma" panose="020B0604030504040204" pitchFamily="34" charset="0"/>
              <a:ea typeface="宋体" pitchFamily="2" charset="-122"/>
            </a:endParaRPr>
          </a:p>
        </p:txBody>
      </p:sp>
      <p:sp>
        <p:nvSpPr>
          <p:cNvPr id="6" name="AutoShape 6"/>
          <p:cNvSpPr/>
          <p:nvPr/>
        </p:nvSpPr>
        <p:spPr bwMode="auto">
          <a:xfrm>
            <a:off x="2709863" y="1639888"/>
            <a:ext cx="6434138" cy="2336800"/>
          </a:xfrm>
          <a:prstGeom prst="borderCallout2">
            <a:avLst>
              <a:gd name="adj1" fmla="val 59814"/>
              <a:gd name="adj2" fmla="val -627"/>
              <a:gd name="adj3" fmla="val 74436"/>
              <a:gd name="adj4" fmla="val -6537"/>
              <a:gd name="adj5" fmla="val 103943"/>
              <a:gd name="adj6" fmla="val -9126"/>
            </a:avLst>
          </a:prstGeom>
          <a:solidFill>
            <a:srgbClr val="FFFF00"/>
          </a:solidFill>
          <a:ln w="9525" algn="ctr">
            <a:solidFill>
              <a:srgbClr val="FF0000"/>
            </a:solidFill>
            <a:miter lim="800000"/>
          </a:ln>
        </p:spPr>
        <p:txBody>
          <a:bodyPr/>
          <a:lstStyle/>
          <a:p>
            <a:pPr marL="0" marR="0" lvl="0" indent="457200" algn="l" defTabSz="914400" rtl="0" eaLnBrk="1" fontAlgn="ctr" latinLnBrk="0" hangingPunct="1">
              <a:lnSpc>
                <a:spcPct val="150000"/>
              </a:lnSpc>
              <a:spcBef>
                <a:spcPct val="0"/>
              </a:spcBef>
              <a:spcAft>
                <a:spcPct val="0"/>
              </a:spcAft>
              <a:buClrTx/>
              <a:buSzTx/>
              <a:buFontTx/>
              <a:buNone/>
              <a:defRPr/>
            </a:pPr>
            <a:r>
              <a:rPr kumimoji="0" lang="zh-CN" altLang="en-US" sz="2800" b="1" i="0" u="none" strike="noStrike" kern="1200" cap="none" spc="0" normalizeH="0" baseline="0" noProof="0" dirty="0">
                <a:ln>
                  <a:noFill/>
                </a:ln>
                <a:solidFill>
                  <a:schemeClr val="bg2"/>
                </a:solidFill>
                <a:effectLst/>
                <a:uLnTx/>
                <a:uFillTx/>
                <a:latin typeface="+mn-ea"/>
                <a:ea typeface="+mn-ea"/>
                <a:cs typeface="+mn-cs"/>
              </a:rPr>
              <a:t>指政府用于对个人和家庭的补助支出。根据政府部门财务报告“收入费用表”中对应项目填报。</a:t>
            </a:r>
            <a:endParaRPr kumimoji="0" lang="zh-CN" altLang="en-US" sz="2800" b="1" i="0" u="none" strike="noStrike" kern="1200" cap="none" spc="0" normalizeH="0" baseline="0" noProof="0" dirty="0">
              <a:ln>
                <a:noFill/>
              </a:ln>
              <a:solidFill>
                <a:schemeClr val="bg2"/>
              </a:solidFill>
              <a:effectLst/>
              <a:uLnTx/>
              <a:uFillTx/>
              <a:latin typeface="+mn-ea"/>
              <a:ea typeface="+mn-ea"/>
              <a:cs typeface="+mn-cs"/>
            </a:endParaRPr>
          </a:p>
        </p:txBody>
      </p:sp>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linds(horizontal)">
                                      <p:cBhvr>
                                        <p:cTn id="7" dur="500"/>
                                        <p:tgtEl>
                                          <p:spTgt spid="5"/>
                                        </p:tgtEl>
                                      </p:cBhvr>
                                    </p:animEffect>
                                  </p:childTnLst>
                                </p:cTn>
                              </p:par>
                            </p:childTnLst>
                          </p:cTn>
                        </p:par>
                        <p:par>
                          <p:cTn id="8" fill="hold">
                            <p:stCondLst>
                              <p:cond delay="500"/>
                            </p:stCondLst>
                            <p:childTnLst>
                              <p:par>
                                <p:cTn id="9" presetID="3" presetClass="entr" presetSubtype="10"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blinds(horizontal)">
                                      <p:cBhvr>
                                        <p:cTn id="11"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true"/>
      <p:bldP spid="6" grpId="0" animBg="true"/>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46081" name="图片 1" descr="未命名6.bmp"/>
          <p:cNvPicPr>
            <a:picLocks noChangeAspect="true"/>
          </p:cNvPicPr>
          <p:nvPr/>
        </p:nvPicPr>
        <p:blipFill>
          <a:blip r:embed="rId1"/>
          <a:stretch>
            <a:fillRect/>
          </a:stretch>
        </p:blipFill>
        <p:spPr>
          <a:xfrm>
            <a:off x="0" y="617855"/>
            <a:ext cx="9144000" cy="6198870"/>
          </a:xfrm>
          <a:prstGeom prst="rect">
            <a:avLst/>
          </a:prstGeom>
          <a:noFill/>
          <a:ln w="9525">
            <a:noFill/>
          </a:ln>
        </p:spPr>
      </p:pic>
      <p:sp>
        <p:nvSpPr>
          <p:cNvPr id="3" name="Oval 5"/>
          <p:cNvSpPr/>
          <p:nvPr/>
        </p:nvSpPr>
        <p:spPr>
          <a:xfrm>
            <a:off x="446088" y="2078038"/>
            <a:ext cx="2125662" cy="547687"/>
          </a:xfrm>
          <a:prstGeom prst="ellipse">
            <a:avLst/>
          </a:prstGeom>
          <a:solidFill>
            <a:schemeClr val="bg1">
              <a:alpha val="0"/>
            </a:schemeClr>
          </a:solidFill>
          <a:ln w="28575" cap="flat" cmpd="sng">
            <a:solidFill>
              <a:srgbClr val="FF0000"/>
            </a:solidFill>
            <a:prstDash val="solid"/>
            <a:round/>
            <a:headEnd type="none" w="med" len="med"/>
            <a:tailEnd type="none" w="med" len="med"/>
          </a:ln>
        </p:spPr>
        <p:txBody>
          <a:bodyPr wrap="none" anchor="ctr" anchorCtr="false"/>
          <a:p>
            <a:pPr algn="ctr"/>
            <a:endParaRPr lang="zh-CN" altLang="en-US" sz="1800" b="1" dirty="0">
              <a:solidFill>
                <a:schemeClr val="tx1"/>
              </a:solidFill>
              <a:latin typeface="Tahoma" panose="020B0604030504040204" pitchFamily="34" charset="0"/>
              <a:ea typeface="宋体" pitchFamily="2" charset="-122"/>
            </a:endParaRPr>
          </a:p>
        </p:txBody>
      </p:sp>
      <p:sp>
        <p:nvSpPr>
          <p:cNvPr id="46083" name="矩形 3"/>
          <p:cNvSpPr/>
          <p:nvPr/>
        </p:nvSpPr>
        <p:spPr>
          <a:xfrm>
            <a:off x="3695700" y="288925"/>
            <a:ext cx="1241425" cy="182563"/>
          </a:xfrm>
          <a:prstGeom prst="rect">
            <a:avLst/>
          </a:prstGeom>
          <a:noFill/>
          <a:ln w="9525">
            <a:noFill/>
          </a:ln>
        </p:spPr>
        <p:txBody>
          <a:bodyPr anchor="ctr" anchorCtr="false"/>
          <a:p>
            <a:pPr algn="ctr"/>
            <a:endParaRPr lang="zh-CN" altLang="en-US" dirty="0">
              <a:latin typeface="Times New Roman" panose="02020603050405020304" pitchFamily="18" charset="0"/>
              <a:ea typeface="仿宋_GB2312" panose="02010609030101010101" pitchFamily="49" charset="-122"/>
            </a:endParaRPr>
          </a:p>
        </p:txBody>
      </p:sp>
      <p:sp>
        <p:nvSpPr>
          <p:cNvPr id="46084" name="矩形 4"/>
          <p:cNvSpPr/>
          <p:nvPr/>
        </p:nvSpPr>
        <p:spPr>
          <a:xfrm>
            <a:off x="2344738" y="0"/>
            <a:ext cx="3724275" cy="581025"/>
          </a:xfrm>
          <a:prstGeom prst="rect">
            <a:avLst/>
          </a:prstGeom>
          <a:noFill/>
          <a:ln w="9525">
            <a:noFill/>
          </a:ln>
        </p:spPr>
        <p:txBody>
          <a:bodyPr anchor="ctr" anchorCtr="false"/>
          <a:p>
            <a:pPr algn="ctr"/>
            <a:endParaRPr lang="zh-CN" altLang="en-US" dirty="0">
              <a:latin typeface="Times New Roman" panose="02020603050405020304" pitchFamily="18" charset="0"/>
              <a:ea typeface="仿宋_GB2312" panose="02010609030101010101" pitchFamily="49" charset="-122"/>
            </a:endParaRPr>
          </a:p>
        </p:txBody>
      </p:sp>
      <p:graphicFrame>
        <p:nvGraphicFramePr>
          <p:cNvPr id="6" name="表格 5"/>
          <p:cNvGraphicFramePr>
            <a:graphicFrameLocks noGrp="true"/>
          </p:cNvGraphicFramePr>
          <p:nvPr/>
        </p:nvGraphicFramePr>
        <p:xfrm>
          <a:off x="0" y="44450"/>
          <a:ext cx="9144000" cy="573405"/>
        </p:xfrm>
        <a:graphic>
          <a:graphicData uri="http://schemas.openxmlformats.org/drawingml/2006/table">
            <a:tbl>
              <a:tblPr/>
              <a:tblGrid>
                <a:gridCol w="9144000"/>
              </a:tblGrid>
              <a:tr h="573405">
                <a:tc>
                  <a:txBody>
                    <a:bodyPr/>
                    <a:lstStyle/>
                    <a:p>
                      <a:pPr algn="l" fontAlgn="ctr"/>
                      <a:r>
                        <a:rPr lang="zh-CN" altLang="en-US" sz="1800" b="0" i="0" u="none" strike="noStrike" dirty="0" smtClean="0">
                          <a:solidFill>
                            <a:srgbClr val="000000"/>
                          </a:solidFill>
                          <a:latin typeface="宋体" pitchFamily="2" charset="-122"/>
                        </a:rPr>
                        <a:t>                                 </a:t>
                      </a:r>
                      <a:r>
                        <a:rPr lang="zh-CN" altLang="en-US" sz="2800" b="1" i="0" u="none" strike="noStrike" dirty="0" smtClean="0">
                          <a:solidFill>
                            <a:srgbClr val="000000"/>
                          </a:solidFill>
                          <a:latin typeface="宋体" pitchFamily="2" charset="-122"/>
                        </a:rPr>
                        <a:t> 收</a:t>
                      </a:r>
                      <a:r>
                        <a:rPr lang="zh-CN" altLang="en-US" sz="2800" b="1" i="0" u="none" strike="noStrike" dirty="0">
                          <a:solidFill>
                            <a:srgbClr val="000000"/>
                          </a:solidFill>
                          <a:latin typeface="宋体" pitchFamily="2" charset="-122"/>
                        </a:rPr>
                        <a:t>入费用表</a:t>
                      </a:r>
                      <a:endParaRPr lang="zh-CN" altLang="en-US" sz="2800" b="1" i="0" u="none" strike="noStrike" dirty="0">
                        <a:solidFill>
                          <a:srgbClr val="000000"/>
                        </a:solidFill>
                        <a:latin typeface="宋体" pitchFamily="2" charset="-122"/>
                      </a:endParaRPr>
                    </a:p>
                  </a:txBody>
                  <a:tcPr marL="9525" marR="9525" marT="9525" marB="0" anchor="ctr">
                    <a:lnL>
                      <a:noFill/>
                    </a:lnL>
                    <a:lnR>
                      <a:noFill/>
                    </a:lnR>
                    <a:lnT>
                      <a:noFill/>
                    </a:lnT>
                    <a:lnB>
                      <a:noFill/>
                    </a:lnB>
                    <a:solidFill>
                      <a:srgbClr val="FFFFFF"/>
                    </a:solidFill>
                  </a:tcPr>
                </a:tc>
              </a:tr>
            </a:tbl>
          </a:graphicData>
        </a:graphic>
      </p:graphicFrame>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linds(horizontal)">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true"/>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7105" name="矩形 1"/>
          <p:cNvSpPr/>
          <p:nvPr/>
        </p:nvSpPr>
        <p:spPr>
          <a:xfrm>
            <a:off x="1103313" y="0"/>
            <a:ext cx="4572000" cy="523875"/>
          </a:xfrm>
          <a:prstGeom prst="rect">
            <a:avLst/>
          </a:prstGeom>
          <a:noFill/>
          <a:ln w="9525">
            <a:noFill/>
          </a:ln>
        </p:spPr>
        <p:txBody>
          <a:bodyPr anchor="t" anchorCtr="false">
            <a:spAutoFit/>
          </a:bodyPr>
          <a:p>
            <a:pPr algn="ctr"/>
            <a:r>
              <a:rPr lang="en-US" altLang="zh-CN" sz="2800" dirty="0">
                <a:solidFill>
                  <a:schemeClr val="tx1"/>
                </a:solidFill>
                <a:latin typeface="黑体" panose="02010609060101010101" pitchFamily="2" charset="-122"/>
                <a:ea typeface="黑体" panose="02010609060101010101" pitchFamily="2" charset="-122"/>
              </a:rPr>
              <a:t>2</a:t>
            </a:r>
            <a:r>
              <a:rPr lang="zh-CN" altLang="en-US" sz="2800" dirty="0">
                <a:solidFill>
                  <a:schemeClr val="tx1"/>
                </a:solidFill>
                <a:latin typeface="黑体" panose="02010609060101010101" pitchFamily="2" charset="-122"/>
                <a:ea typeface="黑体" panose="02010609060101010101" pitchFamily="2" charset="-122"/>
              </a:rPr>
              <a:t>、收入和费用部分</a:t>
            </a:r>
            <a:endParaRPr lang="zh-CN" altLang="en-US" sz="2800" dirty="0">
              <a:latin typeface="Times New Roman" panose="02020603050405020304" pitchFamily="18" charset="0"/>
              <a:ea typeface="仿宋_GB2312" panose="02010609030101010101" pitchFamily="49" charset="-122"/>
            </a:endParaRPr>
          </a:p>
        </p:txBody>
      </p:sp>
      <p:pic>
        <p:nvPicPr>
          <p:cNvPr id="47106" name="图片 3" descr="未命名7.bmp"/>
          <p:cNvPicPr>
            <a:picLocks noChangeAspect="true"/>
          </p:cNvPicPr>
          <p:nvPr/>
        </p:nvPicPr>
        <p:blipFill>
          <a:blip r:embed="rId1"/>
          <a:stretch>
            <a:fillRect/>
          </a:stretch>
        </p:blipFill>
        <p:spPr>
          <a:xfrm>
            <a:off x="0" y="581025"/>
            <a:ext cx="9144000" cy="6276975"/>
          </a:xfrm>
          <a:prstGeom prst="rect">
            <a:avLst/>
          </a:prstGeom>
          <a:noFill/>
          <a:ln w="9525">
            <a:noFill/>
          </a:ln>
        </p:spPr>
      </p:pic>
      <p:sp>
        <p:nvSpPr>
          <p:cNvPr id="5" name="Oval 5"/>
          <p:cNvSpPr/>
          <p:nvPr/>
        </p:nvSpPr>
        <p:spPr>
          <a:xfrm>
            <a:off x="847725" y="4451350"/>
            <a:ext cx="1533525" cy="2044700"/>
          </a:xfrm>
          <a:prstGeom prst="ellipse">
            <a:avLst/>
          </a:prstGeom>
          <a:solidFill>
            <a:schemeClr val="bg1">
              <a:alpha val="0"/>
            </a:schemeClr>
          </a:solidFill>
          <a:ln w="28575" cap="flat" cmpd="sng">
            <a:solidFill>
              <a:srgbClr val="FF0000"/>
            </a:solidFill>
            <a:prstDash val="solid"/>
            <a:round/>
            <a:headEnd type="none" w="med" len="med"/>
            <a:tailEnd type="none" w="med" len="med"/>
          </a:ln>
        </p:spPr>
        <p:txBody>
          <a:bodyPr wrap="none" anchor="ctr" anchorCtr="false"/>
          <a:p>
            <a:pPr algn="ctr"/>
            <a:endParaRPr lang="zh-CN" altLang="en-US" sz="1800" b="1" dirty="0">
              <a:solidFill>
                <a:schemeClr val="tx1"/>
              </a:solidFill>
              <a:latin typeface="Tahoma" panose="020B0604030504040204" pitchFamily="34" charset="0"/>
              <a:ea typeface="宋体" pitchFamily="2" charset="-122"/>
            </a:endParaRPr>
          </a:p>
        </p:txBody>
      </p:sp>
      <p:sp>
        <p:nvSpPr>
          <p:cNvPr id="6" name="AutoShape 6"/>
          <p:cNvSpPr/>
          <p:nvPr/>
        </p:nvSpPr>
        <p:spPr bwMode="auto">
          <a:xfrm>
            <a:off x="2709863" y="3903663"/>
            <a:ext cx="6207125" cy="1570038"/>
          </a:xfrm>
          <a:prstGeom prst="borderCallout2">
            <a:avLst>
              <a:gd name="adj1" fmla="val 40792"/>
              <a:gd name="adj2" fmla="val -627"/>
              <a:gd name="adj3" fmla="val 42914"/>
              <a:gd name="adj4" fmla="val -2589"/>
              <a:gd name="adj5" fmla="val 52747"/>
              <a:gd name="adj6" fmla="val -9718"/>
            </a:avLst>
          </a:prstGeom>
          <a:solidFill>
            <a:srgbClr val="FFFF00"/>
          </a:solidFill>
          <a:ln w="9525" algn="ctr">
            <a:solidFill>
              <a:srgbClr val="FF0000"/>
            </a:solidFill>
            <a:miter lim="800000"/>
          </a:ln>
        </p:spPr>
        <p:txBody>
          <a:bodyPr/>
          <a:lstStyle/>
          <a:p>
            <a:pPr marL="0" marR="0" lvl="0" indent="457200" algn="l" defTabSz="914400" rtl="0" eaLnBrk="1" fontAlgn="base" latinLnBrk="0" hangingPunct="1">
              <a:lnSpc>
                <a:spcPct val="150000"/>
              </a:lnSpc>
              <a:spcBef>
                <a:spcPct val="0"/>
              </a:spcBef>
              <a:spcAft>
                <a:spcPct val="0"/>
              </a:spcAft>
              <a:buClrTx/>
              <a:buSzTx/>
              <a:buFontTx/>
              <a:buNone/>
              <a:defRPr/>
            </a:pPr>
            <a:r>
              <a:rPr kumimoji="0" lang="zh-CN" altLang="en-US" sz="2800" b="1" i="0" u="none" strike="noStrike" kern="1200" cap="none" spc="0" normalizeH="0" baseline="0" noProof="0" dirty="0">
                <a:ln>
                  <a:noFill/>
                </a:ln>
                <a:solidFill>
                  <a:schemeClr val="bg2"/>
                </a:solidFill>
                <a:effectLst/>
                <a:uLnTx/>
                <a:uFillTx/>
                <a:latin typeface="+mn-ea"/>
                <a:ea typeface="+mn-ea"/>
                <a:cs typeface="+mn-cs"/>
              </a:rPr>
              <a:t>根据会计账簿中各项费用下的相关明细科目对应项汇总填列。</a:t>
            </a:r>
            <a:endParaRPr kumimoji="0" lang="zh-CN" altLang="en-US" sz="2800" b="1" i="0" u="none" strike="noStrike" kern="1200" cap="none" spc="0" normalizeH="0" baseline="0" noProof="0" dirty="0">
              <a:ln>
                <a:noFill/>
              </a:ln>
              <a:solidFill>
                <a:schemeClr val="bg2"/>
              </a:solidFill>
              <a:effectLst/>
              <a:uLnTx/>
              <a:uFillTx/>
              <a:latin typeface="+mn-ea"/>
              <a:ea typeface="+mn-ea"/>
              <a:cs typeface="+mn-cs"/>
            </a:endParaRPr>
          </a:p>
        </p:txBody>
      </p:sp>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linds(horizontal)">
                                      <p:cBhvr>
                                        <p:cTn id="7" dur="500"/>
                                        <p:tgtEl>
                                          <p:spTgt spid="5"/>
                                        </p:tgtEl>
                                      </p:cBhvr>
                                    </p:animEffect>
                                  </p:childTnLst>
                                </p:cTn>
                              </p:par>
                            </p:childTnLst>
                          </p:cTn>
                        </p:par>
                        <p:par>
                          <p:cTn id="8" fill="hold">
                            <p:stCondLst>
                              <p:cond delay="500"/>
                            </p:stCondLst>
                            <p:childTnLst>
                              <p:par>
                                <p:cTn id="9" presetID="3" presetClass="entr" presetSubtype="10"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blinds(horizontal)">
                                      <p:cBhvr>
                                        <p:cTn id="11"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true"/>
      <p:bldP spid="6" grpId="0" animBg="true"/>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8129" name="矩形 1"/>
          <p:cNvSpPr/>
          <p:nvPr/>
        </p:nvSpPr>
        <p:spPr>
          <a:xfrm>
            <a:off x="1103313" y="0"/>
            <a:ext cx="4572000" cy="523875"/>
          </a:xfrm>
          <a:prstGeom prst="rect">
            <a:avLst/>
          </a:prstGeom>
          <a:noFill/>
          <a:ln w="9525">
            <a:noFill/>
          </a:ln>
        </p:spPr>
        <p:txBody>
          <a:bodyPr anchor="t" anchorCtr="false">
            <a:spAutoFit/>
          </a:bodyPr>
          <a:p>
            <a:pPr algn="ctr"/>
            <a:r>
              <a:rPr lang="en-US" altLang="zh-CN" sz="2800" dirty="0">
                <a:solidFill>
                  <a:schemeClr val="tx1"/>
                </a:solidFill>
                <a:latin typeface="黑体" panose="02010609060101010101" pitchFamily="2" charset="-122"/>
                <a:ea typeface="黑体" panose="02010609060101010101" pitchFamily="2" charset="-122"/>
              </a:rPr>
              <a:t>2</a:t>
            </a:r>
            <a:r>
              <a:rPr lang="zh-CN" altLang="en-US" sz="2800" dirty="0">
                <a:solidFill>
                  <a:schemeClr val="tx1"/>
                </a:solidFill>
                <a:latin typeface="黑体" panose="02010609060101010101" pitchFamily="2" charset="-122"/>
                <a:ea typeface="黑体" panose="02010609060101010101" pitchFamily="2" charset="-122"/>
              </a:rPr>
              <a:t>、收入和费用部分</a:t>
            </a:r>
            <a:endParaRPr lang="zh-CN" altLang="en-US" sz="2800" dirty="0">
              <a:latin typeface="Times New Roman" panose="02020603050405020304" pitchFamily="18" charset="0"/>
              <a:ea typeface="仿宋_GB2312" panose="02010609030101010101" pitchFamily="49" charset="-122"/>
            </a:endParaRPr>
          </a:p>
        </p:txBody>
      </p:sp>
      <p:pic>
        <p:nvPicPr>
          <p:cNvPr id="48130" name="图片 3" descr="未命名7.bmp"/>
          <p:cNvPicPr>
            <a:picLocks noChangeAspect="true"/>
          </p:cNvPicPr>
          <p:nvPr/>
        </p:nvPicPr>
        <p:blipFill>
          <a:blip r:embed="rId1"/>
          <a:stretch>
            <a:fillRect/>
          </a:stretch>
        </p:blipFill>
        <p:spPr>
          <a:xfrm>
            <a:off x="0" y="581025"/>
            <a:ext cx="9144000" cy="6276975"/>
          </a:xfrm>
          <a:prstGeom prst="rect">
            <a:avLst/>
          </a:prstGeom>
          <a:noFill/>
          <a:ln w="9525">
            <a:noFill/>
          </a:ln>
        </p:spPr>
      </p:pic>
      <p:sp>
        <p:nvSpPr>
          <p:cNvPr id="5" name="Oval 5"/>
          <p:cNvSpPr/>
          <p:nvPr/>
        </p:nvSpPr>
        <p:spPr>
          <a:xfrm>
            <a:off x="227013" y="6386513"/>
            <a:ext cx="1789112" cy="471487"/>
          </a:xfrm>
          <a:prstGeom prst="ellipse">
            <a:avLst/>
          </a:prstGeom>
          <a:solidFill>
            <a:schemeClr val="bg1">
              <a:alpha val="0"/>
            </a:schemeClr>
          </a:solidFill>
          <a:ln w="28575" cap="flat" cmpd="sng">
            <a:solidFill>
              <a:srgbClr val="FF0000"/>
            </a:solidFill>
            <a:prstDash val="solid"/>
            <a:round/>
            <a:headEnd type="none" w="med" len="med"/>
            <a:tailEnd type="none" w="med" len="med"/>
          </a:ln>
        </p:spPr>
        <p:txBody>
          <a:bodyPr wrap="none" anchor="ctr" anchorCtr="false"/>
          <a:p>
            <a:pPr algn="ctr"/>
            <a:endParaRPr lang="zh-CN" altLang="en-US" sz="1800" b="1" dirty="0">
              <a:solidFill>
                <a:schemeClr val="tx1"/>
              </a:solidFill>
              <a:latin typeface="Tahoma" panose="020B0604030504040204" pitchFamily="34" charset="0"/>
              <a:ea typeface="宋体" pitchFamily="2" charset="-122"/>
            </a:endParaRPr>
          </a:p>
        </p:txBody>
      </p:sp>
      <p:sp>
        <p:nvSpPr>
          <p:cNvPr id="6" name="AutoShape 6"/>
          <p:cNvSpPr/>
          <p:nvPr/>
        </p:nvSpPr>
        <p:spPr bwMode="auto">
          <a:xfrm>
            <a:off x="2673350" y="5218113"/>
            <a:ext cx="6207125" cy="1497013"/>
          </a:xfrm>
          <a:prstGeom prst="borderCallout2">
            <a:avLst>
              <a:gd name="adj1" fmla="val 40792"/>
              <a:gd name="adj2" fmla="val -627"/>
              <a:gd name="adj3" fmla="val 42914"/>
              <a:gd name="adj4" fmla="val -2589"/>
              <a:gd name="adj5" fmla="val 83379"/>
              <a:gd name="adj6" fmla="val -12173"/>
            </a:avLst>
          </a:prstGeom>
          <a:solidFill>
            <a:srgbClr val="FFFF00"/>
          </a:solidFill>
          <a:ln w="9525" algn="ctr">
            <a:solidFill>
              <a:srgbClr val="FF0000"/>
            </a:solidFill>
            <a:miter lim="800000"/>
          </a:ln>
        </p:spPr>
        <p:txBody>
          <a:bodyPr/>
          <a:lstStyle/>
          <a:p>
            <a:pPr marL="0" marR="0" lvl="0" indent="457200" algn="l" defTabSz="914400" rtl="0" eaLnBrk="1" fontAlgn="base" latinLnBrk="0" hangingPunct="1">
              <a:lnSpc>
                <a:spcPct val="150000"/>
              </a:lnSpc>
              <a:spcBef>
                <a:spcPct val="0"/>
              </a:spcBef>
              <a:spcAft>
                <a:spcPct val="0"/>
              </a:spcAft>
              <a:buClrTx/>
              <a:buSzTx/>
              <a:buFontTx/>
              <a:buNone/>
              <a:defRPr/>
            </a:pPr>
            <a:r>
              <a:rPr kumimoji="0" lang="zh-CN" altLang="en-US" sz="2800" b="1" i="0" u="none" strike="noStrike" kern="1200" cap="none" spc="0" normalizeH="0" baseline="0" noProof="0" dirty="0">
                <a:ln>
                  <a:noFill/>
                </a:ln>
                <a:solidFill>
                  <a:schemeClr val="bg2"/>
                </a:solidFill>
                <a:effectLst/>
                <a:uLnTx/>
                <a:uFillTx/>
                <a:latin typeface="+mn-ea"/>
                <a:ea typeface="+mn-ea"/>
                <a:cs typeface="+mn-cs"/>
              </a:rPr>
              <a:t>根据“收入费用表”中对应项目填报。</a:t>
            </a:r>
            <a:endParaRPr kumimoji="0" lang="zh-CN" altLang="en-US" sz="2800" b="1" i="0" u="none" strike="noStrike" kern="1200" cap="none" spc="0" normalizeH="0" baseline="0" noProof="0" dirty="0">
              <a:ln>
                <a:noFill/>
              </a:ln>
              <a:solidFill>
                <a:schemeClr val="bg2"/>
              </a:solidFill>
              <a:effectLst/>
              <a:uLnTx/>
              <a:uFillTx/>
              <a:latin typeface="+mn-ea"/>
              <a:ea typeface="+mn-ea"/>
              <a:cs typeface="+mn-cs"/>
            </a:endParaRPr>
          </a:p>
        </p:txBody>
      </p:sp>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linds(horizontal)">
                                      <p:cBhvr>
                                        <p:cTn id="7" dur="500"/>
                                        <p:tgtEl>
                                          <p:spTgt spid="5"/>
                                        </p:tgtEl>
                                      </p:cBhvr>
                                    </p:animEffect>
                                  </p:childTnLst>
                                </p:cTn>
                              </p:par>
                            </p:childTnLst>
                          </p:cTn>
                        </p:par>
                        <p:par>
                          <p:cTn id="8" fill="hold">
                            <p:stCondLst>
                              <p:cond delay="500"/>
                            </p:stCondLst>
                            <p:childTnLst>
                              <p:par>
                                <p:cTn id="9" presetID="3" presetClass="entr" presetSubtype="10"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blinds(horizontal)">
                                      <p:cBhvr>
                                        <p:cTn id="11"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true"/>
      <p:bldP spid="6" grpId="0" animBg="true"/>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49153" name="图片 1" descr="未命名6.bmp"/>
          <p:cNvPicPr>
            <a:picLocks noChangeAspect="true"/>
          </p:cNvPicPr>
          <p:nvPr/>
        </p:nvPicPr>
        <p:blipFill>
          <a:blip r:embed="rId1"/>
          <a:stretch>
            <a:fillRect/>
          </a:stretch>
        </p:blipFill>
        <p:spPr>
          <a:xfrm>
            <a:off x="0" y="617538"/>
            <a:ext cx="9144000" cy="6107112"/>
          </a:xfrm>
          <a:prstGeom prst="rect">
            <a:avLst/>
          </a:prstGeom>
          <a:noFill/>
          <a:ln w="9525">
            <a:noFill/>
          </a:ln>
        </p:spPr>
      </p:pic>
      <p:sp>
        <p:nvSpPr>
          <p:cNvPr id="3" name="Oval 5"/>
          <p:cNvSpPr/>
          <p:nvPr/>
        </p:nvSpPr>
        <p:spPr>
          <a:xfrm>
            <a:off x="227013" y="4341813"/>
            <a:ext cx="2125662" cy="547687"/>
          </a:xfrm>
          <a:prstGeom prst="ellipse">
            <a:avLst/>
          </a:prstGeom>
          <a:solidFill>
            <a:schemeClr val="bg1">
              <a:alpha val="0"/>
            </a:schemeClr>
          </a:solidFill>
          <a:ln w="28575" cap="flat" cmpd="sng">
            <a:solidFill>
              <a:srgbClr val="FF0000"/>
            </a:solidFill>
            <a:prstDash val="solid"/>
            <a:round/>
            <a:headEnd type="none" w="med" len="med"/>
            <a:tailEnd type="none" w="med" len="med"/>
          </a:ln>
        </p:spPr>
        <p:txBody>
          <a:bodyPr wrap="none" anchor="ctr" anchorCtr="false"/>
          <a:p>
            <a:pPr algn="ctr"/>
            <a:endParaRPr lang="zh-CN" altLang="en-US" sz="1800" b="1" dirty="0">
              <a:solidFill>
                <a:schemeClr val="tx1"/>
              </a:solidFill>
              <a:latin typeface="Tahoma" panose="020B0604030504040204" pitchFamily="34" charset="0"/>
              <a:ea typeface="宋体" pitchFamily="2" charset="-122"/>
            </a:endParaRPr>
          </a:p>
        </p:txBody>
      </p:sp>
      <p:sp>
        <p:nvSpPr>
          <p:cNvPr id="49155" name="矩形 3"/>
          <p:cNvSpPr/>
          <p:nvPr/>
        </p:nvSpPr>
        <p:spPr>
          <a:xfrm>
            <a:off x="3695700" y="288925"/>
            <a:ext cx="1241425" cy="182563"/>
          </a:xfrm>
          <a:prstGeom prst="rect">
            <a:avLst/>
          </a:prstGeom>
          <a:noFill/>
          <a:ln w="9525">
            <a:noFill/>
          </a:ln>
        </p:spPr>
        <p:txBody>
          <a:bodyPr anchor="ctr" anchorCtr="false"/>
          <a:p>
            <a:pPr algn="ctr"/>
            <a:endParaRPr lang="zh-CN" altLang="en-US" dirty="0">
              <a:latin typeface="Times New Roman" panose="02020603050405020304" pitchFamily="18" charset="0"/>
              <a:ea typeface="仿宋_GB2312" panose="02010609030101010101" pitchFamily="49" charset="-122"/>
            </a:endParaRPr>
          </a:p>
        </p:txBody>
      </p:sp>
      <p:sp>
        <p:nvSpPr>
          <p:cNvPr id="49156" name="矩形 4"/>
          <p:cNvSpPr/>
          <p:nvPr/>
        </p:nvSpPr>
        <p:spPr>
          <a:xfrm>
            <a:off x="2344738" y="0"/>
            <a:ext cx="3724275" cy="581025"/>
          </a:xfrm>
          <a:prstGeom prst="rect">
            <a:avLst/>
          </a:prstGeom>
          <a:noFill/>
          <a:ln w="9525">
            <a:noFill/>
          </a:ln>
        </p:spPr>
        <p:txBody>
          <a:bodyPr anchor="ctr" anchorCtr="false"/>
          <a:p>
            <a:pPr algn="ctr"/>
            <a:endParaRPr lang="zh-CN" altLang="en-US" dirty="0">
              <a:latin typeface="Times New Roman" panose="02020603050405020304" pitchFamily="18" charset="0"/>
              <a:ea typeface="仿宋_GB2312" panose="02010609030101010101" pitchFamily="49" charset="-122"/>
            </a:endParaRPr>
          </a:p>
        </p:txBody>
      </p:sp>
      <p:graphicFrame>
        <p:nvGraphicFramePr>
          <p:cNvPr id="6" name="表格 5"/>
          <p:cNvGraphicFramePr>
            <a:graphicFrameLocks noGrp="true"/>
          </p:cNvGraphicFramePr>
          <p:nvPr/>
        </p:nvGraphicFramePr>
        <p:xfrm>
          <a:off x="0" y="142875"/>
          <a:ext cx="9144000" cy="474669"/>
        </p:xfrm>
        <a:graphic>
          <a:graphicData uri="http://schemas.openxmlformats.org/drawingml/2006/table">
            <a:tbl>
              <a:tblPr/>
              <a:tblGrid>
                <a:gridCol w="9144000"/>
              </a:tblGrid>
              <a:tr h="474669">
                <a:tc>
                  <a:txBody>
                    <a:bodyPr/>
                    <a:lstStyle/>
                    <a:p>
                      <a:pPr algn="l" fontAlgn="ctr"/>
                      <a:r>
                        <a:rPr lang="zh-CN" altLang="en-US" sz="1800" b="0" i="0" u="none" strike="noStrike" dirty="0" smtClean="0">
                          <a:solidFill>
                            <a:srgbClr val="000000"/>
                          </a:solidFill>
                          <a:latin typeface="宋体" pitchFamily="2" charset="-122"/>
                        </a:rPr>
                        <a:t>                                 </a:t>
                      </a:r>
                      <a:r>
                        <a:rPr lang="zh-CN" altLang="en-US" sz="2800" b="1" i="0" u="none" strike="noStrike" dirty="0" smtClean="0">
                          <a:solidFill>
                            <a:srgbClr val="000000"/>
                          </a:solidFill>
                          <a:latin typeface="宋体" pitchFamily="2" charset="-122"/>
                        </a:rPr>
                        <a:t> 收</a:t>
                      </a:r>
                      <a:r>
                        <a:rPr lang="zh-CN" altLang="en-US" sz="2800" b="1" i="0" u="none" strike="noStrike" dirty="0">
                          <a:solidFill>
                            <a:srgbClr val="000000"/>
                          </a:solidFill>
                          <a:latin typeface="宋体" pitchFamily="2" charset="-122"/>
                        </a:rPr>
                        <a:t>入费用表</a:t>
                      </a:r>
                      <a:endParaRPr lang="zh-CN" altLang="en-US" sz="2800" b="1" i="0" u="none" strike="noStrike" dirty="0">
                        <a:solidFill>
                          <a:srgbClr val="000000"/>
                        </a:solidFill>
                        <a:latin typeface="宋体" pitchFamily="2" charset="-122"/>
                      </a:endParaRPr>
                    </a:p>
                  </a:txBody>
                  <a:tcPr marL="9525" marR="9525" marT="9525" marB="0" anchor="ctr">
                    <a:lnL>
                      <a:noFill/>
                    </a:lnL>
                    <a:lnR>
                      <a:noFill/>
                    </a:lnR>
                    <a:lnT>
                      <a:noFill/>
                    </a:lnT>
                    <a:lnB>
                      <a:noFill/>
                    </a:lnB>
                    <a:solidFill>
                      <a:srgbClr val="FFFFFF"/>
                    </a:solidFill>
                  </a:tcPr>
                </a:tc>
              </a:tr>
            </a:tbl>
          </a:graphicData>
        </a:graphic>
      </p:graphicFrame>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linds(horizontal)">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true"/>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2" name="图片 1" descr="无标题1"/>
          <p:cNvPicPr>
            <a:picLocks noChangeAspect="true"/>
          </p:cNvPicPr>
          <p:nvPr/>
        </p:nvPicPr>
        <p:blipFill>
          <a:blip r:embed="rId1"/>
          <a:stretch>
            <a:fillRect/>
          </a:stretch>
        </p:blipFill>
        <p:spPr>
          <a:xfrm>
            <a:off x="0" y="-32385"/>
            <a:ext cx="9144000" cy="6903720"/>
          </a:xfrm>
          <a:prstGeom prst="rect">
            <a:avLst/>
          </a:prstGeom>
        </p:spPr>
      </p:pic>
      <p:sp>
        <p:nvSpPr>
          <p:cNvPr id="50179" name="Rectangle 2"/>
          <p:cNvSpPr txBox="true"/>
          <p:nvPr/>
        </p:nvSpPr>
        <p:spPr>
          <a:xfrm>
            <a:off x="0" y="946150"/>
            <a:ext cx="4425950" cy="1143000"/>
          </a:xfrm>
          <a:prstGeom prst="rect">
            <a:avLst/>
          </a:prstGeom>
          <a:solidFill>
            <a:srgbClr val="FFFF00"/>
          </a:solidFill>
          <a:ln w="9525">
            <a:noFill/>
          </a:ln>
        </p:spPr>
        <p:txBody>
          <a:bodyPr anchor="ctr" anchorCtr="false"/>
          <a:p>
            <a:pPr eaLnBrk="0" hangingPunct="0">
              <a:buSzTx/>
            </a:pPr>
            <a:r>
              <a:rPr lang="en-US" altLang="zh-CN" sz="4400">
                <a:solidFill>
                  <a:srgbClr val="FF3300"/>
                </a:solidFill>
                <a:latin typeface="Tahoma" panose="020B0604030504040204" pitchFamily="34" charset="0"/>
                <a:ea typeface="黑体" panose="02010609060101010101" pitchFamily="2" charset="-122"/>
              </a:rPr>
              <a:t>   3</a:t>
            </a:r>
            <a:r>
              <a:rPr lang="zh-CN" altLang="en-US" sz="4400">
                <a:solidFill>
                  <a:srgbClr val="FF3300"/>
                </a:solidFill>
                <a:latin typeface="Tahoma" panose="020B0604030504040204" pitchFamily="34" charset="0"/>
                <a:ea typeface="黑体" panose="02010609060101010101" pitchFamily="2" charset="-122"/>
              </a:rPr>
              <a:t>、其他资料</a:t>
            </a:r>
            <a:endParaRPr lang="zh-CN" altLang="en-US" sz="4400">
              <a:solidFill>
                <a:srgbClr val="FF3300"/>
              </a:solidFill>
              <a:latin typeface="Tahoma" panose="020B0604030504040204" pitchFamily="34" charset="0"/>
              <a:ea typeface="黑体" panose="02010609060101010101" pitchFamily="2" charset="-122"/>
            </a:endParaRPr>
          </a:p>
        </p:txBody>
      </p:sp>
      <p:sp>
        <p:nvSpPr>
          <p:cNvPr id="11" name="Rectangle 4"/>
          <p:cNvSpPr/>
          <p:nvPr/>
        </p:nvSpPr>
        <p:spPr>
          <a:xfrm>
            <a:off x="4824095" y="4293235"/>
            <a:ext cx="4135755" cy="1198880"/>
          </a:xfrm>
          <a:prstGeom prst="rect">
            <a:avLst/>
          </a:prstGeom>
          <a:solidFill>
            <a:schemeClr val="bg1">
              <a:alpha val="0"/>
            </a:schemeClr>
          </a:solidFill>
          <a:ln w="28575" cap="flat" cmpd="sng">
            <a:solidFill>
              <a:srgbClr val="FF0000"/>
            </a:solidFill>
            <a:prstDash val="solid"/>
            <a:miter/>
            <a:headEnd type="none" w="med" len="med"/>
            <a:tailEnd type="none" w="med" len="med"/>
          </a:ln>
        </p:spPr>
        <p:txBody>
          <a:bodyPr wrap="none" anchor="ctr" anchorCtr="false"/>
          <a:p>
            <a:pPr algn="ctr"/>
            <a:endParaRPr lang="zh-CN" altLang="en-US" sz="1800" b="1" dirty="0">
              <a:solidFill>
                <a:schemeClr val="tx1"/>
              </a:solidFill>
              <a:latin typeface="Tahoma" panose="020B0604030504040204" pitchFamily="34" charset="0"/>
              <a:ea typeface="宋体" pitchFamily="2" charset="-122"/>
            </a:endParaRPr>
          </a:p>
        </p:txBody>
      </p:sp>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blinds(horizontal)">
                                      <p:cBhvr>
                                        <p:cTn id="7" dur="1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bldLvl="0" animBg="true"/>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2" name="图片 1" descr="无标题2"/>
          <p:cNvPicPr>
            <a:picLocks noChangeAspect="true"/>
          </p:cNvPicPr>
          <p:nvPr/>
        </p:nvPicPr>
        <p:blipFill>
          <a:blip r:embed="rId1"/>
          <a:stretch>
            <a:fillRect/>
          </a:stretch>
        </p:blipFill>
        <p:spPr>
          <a:xfrm>
            <a:off x="-28575" y="1017270"/>
            <a:ext cx="9208135" cy="5857240"/>
          </a:xfrm>
          <a:prstGeom prst="rect">
            <a:avLst/>
          </a:prstGeom>
        </p:spPr>
      </p:pic>
      <p:sp>
        <p:nvSpPr>
          <p:cNvPr id="5" name="Oval 4"/>
          <p:cNvSpPr/>
          <p:nvPr/>
        </p:nvSpPr>
        <p:spPr>
          <a:xfrm>
            <a:off x="647700" y="2060893"/>
            <a:ext cx="1981200" cy="685800"/>
          </a:xfrm>
          <a:prstGeom prst="ellipse">
            <a:avLst/>
          </a:prstGeom>
          <a:solidFill>
            <a:schemeClr val="bg1">
              <a:alpha val="0"/>
            </a:schemeClr>
          </a:solidFill>
          <a:ln w="28575" cap="flat" cmpd="sng">
            <a:solidFill>
              <a:srgbClr val="FF0000"/>
            </a:solidFill>
            <a:prstDash val="solid"/>
            <a:round/>
            <a:headEnd type="none" w="med" len="med"/>
            <a:tailEnd type="none" w="med" len="med"/>
          </a:ln>
        </p:spPr>
        <p:txBody>
          <a:bodyPr wrap="none" anchor="ctr" anchorCtr="false"/>
          <a:p>
            <a:pPr algn="ctr"/>
            <a:endParaRPr lang="zh-CN" altLang="en-US" sz="1800" b="1" dirty="0">
              <a:solidFill>
                <a:schemeClr val="tx1"/>
              </a:solidFill>
              <a:latin typeface="Tahoma" panose="020B0604030504040204" pitchFamily="34" charset="0"/>
              <a:ea typeface="宋体" pitchFamily="2" charset="-122"/>
            </a:endParaRPr>
          </a:p>
        </p:txBody>
      </p:sp>
      <p:sp>
        <p:nvSpPr>
          <p:cNvPr id="6" name="AutoShape 5"/>
          <p:cNvSpPr/>
          <p:nvPr/>
        </p:nvSpPr>
        <p:spPr bwMode="auto">
          <a:xfrm>
            <a:off x="3330575" y="1384300"/>
            <a:ext cx="3979863" cy="1752600"/>
          </a:xfrm>
          <a:prstGeom prst="borderCallout2">
            <a:avLst>
              <a:gd name="adj1" fmla="val 2829"/>
              <a:gd name="adj2" fmla="val -2130"/>
              <a:gd name="adj3" fmla="val 8586"/>
              <a:gd name="adj4" fmla="val -17455"/>
              <a:gd name="adj5" fmla="val 32971"/>
              <a:gd name="adj6" fmla="val -29006"/>
            </a:avLst>
          </a:prstGeom>
          <a:solidFill>
            <a:srgbClr val="FFFF00"/>
          </a:solidFill>
          <a:ln w="9525" algn="ctr">
            <a:solidFill>
              <a:srgbClr val="FF0000"/>
            </a:solidFill>
            <a:miter lim="800000"/>
          </a:ln>
        </p:spPr>
        <p:txBody>
          <a:bodyPr/>
          <a:p>
            <a:pPr marL="0" marR="0" lvl="0" indent="0" algn="l" defTabSz="914400" rtl="0" eaLnBrk="1" fontAlgn="base" latinLnBrk="0" hangingPunct="1">
              <a:lnSpc>
                <a:spcPct val="150000"/>
              </a:lnSpc>
              <a:spcBef>
                <a:spcPct val="0"/>
              </a:spcBef>
              <a:spcAft>
                <a:spcPct val="0"/>
              </a:spcAft>
              <a:buClrTx/>
              <a:buSzTx/>
              <a:buFontTx/>
              <a:buNone/>
              <a:defRPr/>
            </a:pPr>
            <a:r>
              <a:rPr kumimoji="0" lang="zh-CN" altLang="en-US" sz="2800" b="1" i="0" u="none" strike="noStrike" kern="1200" cap="none" spc="0" normalizeH="0" baseline="0" noProof="0" dirty="0">
                <a:ln>
                  <a:noFill/>
                </a:ln>
                <a:solidFill>
                  <a:schemeClr val="bg2"/>
                </a:solidFill>
                <a:effectLst/>
                <a:uLnTx/>
                <a:uFillTx/>
                <a:latin typeface="+mn-ea"/>
                <a:ea typeface="+mn-ea"/>
                <a:cs typeface="+mn-cs"/>
              </a:rPr>
              <a:t>指单位经营业务期间发生的各项利息收入。</a:t>
            </a:r>
            <a:endParaRPr kumimoji="0" lang="zh-CN" altLang="en-US" sz="2800" b="1" i="0" u="none" strike="noStrike" kern="1200" cap="none" spc="0" normalizeH="0" baseline="0" noProof="0" dirty="0">
              <a:ln>
                <a:noFill/>
              </a:ln>
              <a:solidFill>
                <a:schemeClr val="bg2"/>
              </a:solidFill>
              <a:effectLst/>
              <a:uLnTx/>
              <a:uFillTx/>
              <a:latin typeface="+mn-ea"/>
              <a:ea typeface="+mn-ea"/>
              <a:cs typeface="+mn-cs"/>
            </a:endParaRPr>
          </a:p>
        </p:txBody>
      </p:sp>
      <p:sp>
        <p:nvSpPr>
          <p:cNvPr id="7" name="AutoShape 5"/>
          <p:cNvSpPr/>
          <p:nvPr/>
        </p:nvSpPr>
        <p:spPr bwMode="auto">
          <a:xfrm>
            <a:off x="4103688" y="3501390"/>
            <a:ext cx="4856163" cy="2446338"/>
          </a:xfrm>
          <a:prstGeom prst="borderCallout2">
            <a:avLst>
              <a:gd name="adj1" fmla="val 2829"/>
              <a:gd name="adj2" fmla="val -2130"/>
              <a:gd name="adj3" fmla="val 2959"/>
              <a:gd name="adj4" fmla="val -18273"/>
              <a:gd name="adj5" fmla="val -31589"/>
              <a:gd name="adj6" fmla="val -43275"/>
            </a:avLst>
          </a:prstGeom>
          <a:solidFill>
            <a:srgbClr val="FFFF00"/>
          </a:solidFill>
          <a:ln w="9525" algn="ctr">
            <a:solidFill>
              <a:srgbClr val="FF0000"/>
            </a:solidFill>
            <a:miter lim="800000"/>
          </a:ln>
        </p:spPr>
        <p:txBody>
          <a:bodyPr/>
          <a:p>
            <a:pPr marL="0" marR="0" lvl="0" indent="0" algn="l" defTabSz="914400" rtl="0" eaLnBrk="1" fontAlgn="base" latinLnBrk="0" hangingPunct="1">
              <a:lnSpc>
                <a:spcPct val="150000"/>
              </a:lnSpc>
              <a:spcBef>
                <a:spcPct val="0"/>
              </a:spcBef>
              <a:spcAft>
                <a:spcPct val="0"/>
              </a:spcAft>
              <a:buClrTx/>
              <a:buSzTx/>
              <a:buFontTx/>
              <a:buNone/>
              <a:defRPr/>
            </a:pPr>
            <a:r>
              <a:rPr kumimoji="0" lang="zh-CN" altLang="en-US" sz="2800" b="1" i="0" u="none" strike="noStrike" kern="1200" cap="none" spc="0" normalizeH="0" baseline="0" noProof="0" dirty="0">
                <a:ln>
                  <a:noFill/>
                </a:ln>
                <a:solidFill>
                  <a:schemeClr val="bg2"/>
                </a:solidFill>
                <a:effectLst/>
                <a:uLnTx/>
                <a:uFillTx/>
                <a:latin typeface="+mn-ea"/>
                <a:ea typeface="+mn-ea"/>
                <a:cs typeface="+mn-cs"/>
              </a:rPr>
              <a:t>财政拨款上缴财政等一般也产生利息，因为上报的是</a:t>
            </a:r>
            <a:r>
              <a:rPr kumimoji="0" lang="zh-CN" altLang="en-US" sz="2800" b="1" i="0" u="none" strike="noStrike" kern="1200" cap="none" spc="0" normalizeH="0" baseline="0" noProof="0" dirty="0">
                <a:ln>
                  <a:noFill/>
                </a:ln>
                <a:solidFill>
                  <a:srgbClr val="FF0000"/>
                </a:solidFill>
                <a:effectLst/>
                <a:uLnTx/>
                <a:uFillTx/>
                <a:latin typeface="+mn-ea"/>
                <a:ea typeface="+mn-ea"/>
                <a:cs typeface="+mn-cs"/>
              </a:rPr>
              <a:t>累计发生额</a:t>
            </a:r>
            <a:r>
              <a:rPr kumimoji="0" lang="zh-CN" altLang="en-US" sz="2800" b="1" i="0" u="none" strike="noStrike" kern="1200" cap="none" spc="0" normalizeH="0" baseline="0" noProof="0" dirty="0">
                <a:ln>
                  <a:noFill/>
                </a:ln>
                <a:solidFill>
                  <a:schemeClr val="bg2"/>
                </a:solidFill>
                <a:effectLst/>
                <a:uLnTx/>
                <a:uFillTx/>
                <a:latin typeface="+mn-ea"/>
                <a:ea typeface="+mn-ea"/>
                <a:cs typeface="+mn-cs"/>
              </a:rPr>
              <a:t>不是余额。</a:t>
            </a:r>
            <a:endParaRPr kumimoji="0" lang="zh-CN" altLang="en-US" sz="2800" b="1" i="0" u="none" strike="noStrike" kern="1200" cap="none" spc="0" normalizeH="0" baseline="0" noProof="0" dirty="0">
              <a:ln>
                <a:noFill/>
              </a:ln>
              <a:solidFill>
                <a:schemeClr val="bg2"/>
              </a:solidFill>
              <a:effectLst/>
              <a:uLnTx/>
              <a:uFillTx/>
              <a:latin typeface="+mn-ea"/>
              <a:ea typeface="+mn-ea"/>
              <a:cs typeface="+mn-cs"/>
            </a:endParaRPr>
          </a:p>
        </p:txBody>
      </p:sp>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linds(horizontal)">
                                      <p:cBhvr>
                                        <p:cTn id="7" dur="500"/>
                                        <p:tgtEl>
                                          <p:spTgt spid="5"/>
                                        </p:tgtEl>
                                      </p:cBhvr>
                                    </p:animEffect>
                                  </p:childTnLst>
                                </p:cTn>
                              </p:par>
                            </p:childTnLst>
                          </p:cTn>
                        </p:par>
                        <p:par>
                          <p:cTn id="8" fill="hold">
                            <p:stCondLst>
                              <p:cond delay="500"/>
                            </p:stCondLst>
                            <p:childTnLst>
                              <p:par>
                                <p:cTn id="9" presetID="3" presetClass="entr" presetSubtype="10"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blinds(horizontal)">
                                      <p:cBhvr>
                                        <p:cTn id="11" dur="1000"/>
                                        <p:tgtEl>
                                          <p:spTgt spid="6"/>
                                        </p:tgtEl>
                                      </p:cBhvr>
                                    </p:animEffect>
                                  </p:childTnLst>
                                </p:cTn>
                              </p:par>
                            </p:childTnLst>
                          </p:cTn>
                        </p:par>
                      </p:childTnLst>
                    </p:cTn>
                  </p:par>
                  <p:par>
                    <p:cTn id="12" fill="hold">
                      <p:stCondLst>
                        <p:cond delay="indefinite"/>
                      </p:stCondLst>
                      <p:childTnLst>
                        <p:par>
                          <p:cTn id="13" fill="hold">
                            <p:stCondLst>
                              <p:cond delay="0"/>
                            </p:stCondLst>
                            <p:childTnLst>
                              <p:par>
                                <p:cTn id="14" presetID="2" presetClass="entr" presetSubtype="4" fill="hold" grpId="0" nodeType="clickEffect">
                                  <p:stCondLst>
                                    <p:cond delay="0"/>
                                  </p:stCondLst>
                                  <p:childTnLst>
                                    <p:set>
                                      <p:cBhvr>
                                        <p:cTn id="15" dur="1" fill="hold">
                                          <p:stCondLst>
                                            <p:cond delay="0"/>
                                          </p:stCondLst>
                                        </p:cTn>
                                        <p:tgtEl>
                                          <p:spTgt spid="7"/>
                                        </p:tgtEl>
                                        <p:attrNameLst>
                                          <p:attrName>style.visibility</p:attrName>
                                        </p:attrNameLst>
                                      </p:cBhvr>
                                      <p:to>
                                        <p:strVal val="visible"/>
                                      </p:to>
                                    </p:set>
                                    <p:anim calcmode="lin" valueType="num">
                                      <p:cBhvr additive="base">
                                        <p:cTn id="16" dur="500" fill="hold"/>
                                        <p:tgtEl>
                                          <p:spTgt spid="7"/>
                                        </p:tgtEl>
                                        <p:attrNameLst>
                                          <p:attrName>ppt_x</p:attrName>
                                        </p:attrNameLst>
                                      </p:cBhvr>
                                      <p:tavLst>
                                        <p:tav tm="0">
                                          <p:val>
                                            <p:strVal val="#ppt_x"/>
                                          </p:val>
                                        </p:tav>
                                        <p:tav tm="100000">
                                          <p:val>
                                            <p:strVal val="#ppt_x"/>
                                          </p:val>
                                        </p:tav>
                                      </p:tavLst>
                                    </p:anim>
                                    <p:anim calcmode="lin" valueType="num">
                                      <p:cBhvr additive="base">
                                        <p:cTn id="17"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ldLvl="0" animBg="true"/>
      <p:bldP spid="6" grpId="0" bldLvl="0" animBg="true"/>
      <p:bldP spid="7" grpId="0" bldLvl="0" animBg="true"/>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2" name="图片 1" descr="无标题2"/>
          <p:cNvPicPr>
            <a:picLocks noChangeAspect="true"/>
          </p:cNvPicPr>
          <p:nvPr/>
        </p:nvPicPr>
        <p:blipFill>
          <a:blip r:embed="rId1"/>
          <a:stretch>
            <a:fillRect/>
          </a:stretch>
        </p:blipFill>
        <p:spPr>
          <a:xfrm>
            <a:off x="0" y="1052830"/>
            <a:ext cx="9144000" cy="5716270"/>
          </a:xfrm>
          <a:prstGeom prst="rect">
            <a:avLst/>
          </a:prstGeom>
        </p:spPr>
      </p:pic>
      <p:sp>
        <p:nvSpPr>
          <p:cNvPr id="5" name="Oval 4"/>
          <p:cNvSpPr/>
          <p:nvPr/>
        </p:nvSpPr>
        <p:spPr>
          <a:xfrm>
            <a:off x="647700" y="3501073"/>
            <a:ext cx="1981200" cy="685800"/>
          </a:xfrm>
          <a:prstGeom prst="ellipse">
            <a:avLst/>
          </a:prstGeom>
          <a:solidFill>
            <a:schemeClr val="bg1">
              <a:alpha val="0"/>
            </a:schemeClr>
          </a:solidFill>
          <a:ln w="28575" cap="flat" cmpd="sng">
            <a:solidFill>
              <a:srgbClr val="FF0000"/>
            </a:solidFill>
            <a:prstDash val="solid"/>
            <a:round/>
            <a:headEnd type="none" w="med" len="med"/>
            <a:tailEnd type="none" w="med" len="med"/>
          </a:ln>
        </p:spPr>
        <p:txBody>
          <a:bodyPr wrap="none" anchor="ctr" anchorCtr="false"/>
          <a:p>
            <a:pPr algn="ctr"/>
            <a:endParaRPr lang="zh-CN" altLang="en-US" sz="1800" b="1" dirty="0">
              <a:solidFill>
                <a:schemeClr val="tx1"/>
              </a:solidFill>
              <a:latin typeface="Tahoma" panose="020B0604030504040204" pitchFamily="34" charset="0"/>
              <a:ea typeface="宋体" pitchFamily="2" charset="-122"/>
            </a:endParaRPr>
          </a:p>
        </p:txBody>
      </p:sp>
      <p:sp>
        <p:nvSpPr>
          <p:cNvPr id="3" name="AutoShape 5"/>
          <p:cNvSpPr/>
          <p:nvPr/>
        </p:nvSpPr>
        <p:spPr bwMode="auto">
          <a:xfrm>
            <a:off x="4679633" y="2600960"/>
            <a:ext cx="3979863" cy="2592388"/>
          </a:xfrm>
          <a:prstGeom prst="borderCallout2">
            <a:avLst>
              <a:gd name="adj1" fmla="val 2829"/>
              <a:gd name="adj2" fmla="val -2130"/>
              <a:gd name="adj3" fmla="val 2829"/>
              <a:gd name="adj4" fmla="val -43884"/>
              <a:gd name="adj5" fmla="val 25041"/>
              <a:gd name="adj6" fmla="val -59639"/>
            </a:avLst>
          </a:prstGeom>
          <a:solidFill>
            <a:srgbClr val="FFFF00"/>
          </a:solidFill>
          <a:ln w="9525" algn="ctr">
            <a:solidFill>
              <a:srgbClr val="FF0000"/>
            </a:solidFill>
            <a:miter lim="800000"/>
          </a:ln>
        </p:spPr>
        <p:txBody>
          <a:bodyPr/>
          <a:p>
            <a:pPr marL="0" marR="0" lvl="0" indent="457200" algn="l" defTabSz="914400" rtl="0" eaLnBrk="1" fontAlgn="ctr" latinLnBrk="0" hangingPunct="1">
              <a:lnSpc>
                <a:spcPct val="150000"/>
              </a:lnSpc>
              <a:spcBef>
                <a:spcPct val="0"/>
              </a:spcBef>
              <a:spcAft>
                <a:spcPct val="0"/>
              </a:spcAft>
              <a:buClrTx/>
              <a:buSzTx/>
              <a:buFontTx/>
              <a:buNone/>
              <a:defRPr/>
            </a:pPr>
            <a:r>
              <a:rPr kumimoji="0" lang="zh-CN" altLang="en-US" sz="2800" b="1" i="0" u="none" strike="noStrike" kern="1200" cap="none" spc="0" normalizeH="0" baseline="0" noProof="0" dirty="0">
                <a:ln>
                  <a:noFill/>
                </a:ln>
                <a:solidFill>
                  <a:schemeClr val="bg2"/>
                </a:solidFill>
                <a:effectLst/>
                <a:uLnTx/>
                <a:uFillTx/>
                <a:latin typeface="+mn-ea"/>
                <a:ea typeface="+mn-ea"/>
                <a:cs typeface="+mn-cs"/>
              </a:rPr>
              <a:t>指单位经营业务期间发生的短期借款利息、长期借款利息等各项利息支出。</a:t>
            </a:r>
            <a:endParaRPr kumimoji="0" lang="zh-CN" altLang="en-US" sz="2800" b="1" i="0" u="none" strike="noStrike" kern="1200" cap="none" spc="0" normalizeH="0" baseline="0" noProof="0" dirty="0">
              <a:ln>
                <a:noFill/>
              </a:ln>
              <a:solidFill>
                <a:schemeClr val="bg2"/>
              </a:solidFill>
              <a:effectLst/>
              <a:uLnTx/>
              <a:uFillTx/>
              <a:latin typeface="+mn-ea"/>
              <a:ea typeface="+mn-ea"/>
              <a:cs typeface="+mn-cs"/>
            </a:endParaRPr>
          </a:p>
        </p:txBody>
      </p:sp>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linds(horizontal)">
                                      <p:cBhvr>
                                        <p:cTn id="7" dur="500"/>
                                        <p:tgtEl>
                                          <p:spTgt spid="5"/>
                                        </p:tgtEl>
                                      </p:cBhvr>
                                    </p:animEffect>
                                  </p:childTnLst>
                                </p:cTn>
                              </p:par>
                            </p:childTnLst>
                          </p:cTn>
                        </p:par>
                        <p:par>
                          <p:cTn id="8" fill="hold">
                            <p:stCondLst>
                              <p:cond delay="500"/>
                            </p:stCondLst>
                            <p:childTnLst>
                              <p:par>
                                <p:cTn id="9" presetID="3" presetClass="entr" presetSubtype="10"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blinds(horizontal)">
                                      <p:cBhvr>
                                        <p:cTn id="11" dur="1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ldLvl="0" animBg="true"/>
      <p:bldP spid="3" grpId="0" bldLvl="0" animBg="true"/>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8193" name="Rectangle 2"/>
          <p:cNvSpPr>
            <a:spLocks noGrp="true"/>
          </p:cNvSpPr>
          <p:nvPr>
            <p:ph type="body" idx="4294967295"/>
          </p:nvPr>
        </p:nvSpPr>
        <p:spPr>
          <a:xfrm>
            <a:off x="-130175" y="946150"/>
            <a:ext cx="9274175" cy="4418013"/>
          </a:xfrm>
        </p:spPr>
        <p:txBody>
          <a:bodyPr vert="horz" wrap="square" lIns="91440" tIns="45720" rIns="91440" bIns="45720" anchor="t" anchorCtr="false"/>
          <a:p>
            <a:pPr eaLnBrk="1" hangingPunct="1">
              <a:lnSpc>
                <a:spcPct val="150000"/>
              </a:lnSpc>
              <a:buNone/>
            </a:pPr>
            <a:r>
              <a:rPr lang="zh-CN" altLang="en-US" sz="4000" b="1" dirty="0">
                <a:ea typeface="黑体" panose="02010609060101010101" pitchFamily="2" charset="-122"/>
              </a:rPr>
              <a:t>    年报</a:t>
            </a:r>
            <a:r>
              <a:rPr lang="en-US" altLang="zh-CN" sz="4000" b="1" dirty="0">
                <a:ea typeface="黑体" panose="02010609060101010101" pitchFamily="2" charset="-122"/>
              </a:rPr>
              <a:t>:</a:t>
            </a:r>
            <a:endParaRPr lang="en-US" altLang="zh-CN" sz="4000" b="1" dirty="0">
              <a:ea typeface="黑体" panose="02010609060101010101" pitchFamily="2" charset="-122"/>
            </a:endParaRPr>
          </a:p>
          <a:p>
            <a:pPr eaLnBrk="1" hangingPunct="1">
              <a:lnSpc>
                <a:spcPct val="150000"/>
              </a:lnSpc>
              <a:buNone/>
            </a:pPr>
            <a:r>
              <a:rPr lang="zh-CN" altLang="en-US" sz="5400" dirty="0">
                <a:solidFill>
                  <a:srgbClr val="FF0000"/>
                </a:solidFill>
                <a:ea typeface="黑体" panose="02010609060101010101" pitchFamily="2" charset="-122"/>
              </a:rPr>
              <a:t>       </a:t>
            </a:r>
            <a:r>
              <a:rPr lang="zh-CN" altLang="en-US" sz="4800" dirty="0">
                <a:solidFill>
                  <a:srgbClr val="FF0000"/>
                </a:solidFill>
                <a:ea typeface="黑体" panose="02010609060101010101" pitchFamily="2" charset="-122"/>
              </a:rPr>
              <a:t>删除</a:t>
            </a:r>
            <a:r>
              <a:rPr lang="zh-CN" altLang="en-US" sz="4800" dirty="0">
                <a:ea typeface="黑体" panose="02010609060101010101" pitchFamily="2" charset="-122"/>
              </a:rPr>
              <a:t>指标</a:t>
            </a:r>
            <a:r>
              <a:rPr lang="en-US" altLang="zh-CN" sz="4800" dirty="0">
                <a:ea typeface="黑体" panose="02010609060101010101" pitchFamily="2" charset="-122"/>
              </a:rPr>
              <a:t>:</a:t>
            </a:r>
            <a:r>
              <a:rPr lang="zh-CN" altLang="en-US" sz="4800" b="1" dirty="0">
                <a:solidFill>
                  <a:srgbClr val="FF0000"/>
                </a:solidFill>
              </a:rPr>
              <a:t>平均用工人数</a:t>
            </a:r>
            <a:endParaRPr lang="zh-CN" altLang="en-US" sz="4800" b="1" dirty="0">
              <a:solidFill>
                <a:srgbClr val="FF0000"/>
              </a:solidFill>
            </a:endParaRPr>
          </a:p>
          <a:p>
            <a:pPr eaLnBrk="1" hangingPunct="1">
              <a:lnSpc>
                <a:spcPct val="150000"/>
              </a:lnSpc>
              <a:buNone/>
            </a:pPr>
            <a:r>
              <a:rPr lang="zh-CN" altLang="en-US" sz="4800" b="1" dirty="0">
                <a:solidFill>
                  <a:srgbClr val="FF0000"/>
                </a:solidFill>
              </a:rPr>
              <a:t> </a:t>
            </a:r>
            <a:r>
              <a:rPr lang="en-US" altLang="zh-CN" sz="4800" b="1" dirty="0">
                <a:solidFill>
                  <a:srgbClr val="FF0000"/>
                </a:solidFill>
              </a:rPr>
              <a:t>                        </a:t>
            </a:r>
            <a:r>
              <a:rPr lang="zh-CN" altLang="en-US" sz="4800" b="1" dirty="0">
                <a:solidFill>
                  <a:srgbClr val="FF0000"/>
                </a:solidFill>
              </a:rPr>
              <a:t>单位建筑面积</a:t>
            </a:r>
            <a:endParaRPr lang="zh-CN" altLang="en-US" sz="5400" b="1" dirty="0">
              <a:solidFill>
                <a:srgbClr val="FF0000"/>
              </a:solidFill>
            </a:endParaRPr>
          </a:p>
          <a:p>
            <a:pPr eaLnBrk="1" hangingPunct="1">
              <a:lnSpc>
                <a:spcPct val="150000"/>
              </a:lnSpc>
              <a:buNone/>
            </a:pPr>
            <a:r>
              <a:rPr lang="en-US" altLang="zh-CN" sz="5400" b="1" dirty="0">
                <a:solidFill>
                  <a:srgbClr val="FF0000"/>
                </a:solidFill>
                <a:ea typeface="黑体" panose="02010609060101010101" pitchFamily="2" charset="-122"/>
              </a:rPr>
              <a:t>  </a:t>
            </a:r>
            <a:endParaRPr lang="zh-CN" altLang="en-US" sz="5400" b="1" dirty="0">
              <a:solidFill>
                <a:srgbClr val="FF0000"/>
              </a:solidFill>
              <a:ea typeface="黑体" panose="02010609060101010101" pitchFamily="2" charset="-122"/>
            </a:endParaRPr>
          </a:p>
        </p:txBody>
      </p:sp>
      <p:sp>
        <p:nvSpPr>
          <p:cNvPr id="8194" name="矩形 2"/>
          <p:cNvSpPr/>
          <p:nvPr/>
        </p:nvSpPr>
        <p:spPr>
          <a:xfrm>
            <a:off x="2754313" y="325438"/>
            <a:ext cx="3505200" cy="830262"/>
          </a:xfrm>
          <a:prstGeom prst="rect">
            <a:avLst/>
          </a:prstGeom>
          <a:noFill/>
          <a:ln w="9525">
            <a:noFill/>
          </a:ln>
        </p:spPr>
        <p:txBody>
          <a:bodyPr anchor="t" anchorCtr="false">
            <a:spAutoFit/>
          </a:bodyPr>
          <a:p>
            <a:pPr algn="ctr"/>
            <a:r>
              <a:rPr lang="zh-CN" altLang="en-US" b="1" dirty="0">
                <a:solidFill>
                  <a:srgbClr val="FFFF00"/>
                </a:solidFill>
                <a:latin typeface="Times New Roman" panose="02020603050405020304" pitchFamily="18" charset="0"/>
                <a:ea typeface="仿宋_GB2312" panose="02010609030101010101" pitchFamily="49" charset="-122"/>
              </a:rPr>
              <a:t>指标变化</a:t>
            </a:r>
            <a:endParaRPr lang="zh-CN" altLang="en-US" b="1" dirty="0">
              <a:solidFill>
                <a:srgbClr val="FFFF00"/>
              </a:solidFill>
              <a:latin typeface="Times New Roman" panose="02020603050405020304" pitchFamily="18" charset="0"/>
              <a:ea typeface="仿宋_GB2312" panose="02010609030101010101" pitchFamily="49" charset="-122"/>
            </a:endParaRPr>
          </a:p>
        </p:txBody>
      </p:sp>
    </p:spTree>
  </p:cSld>
  <p:clrMapOvr>
    <a:masterClrMapping/>
  </p:clrMapOvr>
  <p:transition spd="slow"/>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7345" name="Rectangle 2"/>
          <p:cNvSpPr/>
          <p:nvPr/>
        </p:nvSpPr>
        <p:spPr>
          <a:xfrm>
            <a:off x="1600200" y="1066800"/>
            <a:ext cx="7086600" cy="4343400"/>
          </a:xfrm>
          <a:prstGeom prst="rect">
            <a:avLst/>
          </a:prstGeom>
          <a:noFill/>
          <a:ln w="9525">
            <a:noFill/>
          </a:ln>
        </p:spPr>
        <p:txBody>
          <a:bodyPr anchor="ctr" anchorCtr="false"/>
          <a:p>
            <a:r>
              <a:rPr lang="zh-CN" altLang="en-US" sz="5400" b="1" dirty="0">
                <a:solidFill>
                  <a:schemeClr val="tx1"/>
                </a:solidFill>
                <a:latin typeface="黑体" panose="02010609060101010101" pitchFamily="2" charset="-122"/>
                <a:ea typeface="黑体" panose="02010609060101010101" pitchFamily="2" charset="-122"/>
              </a:rPr>
              <a:t>企业化管理事业单位</a:t>
            </a:r>
            <a:br>
              <a:rPr lang="zh-CN" altLang="en-US" sz="5400" b="1" dirty="0">
                <a:solidFill>
                  <a:schemeClr val="tx1"/>
                </a:solidFill>
                <a:latin typeface="黑体" panose="02010609060101010101" pitchFamily="2" charset="-122"/>
                <a:ea typeface="黑体" panose="02010609060101010101" pitchFamily="2" charset="-122"/>
              </a:rPr>
            </a:br>
            <a:r>
              <a:rPr lang="zh-CN" altLang="en-US" sz="5400" b="1" dirty="0">
                <a:solidFill>
                  <a:schemeClr val="tx1"/>
                </a:solidFill>
                <a:latin typeface="黑体" panose="02010609060101010101" pitchFamily="2" charset="-122"/>
                <a:ea typeface="黑体" panose="02010609060101010101" pitchFamily="2" charset="-122"/>
              </a:rPr>
              <a:t>填报指标对照表</a:t>
            </a:r>
            <a:br>
              <a:rPr lang="zh-CN" altLang="en-US" sz="5400" b="1" dirty="0">
                <a:solidFill>
                  <a:schemeClr val="tx1"/>
                </a:solidFill>
                <a:latin typeface="黑体" panose="02010609060101010101" pitchFamily="2" charset="-122"/>
                <a:ea typeface="黑体" panose="02010609060101010101" pitchFamily="2" charset="-122"/>
              </a:rPr>
            </a:br>
            <a:br>
              <a:rPr lang="zh-CN" altLang="en-US" sz="5400" b="1" dirty="0">
                <a:solidFill>
                  <a:schemeClr val="tx1"/>
                </a:solidFill>
                <a:latin typeface="黑体" panose="02010609060101010101" pitchFamily="2" charset="-122"/>
                <a:ea typeface="黑体" panose="02010609060101010101" pitchFamily="2" charset="-122"/>
              </a:rPr>
            </a:br>
            <a:r>
              <a:rPr lang="zh-CN" altLang="en-US" sz="2400" dirty="0">
                <a:solidFill>
                  <a:schemeClr val="tx1"/>
                </a:solidFill>
                <a:latin typeface="黑体" panose="02010609060101010101" pitchFamily="2" charset="-122"/>
                <a:ea typeface="黑体" panose="02010609060101010101" pitchFamily="2" charset="-122"/>
              </a:rPr>
              <a:t>（依据北京市财政局</a:t>
            </a:r>
            <a:r>
              <a:rPr lang="en-US" altLang="zh-CN" sz="2400" dirty="0">
                <a:solidFill>
                  <a:schemeClr val="tx1"/>
                </a:solidFill>
                <a:latin typeface="黑体" panose="02010609060101010101" pitchFamily="2" charset="-122"/>
                <a:ea typeface="黑体" panose="02010609060101010101" pitchFamily="2" charset="-122"/>
              </a:rPr>
              <a:t>《</a:t>
            </a:r>
            <a:r>
              <a:rPr lang="zh-CN" altLang="en-US" sz="2400" dirty="0">
                <a:solidFill>
                  <a:schemeClr val="tx1"/>
                </a:solidFill>
                <a:latin typeface="黑体" panose="02010609060101010101" pitchFamily="2" charset="-122"/>
                <a:ea typeface="黑体" panose="02010609060101010101" pitchFamily="2" charset="-122"/>
              </a:rPr>
              <a:t>政府部门财务报告培训资料</a:t>
            </a:r>
            <a:r>
              <a:rPr lang="en-US" altLang="zh-CN" sz="2400" dirty="0">
                <a:solidFill>
                  <a:schemeClr val="tx1"/>
                </a:solidFill>
                <a:latin typeface="黑体" panose="02010609060101010101" pitchFamily="2" charset="-122"/>
                <a:ea typeface="黑体" panose="02010609060101010101" pitchFamily="2" charset="-122"/>
              </a:rPr>
              <a:t>》</a:t>
            </a:r>
            <a:r>
              <a:rPr lang="zh-CN" altLang="en-US" sz="2400" dirty="0">
                <a:solidFill>
                  <a:schemeClr val="tx1"/>
                </a:solidFill>
                <a:latin typeface="黑体" panose="02010609060101010101" pitchFamily="2" charset="-122"/>
                <a:ea typeface="黑体" panose="02010609060101010101" pitchFamily="2" charset="-122"/>
              </a:rPr>
              <a:t>中会计科目与报表项目对照表设置，仅供参考。）</a:t>
            </a:r>
            <a:endParaRPr lang="zh-CN" altLang="en-US" sz="2400" dirty="0">
              <a:solidFill>
                <a:schemeClr val="tx1"/>
              </a:solidFill>
              <a:latin typeface="黑体" panose="02010609060101010101" pitchFamily="2" charset="-122"/>
              <a:ea typeface="黑体" panose="02010609060101010101" pitchFamily="2" charset="-122"/>
            </a:endParaRPr>
          </a:p>
          <a:p>
            <a:endParaRPr lang="zh-CN" altLang="en-US" sz="2400" dirty="0">
              <a:solidFill>
                <a:schemeClr val="tx1"/>
              </a:solidFill>
              <a:latin typeface="黑体" panose="02010609060101010101" pitchFamily="2" charset="-122"/>
              <a:ea typeface="黑体" panose="02010609060101010101" pitchFamily="2" charset="-122"/>
            </a:endParaRPr>
          </a:p>
        </p:txBody>
      </p:sp>
    </p:spTree>
  </p:cSld>
  <p:clrMapOvr>
    <a:masterClrMapping/>
  </p:clrMapOvr>
  <p:transition spd="slow"/>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8369" name="Rectangle 2"/>
          <p:cNvSpPr>
            <a:spLocks noGrp="true"/>
          </p:cNvSpPr>
          <p:nvPr>
            <p:ph type="title" idx="4294967295"/>
          </p:nvPr>
        </p:nvSpPr>
        <p:spPr>
          <a:xfrm>
            <a:off x="1295400" y="304800"/>
            <a:ext cx="7543800" cy="1431925"/>
          </a:xfrm>
        </p:spPr>
        <p:txBody>
          <a:bodyPr vert="horz" wrap="square" lIns="91440" tIns="45720" rIns="91440" bIns="45720" anchor="ctr" anchorCtr="false"/>
          <a:p>
            <a:pPr eaLnBrk="1" hangingPunct="1"/>
            <a:r>
              <a:rPr lang="zh-CN" altLang="en-US" sz="3200" dirty="0">
                <a:solidFill>
                  <a:srgbClr val="FFFF00"/>
                </a:solidFill>
              </a:rPr>
              <a:t>企业化管理</a:t>
            </a:r>
            <a:r>
              <a:rPr lang="zh-CN" altLang="en-US" sz="3200" dirty="0">
                <a:solidFill>
                  <a:schemeClr val="tx1"/>
                </a:solidFill>
              </a:rPr>
              <a:t>事业单位</a:t>
            </a:r>
            <a:br>
              <a:rPr lang="zh-CN" altLang="en-US" dirty="0">
                <a:solidFill>
                  <a:schemeClr val="tx1"/>
                </a:solidFill>
              </a:rPr>
            </a:br>
            <a:r>
              <a:rPr lang="zh-CN" altLang="en-US" dirty="0">
                <a:solidFill>
                  <a:schemeClr val="tx1"/>
                </a:solidFill>
              </a:rPr>
              <a:t>     填报指标对照（</a:t>
            </a:r>
            <a:r>
              <a:rPr lang="en-US" altLang="zh-CN" dirty="0">
                <a:solidFill>
                  <a:schemeClr val="tx1"/>
                </a:solidFill>
              </a:rPr>
              <a:t>1</a:t>
            </a:r>
            <a:r>
              <a:rPr lang="zh-CN" altLang="en-US" dirty="0">
                <a:solidFill>
                  <a:schemeClr val="tx1"/>
                </a:solidFill>
              </a:rPr>
              <a:t>）</a:t>
            </a:r>
            <a:endParaRPr lang="zh-CN" altLang="en-US" dirty="0">
              <a:solidFill>
                <a:schemeClr val="tx1"/>
              </a:solidFill>
            </a:endParaRPr>
          </a:p>
        </p:txBody>
      </p:sp>
      <p:graphicFrame>
        <p:nvGraphicFramePr>
          <p:cNvPr id="226334" name="Group 30"/>
          <p:cNvGraphicFramePr>
            <a:graphicFrameLocks noGrp="true"/>
          </p:cNvGraphicFramePr>
          <p:nvPr>
            <p:ph idx="1"/>
          </p:nvPr>
        </p:nvGraphicFramePr>
        <p:xfrm>
          <a:off x="847725" y="1822450"/>
          <a:ext cx="8097891" cy="5038725"/>
        </p:xfrm>
        <a:graphic>
          <a:graphicData uri="http://schemas.openxmlformats.org/drawingml/2006/table">
            <a:tbl>
              <a:tblPr/>
              <a:tblGrid>
                <a:gridCol w="2777686"/>
                <a:gridCol w="1066768"/>
                <a:gridCol w="3190078"/>
                <a:gridCol w="1063359"/>
              </a:tblGrid>
              <a:tr h="730260">
                <a:tc>
                  <a:txBody>
                    <a:bodyPr/>
                    <a:lstStyle/>
                    <a:p>
                      <a:pPr marL="0" marR="0" lvl="0" indent="0" algn="ctr" defTabSz="914400" rtl="0" eaLnBrk="1" fontAlgn="ctr" latinLnBrk="0" hangingPunct="1">
                        <a:lnSpc>
                          <a:spcPct val="100000"/>
                        </a:lnSpc>
                        <a:spcBef>
                          <a:spcPct val="0"/>
                        </a:spcBef>
                        <a:spcAft>
                          <a:spcPct val="0"/>
                        </a:spcAft>
                        <a:buClrTx/>
                        <a:buSzTx/>
                        <a:buFontTx/>
                        <a:buNone/>
                      </a:pPr>
                      <a:r>
                        <a:rPr kumimoji="0" lang="zh-CN" altLang="en-US" sz="2400" b="1" i="0" u="none" strike="noStrike" cap="none" normalizeH="0" baseline="0" dirty="0" smtClean="0">
                          <a:ln>
                            <a:noFill/>
                          </a:ln>
                          <a:solidFill>
                            <a:schemeClr val="tx1"/>
                          </a:solidFill>
                          <a:effectLst/>
                          <a:latin typeface="宋体" pitchFamily="2" charset="-122"/>
                          <a:ea typeface="宋体" pitchFamily="2" charset="-122"/>
                        </a:rPr>
                        <a:t>指标名称</a:t>
                      </a:r>
                      <a:endParaRPr kumimoji="0" lang="zh-CN" altLang="en-US" sz="2400" b="1" i="0" u="none" strike="noStrike" cap="none" normalizeH="0" baseline="0" dirty="0" smtClean="0">
                        <a:ln>
                          <a:noFill/>
                        </a:ln>
                        <a:solidFill>
                          <a:schemeClr val="tx1"/>
                        </a:solidFill>
                        <a:effectLst/>
                        <a:latin typeface="Arial" panose="020B0604020202020204" pitchFamily="34" charset="0"/>
                        <a:ea typeface="宋体" pitchFamily="2" charset="-122"/>
                      </a:endParaRPr>
                    </a:p>
                  </a:txBody>
                  <a:tcPr anchor="ctr" horzOverflow="overflow">
                    <a:lnL>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pPr>
                      <a:r>
                        <a:rPr kumimoji="0" lang="zh-CN" altLang="en-US" sz="2400" b="1" i="0" u="none" strike="noStrike" cap="none" normalizeH="0" baseline="0" dirty="0" smtClean="0">
                          <a:ln>
                            <a:noFill/>
                          </a:ln>
                          <a:solidFill>
                            <a:schemeClr val="tx1"/>
                          </a:solidFill>
                          <a:effectLst/>
                          <a:latin typeface="宋体" pitchFamily="2" charset="-122"/>
                          <a:ea typeface="宋体" pitchFamily="2" charset="-122"/>
                        </a:rPr>
                        <a:t>代码</a:t>
                      </a:r>
                      <a:endParaRPr kumimoji="0" lang="zh-CN" altLang="en-US" sz="2400" b="1" i="0" u="none" strike="noStrike" cap="none" normalizeH="0" baseline="0" dirty="0" smtClean="0">
                        <a:ln>
                          <a:noFill/>
                        </a:ln>
                        <a:solidFill>
                          <a:schemeClr val="tx1"/>
                        </a:solidFill>
                        <a:effectLst/>
                        <a:latin typeface="Arial" panose="020B0604020202020204" pitchFamily="34" charset="0"/>
                        <a:ea typeface="宋体" pitchFamily="2" charset="-122"/>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pPr>
                      <a:r>
                        <a:rPr kumimoji="0" lang="zh-CN" altLang="en-US" sz="2400" b="1" i="0" u="none" strike="noStrike" cap="none" normalizeH="0" baseline="0" dirty="0" smtClean="0">
                          <a:ln>
                            <a:noFill/>
                          </a:ln>
                          <a:solidFill>
                            <a:schemeClr val="tx1"/>
                          </a:solidFill>
                          <a:effectLst/>
                          <a:latin typeface="宋体" pitchFamily="2" charset="-122"/>
                          <a:ea typeface="宋体" pitchFamily="2" charset="-122"/>
                        </a:rPr>
                        <a:t>对应指标</a:t>
                      </a:r>
                      <a:endParaRPr kumimoji="0" lang="zh-CN" altLang="en-US" sz="2400" b="1" i="0" u="none" strike="noStrike" cap="none" normalizeH="0" baseline="0" dirty="0" smtClean="0">
                        <a:ln>
                          <a:noFill/>
                        </a:ln>
                        <a:solidFill>
                          <a:schemeClr val="tx1"/>
                        </a:solidFill>
                        <a:effectLst/>
                        <a:latin typeface="Arial" panose="020B0604020202020204" pitchFamily="34" charset="0"/>
                        <a:ea typeface="宋体" pitchFamily="2" charset="-122"/>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pPr>
                      <a:r>
                        <a:rPr kumimoji="0" lang="zh-CN" altLang="en-US" sz="2400" b="1" i="0" u="none" strike="noStrike" cap="none" normalizeH="0" baseline="0" dirty="0" smtClean="0">
                          <a:ln>
                            <a:noFill/>
                          </a:ln>
                          <a:solidFill>
                            <a:schemeClr val="tx1"/>
                          </a:solidFill>
                          <a:effectLst/>
                          <a:latin typeface="宋体" pitchFamily="2" charset="-122"/>
                          <a:ea typeface="宋体" pitchFamily="2" charset="-122"/>
                        </a:rPr>
                        <a:t>备注</a:t>
                      </a:r>
                      <a:endParaRPr kumimoji="0" lang="zh-CN" altLang="en-US" sz="2400" b="1" i="0" u="none" strike="noStrike" cap="none" normalizeH="0" baseline="0" dirty="0" smtClean="0">
                        <a:ln>
                          <a:noFill/>
                        </a:ln>
                        <a:solidFill>
                          <a:schemeClr val="tx1"/>
                        </a:solidFill>
                        <a:effectLst/>
                        <a:latin typeface="Arial" panose="020B0604020202020204" pitchFamily="34" charset="0"/>
                        <a:ea typeface="宋体" pitchFamily="2" charset="-122"/>
                      </a:endParaRPr>
                    </a:p>
                  </a:txBody>
                  <a:tcPr anchor="ctr" horzOverflow="overflow">
                    <a:lnL w="12700"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912825">
                <a:tc>
                  <a:txBody>
                    <a:bodyPr/>
                    <a:lstStyle/>
                    <a:p>
                      <a:pPr marL="0" marR="0" lvl="0" indent="0" algn="l" defTabSz="914400" rtl="0" eaLnBrk="1" fontAlgn="ctr" latinLnBrk="0" hangingPunct="1">
                        <a:lnSpc>
                          <a:spcPct val="100000"/>
                        </a:lnSpc>
                        <a:spcBef>
                          <a:spcPct val="0"/>
                        </a:spcBef>
                        <a:spcAft>
                          <a:spcPct val="0"/>
                        </a:spcAft>
                        <a:buClrTx/>
                        <a:buSzTx/>
                        <a:buFontTx/>
                        <a:buNone/>
                      </a:pPr>
                      <a:r>
                        <a:rPr kumimoji="0" lang="zh-CN" altLang="en-US" sz="2400" b="1" i="0" u="none" strike="noStrike" cap="none" normalizeH="0" baseline="0" smtClean="0">
                          <a:ln>
                            <a:noFill/>
                          </a:ln>
                          <a:solidFill>
                            <a:schemeClr val="tx1"/>
                          </a:solidFill>
                          <a:effectLst/>
                          <a:latin typeface="宋体" pitchFamily="2" charset="-122"/>
                          <a:ea typeface="宋体" pitchFamily="2" charset="-122"/>
                        </a:rPr>
                        <a:t>一、年末资产负债</a:t>
                      </a:r>
                      <a:endParaRPr kumimoji="0" lang="zh-CN" altLang="en-US" sz="2400" b="1" i="0" u="none" strike="noStrike" cap="none" normalizeH="0" baseline="0" smtClean="0">
                        <a:ln>
                          <a:noFill/>
                        </a:ln>
                        <a:solidFill>
                          <a:schemeClr val="tx1"/>
                        </a:solidFill>
                        <a:effectLst/>
                        <a:latin typeface="Arial" panose="020B0604020202020204" pitchFamily="34" charset="0"/>
                        <a:ea typeface="宋体" pitchFamily="2" charset="-122"/>
                      </a:endParaRPr>
                    </a:p>
                  </a:txBody>
                  <a:tcPr anchor="ctr" horzOverflow="overflow">
                    <a:lnL>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pPr>
                      <a:r>
                        <a:rPr kumimoji="0" lang="en-US" altLang="zh-CN" sz="2400" b="1" i="0" u="none" strike="noStrike" cap="none" normalizeH="0" baseline="0" dirty="0" smtClean="0">
                          <a:ln>
                            <a:noFill/>
                          </a:ln>
                          <a:solidFill>
                            <a:schemeClr val="tx1"/>
                          </a:solidFill>
                          <a:effectLst/>
                          <a:latin typeface="Arial" panose="020B0604020202020204" pitchFamily="34" charset="0"/>
                          <a:ea typeface="宋体" pitchFamily="2" charset="-122"/>
                        </a:rPr>
                        <a:t>—</a:t>
                      </a:r>
                      <a:endParaRPr kumimoji="0" lang="en-US" altLang="zh-CN" sz="2400" b="1" i="0" u="none" strike="noStrike" cap="none" normalizeH="0" baseline="0" dirty="0" smtClean="0">
                        <a:ln>
                          <a:noFill/>
                        </a:ln>
                        <a:solidFill>
                          <a:schemeClr val="tx1"/>
                        </a:solidFill>
                        <a:effectLst/>
                        <a:latin typeface="Arial" panose="020B0604020202020204" pitchFamily="34" charset="0"/>
                        <a:ea typeface="宋体" pitchFamily="2" charset="-122"/>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pPr>
                      <a:r>
                        <a:rPr kumimoji="0" lang="en-US" altLang="zh-CN" sz="2400" b="1" i="0" u="none" strike="noStrike" cap="none" normalizeH="0" baseline="0" dirty="0" smtClean="0">
                          <a:ln>
                            <a:noFill/>
                          </a:ln>
                          <a:solidFill>
                            <a:schemeClr val="tx1"/>
                          </a:solidFill>
                          <a:effectLst/>
                          <a:latin typeface="Arial" panose="020B0604020202020204" pitchFamily="34" charset="0"/>
                          <a:ea typeface="宋体" pitchFamily="2" charset="-122"/>
                        </a:rPr>
                        <a:t>——</a:t>
                      </a:r>
                      <a:endParaRPr kumimoji="0" lang="en-US" altLang="zh-CN" sz="2400" b="1" i="0" u="none" strike="noStrike" cap="none" normalizeH="0" baseline="0" dirty="0" smtClean="0">
                        <a:ln>
                          <a:noFill/>
                        </a:ln>
                        <a:solidFill>
                          <a:schemeClr val="tx1"/>
                        </a:solidFill>
                        <a:effectLst/>
                        <a:latin typeface="Arial" panose="020B0604020202020204" pitchFamily="34" charset="0"/>
                        <a:ea typeface="宋体" pitchFamily="2" charset="-122"/>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pPr>
                      <a:r>
                        <a:rPr kumimoji="0" lang="zh-CN" altLang="en-US" sz="2400" b="1" i="0" u="none" strike="noStrike" cap="none" normalizeH="0" baseline="0" smtClean="0">
                          <a:ln>
                            <a:noFill/>
                          </a:ln>
                          <a:solidFill>
                            <a:schemeClr val="tx1"/>
                          </a:solidFill>
                          <a:effectLst/>
                          <a:latin typeface="宋体" pitchFamily="2" charset="-122"/>
                          <a:ea typeface="宋体" pitchFamily="2" charset="-122"/>
                        </a:rPr>
                        <a:t>　</a:t>
                      </a:r>
                      <a:endParaRPr kumimoji="0" lang="zh-CN" altLang="en-US" sz="2400" b="1" i="0" u="none" strike="noStrike" cap="none" normalizeH="0" baseline="0" smtClean="0">
                        <a:ln>
                          <a:noFill/>
                        </a:ln>
                        <a:solidFill>
                          <a:schemeClr val="tx1"/>
                        </a:solidFill>
                        <a:effectLst/>
                        <a:latin typeface="Arial" panose="020B0604020202020204" pitchFamily="34" charset="0"/>
                        <a:ea typeface="宋体" pitchFamily="2" charset="-122"/>
                      </a:endParaRPr>
                    </a:p>
                  </a:txBody>
                  <a:tcPr anchor="ctr" horzOverflow="overflow">
                    <a:lnL w="12700"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022364">
                <a:tc>
                  <a:txBody>
                    <a:bodyPr/>
                    <a:lstStyle/>
                    <a:p>
                      <a:pPr marL="0" marR="0" lvl="0" indent="0" algn="l" defTabSz="914400" rtl="0" eaLnBrk="1" fontAlgn="ctr" latinLnBrk="0" hangingPunct="1">
                        <a:lnSpc>
                          <a:spcPct val="100000"/>
                        </a:lnSpc>
                        <a:spcBef>
                          <a:spcPct val="0"/>
                        </a:spcBef>
                        <a:spcAft>
                          <a:spcPct val="0"/>
                        </a:spcAft>
                        <a:buClrTx/>
                        <a:buSzTx/>
                        <a:buFontTx/>
                        <a:buNone/>
                        <a:defRPr/>
                      </a:pPr>
                      <a:r>
                        <a:rPr kumimoji="0" lang="zh-CN" altLang="en-US" sz="2400" b="1" i="0" u="none" strike="noStrike" cap="none" normalizeH="0" baseline="0" dirty="0" smtClean="0">
                          <a:ln>
                            <a:noFill/>
                          </a:ln>
                          <a:solidFill>
                            <a:schemeClr val="tx1"/>
                          </a:solidFill>
                          <a:effectLst/>
                          <a:latin typeface="宋体" pitchFamily="2" charset="-122"/>
                          <a:ea typeface="宋体" pitchFamily="2" charset="-122"/>
                        </a:rPr>
                        <a:t>   </a:t>
                      </a:r>
                      <a:endParaRPr kumimoji="0" lang="en-US" altLang="zh-CN" sz="2400" b="1" i="0" u="none" strike="noStrike" cap="none" normalizeH="0" baseline="0" dirty="0" smtClean="0">
                        <a:ln>
                          <a:noFill/>
                        </a:ln>
                        <a:solidFill>
                          <a:schemeClr val="tx1"/>
                        </a:solidFill>
                        <a:effectLst/>
                        <a:latin typeface="宋体" pitchFamily="2" charset="-122"/>
                        <a:ea typeface="宋体" pitchFamily="2" charset="-122"/>
                      </a:endParaRPr>
                    </a:p>
                    <a:p>
                      <a:pPr marL="0" marR="0" lvl="0" indent="0" algn="l" defTabSz="914400" rtl="0" eaLnBrk="1" fontAlgn="ctr" latinLnBrk="0" hangingPunct="1">
                        <a:lnSpc>
                          <a:spcPct val="100000"/>
                        </a:lnSpc>
                        <a:spcBef>
                          <a:spcPct val="0"/>
                        </a:spcBef>
                        <a:spcAft>
                          <a:spcPct val="0"/>
                        </a:spcAft>
                        <a:buClrTx/>
                        <a:buSzTx/>
                        <a:buFontTx/>
                        <a:buNone/>
                        <a:defRPr/>
                      </a:pPr>
                      <a:r>
                        <a:rPr kumimoji="0" lang="en-US" altLang="zh-CN" sz="2400" b="1" i="0" u="none" strike="noStrike" cap="none" normalizeH="0" baseline="0" dirty="0" smtClean="0">
                          <a:ln>
                            <a:noFill/>
                          </a:ln>
                          <a:solidFill>
                            <a:schemeClr val="tx1"/>
                          </a:solidFill>
                          <a:effectLst/>
                          <a:latin typeface="宋体" pitchFamily="2" charset="-122"/>
                          <a:ea typeface="宋体" pitchFamily="2" charset="-122"/>
                        </a:rPr>
                        <a:t>   </a:t>
                      </a:r>
                      <a:r>
                        <a:rPr kumimoji="0" lang="zh-CN" altLang="en-US" sz="2400" b="1" i="0" u="none" strike="noStrike" cap="none" normalizeH="0" baseline="0" dirty="0" smtClean="0">
                          <a:ln>
                            <a:noFill/>
                          </a:ln>
                          <a:solidFill>
                            <a:schemeClr val="tx1"/>
                          </a:solidFill>
                          <a:effectLst/>
                          <a:latin typeface="宋体" pitchFamily="2" charset="-122"/>
                          <a:ea typeface="宋体" pitchFamily="2" charset="-122"/>
                        </a:rPr>
                        <a:t>长期投资</a:t>
                      </a:r>
                      <a:endParaRPr kumimoji="0" lang="zh-CN" altLang="en-US" sz="2400" b="1" i="0" u="none" strike="noStrike" cap="none" normalizeH="0" baseline="0" dirty="0" smtClean="0">
                        <a:ln>
                          <a:noFill/>
                        </a:ln>
                        <a:solidFill>
                          <a:schemeClr val="tx1"/>
                        </a:solidFill>
                        <a:effectLst/>
                        <a:latin typeface="Arial" panose="020B0604020202020204" pitchFamily="34" charset="0"/>
                        <a:ea typeface="宋体" pitchFamily="2" charset="-122"/>
                      </a:endParaRPr>
                    </a:p>
                    <a:p>
                      <a:pPr marL="0" marR="0" lvl="0" indent="0" algn="l" defTabSz="914400" rtl="0" eaLnBrk="1" fontAlgn="ctr" latinLnBrk="0" hangingPunct="1">
                        <a:lnSpc>
                          <a:spcPct val="100000"/>
                        </a:lnSpc>
                        <a:spcBef>
                          <a:spcPct val="0"/>
                        </a:spcBef>
                        <a:spcAft>
                          <a:spcPct val="0"/>
                        </a:spcAft>
                        <a:buClrTx/>
                        <a:buSzTx/>
                        <a:buFontTx/>
                        <a:buNone/>
                      </a:pPr>
                      <a:endParaRPr kumimoji="0" lang="zh-CN" altLang="en-US" sz="2400" b="1" i="0" u="none" strike="noStrike" cap="none" normalizeH="0" baseline="0" dirty="0" smtClean="0">
                        <a:ln>
                          <a:noFill/>
                        </a:ln>
                        <a:solidFill>
                          <a:schemeClr val="tx1"/>
                        </a:solidFill>
                        <a:effectLst/>
                        <a:latin typeface="Arial" panose="020B0604020202020204" pitchFamily="34" charset="0"/>
                        <a:ea typeface="宋体" pitchFamily="2" charset="-122"/>
                      </a:endParaRPr>
                    </a:p>
                  </a:txBody>
                  <a:tcPr anchor="ctr" horzOverflow="overflow">
                    <a:lnL>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pPr>
                      <a:r>
                        <a:rPr kumimoji="0" lang="en-US" altLang="zh-CN" sz="2400" b="1" i="0" u="none" strike="noStrike" cap="none" normalizeH="0" baseline="0" dirty="0" smtClean="0">
                          <a:ln>
                            <a:noFill/>
                          </a:ln>
                          <a:solidFill>
                            <a:schemeClr val="tx1"/>
                          </a:solidFill>
                          <a:effectLst/>
                          <a:latin typeface="宋体" pitchFamily="2" charset="-122"/>
                          <a:ea typeface="宋体" pitchFamily="2" charset="-122"/>
                        </a:rPr>
                        <a:t>04</a:t>
                      </a:r>
                      <a:endParaRPr kumimoji="0" lang="en-US" altLang="zh-CN" sz="2400" b="1" i="0" u="none" strike="noStrike" cap="none" normalizeH="0" baseline="0" dirty="0" smtClean="0">
                        <a:ln>
                          <a:noFill/>
                        </a:ln>
                        <a:solidFill>
                          <a:schemeClr val="tx1"/>
                        </a:solidFill>
                        <a:effectLst/>
                        <a:latin typeface="Arial" panose="020B0604020202020204" pitchFamily="34" charset="0"/>
                        <a:ea typeface="宋体" pitchFamily="2" charset="-122"/>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pPr>
                      <a:r>
                        <a:rPr kumimoji="0" lang="zh-CN" altLang="en-US" sz="2400" b="1" i="0" u="none" strike="noStrike" cap="none" normalizeH="0" baseline="0" dirty="0" smtClean="0">
                          <a:ln>
                            <a:noFill/>
                          </a:ln>
                          <a:solidFill>
                            <a:schemeClr val="tx1"/>
                          </a:solidFill>
                          <a:effectLst/>
                          <a:latin typeface="宋体" pitchFamily="2" charset="-122"/>
                          <a:ea typeface="宋体" pitchFamily="2" charset="-122"/>
                        </a:rPr>
                        <a:t>  长期债权投资</a:t>
                      </a:r>
                      <a:r>
                        <a:rPr kumimoji="0" lang="en-US" altLang="zh-CN" sz="2400" b="1" i="0" u="none" strike="noStrike" cap="none" normalizeH="0" baseline="0" dirty="0" smtClean="0">
                          <a:ln>
                            <a:noFill/>
                          </a:ln>
                          <a:solidFill>
                            <a:schemeClr val="tx1"/>
                          </a:solidFill>
                          <a:effectLst/>
                          <a:latin typeface="宋体" pitchFamily="2" charset="-122"/>
                          <a:ea typeface="宋体" pitchFamily="2" charset="-122"/>
                        </a:rPr>
                        <a:t>+</a:t>
                      </a:r>
                      <a:endParaRPr kumimoji="0" lang="en-US" altLang="zh-CN" sz="2400" b="1" i="0" u="none" strike="noStrike" cap="none" normalizeH="0" baseline="0" dirty="0" smtClean="0">
                        <a:ln>
                          <a:noFill/>
                        </a:ln>
                        <a:solidFill>
                          <a:schemeClr val="tx1"/>
                        </a:solidFill>
                        <a:effectLst/>
                        <a:latin typeface="宋体" pitchFamily="2" charset="-122"/>
                        <a:ea typeface="宋体" pitchFamily="2" charset="-122"/>
                      </a:endParaRPr>
                    </a:p>
                    <a:p>
                      <a:pPr marL="0" marR="0" lvl="0" indent="0" algn="ctr" defTabSz="914400" rtl="0" eaLnBrk="1" fontAlgn="ctr" latinLnBrk="0" hangingPunct="1">
                        <a:lnSpc>
                          <a:spcPct val="100000"/>
                        </a:lnSpc>
                        <a:spcBef>
                          <a:spcPct val="0"/>
                        </a:spcBef>
                        <a:spcAft>
                          <a:spcPct val="0"/>
                        </a:spcAft>
                        <a:buClrTx/>
                        <a:buSzTx/>
                        <a:buFontTx/>
                        <a:buNone/>
                      </a:pPr>
                      <a:r>
                        <a:rPr kumimoji="0" lang="zh-CN" altLang="en-US" sz="2400" b="1" i="0" u="none" strike="noStrike" cap="none" normalizeH="0" baseline="0" dirty="0" smtClean="0">
                          <a:ln>
                            <a:noFill/>
                          </a:ln>
                          <a:solidFill>
                            <a:schemeClr val="tx1"/>
                          </a:solidFill>
                          <a:effectLst/>
                          <a:latin typeface="宋体" pitchFamily="2" charset="-122"/>
                          <a:ea typeface="宋体" pitchFamily="2" charset="-122"/>
                        </a:rPr>
                        <a:t>长期股权投资</a:t>
                      </a:r>
                      <a:endParaRPr kumimoji="0" lang="zh-CN" altLang="en-US" sz="2400" b="1" i="0" u="none" strike="noStrike" cap="none" normalizeH="0" baseline="0" dirty="0" smtClean="0">
                        <a:ln>
                          <a:noFill/>
                        </a:ln>
                        <a:solidFill>
                          <a:schemeClr val="tx1"/>
                        </a:solidFill>
                        <a:effectLst/>
                        <a:latin typeface="Arial" panose="020B0604020202020204" pitchFamily="34" charset="0"/>
                        <a:ea typeface="宋体" pitchFamily="2" charset="-122"/>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pPr>
                      <a:r>
                        <a:rPr kumimoji="0" lang="zh-CN" altLang="en-US" sz="2400" b="1" i="0" u="none" strike="noStrike" cap="none" normalizeH="0" baseline="0" dirty="0" smtClean="0">
                          <a:ln>
                            <a:noFill/>
                          </a:ln>
                          <a:solidFill>
                            <a:schemeClr val="tx1"/>
                          </a:solidFill>
                          <a:effectLst/>
                          <a:latin typeface="宋体" pitchFamily="2" charset="-122"/>
                          <a:ea typeface="宋体" pitchFamily="2" charset="-122"/>
                        </a:rPr>
                        <a:t>　</a:t>
                      </a:r>
                      <a:endParaRPr kumimoji="0" lang="zh-CN" altLang="en-US" sz="2400" b="1" i="0" u="none" strike="noStrike" cap="none" normalizeH="0" baseline="0" dirty="0" smtClean="0">
                        <a:ln>
                          <a:noFill/>
                        </a:ln>
                        <a:solidFill>
                          <a:schemeClr val="tx1"/>
                        </a:solidFill>
                        <a:effectLst/>
                        <a:latin typeface="Arial" panose="020B0604020202020204" pitchFamily="34" charset="0"/>
                        <a:ea typeface="宋体" pitchFamily="2" charset="-122"/>
                      </a:endParaRPr>
                    </a:p>
                  </a:txBody>
                  <a:tcPr anchor="ctr" horzOverflow="overflow">
                    <a:lnL w="12700"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002690">
                <a:tc>
                  <a:txBody>
                    <a:bodyPr/>
                    <a:lstStyle/>
                    <a:p>
                      <a:pPr marL="0" marR="0" lvl="0" indent="0" algn="l" defTabSz="914400" rtl="0" eaLnBrk="1" fontAlgn="ctr" latinLnBrk="0" hangingPunct="1">
                        <a:lnSpc>
                          <a:spcPct val="100000"/>
                        </a:lnSpc>
                        <a:spcBef>
                          <a:spcPct val="0"/>
                        </a:spcBef>
                        <a:spcAft>
                          <a:spcPct val="0"/>
                        </a:spcAft>
                        <a:buClrTx/>
                        <a:buSzTx/>
                        <a:buFontTx/>
                        <a:buNone/>
                      </a:pPr>
                      <a:r>
                        <a:rPr kumimoji="0" lang="en-US" altLang="zh-CN" sz="2400" b="1" i="0" u="none" strike="noStrike" cap="none" normalizeH="0" baseline="0" dirty="0" smtClean="0">
                          <a:ln>
                            <a:noFill/>
                          </a:ln>
                          <a:solidFill>
                            <a:schemeClr val="tx1"/>
                          </a:solidFill>
                          <a:effectLst/>
                          <a:latin typeface="宋体" pitchFamily="2" charset="-122"/>
                          <a:ea typeface="宋体" pitchFamily="2" charset="-122"/>
                        </a:rPr>
                        <a:t>   </a:t>
                      </a:r>
                      <a:r>
                        <a:rPr kumimoji="0" lang="zh-CN" altLang="en-US" sz="2400" b="1" i="0" u="none" strike="noStrike" cap="none" normalizeH="0" baseline="0" dirty="0" smtClean="0">
                          <a:ln>
                            <a:noFill/>
                          </a:ln>
                          <a:solidFill>
                            <a:schemeClr val="tx1"/>
                          </a:solidFill>
                          <a:effectLst/>
                          <a:latin typeface="宋体" pitchFamily="2" charset="-122"/>
                          <a:ea typeface="宋体" pitchFamily="2" charset="-122"/>
                        </a:rPr>
                        <a:t>固定资产原价</a:t>
                      </a:r>
                      <a:endParaRPr kumimoji="0" lang="zh-CN" altLang="en-US" sz="2400" b="1" i="0" u="none" strike="noStrike" cap="none" normalizeH="0" baseline="0" dirty="0" smtClean="0">
                        <a:ln>
                          <a:noFill/>
                        </a:ln>
                        <a:solidFill>
                          <a:schemeClr val="tx1"/>
                        </a:solidFill>
                        <a:effectLst/>
                        <a:latin typeface="Arial" panose="020B0604020202020204" pitchFamily="34" charset="0"/>
                        <a:ea typeface="宋体" pitchFamily="2" charset="-122"/>
                      </a:endParaRPr>
                    </a:p>
                  </a:txBody>
                  <a:tcPr anchor="ctr" horzOverflow="overflow">
                    <a:lnL>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pPr>
                      <a:r>
                        <a:rPr kumimoji="0" lang="en-US" altLang="zh-CN" sz="2400" b="1" i="0" u="none" strike="noStrike" cap="none" normalizeH="0" baseline="0" dirty="0" smtClean="0">
                          <a:ln>
                            <a:noFill/>
                          </a:ln>
                          <a:solidFill>
                            <a:schemeClr val="tx1"/>
                          </a:solidFill>
                          <a:effectLst/>
                          <a:latin typeface="宋体" pitchFamily="2" charset="-122"/>
                          <a:ea typeface="宋体" pitchFamily="2" charset="-122"/>
                        </a:rPr>
                        <a:t>209</a:t>
                      </a:r>
                      <a:endParaRPr kumimoji="0" lang="en-US" altLang="zh-CN" sz="2400" b="1" i="0" u="none" strike="noStrike" cap="none" normalizeH="0" baseline="0" dirty="0" smtClean="0">
                        <a:ln>
                          <a:noFill/>
                        </a:ln>
                        <a:solidFill>
                          <a:schemeClr val="tx1"/>
                        </a:solidFill>
                        <a:effectLst/>
                        <a:latin typeface="宋体" pitchFamily="2" charset="-122"/>
                        <a:ea typeface="宋体" pitchFamily="2" charset="-122"/>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pPr>
                      <a:r>
                        <a:rPr kumimoji="0" lang="zh-CN" altLang="en-US" sz="2400" b="1" i="0" u="none" strike="noStrike" cap="none" normalizeH="0" baseline="0" dirty="0" smtClean="0">
                          <a:ln>
                            <a:noFill/>
                          </a:ln>
                          <a:solidFill>
                            <a:schemeClr val="tx1"/>
                          </a:solidFill>
                          <a:effectLst/>
                          <a:latin typeface="宋体" pitchFamily="2" charset="-122"/>
                          <a:ea typeface="宋体" pitchFamily="2" charset="-122"/>
                        </a:rPr>
                        <a:t>固定资产</a:t>
                      </a:r>
                      <a:endParaRPr kumimoji="0" lang="zh-CN" altLang="en-US" sz="2400" b="1" i="0" u="none" strike="noStrike" cap="none" normalizeH="0" baseline="0" dirty="0" smtClean="0">
                        <a:ln>
                          <a:noFill/>
                        </a:ln>
                        <a:solidFill>
                          <a:schemeClr val="tx1"/>
                        </a:solidFill>
                        <a:effectLst/>
                        <a:latin typeface="Arial" panose="020B0604020202020204" pitchFamily="34" charset="0"/>
                        <a:ea typeface="宋体" pitchFamily="2" charset="-122"/>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pPr>
                      <a:r>
                        <a:rPr kumimoji="0" lang="zh-CN" altLang="en-US" sz="2400" b="1" i="0" u="none" strike="noStrike" cap="none" normalizeH="0" baseline="0" dirty="0" smtClean="0">
                          <a:ln>
                            <a:noFill/>
                          </a:ln>
                          <a:solidFill>
                            <a:schemeClr val="tx1"/>
                          </a:solidFill>
                          <a:effectLst/>
                          <a:latin typeface="宋体" pitchFamily="2" charset="-122"/>
                          <a:ea typeface="宋体" pitchFamily="2" charset="-122"/>
                        </a:rPr>
                        <a:t>　</a:t>
                      </a:r>
                      <a:endParaRPr kumimoji="0" lang="zh-CN" altLang="en-US" sz="2400" b="1" i="0" u="none" strike="noStrike" cap="none" normalizeH="0" baseline="0" dirty="0" smtClean="0">
                        <a:ln>
                          <a:noFill/>
                        </a:ln>
                        <a:solidFill>
                          <a:schemeClr val="tx1"/>
                        </a:solidFill>
                        <a:effectLst/>
                        <a:latin typeface="Arial" panose="020B0604020202020204" pitchFamily="34" charset="0"/>
                        <a:ea typeface="宋体" pitchFamily="2" charset="-122"/>
                      </a:endParaRPr>
                    </a:p>
                  </a:txBody>
                  <a:tcPr anchor="ctr" horzOverflow="overflow">
                    <a:lnL w="12700"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204929">
                <a:tc>
                  <a:txBody>
                    <a:bodyPr/>
                    <a:lstStyle/>
                    <a:p>
                      <a:pPr marL="0" marR="0" lvl="0" indent="0" algn="l" defTabSz="914400" rtl="0" eaLnBrk="1" fontAlgn="ctr" latinLnBrk="0" hangingPunct="1">
                        <a:lnSpc>
                          <a:spcPct val="100000"/>
                        </a:lnSpc>
                        <a:spcBef>
                          <a:spcPct val="0"/>
                        </a:spcBef>
                        <a:spcAft>
                          <a:spcPct val="0"/>
                        </a:spcAft>
                        <a:buClrTx/>
                        <a:buSzTx/>
                        <a:buFontTx/>
                        <a:buNone/>
                      </a:pPr>
                      <a:r>
                        <a:rPr kumimoji="0" lang="zh-CN" altLang="en-US" sz="2400" b="1" i="0" u="none" strike="noStrike" cap="none" normalizeH="0" baseline="0" dirty="0" smtClean="0">
                          <a:ln>
                            <a:noFill/>
                          </a:ln>
                          <a:solidFill>
                            <a:schemeClr val="tx1"/>
                          </a:solidFill>
                          <a:effectLst/>
                          <a:latin typeface="Arial" panose="020B0604020202020204" pitchFamily="34" charset="0"/>
                          <a:ea typeface="宋体" pitchFamily="2" charset="-122"/>
                        </a:rPr>
                        <a:t>      在建工程</a:t>
                      </a:r>
                      <a:endParaRPr kumimoji="0" lang="zh-CN" altLang="en-US" sz="2400" b="1" i="0" u="none" strike="noStrike" cap="none" normalizeH="0" baseline="0" dirty="0" smtClean="0">
                        <a:ln>
                          <a:noFill/>
                        </a:ln>
                        <a:solidFill>
                          <a:schemeClr val="tx1"/>
                        </a:solidFill>
                        <a:effectLst/>
                        <a:latin typeface="Arial" panose="020B0604020202020204" pitchFamily="34" charset="0"/>
                        <a:ea typeface="宋体" pitchFamily="2" charset="-122"/>
                      </a:endParaRPr>
                    </a:p>
                  </a:txBody>
                  <a:tcPr anchor="ctr" horzOverflow="overflow">
                    <a:lnL>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pPr>
                      <a:r>
                        <a:rPr kumimoji="0" lang="en-US" altLang="zh-CN" sz="2400" b="1" i="0" u="none" strike="noStrike" cap="none" normalizeH="0" baseline="0" dirty="0" smtClean="0">
                          <a:ln>
                            <a:noFill/>
                          </a:ln>
                          <a:solidFill>
                            <a:schemeClr val="tx1"/>
                          </a:solidFill>
                          <a:effectLst/>
                          <a:latin typeface="宋体" pitchFamily="2" charset="-122"/>
                          <a:ea typeface="宋体" pitchFamily="2" charset="-122"/>
                        </a:rPr>
                        <a:t>212</a:t>
                      </a:r>
                      <a:endParaRPr kumimoji="0" lang="en-US" altLang="zh-CN" sz="2400" b="1" i="0" u="none" strike="noStrike" cap="none" normalizeH="0" baseline="0" dirty="0" smtClean="0">
                        <a:ln>
                          <a:noFill/>
                        </a:ln>
                        <a:solidFill>
                          <a:schemeClr val="tx1"/>
                        </a:solidFill>
                        <a:effectLst/>
                        <a:latin typeface="宋体" pitchFamily="2" charset="-122"/>
                        <a:ea typeface="宋体" pitchFamily="2" charset="-122"/>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defRPr/>
                      </a:pPr>
                      <a:r>
                        <a:rPr kumimoji="0" lang="zh-CN" altLang="en-US" sz="2400" b="1" i="0" u="none" strike="noStrike" cap="none" normalizeH="0" baseline="0" dirty="0" smtClean="0">
                          <a:ln>
                            <a:noFill/>
                          </a:ln>
                          <a:solidFill>
                            <a:schemeClr val="tx1"/>
                          </a:solidFill>
                          <a:effectLst/>
                          <a:latin typeface="Arial" panose="020B0604020202020204" pitchFamily="34" charset="0"/>
                          <a:ea typeface="宋体" pitchFamily="2" charset="-122"/>
                        </a:rPr>
                        <a:t>在建工程</a:t>
                      </a:r>
                      <a:endParaRPr kumimoji="0" lang="zh-CN" altLang="en-US" sz="2400" b="1" i="0" u="none" strike="noStrike" cap="none" normalizeH="0" baseline="0" dirty="0" smtClean="0">
                        <a:ln>
                          <a:noFill/>
                        </a:ln>
                        <a:solidFill>
                          <a:schemeClr val="tx1"/>
                        </a:solidFill>
                        <a:effectLst/>
                        <a:latin typeface="Arial" panose="020B0604020202020204" pitchFamily="34" charset="0"/>
                        <a:ea typeface="宋体" pitchFamily="2" charset="-122"/>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pPr>
                      <a:endParaRPr kumimoji="0" lang="zh-CN" altLang="en-US" sz="2400" b="1" i="0" u="none" strike="noStrike" cap="none" normalizeH="0" baseline="0" dirty="0" smtClean="0">
                        <a:ln>
                          <a:noFill/>
                        </a:ln>
                        <a:solidFill>
                          <a:schemeClr val="tx1"/>
                        </a:solidFill>
                        <a:effectLst/>
                        <a:latin typeface="Arial" panose="020B0604020202020204" pitchFamily="34" charset="0"/>
                        <a:ea typeface="宋体" pitchFamily="2" charset="-122"/>
                      </a:endParaRPr>
                    </a:p>
                  </a:txBody>
                  <a:tcPr anchor="ctr" horzOverflow="overflow">
                    <a:lnL w="12700"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transition spd="slow"/>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0417" name="Rectangle 2"/>
          <p:cNvSpPr>
            <a:spLocks noGrp="true"/>
          </p:cNvSpPr>
          <p:nvPr>
            <p:ph type="title" idx="4294967295"/>
          </p:nvPr>
        </p:nvSpPr>
        <p:spPr>
          <a:xfrm>
            <a:off x="1295400" y="304800"/>
            <a:ext cx="7543800" cy="1431925"/>
          </a:xfrm>
        </p:spPr>
        <p:txBody>
          <a:bodyPr vert="horz" wrap="square" lIns="91440" tIns="45720" rIns="91440" bIns="45720" anchor="ctr" anchorCtr="false"/>
          <a:p>
            <a:pPr eaLnBrk="1" hangingPunct="1"/>
            <a:r>
              <a:rPr lang="zh-CN" altLang="en-US" sz="3200" dirty="0">
                <a:solidFill>
                  <a:srgbClr val="FFFF00"/>
                </a:solidFill>
              </a:rPr>
              <a:t>企业化管理</a:t>
            </a:r>
            <a:r>
              <a:rPr lang="zh-CN" altLang="en-US" sz="3200" dirty="0">
                <a:solidFill>
                  <a:srgbClr val="FFFFCC"/>
                </a:solidFill>
              </a:rPr>
              <a:t>事业单位</a:t>
            </a:r>
            <a:br>
              <a:rPr lang="zh-CN" altLang="en-US" sz="3200" dirty="0">
                <a:solidFill>
                  <a:schemeClr val="tx1"/>
                </a:solidFill>
              </a:rPr>
            </a:br>
            <a:r>
              <a:rPr lang="zh-CN" altLang="en-US" sz="3200" dirty="0">
                <a:solidFill>
                  <a:schemeClr val="tx1"/>
                </a:solidFill>
              </a:rPr>
              <a:t>         </a:t>
            </a:r>
            <a:r>
              <a:rPr lang="zh-CN" altLang="en-US" dirty="0">
                <a:solidFill>
                  <a:schemeClr val="tx1"/>
                </a:solidFill>
              </a:rPr>
              <a:t>填报指标对照（</a:t>
            </a:r>
            <a:r>
              <a:rPr lang="en-US" altLang="zh-CN" dirty="0">
                <a:solidFill>
                  <a:schemeClr val="tx1"/>
                </a:solidFill>
              </a:rPr>
              <a:t>2</a:t>
            </a:r>
            <a:r>
              <a:rPr lang="zh-CN" altLang="en-US" dirty="0">
                <a:solidFill>
                  <a:schemeClr val="tx1"/>
                </a:solidFill>
              </a:rPr>
              <a:t>）</a:t>
            </a:r>
            <a:endParaRPr lang="zh-CN" altLang="en-US" dirty="0">
              <a:solidFill>
                <a:schemeClr val="tx1"/>
              </a:solidFill>
            </a:endParaRPr>
          </a:p>
        </p:txBody>
      </p:sp>
      <p:graphicFrame>
        <p:nvGraphicFramePr>
          <p:cNvPr id="732211" name="Group 51"/>
          <p:cNvGraphicFramePr>
            <a:graphicFrameLocks noGrp="true"/>
          </p:cNvGraphicFramePr>
          <p:nvPr>
            <p:ph idx="1"/>
          </p:nvPr>
        </p:nvGraphicFramePr>
        <p:xfrm>
          <a:off x="592138" y="1749425"/>
          <a:ext cx="8551917" cy="5108598"/>
        </p:xfrm>
        <a:graphic>
          <a:graphicData uri="http://schemas.openxmlformats.org/drawingml/2006/table">
            <a:tbl>
              <a:tblPr/>
              <a:tblGrid>
                <a:gridCol w="2738475"/>
                <a:gridCol w="912825"/>
                <a:gridCol w="2263806"/>
                <a:gridCol w="2636811"/>
              </a:tblGrid>
              <a:tr h="559595">
                <a:tc>
                  <a:txBody>
                    <a:bodyPr/>
                    <a:lstStyle/>
                    <a:p>
                      <a:pPr marL="0" marR="0" lvl="0" indent="0" algn="ctr" defTabSz="914400" rtl="0" eaLnBrk="1" fontAlgn="ctr" latinLnBrk="0" hangingPunct="1">
                        <a:lnSpc>
                          <a:spcPct val="100000"/>
                        </a:lnSpc>
                        <a:spcBef>
                          <a:spcPct val="0"/>
                        </a:spcBef>
                        <a:spcAft>
                          <a:spcPct val="0"/>
                        </a:spcAft>
                        <a:buClrTx/>
                        <a:buSzTx/>
                        <a:buFontTx/>
                        <a:buNone/>
                      </a:pPr>
                      <a:r>
                        <a:rPr kumimoji="0" lang="zh-CN" altLang="en-US" sz="2000" b="1" i="0" u="none" strike="noStrike" cap="none" normalizeH="0" baseline="0" dirty="0" smtClean="0">
                          <a:ln>
                            <a:noFill/>
                          </a:ln>
                          <a:solidFill>
                            <a:schemeClr val="tx1"/>
                          </a:solidFill>
                          <a:effectLst/>
                          <a:latin typeface="宋体" pitchFamily="2" charset="-122"/>
                          <a:ea typeface="宋体" pitchFamily="2" charset="-122"/>
                        </a:rPr>
                        <a:t>指标名称</a:t>
                      </a:r>
                      <a:endParaRPr kumimoji="0" lang="zh-CN" altLang="en-US" sz="2000" b="1" i="0" u="none" strike="noStrike" cap="none" normalizeH="0" baseline="0" dirty="0" smtClean="0">
                        <a:ln>
                          <a:noFill/>
                        </a:ln>
                        <a:solidFill>
                          <a:schemeClr val="tx1"/>
                        </a:solidFill>
                        <a:effectLst/>
                        <a:latin typeface="Arial" panose="020B0604020202020204" pitchFamily="34" charset="0"/>
                        <a:ea typeface="宋体" pitchFamily="2" charset="-122"/>
                      </a:endParaRPr>
                    </a:p>
                  </a:txBody>
                  <a:tcPr anchor="ctr" horzOverflow="overflow">
                    <a:lnL>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pPr>
                      <a:r>
                        <a:rPr kumimoji="0" lang="zh-CN" altLang="en-US" sz="2000" b="1" i="0" u="none" strike="noStrike" cap="none" normalizeH="0" baseline="0" smtClean="0">
                          <a:ln>
                            <a:noFill/>
                          </a:ln>
                          <a:solidFill>
                            <a:schemeClr val="tx1"/>
                          </a:solidFill>
                          <a:effectLst/>
                          <a:latin typeface="宋体" pitchFamily="2" charset="-122"/>
                          <a:ea typeface="宋体" pitchFamily="2" charset="-122"/>
                        </a:rPr>
                        <a:t>代码</a:t>
                      </a:r>
                      <a:endParaRPr kumimoji="0" lang="zh-CN" altLang="en-US" sz="2000" b="1" i="0" u="none" strike="noStrike" cap="none" normalizeH="0" baseline="0" smtClean="0">
                        <a:ln>
                          <a:noFill/>
                        </a:ln>
                        <a:solidFill>
                          <a:schemeClr val="tx1"/>
                        </a:solidFill>
                        <a:effectLst/>
                        <a:latin typeface="Arial" panose="020B0604020202020204" pitchFamily="34" charset="0"/>
                        <a:ea typeface="宋体" pitchFamily="2" charset="-122"/>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pPr>
                      <a:r>
                        <a:rPr kumimoji="0" lang="zh-CN" altLang="en-US" sz="2000" b="1" i="0" u="none" strike="noStrike" cap="none" normalizeH="0" baseline="0" smtClean="0">
                          <a:ln>
                            <a:noFill/>
                          </a:ln>
                          <a:solidFill>
                            <a:schemeClr val="tx1"/>
                          </a:solidFill>
                          <a:effectLst/>
                          <a:latin typeface="宋体" pitchFamily="2" charset="-122"/>
                          <a:ea typeface="宋体" pitchFamily="2" charset="-122"/>
                        </a:rPr>
                        <a:t>对应指标</a:t>
                      </a:r>
                      <a:endParaRPr kumimoji="0" lang="zh-CN" altLang="en-US" sz="2000" b="1" i="0" u="none" strike="noStrike" cap="none" normalizeH="0" baseline="0" smtClean="0">
                        <a:ln>
                          <a:noFill/>
                        </a:ln>
                        <a:solidFill>
                          <a:schemeClr val="tx1"/>
                        </a:solidFill>
                        <a:effectLst/>
                        <a:latin typeface="Arial" panose="020B0604020202020204" pitchFamily="34" charset="0"/>
                        <a:ea typeface="宋体" pitchFamily="2" charset="-122"/>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pPr>
                      <a:r>
                        <a:rPr kumimoji="0" lang="zh-CN" altLang="en-US" sz="2000" b="1" i="0" u="none" strike="noStrike" cap="none" normalizeH="0" baseline="0" smtClean="0">
                          <a:ln>
                            <a:noFill/>
                          </a:ln>
                          <a:solidFill>
                            <a:schemeClr val="tx1"/>
                          </a:solidFill>
                          <a:effectLst/>
                          <a:latin typeface="宋体" pitchFamily="2" charset="-122"/>
                          <a:ea typeface="宋体" pitchFamily="2" charset="-122"/>
                        </a:rPr>
                        <a:t>备注</a:t>
                      </a:r>
                      <a:endParaRPr kumimoji="0" lang="zh-CN" altLang="en-US" sz="2000" b="1" i="0" u="none" strike="noStrike" cap="none" normalizeH="0" baseline="0" smtClean="0">
                        <a:ln>
                          <a:noFill/>
                        </a:ln>
                        <a:solidFill>
                          <a:schemeClr val="tx1"/>
                        </a:solidFill>
                        <a:effectLst/>
                        <a:latin typeface="Arial" panose="020B0604020202020204" pitchFamily="34" charset="0"/>
                        <a:ea typeface="宋体" pitchFamily="2" charset="-122"/>
                      </a:endParaRPr>
                    </a:p>
                  </a:txBody>
                  <a:tcPr anchor="ctr" horzOverflow="overflow">
                    <a:lnL w="12700"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10460">
                <a:tc>
                  <a:txBody>
                    <a:bodyPr/>
                    <a:lstStyle/>
                    <a:p>
                      <a:pPr marL="0" marR="0" lvl="0" indent="0" algn="l" defTabSz="914400" rtl="0" eaLnBrk="1" fontAlgn="ctr" latinLnBrk="0" hangingPunct="1">
                        <a:lnSpc>
                          <a:spcPct val="100000"/>
                        </a:lnSpc>
                        <a:spcBef>
                          <a:spcPct val="0"/>
                        </a:spcBef>
                        <a:spcAft>
                          <a:spcPct val="0"/>
                        </a:spcAft>
                        <a:buClrTx/>
                        <a:buSzTx/>
                        <a:buFontTx/>
                        <a:buNone/>
                      </a:pPr>
                      <a:r>
                        <a:rPr kumimoji="0" lang="zh-CN" altLang="en-US" sz="2000" b="1" i="0" u="none" strike="noStrike" cap="none" normalizeH="0" baseline="0" dirty="0" smtClean="0">
                          <a:ln>
                            <a:noFill/>
                          </a:ln>
                          <a:solidFill>
                            <a:schemeClr val="tx1"/>
                          </a:solidFill>
                          <a:effectLst/>
                          <a:latin typeface="宋体" pitchFamily="2" charset="-122"/>
                          <a:ea typeface="宋体" pitchFamily="2" charset="-122"/>
                        </a:rPr>
                        <a:t>二、收入和费用</a:t>
                      </a:r>
                      <a:endParaRPr kumimoji="0" lang="zh-CN" altLang="en-US" sz="2000" b="1" i="0" u="none" strike="noStrike" cap="none" normalizeH="0" baseline="0" dirty="0" smtClean="0">
                        <a:ln>
                          <a:noFill/>
                        </a:ln>
                        <a:solidFill>
                          <a:schemeClr val="tx1"/>
                        </a:solidFill>
                        <a:effectLst/>
                        <a:latin typeface="Arial" panose="020B0604020202020204" pitchFamily="34" charset="0"/>
                        <a:ea typeface="宋体" pitchFamily="2" charset="-122"/>
                      </a:endParaRPr>
                    </a:p>
                  </a:txBody>
                  <a:tcPr anchor="ctr" horzOverflow="overflow">
                    <a:lnL>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pPr>
                      <a:r>
                        <a:rPr kumimoji="0" lang="en-US" altLang="zh-CN" sz="2000" b="1" i="0" u="none" strike="noStrike" cap="none" normalizeH="0" baseline="0" dirty="0" smtClean="0">
                          <a:ln>
                            <a:noFill/>
                          </a:ln>
                          <a:solidFill>
                            <a:schemeClr val="tx1"/>
                          </a:solidFill>
                          <a:effectLst/>
                          <a:latin typeface="Arial" panose="020B0604020202020204" pitchFamily="34" charset="0"/>
                          <a:ea typeface="宋体" pitchFamily="2" charset="-122"/>
                        </a:rPr>
                        <a:t>—</a:t>
                      </a:r>
                      <a:endParaRPr kumimoji="0" lang="en-US" altLang="zh-CN" sz="2000" b="1" i="0" u="none" strike="noStrike" cap="none" normalizeH="0" baseline="0" dirty="0" smtClean="0">
                        <a:ln>
                          <a:noFill/>
                        </a:ln>
                        <a:solidFill>
                          <a:schemeClr val="tx1"/>
                        </a:solidFill>
                        <a:effectLst/>
                        <a:latin typeface="Arial" panose="020B0604020202020204" pitchFamily="34" charset="0"/>
                        <a:ea typeface="宋体" pitchFamily="2" charset="-122"/>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pPr>
                      <a:r>
                        <a:rPr kumimoji="0" lang="en-US" altLang="zh-CN" sz="2000" b="1" i="0" u="none" strike="noStrike" cap="none" normalizeH="0" baseline="0" dirty="0" smtClean="0">
                          <a:ln>
                            <a:noFill/>
                          </a:ln>
                          <a:solidFill>
                            <a:schemeClr val="tx1"/>
                          </a:solidFill>
                          <a:effectLst/>
                          <a:latin typeface="Arial" panose="020B0604020202020204" pitchFamily="34" charset="0"/>
                          <a:ea typeface="宋体" pitchFamily="2" charset="-122"/>
                        </a:rPr>
                        <a:t>——</a:t>
                      </a:r>
                      <a:endParaRPr kumimoji="0" lang="en-US" altLang="zh-CN" sz="2000" b="1" i="0" u="none" strike="noStrike" cap="none" normalizeH="0" baseline="0" dirty="0" smtClean="0">
                        <a:ln>
                          <a:noFill/>
                        </a:ln>
                        <a:solidFill>
                          <a:schemeClr val="tx1"/>
                        </a:solidFill>
                        <a:effectLst/>
                        <a:latin typeface="Arial" panose="020B0604020202020204" pitchFamily="34" charset="0"/>
                        <a:ea typeface="宋体" pitchFamily="2" charset="-122"/>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pPr>
                      <a:r>
                        <a:rPr kumimoji="0" lang="zh-CN" altLang="en-US" sz="2000" b="1" i="0" u="none" strike="noStrike" cap="none" normalizeH="0" baseline="0" smtClean="0">
                          <a:ln>
                            <a:noFill/>
                          </a:ln>
                          <a:solidFill>
                            <a:schemeClr val="tx1"/>
                          </a:solidFill>
                          <a:effectLst/>
                          <a:latin typeface="宋体" pitchFamily="2" charset="-122"/>
                          <a:ea typeface="宋体" pitchFamily="2" charset="-122"/>
                        </a:rPr>
                        <a:t>　</a:t>
                      </a:r>
                      <a:endParaRPr kumimoji="0" lang="zh-CN" altLang="en-US" sz="2000" b="1" i="0" u="none" strike="noStrike" cap="none" normalizeH="0" baseline="0" smtClean="0">
                        <a:ln>
                          <a:noFill/>
                        </a:ln>
                        <a:solidFill>
                          <a:schemeClr val="tx1"/>
                        </a:solidFill>
                        <a:effectLst/>
                        <a:latin typeface="Arial" panose="020B0604020202020204" pitchFamily="34" charset="0"/>
                        <a:ea typeface="宋体" pitchFamily="2" charset="-122"/>
                      </a:endParaRPr>
                    </a:p>
                  </a:txBody>
                  <a:tcPr anchor="ctr" horzOverflow="overflow">
                    <a:lnL w="12700"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737884">
                <a:tc>
                  <a:txBody>
                    <a:bodyPr/>
                    <a:lstStyle/>
                    <a:p>
                      <a:pPr marL="0" marR="0" lvl="0" indent="0" algn="l" defTabSz="914400" rtl="0" eaLnBrk="1" fontAlgn="ctr" latinLnBrk="0" hangingPunct="1">
                        <a:lnSpc>
                          <a:spcPct val="100000"/>
                        </a:lnSpc>
                        <a:spcBef>
                          <a:spcPct val="0"/>
                        </a:spcBef>
                        <a:spcAft>
                          <a:spcPct val="0"/>
                        </a:spcAft>
                        <a:buClrTx/>
                        <a:buSzTx/>
                        <a:buFontTx/>
                        <a:buNone/>
                      </a:pPr>
                      <a:r>
                        <a:rPr kumimoji="0" lang="en-US" altLang="zh-CN" sz="2000" b="1" i="0" u="none" strike="noStrike" cap="none" normalizeH="0" baseline="0" dirty="0" smtClean="0">
                          <a:ln>
                            <a:noFill/>
                          </a:ln>
                          <a:solidFill>
                            <a:schemeClr val="tx1"/>
                          </a:solidFill>
                          <a:effectLst/>
                          <a:latin typeface="宋体" pitchFamily="2" charset="-122"/>
                          <a:ea typeface="宋体" pitchFamily="2" charset="-122"/>
                        </a:rPr>
                        <a:t> </a:t>
                      </a:r>
                      <a:r>
                        <a:rPr kumimoji="0" lang="zh-CN" altLang="en-US" sz="2000" b="1" i="0" u="none" strike="noStrike" cap="none" normalizeH="0" baseline="0" dirty="0" smtClean="0">
                          <a:ln>
                            <a:noFill/>
                          </a:ln>
                          <a:solidFill>
                            <a:schemeClr val="tx1"/>
                          </a:solidFill>
                          <a:effectLst/>
                          <a:latin typeface="宋体" pitchFamily="2" charset="-122"/>
                          <a:ea typeface="宋体" pitchFamily="2" charset="-122"/>
                        </a:rPr>
                        <a:t>本年收入合计</a:t>
                      </a:r>
                      <a:endParaRPr kumimoji="0" lang="zh-CN" altLang="en-US" sz="2000" b="1" i="0" u="none" strike="noStrike" cap="none" normalizeH="0" baseline="0" dirty="0" smtClean="0">
                        <a:ln>
                          <a:noFill/>
                        </a:ln>
                        <a:solidFill>
                          <a:schemeClr val="tx1"/>
                        </a:solidFill>
                        <a:effectLst/>
                        <a:latin typeface="Arial" panose="020B0604020202020204" pitchFamily="34" charset="0"/>
                        <a:ea typeface="宋体" pitchFamily="2" charset="-122"/>
                      </a:endParaRPr>
                    </a:p>
                  </a:txBody>
                  <a:tcPr anchor="ctr" horzOverflow="overflow">
                    <a:lnL>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pPr>
                      <a:r>
                        <a:rPr kumimoji="0" lang="en-US" altLang="zh-CN" sz="2000" b="1" i="0" u="none" strike="noStrike" cap="none" normalizeH="0" baseline="0" dirty="0" smtClean="0">
                          <a:ln>
                            <a:noFill/>
                          </a:ln>
                          <a:solidFill>
                            <a:schemeClr val="tx1"/>
                          </a:solidFill>
                          <a:effectLst/>
                          <a:latin typeface="宋体" pitchFamily="2" charset="-122"/>
                          <a:ea typeface="宋体" pitchFamily="2" charset="-122"/>
                        </a:rPr>
                        <a:t>BJ114</a:t>
                      </a:r>
                      <a:endParaRPr kumimoji="0" lang="en-US" altLang="zh-CN" sz="2000" b="1" i="0" u="none" strike="noStrike" cap="none" normalizeH="0" baseline="0" dirty="0" smtClean="0">
                        <a:ln>
                          <a:noFill/>
                        </a:ln>
                        <a:solidFill>
                          <a:schemeClr val="tx1"/>
                        </a:solidFill>
                        <a:effectLst/>
                        <a:latin typeface="宋体" pitchFamily="2" charset="-122"/>
                        <a:ea typeface="宋体" pitchFamily="2" charset="-122"/>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pPr>
                      <a:r>
                        <a:rPr kumimoji="0" lang="zh-CN" altLang="en-US" sz="2000" b="1" i="0" u="none" strike="noStrike" cap="none" normalizeH="0" baseline="0" dirty="0" smtClean="0">
                          <a:ln>
                            <a:noFill/>
                          </a:ln>
                          <a:solidFill>
                            <a:schemeClr val="tx1"/>
                          </a:solidFill>
                          <a:effectLst/>
                          <a:latin typeface="宋体" pitchFamily="2" charset="-122"/>
                          <a:ea typeface="宋体" pitchFamily="2" charset="-122"/>
                        </a:rPr>
                        <a:t>所有收入之和</a:t>
                      </a:r>
                      <a:endParaRPr kumimoji="0" lang="zh-CN" altLang="en-US" sz="2000" b="1" i="0" u="none" strike="noStrike" cap="none" normalizeH="0" baseline="0" dirty="0" smtClean="0">
                        <a:ln>
                          <a:noFill/>
                        </a:ln>
                        <a:solidFill>
                          <a:schemeClr val="tx1"/>
                        </a:solidFill>
                        <a:effectLst/>
                        <a:latin typeface="Arial" panose="020B0604020202020204" pitchFamily="34" charset="0"/>
                        <a:ea typeface="宋体" pitchFamily="2" charset="-122"/>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pPr>
                      <a:r>
                        <a:rPr kumimoji="0" lang="zh-CN" altLang="en-US" sz="2000" b="1" i="0" u="none" strike="noStrike" cap="none" normalizeH="0" baseline="0" dirty="0" smtClean="0">
                          <a:ln>
                            <a:noFill/>
                          </a:ln>
                          <a:solidFill>
                            <a:schemeClr val="tx1"/>
                          </a:solidFill>
                          <a:effectLst/>
                          <a:latin typeface="宋体" pitchFamily="2" charset="-122"/>
                          <a:ea typeface="宋体" pitchFamily="2" charset="-122"/>
                        </a:rPr>
                        <a:t>　</a:t>
                      </a:r>
                      <a:endParaRPr kumimoji="0" lang="zh-CN" altLang="en-US" sz="2000" b="1" i="0" u="none" strike="noStrike" cap="none" normalizeH="0" baseline="0" dirty="0" smtClean="0">
                        <a:ln>
                          <a:noFill/>
                        </a:ln>
                        <a:solidFill>
                          <a:schemeClr val="tx1"/>
                        </a:solidFill>
                        <a:effectLst/>
                        <a:latin typeface="Arial" panose="020B0604020202020204" pitchFamily="34" charset="0"/>
                        <a:ea typeface="宋体" pitchFamily="2" charset="-122"/>
                      </a:endParaRPr>
                    </a:p>
                  </a:txBody>
                  <a:tcPr anchor="ctr" horzOverflow="overflow">
                    <a:lnL w="12700"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990051">
                <a:tc>
                  <a:txBody>
                    <a:bodyPr/>
                    <a:lstStyle/>
                    <a:p>
                      <a:pPr marL="0" marR="0" lvl="0" indent="0" algn="l" defTabSz="914400" rtl="0" eaLnBrk="1" fontAlgn="ctr" latinLnBrk="0" hangingPunct="1">
                        <a:lnSpc>
                          <a:spcPct val="100000"/>
                        </a:lnSpc>
                        <a:spcBef>
                          <a:spcPct val="0"/>
                        </a:spcBef>
                        <a:spcAft>
                          <a:spcPct val="0"/>
                        </a:spcAft>
                        <a:buClrTx/>
                        <a:buSzTx/>
                        <a:buFontTx/>
                        <a:buNone/>
                      </a:pPr>
                      <a:r>
                        <a:rPr kumimoji="0" lang="en-US" altLang="zh-CN" sz="2000" b="1" i="0" u="none" strike="noStrike" cap="none" normalizeH="0" baseline="0" dirty="0" smtClean="0">
                          <a:ln>
                            <a:noFill/>
                          </a:ln>
                          <a:solidFill>
                            <a:schemeClr val="tx1"/>
                          </a:solidFill>
                          <a:effectLst/>
                          <a:latin typeface="宋体" pitchFamily="2" charset="-122"/>
                          <a:ea typeface="宋体" pitchFamily="2" charset="-122"/>
                        </a:rPr>
                        <a:t> </a:t>
                      </a:r>
                      <a:r>
                        <a:rPr kumimoji="0" lang="zh-CN" altLang="en-US" sz="2000" b="1" i="0" u="none" strike="noStrike" cap="none" normalizeH="0" baseline="0" dirty="0" smtClean="0">
                          <a:ln>
                            <a:noFill/>
                          </a:ln>
                          <a:solidFill>
                            <a:schemeClr val="tx1"/>
                          </a:solidFill>
                          <a:effectLst/>
                          <a:latin typeface="宋体" pitchFamily="2" charset="-122"/>
                          <a:ea typeface="宋体" pitchFamily="2" charset="-122"/>
                        </a:rPr>
                        <a:t>其中：财政拨款收入</a:t>
                      </a:r>
                      <a:endParaRPr kumimoji="0" lang="zh-CN" altLang="en-US" sz="2000" b="1" i="0" u="none" strike="noStrike" cap="none" normalizeH="0" baseline="0" dirty="0" smtClean="0">
                        <a:ln>
                          <a:noFill/>
                        </a:ln>
                        <a:solidFill>
                          <a:schemeClr val="tx1"/>
                        </a:solidFill>
                        <a:effectLst/>
                        <a:latin typeface="Arial" panose="020B0604020202020204" pitchFamily="34" charset="0"/>
                        <a:ea typeface="宋体" pitchFamily="2" charset="-122"/>
                      </a:endParaRPr>
                    </a:p>
                  </a:txBody>
                  <a:tcPr anchor="ctr" horzOverflow="overflow">
                    <a:lnL>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pPr>
                      <a:r>
                        <a:rPr kumimoji="0" lang="en-US" altLang="zh-CN" sz="2000" b="1" i="0" u="none" strike="noStrike" cap="none" normalizeH="0" baseline="0" dirty="0" smtClean="0">
                          <a:ln>
                            <a:noFill/>
                          </a:ln>
                          <a:solidFill>
                            <a:schemeClr val="tx1"/>
                          </a:solidFill>
                          <a:effectLst/>
                          <a:latin typeface="宋体" pitchFamily="2" charset="-122"/>
                          <a:ea typeface="宋体" pitchFamily="2" charset="-122"/>
                        </a:rPr>
                        <a:t>BJ115</a:t>
                      </a:r>
                      <a:endParaRPr kumimoji="0" lang="en-US" altLang="zh-CN" sz="2000" b="1" i="0" u="none" strike="noStrike" cap="none" normalizeH="0" baseline="0" dirty="0" smtClean="0">
                        <a:ln>
                          <a:noFill/>
                        </a:ln>
                        <a:solidFill>
                          <a:schemeClr val="tx1"/>
                        </a:solidFill>
                        <a:effectLst/>
                        <a:latin typeface="宋体" pitchFamily="2" charset="-122"/>
                        <a:ea typeface="宋体" pitchFamily="2" charset="-122"/>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pPr>
                      <a:r>
                        <a:rPr kumimoji="0" lang="zh-CN" altLang="en-US" sz="2000" b="1" i="0" u="none" strike="noStrike" cap="none" normalizeH="0" baseline="0" dirty="0" smtClean="0">
                          <a:ln>
                            <a:noFill/>
                          </a:ln>
                          <a:solidFill>
                            <a:schemeClr val="tx1"/>
                          </a:solidFill>
                          <a:effectLst/>
                          <a:latin typeface="Arial" panose="020B0604020202020204" pitchFamily="34" charset="0"/>
                          <a:ea typeface="宋体" pitchFamily="2" charset="-122"/>
                        </a:rPr>
                        <a:t>营业外收入（来自同级财政拨款）</a:t>
                      </a:r>
                      <a:endParaRPr kumimoji="0" lang="zh-CN" altLang="zh-CN" sz="2000" b="1" i="0" u="none" strike="noStrike" cap="none" normalizeH="0" baseline="0" dirty="0" smtClean="0">
                        <a:ln>
                          <a:noFill/>
                        </a:ln>
                        <a:solidFill>
                          <a:schemeClr val="tx1"/>
                        </a:solidFill>
                        <a:effectLst/>
                        <a:latin typeface="Arial" panose="020B0604020202020204" pitchFamily="34" charset="0"/>
                        <a:ea typeface="宋体" pitchFamily="2" charset="-122"/>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ctr" latinLnBrk="0" hangingPunct="1">
                        <a:lnSpc>
                          <a:spcPct val="100000"/>
                        </a:lnSpc>
                        <a:spcBef>
                          <a:spcPct val="0"/>
                        </a:spcBef>
                        <a:spcAft>
                          <a:spcPct val="0"/>
                        </a:spcAft>
                        <a:buClrTx/>
                        <a:buSzTx/>
                        <a:buFontTx/>
                        <a:buNone/>
                      </a:pPr>
                      <a:endParaRPr kumimoji="0" lang="zh-CN" altLang="en-US" sz="2000" b="1" i="0" u="none" strike="noStrike" cap="none" normalizeH="0" baseline="0" dirty="0" smtClean="0">
                        <a:ln>
                          <a:noFill/>
                        </a:ln>
                        <a:solidFill>
                          <a:schemeClr val="tx1"/>
                        </a:solidFill>
                        <a:effectLst/>
                        <a:latin typeface="宋体" pitchFamily="2" charset="-122"/>
                        <a:ea typeface="宋体" pitchFamily="2" charset="-122"/>
                      </a:endParaRPr>
                    </a:p>
                  </a:txBody>
                  <a:tcPr anchor="ctr" horzOverflow="overflow">
                    <a:lnL w="12700"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r h="790099">
                <a:tc>
                  <a:txBody>
                    <a:bodyPr/>
                    <a:lstStyle/>
                    <a:p>
                      <a:pPr marL="0" marR="0" lvl="0" indent="0" algn="l" defTabSz="914400" rtl="0" eaLnBrk="1" fontAlgn="ctr" latinLnBrk="0" hangingPunct="1">
                        <a:lnSpc>
                          <a:spcPct val="100000"/>
                        </a:lnSpc>
                        <a:spcBef>
                          <a:spcPct val="0"/>
                        </a:spcBef>
                        <a:spcAft>
                          <a:spcPct val="0"/>
                        </a:spcAft>
                        <a:buClrTx/>
                        <a:buSzTx/>
                        <a:buFontTx/>
                        <a:buNone/>
                      </a:pPr>
                      <a:r>
                        <a:rPr kumimoji="0" lang="en-US" altLang="zh-CN" sz="2000" b="1" i="0" u="none" strike="noStrike" cap="none" normalizeH="0" baseline="0" dirty="0" smtClean="0">
                          <a:ln>
                            <a:noFill/>
                          </a:ln>
                          <a:solidFill>
                            <a:schemeClr val="tx1"/>
                          </a:solidFill>
                          <a:effectLst/>
                          <a:latin typeface="宋体" pitchFamily="2" charset="-122"/>
                          <a:ea typeface="宋体" pitchFamily="2" charset="-122"/>
                        </a:rPr>
                        <a:t>         </a:t>
                      </a:r>
                      <a:r>
                        <a:rPr kumimoji="0" lang="zh-CN" altLang="en-US" sz="2000" b="1" i="0" u="none" strike="noStrike" cap="none" normalizeH="0" baseline="0" dirty="0" smtClean="0">
                          <a:ln>
                            <a:noFill/>
                          </a:ln>
                          <a:solidFill>
                            <a:schemeClr val="tx1"/>
                          </a:solidFill>
                          <a:effectLst/>
                          <a:latin typeface="宋体" pitchFamily="2" charset="-122"/>
                          <a:ea typeface="宋体" pitchFamily="2" charset="-122"/>
                        </a:rPr>
                        <a:t>事业收入</a:t>
                      </a:r>
                      <a:endParaRPr kumimoji="0" lang="zh-CN" altLang="en-US" sz="2000" b="1" i="0" u="none" strike="noStrike" cap="none" normalizeH="0" baseline="0" dirty="0" smtClean="0">
                        <a:ln>
                          <a:noFill/>
                        </a:ln>
                        <a:solidFill>
                          <a:schemeClr val="tx1"/>
                        </a:solidFill>
                        <a:effectLst/>
                        <a:latin typeface="宋体" pitchFamily="2" charset="-122"/>
                        <a:ea typeface="宋体" pitchFamily="2" charset="-122"/>
                      </a:endParaRPr>
                    </a:p>
                  </a:txBody>
                  <a:tcPr anchor="ctr" horzOverflow="overflow">
                    <a:lnL>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pPr>
                      <a:r>
                        <a:rPr kumimoji="0" lang="en-US" altLang="zh-CN" sz="2000" b="1" i="0" u="none" strike="noStrike" cap="none" normalizeH="0" baseline="0" dirty="0" smtClean="0">
                          <a:ln>
                            <a:noFill/>
                          </a:ln>
                          <a:solidFill>
                            <a:schemeClr val="tx1"/>
                          </a:solidFill>
                          <a:effectLst/>
                          <a:latin typeface="宋体" pitchFamily="2" charset="-122"/>
                          <a:ea typeface="宋体" pitchFamily="2" charset="-122"/>
                        </a:rPr>
                        <a:t>BJ116</a:t>
                      </a:r>
                      <a:endParaRPr kumimoji="0" lang="en-US" altLang="zh-CN" sz="2000" b="1" i="0" u="none" strike="noStrike" cap="none" normalizeH="0" baseline="0" dirty="0" smtClean="0">
                        <a:ln>
                          <a:noFill/>
                        </a:ln>
                        <a:solidFill>
                          <a:schemeClr val="tx1"/>
                        </a:solidFill>
                        <a:effectLst/>
                        <a:latin typeface="宋体" pitchFamily="2" charset="-122"/>
                        <a:ea typeface="宋体" pitchFamily="2" charset="-122"/>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defRPr/>
                      </a:pPr>
                      <a:r>
                        <a:rPr kumimoji="0" lang="en-US" altLang="zh-CN" sz="2000" b="1" i="0" u="none" strike="noStrike" cap="none" normalizeH="0" baseline="0" dirty="0" smtClean="0">
                          <a:ln>
                            <a:noFill/>
                          </a:ln>
                          <a:solidFill>
                            <a:schemeClr val="tx1"/>
                          </a:solidFill>
                          <a:effectLst/>
                          <a:latin typeface="Arial" panose="020B0604020202020204" pitchFamily="34" charset="0"/>
                          <a:ea typeface="宋体" pitchFamily="2" charset="-122"/>
                        </a:rPr>
                        <a:t>—</a:t>
                      </a:r>
                      <a:endParaRPr kumimoji="0" lang="en-US" altLang="zh-CN" sz="2000" b="1" i="0" u="none" strike="noStrike" cap="none" normalizeH="0" baseline="0" dirty="0" smtClean="0">
                        <a:ln>
                          <a:noFill/>
                        </a:ln>
                        <a:solidFill>
                          <a:schemeClr val="tx1"/>
                        </a:solidFill>
                        <a:effectLst/>
                        <a:latin typeface="Arial" panose="020B0604020202020204" pitchFamily="34" charset="0"/>
                        <a:ea typeface="宋体" pitchFamily="2" charset="-122"/>
                      </a:endParaRPr>
                    </a:p>
                    <a:p>
                      <a:pPr marL="0" marR="0" lvl="0" indent="0" algn="ctr" defTabSz="914400" rtl="0" eaLnBrk="1" fontAlgn="ctr" latinLnBrk="0" hangingPunct="1">
                        <a:lnSpc>
                          <a:spcPct val="100000"/>
                        </a:lnSpc>
                        <a:spcBef>
                          <a:spcPct val="0"/>
                        </a:spcBef>
                        <a:spcAft>
                          <a:spcPct val="0"/>
                        </a:spcAft>
                        <a:buClrTx/>
                        <a:buSzTx/>
                        <a:buFontTx/>
                        <a:buNone/>
                      </a:pPr>
                      <a:endParaRPr kumimoji="0" lang="zh-CN" altLang="zh-CN" sz="2000" b="1" i="0" u="none" strike="noStrike" cap="none" normalizeH="0" baseline="0" dirty="0" smtClean="0">
                        <a:ln>
                          <a:noFill/>
                        </a:ln>
                        <a:solidFill>
                          <a:schemeClr val="tx1"/>
                        </a:solidFill>
                        <a:effectLst/>
                        <a:latin typeface="Arial" panose="020B0604020202020204" pitchFamily="34" charset="0"/>
                        <a:ea typeface="宋体" pitchFamily="2" charset="-122"/>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ctr" latinLnBrk="0" hangingPunct="1">
                        <a:lnSpc>
                          <a:spcPct val="100000"/>
                        </a:lnSpc>
                        <a:spcBef>
                          <a:spcPct val="0"/>
                        </a:spcBef>
                        <a:spcAft>
                          <a:spcPct val="0"/>
                        </a:spcAft>
                        <a:buClrTx/>
                        <a:buSzTx/>
                        <a:buFontTx/>
                        <a:buNone/>
                      </a:pPr>
                      <a:endParaRPr kumimoji="0" lang="zh-CN" altLang="en-US" sz="2000" b="1" i="0" u="none" strike="noStrike" cap="none" normalizeH="0" baseline="0" dirty="0" smtClean="0">
                        <a:ln>
                          <a:noFill/>
                        </a:ln>
                        <a:solidFill>
                          <a:schemeClr val="tx1"/>
                        </a:solidFill>
                        <a:effectLst/>
                        <a:latin typeface="宋体" pitchFamily="2" charset="-122"/>
                        <a:ea typeface="宋体" pitchFamily="2" charset="-122"/>
                      </a:endParaRPr>
                    </a:p>
                  </a:txBody>
                  <a:tcPr anchor="ctr" horzOverflow="overflow">
                    <a:lnL w="12700" cap="flat" cmpd="sng" algn="ctr">
                      <a:solidFill>
                        <a:schemeClr val="tx1"/>
                      </a:solidFill>
                      <a:prstDash val="solid"/>
                      <a:round/>
                      <a:headEnd type="none" w="med" len="med"/>
                      <a:tailEnd type="none" w="med" len="med"/>
                    </a:lnL>
                    <a:lnR>
                      <a:noFill/>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r h="1420509">
                <a:tc>
                  <a:txBody>
                    <a:bodyPr/>
                    <a:lstStyle/>
                    <a:p>
                      <a:pPr marL="0" marR="0" lvl="0" indent="0" algn="l" defTabSz="914400" rtl="0" eaLnBrk="1" fontAlgn="ctr" latinLnBrk="0" hangingPunct="1">
                        <a:lnSpc>
                          <a:spcPct val="100000"/>
                        </a:lnSpc>
                        <a:spcBef>
                          <a:spcPct val="0"/>
                        </a:spcBef>
                        <a:spcAft>
                          <a:spcPct val="0"/>
                        </a:spcAft>
                        <a:buClrTx/>
                        <a:buSzTx/>
                        <a:buFontTx/>
                        <a:buNone/>
                      </a:pPr>
                      <a:r>
                        <a:rPr kumimoji="0" lang="en-US" altLang="zh-CN" sz="2000" b="1" i="0" u="none" strike="noStrike" cap="none" normalizeH="0" baseline="0" dirty="0" smtClean="0">
                          <a:ln>
                            <a:noFill/>
                          </a:ln>
                          <a:solidFill>
                            <a:schemeClr val="tx1"/>
                          </a:solidFill>
                          <a:effectLst/>
                          <a:latin typeface="宋体" pitchFamily="2" charset="-122"/>
                          <a:ea typeface="宋体" pitchFamily="2" charset="-122"/>
                        </a:rPr>
                        <a:t>         </a:t>
                      </a:r>
                      <a:r>
                        <a:rPr kumimoji="0" lang="zh-CN" altLang="en-US" sz="2000" b="1" i="0" u="none" strike="noStrike" cap="none" normalizeH="0" baseline="0" dirty="0" smtClean="0">
                          <a:ln>
                            <a:noFill/>
                          </a:ln>
                          <a:solidFill>
                            <a:schemeClr val="tx1"/>
                          </a:solidFill>
                          <a:effectLst/>
                          <a:latin typeface="宋体" pitchFamily="2" charset="-122"/>
                          <a:ea typeface="宋体" pitchFamily="2" charset="-122"/>
                        </a:rPr>
                        <a:t>经营收入</a:t>
                      </a:r>
                      <a:endParaRPr kumimoji="0" lang="zh-CN" altLang="en-US" sz="2000" b="1" i="0" u="none" strike="noStrike" cap="none" normalizeH="0" baseline="0" dirty="0" smtClean="0">
                        <a:ln>
                          <a:noFill/>
                        </a:ln>
                        <a:solidFill>
                          <a:schemeClr val="tx1"/>
                        </a:solidFill>
                        <a:effectLst/>
                        <a:latin typeface="Arial" panose="020B0604020202020204" pitchFamily="34" charset="0"/>
                        <a:ea typeface="宋体" pitchFamily="2" charset="-122"/>
                      </a:endParaRPr>
                    </a:p>
                  </a:txBody>
                  <a:tcPr anchor="ctr" horzOverflow="overflow">
                    <a:lnL>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pPr>
                      <a:r>
                        <a:rPr kumimoji="0" lang="en-US" altLang="zh-CN" sz="2000" b="1" i="0" u="none" strike="noStrike" cap="none" normalizeH="0" baseline="0" dirty="0" smtClean="0">
                          <a:ln>
                            <a:noFill/>
                          </a:ln>
                          <a:solidFill>
                            <a:schemeClr val="tx1"/>
                          </a:solidFill>
                          <a:effectLst/>
                          <a:latin typeface="宋体" pitchFamily="2" charset="-122"/>
                          <a:ea typeface="宋体" pitchFamily="2" charset="-122"/>
                        </a:rPr>
                        <a:t>BJ117</a:t>
                      </a:r>
                      <a:endParaRPr kumimoji="0" lang="en-US" altLang="zh-CN" sz="2000" b="1" i="0" u="none" strike="noStrike" cap="none" normalizeH="0" baseline="0" dirty="0" smtClean="0">
                        <a:ln>
                          <a:noFill/>
                        </a:ln>
                        <a:solidFill>
                          <a:schemeClr val="tx1"/>
                        </a:solidFill>
                        <a:effectLst/>
                        <a:latin typeface="宋体" pitchFamily="2" charset="-122"/>
                        <a:ea typeface="宋体" pitchFamily="2" charset="-122"/>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pPr>
                      <a:r>
                        <a:rPr kumimoji="0" lang="zh-CN" altLang="en-US" sz="2000" b="1" i="0" u="none" strike="noStrike" cap="none" normalizeH="0" baseline="0" dirty="0" smtClean="0">
                          <a:ln>
                            <a:noFill/>
                          </a:ln>
                          <a:solidFill>
                            <a:schemeClr val="tx1"/>
                          </a:solidFill>
                          <a:effectLst/>
                          <a:latin typeface="宋体" pitchFamily="2" charset="-122"/>
                          <a:ea typeface="宋体" pitchFamily="2" charset="-122"/>
                        </a:rPr>
                        <a:t>主营业务收入</a:t>
                      </a:r>
                      <a:r>
                        <a:rPr kumimoji="0" lang="en-US" altLang="zh-CN" sz="2000" b="1" i="0" u="none" strike="noStrike" cap="none" normalizeH="0" baseline="0" dirty="0" smtClean="0">
                          <a:ln>
                            <a:noFill/>
                          </a:ln>
                          <a:solidFill>
                            <a:schemeClr val="tx1"/>
                          </a:solidFill>
                          <a:effectLst/>
                          <a:latin typeface="宋体" pitchFamily="2" charset="-122"/>
                          <a:ea typeface="宋体" pitchFamily="2" charset="-122"/>
                        </a:rPr>
                        <a:t>+</a:t>
                      </a:r>
                      <a:r>
                        <a:rPr kumimoji="0" lang="zh-CN" altLang="en-US" sz="2000" b="1" i="0" u="none" strike="noStrike" cap="none" normalizeH="0" baseline="0" dirty="0" smtClean="0">
                          <a:ln>
                            <a:noFill/>
                          </a:ln>
                          <a:solidFill>
                            <a:schemeClr val="tx1"/>
                          </a:solidFill>
                          <a:effectLst/>
                          <a:latin typeface="宋体" pitchFamily="2" charset="-122"/>
                          <a:ea typeface="宋体" pitchFamily="2" charset="-122"/>
                        </a:rPr>
                        <a:t>其他业务收入</a:t>
                      </a:r>
                      <a:endParaRPr kumimoji="0" lang="zh-CN" altLang="en-US" sz="2000" b="1" i="0" u="none" strike="noStrike" cap="none" normalizeH="0" baseline="0" dirty="0" smtClean="0">
                        <a:ln>
                          <a:noFill/>
                        </a:ln>
                        <a:solidFill>
                          <a:schemeClr val="tx1"/>
                        </a:solidFill>
                        <a:effectLst/>
                        <a:latin typeface="宋体" pitchFamily="2" charset="-122"/>
                        <a:ea typeface="宋体" pitchFamily="2" charset="-122"/>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algn="l" rtl="0" fontAlgn="ctr"/>
                      <a:r>
                        <a:rPr lang="zh-CN" altLang="en-US" sz="2000" b="1" i="0" u="none" strike="noStrike" dirty="0">
                          <a:solidFill>
                            <a:srgbClr val="FFFFFF"/>
                          </a:solidFill>
                          <a:latin typeface="宋体" pitchFamily="2" charset="-122"/>
                        </a:rPr>
                        <a:t> </a:t>
                      </a:r>
                      <a:endParaRPr lang="zh-CN" altLang="en-US" sz="2000" b="1" i="0" u="none" strike="noStrike" dirty="0">
                        <a:solidFill>
                          <a:srgbClr val="FFFFFF"/>
                        </a:solidFill>
                        <a:latin typeface="宋体" pitchFamily="2" charset="-122"/>
                      </a:endParaRPr>
                    </a:p>
                  </a:txBody>
                  <a:tcPr marL="9525" marR="9525" marT="9525" marB="0" anchor="ctr">
                    <a:lnL w="12700" cap="flat" cmpd="sng" algn="ctr">
                      <a:solidFill>
                        <a:schemeClr val="tx1"/>
                      </a:solidFill>
                      <a:prstDash val="solid"/>
                      <a:round/>
                      <a:headEnd type="none" w="med" len="med"/>
                      <a:tailEnd type="none" w="med" len="med"/>
                    </a:lnL>
                    <a:lnR>
                      <a:noFill/>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transition spd="slow"/>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2465" name="Rectangle 2"/>
          <p:cNvSpPr>
            <a:spLocks noGrp="true"/>
          </p:cNvSpPr>
          <p:nvPr>
            <p:ph type="title" idx="4294967295"/>
          </p:nvPr>
        </p:nvSpPr>
        <p:spPr>
          <a:xfrm>
            <a:off x="1371600" y="152400"/>
            <a:ext cx="7543800" cy="1279525"/>
          </a:xfrm>
        </p:spPr>
        <p:txBody>
          <a:bodyPr vert="horz" wrap="square" lIns="91440" tIns="45720" rIns="91440" bIns="45720" anchor="ctr" anchorCtr="false"/>
          <a:p>
            <a:pPr eaLnBrk="1" hangingPunct="1"/>
            <a:r>
              <a:rPr lang="zh-CN" altLang="en-US" sz="3200" dirty="0">
                <a:solidFill>
                  <a:srgbClr val="FFFF00"/>
                </a:solidFill>
              </a:rPr>
              <a:t>企业化管理</a:t>
            </a:r>
            <a:r>
              <a:rPr lang="zh-CN" altLang="en-US" sz="3200" dirty="0">
                <a:solidFill>
                  <a:schemeClr val="tx1"/>
                </a:solidFill>
              </a:rPr>
              <a:t>事业单位</a:t>
            </a:r>
            <a:br>
              <a:rPr lang="zh-CN" altLang="en-US" sz="3200" dirty="0">
                <a:solidFill>
                  <a:schemeClr val="tx1"/>
                </a:solidFill>
              </a:rPr>
            </a:br>
            <a:r>
              <a:rPr lang="zh-CN" altLang="en-US" sz="3200" dirty="0">
                <a:solidFill>
                  <a:schemeClr val="tx1"/>
                </a:solidFill>
              </a:rPr>
              <a:t>    </a:t>
            </a:r>
            <a:r>
              <a:rPr lang="zh-CN" altLang="en-US" dirty="0">
                <a:solidFill>
                  <a:schemeClr val="tx1"/>
                </a:solidFill>
              </a:rPr>
              <a:t>填报指标对照（</a:t>
            </a:r>
            <a:r>
              <a:rPr lang="en-US" altLang="zh-CN" dirty="0">
                <a:solidFill>
                  <a:schemeClr val="tx1"/>
                </a:solidFill>
              </a:rPr>
              <a:t>3</a:t>
            </a:r>
            <a:r>
              <a:rPr lang="zh-CN" altLang="en-US" dirty="0">
                <a:solidFill>
                  <a:schemeClr val="tx1"/>
                </a:solidFill>
              </a:rPr>
              <a:t>）</a:t>
            </a:r>
            <a:endParaRPr lang="zh-CN" altLang="en-US" dirty="0">
              <a:solidFill>
                <a:schemeClr val="tx1"/>
              </a:solidFill>
            </a:endParaRPr>
          </a:p>
        </p:txBody>
      </p:sp>
      <p:graphicFrame>
        <p:nvGraphicFramePr>
          <p:cNvPr id="734276" name="Group 68"/>
          <p:cNvGraphicFramePr>
            <a:graphicFrameLocks noGrp="true"/>
          </p:cNvGraphicFramePr>
          <p:nvPr>
            <p:ph idx="1"/>
          </p:nvPr>
        </p:nvGraphicFramePr>
        <p:xfrm>
          <a:off x="900113" y="1412875"/>
          <a:ext cx="8243888" cy="4378325"/>
        </p:xfrm>
        <a:graphic>
          <a:graphicData uri="http://schemas.openxmlformats.org/drawingml/2006/table">
            <a:tbl>
              <a:tblPr/>
              <a:tblGrid>
                <a:gridCol w="3484562"/>
                <a:gridCol w="827088"/>
                <a:gridCol w="3932237"/>
              </a:tblGrid>
              <a:tr h="433388">
                <a:tc>
                  <a:txBody>
                    <a:bodyPr/>
                    <a:lstStyle/>
                    <a:p>
                      <a:pPr marL="0" marR="0" lvl="0" indent="0" algn="ctr" defTabSz="914400" rtl="0" eaLnBrk="1" fontAlgn="ctr" latinLnBrk="0" hangingPunct="1">
                        <a:lnSpc>
                          <a:spcPct val="100000"/>
                        </a:lnSpc>
                        <a:spcBef>
                          <a:spcPct val="0"/>
                        </a:spcBef>
                        <a:spcAft>
                          <a:spcPct val="0"/>
                        </a:spcAft>
                        <a:buClrTx/>
                        <a:buSzTx/>
                        <a:buFontTx/>
                        <a:buNone/>
                      </a:pPr>
                      <a:r>
                        <a:rPr kumimoji="0" lang="zh-CN" altLang="en-US" sz="2000" b="1" i="0" u="none" strike="noStrike" cap="none" normalizeH="0" baseline="0" dirty="0" smtClean="0">
                          <a:ln>
                            <a:noFill/>
                          </a:ln>
                          <a:solidFill>
                            <a:schemeClr val="tx1"/>
                          </a:solidFill>
                          <a:effectLst/>
                          <a:latin typeface="宋体" pitchFamily="2" charset="-122"/>
                          <a:ea typeface="宋体" pitchFamily="2" charset="-122"/>
                        </a:rPr>
                        <a:t>指标名称</a:t>
                      </a:r>
                      <a:endParaRPr kumimoji="0" lang="zh-CN" altLang="en-US" sz="2000" b="1" i="0" u="none" strike="noStrike" cap="none" normalizeH="0" baseline="0" dirty="0" smtClean="0">
                        <a:ln>
                          <a:noFill/>
                        </a:ln>
                        <a:solidFill>
                          <a:schemeClr val="tx1"/>
                        </a:solidFill>
                        <a:effectLst/>
                        <a:latin typeface="Arial" panose="020B0604020202020204" pitchFamily="34" charset="0"/>
                        <a:ea typeface="宋体" pitchFamily="2" charset="-122"/>
                      </a:endParaRPr>
                    </a:p>
                  </a:txBody>
                  <a:tcPr anchor="ctr" horzOverflow="overflow">
                    <a:lnL>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pPr>
                      <a:r>
                        <a:rPr kumimoji="0" lang="zh-CN" altLang="en-US" sz="2000" b="1" i="0" u="none" strike="noStrike" cap="none" normalizeH="0" baseline="0" dirty="0" smtClean="0">
                          <a:ln>
                            <a:noFill/>
                          </a:ln>
                          <a:solidFill>
                            <a:schemeClr val="tx1"/>
                          </a:solidFill>
                          <a:effectLst/>
                          <a:latin typeface="宋体" pitchFamily="2" charset="-122"/>
                          <a:ea typeface="宋体" pitchFamily="2" charset="-122"/>
                        </a:rPr>
                        <a:t>代码</a:t>
                      </a:r>
                      <a:endParaRPr kumimoji="0" lang="zh-CN" altLang="en-US" sz="2000" b="1" i="0" u="none" strike="noStrike" cap="none" normalizeH="0" baseline="0" dirty="0" smtClean="0">
                        <a:ln>
                          <a:noFill/>
                        </a:ln>
                        <a:solidFill>
                          <a:schemeClr val="tx1"/>
                        </a:solidFill>
                        <a:effectLst/>
                        <a:latin typeface="Arial" panose="020B0604020202020204" pitchFamily="34" charset="0"/>
                        <a:ea typeface="宋体" pitchFamily="2" charset="-122"/>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pPr>
                      <a:r>
                        <a:rPr kumimoji="0" lang="zh-CN" altLang="en-US" sz="2000" b="1" i="0" u="none" strike="noStrike" cap="none" normalizeH="0" baseline="0" smtClean="0">
                          <a:ln>
                            <a:noFill/>
                          </a:ln>
                          <a:solidFill>
                            <a:schemeClr val="tx1"/>
                          </a:solidFill>
                          <a:effectLst/>
                          <a:latin typeface="宋体" pitchFamily="2" charset="-122"/>
                          <a:ea typeface="宋体" pitchFamily="2" charset="-122"/>
                        </a:rPr>
                        <a:t>对应指标</a:t>
                      </a:r>
                      <a:endParaRPr kumimoji="0" lang="zh-CN" altLang="en-US" sz="2000" b="1" i="0" u="none" strike="noStrike" cap="none" normalizeH="0" baseline="0" smtClean="0">
                        <a:ln>
                          <a:noFill/>
                        </a:ln>
                        <a:solidFill>
                          <a:schemeClr val="tx1"/>
                        </a:solidFill>
                        <a:effectLst/>
                        <a:latin typeface="Arial" panose="020B0604020202020204" pitchFamily="34" charset="0"/>
                        <a:ea typeface="宋体" pitchFamily="2" charset="-122"/>
                      </a:endParaRPr>
                    </a:p>
                  </a:txBody>
                  <a:tcPr anchor="ctr" horzOverflow="overflow">
                    <a:lnL w="12700"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58813">
                <a:tc>
                  <a:txBody>
                    <a:bodyPr/>
                    <a:lstStyle/>
                    <a:p>
                      <a:pPr marL="0" marR="0" lvl="0" indent="0" algn="l" defTabSz="914400" rtl="0" eaLnBrk="1" fontAlgn="ctr" latinLnBrk="0" hangingPunct="1">
                        <a:lnSpc>
                          <a:spcPct val="100000"/>
                        </a:lnSpc>
                        <a:spcBef>
                          <a:spcPct val="0"/>
                        </a:spcBef>
                        <a:spcAft>
                          <a:spcPct val="0"/>
                        </a:spcAft>
                        <a:buClrTx/>
                        <a:buSzTx/>
                        <a:buFontTx/>
                        <a:buNone/>
                      </a:pPr>
                      <a:r>
                        <a:rPr kumimoji="0" lang="en-US" altLang="zh-CN" sz="2000" b="1" i="0" u="none" strike="noStrike" cap="none" normalizeH="0" baseline="0" dirty="0" smtClean="0">
                          <a:ln>
                            <a:noFill/>
                          </a:ln>
                          <a:solidFill>
                            <a:schemeClr val="tx1"/>
                          </a:solidFill>
                          <a:effectLst/>
                          <a:latin typeface="宋体" pitchFamily="2" charset="-122"/>
                          <a:ea typeface="宋体" pitchFamily="2" charset="-122"/>
                        </a:rPr>
                        <a:t> </a:t>
                      </a:r>
                      <a:r>
                        <a:rPr kumimoji="0" lang="zh-CN" altLang="en-US" sz="2000" b="1" i="0" u="none" strike="noStrike" cap="none" normalizeH="0" baseline="0" dirty="0" smtClean="0">
                          <a:ln>
                            <a:noFill/>
                          </a:ln>
                          <a:solidFill>
                            <a:schemeClr val="tx1"/>
                          </a:solidFill>
                          <a:effectLst/>
                          <a:latin typeface="宋体" pitchFamily="2" charset="-122"/>
                          <a:ea typeface="宋体" pitchFamily="2" charset="-122"/>
                        </a:rPr>
                        <a:t>本年费用合计</a:t>
                      </a:r>
                      <a:endParaRPr kumimoji="0" lang="zh-CN" altLang="en-US" sz="2000" b="1" i="0" u="none" strike="noStrike" cap="none" normalizeH="0" baseline="0" dirty="0" smtClean="0">
                        <a:ln>
                          <a:noFill/>
                        </a:ln>
                        <a:solidFill>
                          <a:schemeClr val="tx1"/>
                        </a:solidFill>
                        <a:effectLst/>
                        <a:latin typeface="Arial" panose="020B0604020202020204" pitchFamily="34" charset="0"/>
                        <a:ea typeface="宋体" pitchFamily="2" charset="-122"/>
                      </a:endParaRPr>
                    </a:p>
                  </a:txBody>
                  <a:tcPr anchor="ctr" horzOverflow="overflow">
                    <a:lnL>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pPr>
                      <a:r>
                        <a:rPr kumimoji="0" lang="en-US" altLang="zh-CN" sz="2000" b="1" i="0" u="none" strike="noStrike" cap="none" normalizeH="0" baseline="0" dirty="0" smtClean="0">
                          <a:ln>
                            <a:noFill/>
                          </a:ln>
                          <a:solidFill>
                            <a:schemeClr val="tx1"/>
                          </a:solidFill>
                          <a:effectLst/>
                          <a:latin typeface="宋体" pitchFamily="2" charset="-122"/>
                          <a:ea typeface="宋体" pitchFamily="2" charset="-122"/>
                        </a:rPr>
                        <a:t>BJ119</a:t>
                      </a:r>
                      <a:endParaRPr kumimoji="0" lang="en-US" altLang="zh-CN" sz="2000" b="1" i="0" u="none" strike="noStrike" cap="none" normalizeH="0" baseline="0" dirty="0" smtClean="0">
                        <a:ln>
                          <a:noFill/>
                        </a:ln>
                        <a:solidFill>
                          <a:schemeClr val="tx1"/>
                        </a:solidFill>
                        <a:effectLst/>
                        <a:latin typeface="宋体" pitchFamily="2" charset="-122"/>
                        <a:ea typeface="宋体" pitchFamily="2" charset="-122"/>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pPr>
                      <a:r>
                        <a:rPr kumimoji="0" lang="zh-CN" altLang="en-US" sz="2000" b="1" i="0" u="none" strike="noStrike" cap="none" normalizeH="0" baseline="0" dirty="0" smtClean="0">
                          <a:ln>
                            <a:noFill/>
                          </a:ln>
                          <a:solidFill>
                            <a:schemeClr val="tx1"/>
                          </a:solidFill>
                          <a:effectLst/>
                          <a:latin typeface="宋体" pitchFamily="2" charset="-122"/>
                          <a:ea typeface="宋体" pitchFamily="2" charset="-122"/>
                        </a:rPr>
                        <a:t>所有费用之和</a:t>
                      </a:r>
                      <a:endParaRPr kumimoji="0" lang="zh-CN" altLang="en-US" sz="2000" b="1" i="0" u="none" strike="noStrike" cap="none" normalizeH="0" baseline="0" dirty="0" smtClean="0">
                        <a:ln>
                          <a:noFill/>
                        </a:ln>
                        <a:solidFill>
                          <a:schemeClr val="tx1"/>
                        </a:solidFill>
                        <a:effectLst/>
                        <a:latin typeface="Arial" panose="020B0604020202020204" pitchFamily="34" charset="0"/>
                        <a:ea typeface="宋体" pitchFamily="2" charset="-122"/>
                      </a:endParaRPr>
                    </a:p>
                  </a:txBody>
                  <a:tcPr anchor="ctr" horzOverflow="overflow">
                    <a:lnL w="12700"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57225">
                <a:tc>
                  <a:txBody>
                    <a:bodyPr/>
                    <a:lstStyle/>
                    <a:p>
                      <a:pPr marL="0" marR="0" lvl="0" indent="0" algn="l" defTabSz="914400" rtl="0" eaLnBrk="1" fontAlgn="ctr" latinLnBrk="0" hangingPunct="1">
                        <a:lnSpc>
                          <a:spcPct val="100000"/>
                        </a:lnSpc>
                        <a:spcBef>
                          <a:spcPct val="0"/>
                        </a:spcBef>
                        <a:spcAft>
                          <a:spcPct val="0"/>
                        </a:spcAft>
                        <a:buClrTx/>
                        <a:buSzTx/>
                        <a:buFontTx/>
                        <a:buNone/>
                      </a:pPr>
                      <a:r>
                        <a:rPr kumimoji="0" lang="zh-CN" altLang="en-US" sz="2000" b="1" i="0" u="none" strike="noStrike" cap="none" normalizeH="0" baseline="0" dirty="0" smtClean="0">
                          <a:ln>
                            <a:noFill/>
                          </a:ln>
                          <a:solidFill>
                            <a:schemeClr val="tx1"/>
                          </a:solidFill>
                          <a:effectLst/>
                          <a:latin typeface="宋体" pitchFamily="2" charset="-122"/>
                          <a:ea typeface="宋体" pitchFamily="2" charset="-122"/>
                        </a:rPr>
                        <a:t>     工资福利费用</a:t>
                      </a:r>
                      <a:endParaRPr kumimoji="0" lang="zh-CN" altLang="en-US" sz="2000" b="1" i="0" u="none" strike="noStrike" cap="none" normalizeH="0" baseline="0" dirty="0" smtClean="0">
                        <a:ln>
                          <a:noFill/>
                        </a:ln>
                        <a:solidFill>
                          <a:schemeClr val="tx1"/>
                        </a:solidFill>
                        <a:effectLst/>
                        <a:latin typeface="Arial" panose="020B0604020202020204" pitchFamily="34" charset="0"/>
                        <a:ea typeface="宋体" pitchFamily="2" charset="-122"/>
                      </a:endParaRPr>
                    </a:p>
                  </a:txBody>
                  <a:tcPr anchor="ctr" horzOverflow="overflow">
                    <a:lnL>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pPr>
                      <a:r>
                        <a:rPr kumimoji="0" lang="en-US" altLang="zh-CN" sz="2000" b="1" i="0" u="none" strike="noStrike" cap="none" normalizeH="0" baseline="0" dirty="0" smtClean="0">
                          <a:ln>
                            <a:noFill/>
                          </a:ln>
                          <a:solidFill>
                            <a:schemeClr val="tx1"/>
                          </a:solidFill>
                          <a:effectLst/>
                          <a:latin typeface="宋体" pitchFamily="2" charset="-122"/>
                          <a:ea typeface="宋体" pitchFamily="2" charset="-122"/>
                        </a:rPr>
                        <a:t>BJ120</a:t>
                      </a:r>
                      <a:endParaRPr kumimoji="0" lang="en-US" altLang="zh-CN" sz="2000" b="1" i="0" u="none" strike="noStrike" cap="none" normalizeH="0" baseline="0" dirty="0" smtClean="0">
                        <a:ln>
                          <a:noFill/>
                        </a:ln>
                        <a:solidFill>
                          <a:schemeClr val="tx1"/>
                        </a:solidFill>
                        <a:effectLst/>
                        <a:latin typeface="宋体" pitchFamily="2" charset="-122"/>
                        <a:ea typeface="宋体" pitchFamily="2" charset="-122"/>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pPr>
                      <a:r>
                        <a:rPr kumimoji="0" lang="en-US" altLang="zh-CN" sz="2000" b="1" i="0" u="none" strike="noStrike" cap="none" normalizeH="0" baseline="0" dirty="0" smtClean="0">
                          <a:ln>
                            <a:noFill/>
                          </a:ln>
                          <a:solidFill>
                            <a:schemeClr val="tx1"/>
                          </a:solidFill>
                          <a:effectLst/>
                          <a:latin typeface="Arial" panose="020B0604020202020204" pitchFamily="34" charset="0"/>
                          <a:ea typeface="宋体" pitchFamily="2" charset="-122"/>
                        </a:rPr>
                        <a:t>—</a:t>
                      </a:r>
                      <a:endParaRPr kumimoji="0" lang="en-US" altLang="zh-CN" sz="2000" b="1" i="0" u="none" strike="noStrike" cap="none" normalizeH="0" baseline="0" dirty="0" smtClean="0">
                        <a:ln>
                          <a:noFill/>
                        </a:ln>
                        <a:solidFill>
                          <a:schemeClr val="tx1"/>
                        </a:solidFill>
                        <a:effectLst/>
                        <a:latin typeface="Arial" panose="020B0604020202020204" pitchFamily="34" charset="0"/>
                        <a:ea typeface="宋体" pitchFamily="2" charset="-122"/>
                      </a:endParaRPr>
                    </a:p>
                  </a:txBody>
                  <a:tcPr anchor="ctr" horzOverflow="overflow">
                    <a:lnL w="12700"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58813">
                <a:tc>
                  <a:txBody>
                    <a:bodyPr/>
                    <a:lstStyle/>
                    <a:p>
                      <a:pPr marL="0" marR="0" lvl="0" indent="0" algn="l" defTabSz="914400" rtl="0" eaLnBrk="1" fontAlgn="ctr" latinLnBrk="0" hangingPunct="1">
                        <a:lnSpc>
                          <a:spcPct val="100000"/>
                        </a:lnSpc>
                        <a:spcBef>
                          <a:spcPct val="0"/>
                        </a:spcBef>
                        <a:spcAft>
                          <a:spcPct val="0"/>
                        </a:spcAft>
                        <a:buClrTx/>
                        <a:buSzTx/>
                        <a:buFontTx/>
                        <a:buNone/>
                      </a:pPr>
                      <a:r>
                        <a:rPr kumimoji="0" lang="en-US" altLang="zh-CN" sz="2000" b="1" i="0" u="none" strike="noStrike" cap="none" normalizeH="0" baseline="0" dirty="0" smtClean="0">
                          <a:ln>
                            <a:noFill/>
                          </a:ln>
                          <a:solidFill>
                            <a:schemeClr val="tx1"/>
                          </a:solidFill>
                          <a:effectLst/>
                          <a:latin typeface="宋体" pitchFamily="2" charset="-122"/>
                          <a:ea typeface="宋体" pitchFamily="2" charset="-122"/>
                        </a:rPr>
                        <a:t>     </a:t>
                      </a:r>
                      <a:r>
                        <a:rPr kumimoji="0" lang="zh-CN" altLang="en-US" sz="2000" b="1" i="0" u="none" strike="noStrike" cap="none" normalizeH="0" baseline="0" dirty="0" smtClean="0">
                          <a:ln>
                            <a:noFill/>
                          </a:ln>
                          <a:solidFill>
                            <a:schemeClr val="tx1"/>
                          </a:solidFill>
                          <a:effectLst/>
                          <a:latin typeface="宋体" pitchFamily="2" charset="-122"/>
                          <a:ea typeface="宋体" pitchFamily="2" charset="-122"/>
                        </a:rPr>
                        <a:t>商品和服务费用</a:t>
                      </a:r>
                      <a:endParaRPr kumimoji="0" lang="zh-CN" altLang="en-US" sz="2000" b="1" i="0" u="none" strike="noStrike" cap="none" normalizeH="0" baseline="0" dirty="0" smtClean="0">
                        <a:ln>
                          <a:noFill/>
                        </a:ln>
                        <a:solidFill>
                          <a:schemeClr val="tx1"/>
                        </a:solidFill>
                        <a:effectLst/>
                        <a:latin typeface="Arial" panose="020B0604020202020204" pitchFamily="34" charset="0"/>
                        <a:ea typeface="宋体" pitchFamily="2" charset="-122"/>
                      </a:endParaRPr>
                    </a:p>
                  </a:txBody>
                  <a:tcPr anchor="ctr" horzOverflow="overflow">
                    <a:lnL>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pPr>
                      <a:r>
                        <a:rPr kumimoji="0" lang="en-US" altLang="zh-CN" sz="2000" b="1" i="0" u="none" strike="noStrike" cap="none" normalizeH="0" baseline="0" dirty="0" smtClean="0">
                          <a:ln>
                            <a:noFill/>
                          </a:ln>
                          <a:solidFill>
                            <a:schemeClr val="tx1"/>
                          </a:solidFill>
                          <a:effectLst/>
                          <a:latin typeface="宋体" pitchFamily="2" charset="-122"/>
                          <a:ea typeface="宋体" pitchFamily="2" charset="-122"/>
                        </a:rPr>
                        <a:t>BJ121</a:t>
                      </a:r>
                      <a:endParaRPr kumimoji="0" lang="en-US" altLang="zh-CN" sz="2000" b="1" i="0" u="none" strike="noStrike" cap="none" normalizeH="0" baseline="0" dirty="0" smtClean="0">
                        <a:ln>
                          <a:noFill/>
                        </a:ln>
                        <a:solidFill>
                          <a:schemeClr val="tx1"/>
                        </a:solidFill>
                        <a:effectLst/>
                        <a:latin typeface="宋体" pitchFamily="2" charset="-122"/>
                        <a:ea typeface="宋体" pitchFamily="2" charset="-122"/>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pPr>
                      <a:r>
                        <a:rPr kumimoji="0" lang="en-US" altLang="zh-CN" sz="2000" b="1" i="0" u="none" strike="noStrike" cap="none" normalizeH="0" baseline="0" dirty="0" smtClean="0">
                          <a:ln>
                            <a:noFill/>
                          </a:ln>
                          <a:solidFill>
                            <a:schemeClr val="tx1"/>
                          </a:solidFill>
                          <a:effectLst/>
                          <a:latin typeface="Arial" panose="020B0604020202020204" pitchFamily="34" charset="0"/>
                          <a:ea typeface="宋体" pitchFamily="2" charset="-122"/>
                        </a:rPr>
                        <a:t>—</a:t>
                      </a:r>
                      <a:endParaRPr kumimoji="0" lang="en-US" altLang="zh-CN" sz="2000" b="1" i="0" u="none" strike="noStrike" cap="none" normalizeH="0" baseline="0" dirty="0" smtClean="0">
                        <a:ln>
                          <a:noFill/>
                        </a:ln>
                        <a:solidFill>
                          <a:schemeClr val="tx1"/>
                        </a:solidFill>
                        <a:effectLst/>
                        <a:latin typeface="Arial" panose="020B0604020202020204" pitchFamily="34" charset="0"/>
                        <a:ea typeface="宋体" pitchFamily="2" charset="-122"/>
                      </a:endParaRPr>
                    </a:p>
                  </a:txBody>
                  <a:tcPr anchor="ctr" horzOverflow="overflow">
                    <a:lnL w="12700"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58813">
                <a:tc>
                  <a:txBody>
                    <a:bodyPr/>
                    <a:lstStyle/>
                    <a:p>
                      <a:pPr marL="0" marR="0" lvl="0" indent="0" algn="l" defTabSz="914400" rtl="0" eaLnBrk="1" fontAlgn="ctr" latinLnBrk="0" hangingPunct="1">
                        <a:lnSpc>
                          <a:spcPct val="100000"/>
                        </a:lnSpc>
                        <a:spcBef>
                          <a:spcPct val="0"/>
                        </a:spcBef>
                        <a:spcAft>
                          <a:spcPct val="0"/>
                        </a:spcAft>
                        <a:buClrTx/>
                        <a:buSzTx/>
                        <a:buFontTx/>
                        <a:buNone/>
                      </a:pPr>
                      <a:r>
                        <a:rPr kumimoji="0" lang="zh-CN" altLang="en-US" sz="2000" b="1" i="0" u="none" strike="noStrike" cap="none" normalizeH="0" baseline="0" dirty="0" smtClean="0">
                          <a:ln>
                            <a:noFill/>
                          </a:ln>
                          <a:solidFill>
                            <a:schemeClr val="tx1"/>
                          </a:solidFill>
                          <a:effectLst/>
                          <a:latin typeface="宋体" pitchFamily="2" charset="-122"/>
                          <a:ea typeface="宋体" pitchFamily="2" charset="-122"/>
                        </a:rPr>
                        <a:t>     对个人和家庭的补助</a:t>
                      </a:r>
                      <a:endParaRPr kumimoji="0" lang="zh-CN" altLang="en-US" sz="2000" b="1" i="0" u="none" strike="noStrike" cap="none" normalizeH="0" baseline="0" dirty="0" smtClean="0">
                        <a:ln>
                          <a:noFill/>
                        </a:ln>
                        <a:solidFill>
                          <a:schemeClr val="tx1"/>
                        </a:solidFill>
                        <a:effectLst/>
                        <a:latin typeface="Arial" panose="020B0604020202020204" pitchFamily="34" charset="0"/>
                        <a:ea typeface="宋体" pitchFamily="2" charset="-122"/>
                      </a:endParaRPr>
                    </a:p>
                  </a:txBody>
                  <a:tcPr anchor="ctr" horzOverflow="overflow">
                    <a:lnL>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pPr>
                      <a:r>
                        <a:rPr kumimoji="0" lang="en-US" altLang="zh-CN" sz="2000" b="1" i="0" u="none" strike="noStrike" cap="none" normalizeH="0" baseline="0" dirty="0" smtClean="0">
                          <a:ln>
                            <a:noFill/>
                          </a:ln>
                          <a:solidFill>
                            <a:schemeClr val="tx1"/>
                          </a:solidFill>
                          <a:effectLst/>
                          <a:latin typeface="宋体" pitchFamily="2" charset="-122"/>
                          <a:ea typeface="宋体" pitchFamily="2" charset="-122"/>
                        </a:rPr>
                        <a:t>BJ125</a:t>
                      </a:r>
                      <a:endParaRPr kumimoji="0" lang="en-US" altLang="zh-CN" sz="2000" b="1" i="0" u="none" strike="noStrike" cap="none" normalizeH="0" baseline="0" dirty="0" smtClean="0">
                        <a:ln>
                          <a:noFill/>
                        </a:ln>
                        <a:solidFill>
                          <a:schemeClr val="tx1"/>
                        </a:solidFill>
                        <a:effectLst/>
                        <a:latin typeface="宋体" pitchFamily="2" charset="-122"/>
                        <a:ea typeface="宋体" pitchFamily="2" charset="-122"/>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pPr>
                      <a:r>
                        <a:rPr kumimoji="0" lang="en-US" altLang="zh-CN" sz="2000" b="1" i="0" u="none" strike="noStrike" cap="none" normalizeH="0" baseline="0" dirty="0" smtClean="0">
                          <a:ln>
                            <a:noFill/>
                          </a:ln>
                          <a:solidFill>
                            <a:schemeClr val="tx1"/>
                          </a:solidFill>
                          <a:effectLst/>
                          <a:latin typeface="Arial" panose="020B0604020202020204" pitchFamily="34" charset="0"/>
                          <a:ea typeface="宋体" pitchFamily="2" charset="-122"/>
                        </a:rPr>
                        <a:t>—</a:t>
                      </a:r>
                      <a:endParaRPr kumimoji="0" lang="en-US" altLang="zh-CN" sz="2000" b="1" i="0" u="none" strike="noStrike" cap="none" normalizeH="0" baseline="0" dirty="0" smtClean="0">
                        <a:ln>
                          <a:noFill/>
                        </a:ln>
                        <a:solidFill>
                          <a:schemeClr val="tx1"/>
                        </a:solidFill>
                        <a:effectLst/>
                        <a:latin typeface="Arial" panose="020B0604020202020204" pitchFamily="34" charset="0"/>
                        <a:ea typeface="宋体" pitchFamily="2" charset="-122"/>
                      </a:endParaRPr>
                    </a:p>
                  </a:txBody>
                  <a:tcPr anchor="ctr" horzOverflow="overflow">
                    <a:lnL w="12700"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946150">
                <a:tc>
                  <a:txBody>
                    <a:bodyPr/>
                    <a:lstStyle/>
                    <a:p>
                      <a:pPr marL="0" marR="0" lvl="0" indent="0" algn="l" defTabSz="914400" rtl="0" eaLnBrk="1" fontAlgn="ctr" latinLnBrk="0" hangingPunct="1">
                        <a:lnSpc>
                          <a:spcPct val="100000"/>
                        </a:lnSpc>
                        <a:spcBef>
                          <a:spcPct val="0"/>
                        </a:spcBef>
                        <a:spcAft>
                          <a:spcPct val="0"/>
                        </a:spcAft>
                        <a:buClrTx/>
                        <a:buSzTx/>
                        <a:buFontTx/>
                        <a:buNone/>
                      </a:pPr>
                      <a:r>
                        <a:rPr kumimoji="0" lang="en-US" altLang="zh-CN" sz="2000" b="1" i="0" u="none" strike="noStrike" cap="none" normalizeH="0" baseline="0" dirty="0" smtClean="0">
                          <a:ln>
                            <a:noFill/>
                          </a:ln>
                          <a:solidFill>
                            <a:schemeClr val="tx1"/>
                          </a:solidFill>
                          <a:effectLst/>
                          <a:latin typeface="宋体" pitchFamily="2" charset="-122"/>
                          <a:ea typeface="宋体" pitchFamily="2" charset="-122"/>
                        </a:rPr>
                        <a:t>     </a:t>
                      </a:r>
                      <a:r>
                        <a:rPr kumimoji="0" lang="zh-CN" altLang="en-US" sz="2000" b="1" i="0" u="none" strike="noStrike" cap="none" normalizeH="0" baseline="0" dirty="0" smtClean="0">
                          <a:ln>
                            <a:noFill/>
                          </a:ln>
                          <a:solidFill>
                            <a:schemeClr val="tx1"/>
                          </a:solidFill>
                          <a:effectLst/>
                          <a:latin typeface="宋体" pitchFamily="2" charset="-122"/>
                          <a:ea typeface="宋体" pitchFamily="2" charset="-122"/>
                        </a:rPr>
                        <a:t>经营费用</a:t>
                      </a:r>
                      <a:endParaRPr kumimoji="0" lang="zh-CN" altLang="en-US" sz="2000" b="1" i="0" u="none" strike="noStrike" cap="none" normalizeH="0" baseline="0" dirty="0" smtClean="0">
                        <a:ln>
                          <a:noFill/>
                        </a:ln>
                        <a:solidFill>
                          <a:schemeClr val="tx1"/>
                        </a:solidFill>
                        <a:effectLst/>
                        <a:latin typeface="Arial" panose="020B0604020202020204" pitchFamily="34" charset="0"/>
                        <a:ea typeface="宋体" pitchFamily="2" charset="-122"/>
                      </a:endParaRPr>
                    </a:p>
                  </a:txBody>
                  <a:tcPr anchor="ctr" horzOverflow="overflow">
                    <a:lnL>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pPr>
                      <a:r>
                        <a:rPr kumimoji="0" lang="en-US" altLang="zh-CN" sz="2000" b="1" i="0" u="none" strike="noStrike" cap="none" normalizeH="0" baseline="0" dirty="0" smtClean="0">
                          <a:ln>
                            <a:noFill/>
                          </a:ln>
                          <a:solidFill>
                            <a:schemeClr val="tx1"/>
                          </a:solidFill>
                          <a:effectLst/>
                          <a:latin typeface="宋体" pitchFamily="2" charset="-122"/>
                          <a:ea typeface="宋体" pitchFamily="2" charset="-122"/>
                        </a:rPr>
                        <a:t>BJ132</a:t>
                      </a:r>
                      <a:endParaRPr kumimoji="0" lang="en-US" altLang="zh-CN" sz="2000" b="1" i="0" u="none" strike="noStrike" cap="none" normalizeH="0" baseline="0" dirty="0" smtClean="0">
                        <a:ln>
                          <a:noFill/>
                        </a:ln>
                        <a:solidFill>
                          <a:schemeClr val="tx1"/>
                        </a:solidFill>
                        <a:effectLst/>
                        <a:latin typeface="宋体" pitchFamily="2" charset="-122"/>
                        <a:ea typeface="宋体" pitchFamily="2" charset="-122"/>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457200" algn="l" defTabSz="914400" rtl="0" eaLnBrk="1" fontAlgn="ctr" latinLnBrk="0" hangingPunct="1">
                        <a:lnSpc>
                          <a:spcPct val="100000"/>
                        </a:lnSpc>
                        <a:spcBef>
                          <a:spcPct val="0"/>
                        </a:spcBef>
                        <a:spcAft>
                          <a:spcPct val="0"/>
                        </a:spcAft>
                        <a:buClrTx/>
                        <a:buSzTx/>
                        <a:buFontTx/>
                        <a:buNone/>
                      </a:pPr>
                      <a:r>
                        <a:rPr kumimoji="0" lang="zh-CN" altLang="en-US" sz="2000" b="1" i="0" u="none" strike="noStrike" cap="none" normalizeH="0" baseline="0" dirty="0" smtClean="0">
                          <a:ln>
                            <a:noFill/>
                          </a:ln>
                          <a:solidFill>
                            <a:schemeClr val="tx1"/>
                          </a:solidFill>
                          <a:effectLst/>
                          <a:latin typeface="宋体" pitchFamily="2" charset="-122"/>
                          <a:ea typeface="宋体" pitchFamily="2" charset="-122"/>
                        </a:rPr>
                        <a:t>营业成本</a:t>
                      </a:r>
                      <a:r>
                        <a:rPr kumimoji="0" lang="en-US" altLang="zh-CN" sz="2000" b="1" i="0" u="none" strike="noStrike" cap="none" normalizeH="0" baseline="0" dirty="0" smtClean="0">
                          <a:ln>
                            <a:noFill/>
                          </a:ln>
                          <a:solidFill>
                            <a:schemeClr val="tx1"/>
                          </a:solidFill>
                          <a:effectLst/>
                          <a:latin typeface="宋体" pitchFamily="2" charset="-122"/>
                          <a:ea typeface="宋体" pitchFamily="2" charset="-122"/>
                        </a:rPr>
                        <a:t>+</a:t>
                      </a:r>
                      <a:r>
                        <a:rPr kumimoji="0" lang="zh-CN" altLang="en-US" sz="2000" b="1" i="0" u="none" strike="noStrike" cap="none" normalizeH="0" baseline="0" dirty="0" smtClean="0">
                          <a:ln>
                            <a:noFill/>
                          </a:ln>
                          <a:solidFill>
                            <a:schemeClr val="tx1"/>
                          </a:solidFill>
                          <a:effectLst/>
                          <a:latin typeface="宋体" pitchFamily="2" charset="-122"/>
                          <a:ea typeface="宋体" pitchFamily="2" charset="-122"/>
                        </a:rPr>
                        <a:t>营业税金及附加</a:t>
                      </a:r>
                      <a:r>
                        <a:rPr kumimoji="0" lang="en-US" altLang="zh-CN" sz="2000" b="1" i="0" u="none" strike="noStrike" cap="none" normalizeH="0" baseline="0" dirty="0" smtClean="0">
                          <a:ln>
                            <a:noFill/>
                          </a:ln>
                          <a:solidFill>
                            <a:schemeClr val="tx1"/>
                          </a:solidFill>
                          <a:effectLst/>
                          <a:latin typeface="宋体" pitchFamily="2" charset="-122"/>
                          <a:ea typeface="宋体" pitchFamily="2" charset="-122"/>
                        </a:rPr>
                        <a:t>+</a:t>
                      </a:r>
                      <a:r>
                        <a:rPr kumimoji="0" lang="zh-CN" altLang="zh-CN" sz="2000" b="1" i="0" u="none" strike="noStrike" cap="none" normalizeH="0" baseline="0" dirty="0" smtClean="0">
                          <a:ln>
                            <a:noFill/>
                          </a:ln>
                          <a:solidFill>
                            <a:schemeClr val="tx1"/>
                          </a:solidFill>
                          <a:effectLst/>
                          <a:latin typeface="宋体" pitchFamily="2" charset="-122"/>
                          <a:ea typeface="宋体" pitchFamily="2" charset="-122"/>
                        </a:rPr>
                        <a:t>销售</a:t>
                      </a:r>
                      <a:r>
                        <a:rPr kumimoji="0" lang="zh-CN" altLang="en-US" sz="2000" b="1" i="0" u="none" strike="noStrike" cap="none" normalizeH="0" baseline="0" dirty="0" smtClean="0">
                          <a:ln>
                            <a:noFill/>
                          </a:ln>
                          <a:solidFill>
                            <a:schemeClr val="tx1"/>
                          </a:solidFill>
                          <a:effectLst/>
                          <a:latin typeface="宋体" pitchFamily="2" charset="-122"/>
                          <a:ea typeface="宋体" pitchFamily="2" charset="-122"/>
                        </a:rPr>
                        <a:t>费用</a:t>
                      </a:r>
                      <a:endParaRPr kumimoji="0" lang="zh-CN" altLang="en-US" sz="2000" b="1" i="0" u="none" strike="noStrike" cap="none" normalizeH="0" baseline="0" dirty="0" smtClean="0">
                        <a:ln>
                          <a:noFill/>
                        </a:ln>
                        <a:solidFill>
                          <a:schemeClr val="tx1"/>
                        </a:solidFill>
                        <a:effectLst/>
                        <a:latin typeface="宋体" pitchFamily="2" charset="-122"/>
                        <a:ea typeface="宋体" pitchFamily="2" charset="-122"/>
                      </a:endParaRPr>
                    </a:p>
                  </a:txBody>
                  <a:tcPr anchor="ctr" horzOverflow="overflow">
                    <a:lnL w="12700"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transition spd="slow"/>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3489" name="Rectangle 4"/>
          <p:cNvSpPr>
            <a:spLocks noGrp="true"/>
          </p:cNvSpPr>
          <p:nvPr>
            <p:ph type="body" idx="4294967295"/>
          </p:nvPr>
        </p:nvSpPr>
        <p:spPr>
          <a:xfrm>
            <a:off x="1066800" y="990600"/>
            <a:ext cx="7162800" cy="5334000"/>
          </a:xfrm>
        </p:spPr>
        <p:txBody>
          <a:bodyPr vert="horz" wrap="square" lIns="91440" tIns="45720" rIns="91440" bIns="45720" anchor="t" anchorCtr="false"/>
          <a:p>
            <a:pPr algn="ctr" eaLnBrk="1" hangingPunct="1">
              <a:buNone/>
            </a:pPr>
            <a:r>
              <a:rPr lang="zh-CN" altLang="en-US" sz="4000" b="1" dirty="0">
                <a:solidFill>
                  <a:srgbClr val="FFFF00"/>
                </a:solidFill>
                <a:latin typeface="黑体" panose="02010609060101010101" pitchFamily="2" charset="-122"/>
                <a:ea typeface="黑体" panose="02010609060101010101" pitchFamily="2" charset="-122"/>
              </a:rPr>
              <a:t>民间非营利</a:t>
            </a:r>
            <a:r>
              <a:rPr lang="zh-CN" altLang="en-US" sz="4000" b="1" dirty="0">
                <a:solidFill>
                  <a:srgbClr val="FFFFFF"/>
                </a:solidFill>
                <a:latin typeface="黑体" panose="02010609060101010101" pitchFamily="2" charset="-122"/>
                <a:ea typeface="黑体" panose="02010609060101010101" pitchFamily="2" charset="-122"/>
              </a:rPr>
              <a:t>组织</a:t>
            </a:r>
            <a:endParaRPr lang="zh-CN" altLang="en-US" sz="4000" b="1" dirty="0">
              <a:solidFill>
                <a:srgbClr val="FFFFFF"/>
              </a:solidFill>
              <a:latin typeface="黑体" panose="02010609060101010101" pitchFamily="2" charset="-122"/>
              <a:ea typeface="黑体" panose="02010609060101010101" pitchFamily="2" charset="-122"/>
            </a:endParaRPr>
          </a:p>
          <a:p>
            <a:pPr eaLnBrk="1" hangingPunct="1">
              <a:buNone/>
            </a:pPr>
            <a:r>
              <a:rPr lang="zh-CN" altLang="en-US" sz="5400" b="1" dirty="0">
                <a:latin typeface="黑体" panose="02010609060101010101" pitchFamily="2" charset="-122"/>
                <a:ea typeface="黑体" panose="02010609060101010101" pitchFamily="2" charset="-122"/>
              </a:rPr>
              <a:t>   填报指标对照表</a:t>
            </a:r>
            <a:endParaRPr lang="zh-CN" altLang="en-US" sz="5400" b="1" dirty="0">
              <a:latin typeface="黑体" panose="02010609060101010101" pitchFamily="2" charset="-122"/>
              <a:ea typeface="黑体" panose="02010609060101010101" pitchFamily="2" charset="-122"/>
            </a:endParaRPr>
          </a:p>
          <a:p>
            <a:pPr eaLnBrk="1" hangingPunct="1">
              <a:buNone/>
            </a:pPr>
            <a:endParaRPr lang="zh-CN" altLang="en-US" sz="5400" b="1" dirty="0">
              <a:latin typeface="黑体" panose="02010609060101010101" pitchFamily="2" charset="-122"/>
              <a:ea typeface="黑体" panose="02010609060101010101" pitchFamily="2" charset="-122"/>
            </a:endParaRPr>
          </a:p>
          <a:p>
            <a:pPr eaLnBrk="1" hangingPunct="1">
              <a:buNone/>
            </a:pPr>
            <a:r>
              <a:rPr lang="zh-CN" altLang="en-US" sz="2800" dirty="0">
                <a:latin typeface="黑体" panose="02010609060101010101" pitchFamily="2" charset="-122"/>
                <a:ea typeface="黑体" panose="02010609060101010101" pitchFamily="2" charset="-122"/>
              </a:rPr>
              <a:t>（依据北京市财政局</a:t>
            </a:r>
            <a:r>
              <a:rPr lang="en-US" altLang="zh-CN" sz="2800" dirty="0">
                <a:latin typeface="黑体" panose="02010609060101010101" pitchFamily="2" charset="-122"/>
                <a:ea typeface="黑体" panose="02010609060101010101" pitchFamily="2" charset="-122"/>
              </a:rPr>
              <a:t>《</a:t>
            </a:r>
            <a:r>
              <a:rPr lang="zh-CN" altLang="en-US" sz="2800" dirty="0">
                <a:latin typeface="黑体" panose="02010609060101010101" pitchFamily="2" charset="-122"/>
                <a:ea typeface="黑体" panose="02010609060101010101" pitchFamily="2" charset="-122"/>
              </a:rPr>
              <a:t>政府部门财务报告培训资料</a:t>
            </a:r>
            <a:r>
              <a:rPr lang="en-US" altLang="zh-CN" sz="2800" dirty="0">
                <a:latin typeface="黑体" panose="02010609060101010101" pitchFamily="2" charset="-122"/>
                <a:ea typeface="黑体" panose="02010609060101010101" pitchFamily="2" charset="-122"/>
              </a:rPr>
              <a:t>》</a:t>
            </a:r>
            <a:r>
              <a:rPr lang="zh-CN" altLang="en-US" sz="2800" dirty="0">
                <a:latin typeface="黑体" panose="02010609060101010101" pitchFamily="2" charset="-122"/>
                <a:ea typeface="黑体" panose="02010609060101010101" pitchFamily="2" charset="-122"/>
              </a:rPr>
              <a:t>中会计科目与报表项目对照表设置，仅供参考。）</a:t>
            </a:r>
            <a:endParaRPr lang="zh-CN" altLang="en-US" sz="2800" b="1" dirty="0">
              <a:latin typeface="黑体" panose="02010609060101010101" pitchFamily="2" charset="-122"/>
              <a:ea typeface="黑体" panose="02010609060101010101" pitchFamily="2" charset="-122"/>
            </a:endParaRPr>
          </a:p>
        </p:txBody>
      </p:sp>
    </p:spTree>
  </p:cSld>
  <p:clrMapOvr>
    <a:masterClrMapping/>
  </p:clrMapOvr>
  <p:transition spd="slow"/>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4513" name="Rectangle 2"/>
          <p:cNvSpPr>
            <a:spLocks noGrp="true"/>
          </p:cNvSpPr>
          <p:nvPr>
            <p:ph type="title" idx="4294967295"/>
          </p:nvPr>
        </p:nvSpPr>
        <p:spPr>
          <a:xfrm>
            <a:off x="1295400" y="228600"/>
            <a:ext cx="7696200" cy="1431925"/>
          </a:xfrm>
        </p:spPr>
        <p:txBody>
          <a:bodyPr vert="horz" wrap="square" lIns="91440" tIns="45720" rIns="91440" bIns="45720" anchor="ctr" anchorCtr="false"/>
          <a:p>
            <a:pPr eaLnBrk="1" hangingPunct="1"/>
            <a:r>
              <a:rPr lang="zh-CN" altLang="en-US" sz="3200" b="1" dirty="0">
                <a:solidFill>
                  <a:schemeClr val="tx1"/>
                </a:solidFill>
                <a:latin typeface="黑体" panose="02010609060101010101" pitchFamily="2" charset="-122"/>
                <a:ea typeface="黑体" panose="02010609060101010101" pitchFamily="2" charset="-122"/>
              </a:rPr>
              <a:t>执行民间非营利</a:t>
            </a:r>
            <a:r>
              <a:rPr lang="zh-CN" altLang="en-US" sz="3200" b="1" dirty="0">
                <a:solidFill>
                  <a:srgbClr val="FFFFFF"/>
                </a:solidFill>
                <a:latin typeface="黑体" panose="02010609060101010101" pitchFamily="2" charset="-122"/>
                <a:ea typeface="黑体" panose="02010609060101010101" pitchFamily="2" charset="-122"/>
              </a:rPr>
              <a:t>组织</a:t>
            </a:r>
            <a:r>
              <a:rPr lang="zh-CN" altLang="en-US" sz="3200" b="1" dirty="0">
                <a:solidFill>
                  <a:schemeClr val="tx1"/>
                </a:solidFill>
                <a:latin typeface="黑体" panose="02010609060101010101" pitchFamily="2" charset="-122"/>
                <a:ea typeface="黑体" panose="02010609060101010101" pitchFamily="2" charset="-122"/>
              </a:rPr>
              <a:t>会计制度单位</a:t>
            </a:r>
            <a:br>
              <a:rPr lang="zh-CN" altLang="en-US" sz="3200" b="1" dirty="0">
                <a:solidFill>
                  <a:schemeClr val="tx1"/>
                </a:solidFill>
                <a:latin typeface="黑体" panose="02010609060101010101" pitchFamily="2" charset="-122"/>
                <a:ea typeface="黑体" panose="02010609060101010101" pitchFamily="2" charset="-122"/>
              </a:rPr>
            </a:br>
            <a:r>
              <a:rPr lang="zh-CN" altLang="en-US" sz="3200" b="1" dirty="0">
                <a:solidFill>
                  <a:schemeClr val="tx1"/>
                </a:solidFill>
                <a:latin typeface="黑体" panose="02010609060101010101" pitchFamily="2" charset="-122"/>
                <a:ea typeface="黑体" panose="02010609060101010101" pitchFamily="2" charset="-122"/>
              </a:rPr>
              <a:t>填报指标对照（</a:t>
            </a:r>
            <a:r>
              <a:rPr lang="en-US" altLang="zh-CN" sz="3200" b="1" dirty="0">
                <a:solidFill>
                  <a:schemeClr val="tx1"/>
                </a:solidFill>
                <a:latin typeface="黑体" panose="02010609060101010101" pitchFamily="2" charset="-122"/>
                <a:ea typeface="黑体" panose="02010609060101010101" pitchFamily="2" charset="-122"/>
              </a:rPr>
              <a:t>1</a:t>
            </a:r>
            <a:r>
              <a:rPr lang="zh-CN" altLang="en-US" sz="3200" b="1" dirty="0">
                <a:solidFill>
                  <a:schemeClr val="tx1"/>
                </a:solidFill>
                <a:latin typeface="黑体" panose="02010609060101010101" pitchFamily="2" charset="-122"/>
                <a:ea typeface="黑体" panose="02010609060101010101" pitchFamily="2" charset="-122"/>
              </a:rPr>
              <a:t>）</a:t>
            </a:r>
            <a:endParaRPr lang="zh-CN" altLang="en-US" sz="3200" b="1" dirty="0">
              <a:solidFill>
                <a:schemeClr val="tx1"/>
              </a:solidFill>
              <a:latin typeface="黑体" panose="02010609060101010101" pitchFamily="2" charset="-122"/>
              <a:ea typeface="黑体" panose="02010609060101010101" pitchFamily="2" charset="-122"/>
            </a:endParaRPr>
          </a:p>
        </p:txBody>
      </p:sp>
      <p:graphicFrame>
        <p:nvGraphicFramePr>
          <p:cNvPr id="4" name="Group 30"/>
          <p:cNvGraphicFramePr/>
          <p:nvPr/>
        </p:nvGraphicFramePr>
        <p:xfrm>
          <a:off x="847725" y="1822450"/>
          <a:ext cx="8097891" cy="5038725"/>
        </p:xfrm>
        <a:graphic>
          <a:graphicData uri="http://schemas.openxmlformats.org/drawingml/2006/table">
            <a:tbl>
              <a:tblPr/>
              <a:tblGrid>
                <a:gridCol w="2777686"/>
                <a:gridCol w="1066768"/>
                <a:gridCol w="3190078"/>
                <a:gridCol w="1063359"/>
              </a:tblGrid>
              <a:tr h="730260">
                <a:tc>
                  <a:txBody>
                    <a:bodyPr/>
                    <a:lstStyle/>
                    <a:p>
                      <a:pPr marL="0" marR="0" lvl="0" indent="0" algn="ctr" defTabSz="914400" rtl="0" eaLnBrk="1" fontAlgn="ctr" latinLnBrk="0" hangingPunct="1">
                        <a:lnSpc>
                          <a:spcPct val="100000"/>
                        </a:lnSpc>
                        <a:spcBef>
                          <a:spcPct val="0"/>
                        </a:spcBef>
                        <a:spcAft>
                          <a:spcPct val="0"/>
                        </a:spcAft>
                        <a:buClrTx/>
                        <a:buSzTx/>
                        <a:buFontTx/>
                        <a:buNone/>
                      </a:pPr>
                      <a:r>
                        <a:rPr kumimoji="0" lang="zh-CN" altLang="en-US" sz="2400" b="1" i="0" u="none" strike="noStrike" cap="none" normalizeH="0" baseline="0" dirty="0" smtClean="0">
                          <a:ln>
                            <a:noFill/>
                          </a:ln>
                          <a:solidFill>
                            <a:schemeClr val="tx1"/>
                          </a:solidFill>
                          <a:effectLst/>
                          <a:latin typeface="宋体" pitchFamily="2" charset="-122"/>
                          <a:ea typeface="宋体" pitchFamily="2" charset="-122"/>
                        </a:rPr>
                        <a:t>指标名称</a:t>
                      </a:r>
                      <a:endParaRPr kumimoji="0" lang="zh-CN" altLang="en-US" sz="2400" b="1" i="0" u="none" strike="noStrike" cap="none" normalizeH="0" baseline="0" dirty="0" smtClean="0">
                        <a:ln>
                          <a:noFill/>
                        </a:ln>
                        <a:solidFill>
                          <a:schemeClr val="tx1"/>
                        </a:solidFill>
                        <a:effectLst/>
                        <a:latin typeface="Arial" panose="020B0604020202020204" pitchFamily="34" charset="0"/>
                        <a:ea typeface="宋体" pitchFamily="2" charset="-122"/>
                      </a:endParaRPr>
                    </a:p>
                  </a:txBody>
                  <a:tcPr anchor="ctr" horzOverflow="overflow">
                    <a:lnL>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pPr>
                      <a:r>
                        <a:rPr kumimoji="0" lang="zh-CN" altLang="en-US" sz="2400" b="1" i="0" u="none" strike="noStrike" cap="none" normalizeH="0" baseline="0" dirty="0" smtClean="0">
                          <a:ln>
                            <a:noFill/>
                          </a:ln>
                          <a:solidFill>
                            <a:schemeClr val="tx1"/>
                          </a:solidFill>
                          <a:effectLst/>
                          <a:latin typeface="宋体" pitchFamily="2" charset="-122"/>
                          <a:ea typeface="宋体" pitchFamily="2" charset="-122"/>
                        </a:rPr>
                        <a:t>代码</a:t>
                      </a:r>
                      <a:endParaRPr kumimoji="0" lang="zh-CN" altLang="en-US" sz="2400" b="1" i="0" u="none" strike="noStrike" cap="none" normalizeH="0" baseline="0" dirty="0" smtClean="0">
                        <a:ln>
                          <a:noFill/>
                        </a:ln>
                        <a:solidFill>
                          <a:schemeClr val="tx1"/>
                        </a:solidFill>
                        <a:effectLst/>
                        <a:latin typeface="Arial" panose="020B0604020202020204" pitchFamily="34" charset="0"/>
                        <a:ea typeface="宋体" pitchFamily="2" charset="-122"/>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pPr>
                      <a:r>
                        <a:rPr kumimoji="0" lang="zh-CN" altLang="en-US" sz="2400" b="1" i="0" u="none" strike="noStrike" cap="none" normalizeH="0" baseline="0" dirty="0" smtClean="0">
                          <a:ln>
                            <a:noFill/>
                          </a:ln>
                          <a:solidFill>
                            <a:schemeClr val="tx1"/>
                          </a:solidFill>
                          <a:effectLst/>
                          <a:latin typeface="宋体" pitchFamily="2" charset="-122"/>
                          <a:ea typeface="宋体" pitchFamily="2" charset="-122"/>
                        </a:rPr>
                        <a:t>对应指标</a:t>
                      </a:r>
                      <a:endParaRPr kumimoji="0" lang="zh-CN" altLang="en-US" sz="2400" b="1" i="0" u="none" strike="noStrike" cap="none" normalizeH="0" baseline="0" dirty="0" smtClean="0">
                        <a:ln>
                          <a:noFill/>
                        </a:ln>
                        <a:solidFill>
                          <a:schemeClr val="tx1"/>
                        </a:solidFill>
                        <a:effectLst/>
                        <a:latin typeface="Arial" panose="020B0604020202020204" pitchFamily="34" charset="0"/>
                        <a:ea typeface="宋体" pitchFamily="2" charset="-122"/>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pPr>
                      <a:r>
                        <a:rPr kumimoji="0" lang="zh-CN" altLang="en-US" sz="2400" b="1" i="0" u="none" strike="noStrike" cap="none" normalizeH="0" baseline="0" dirty="0" smtClean="0">
                          <a:ln>
                            <a:noFill/>
                          </a:ln>
                          <a:solidFill>
                            <a:schemeClr val="tx1"/>
                          </a:solidFill>
                          <a:effectLst/>
                          <a:latin typeface="宋体" pitchFamily="2" charset="-122"/>
                          <a:ea typeface="宋体" pitchFamily="2" charset="-122"/>
                        </a:rPr>
                        <a:t>备注</a:t>
                      </a:r>
                      <a:endParaRPr kumimoji="0" lang="zh-CN" altLang="en-US" sz="2400" b="1" i="0" u="none" strike="noStrike" cap="none" normalizeH="0" baseline="0" dirty="0" smtClean="0">
                        <a:ln>
                          <a:noFill/>
                        </a:ln>
                        <a:solidFill>
                          <a:schemeClr val="tx1"/>
                        </a:solidFill>
                        <a:effectLst/>
                        <a:latin typeface="Arial" panose="020B0604020202020204" pitchFamily="34" charset="0"/>
                        <a:ea typeface="宋体" pitchFamily="2" charset="-122"/>
                      </a:endParaRPr>
                    </a:p>
                  </a:txBody>
                  <a:tcPr anchor="ctr" horzOverflow="overflow">
                    <a:lnL w="12700"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912825">
                <a:tc>
                  <a:txBody>
                    <a:bodyPr/>
                    <a:lstStyle/>
                    <a:p>
                      <a:pPr marL="0" marR="0" lvl="0" indent="0" algn="l" defTabSz="914400" rtl="0" eaLnBrk="1" fontAlgn="ctr" latinLnBrk="0" hangingPunct="1">
                        <a:lnSpc>
                          <a:spcPct val="100000"/>
                        </a:lnSpc>
                        <a:spcBef>
                          <a:spcPct val="0"/>
                        </a:spcBef>
                        <a:spcAft>
                          <a:spcPct val="0"/>
                        </a:spcAft>
                        <a:buClrTx/>
                        <a:buSzTx/>
                        <a:buFontTx/>
                        <a:buNone/>
                      </a:pPr>
                      <a:r>
                        <a:rPr kumimoji="0" lang="zh-CN" altLang="en-US" sz="2400" b="1" i="0" u="none" strike="noStrike" cap="none" normalizeH="0" baseline="0" smtClean="0">
                          <a:ln>
                            <a:noFill/>
                          </a:ln>
                          <a:solidFill>
                            <a:schemeClr val="tx1"/>
                          </a:solidFill>
                          <a:effectLst/>
                          <a:latin typeface="宋体" pitchFamily="2" charset="-122"/>
                          <a:ea typeface="宋体" pitchFamily="2" charset="-122"/>
                        </a:rPr>
                        <a:t>一、年末资产负债</a:t>
                      </a:r>
                      <a:endParaRPr kumimoji="0" lang="zh-CN" altLang="en-US" sz="2400" b="1" i="0" u="none" strike="noStrike" cap="none" normalizeH="0" baseline="0" smtClean="0">
                        <a:ln>
                          <a:noFill/>
                        </a:ln>
                        <a:solidFill>
                          <a:schemeClr val="tx1"/>
                        </a:solidFill>
                        <a:effectLst/>
                        <a:latin typeface="Arial" panose="020B0604020202020204" pitchFamily="34" charset="0"/>
                        <a:ea typeface="宋体" pitchFamily="2" charset="-122"/>
                      </a:endParaRPr>
                    </a:p>
                  </a:txBody>
                  <a:tcPr anchor="ctr" horzOverflow="overflow">
                    <a:lnL>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pPr>
                      <a:r>
                        <a:rPr kumimoji="0" lang="en-US" altLang="zh-CN" sz="2400" b="1" i="0" u="none" strike="noStrike" cap="none" normalizeH="0" baseline="0" dirty="0" smtClean="0">
                          <a:ln>
                            <a:noFill/>
                          </a:ln>
                          <a:solidFill>
                            <a:schemeClr val="tx1"/>
                          </a:solidFill>
                          <a:effectLst/>
                          <a:latin typeface="Arial" panose="020B0604020202020204" pitchFamily="34" charset="0"/>
                          <a:ea typeface="宋体" pitchFamily="2" charset="-122"/>
                        </a:rPr>
                        <a:t>—</a:t>
                      </a:r>
                      <a:endParaRPr kumimoji="0" lang="en-US" altLang="zh-CN" sz="2400" b="1" i="0" u="none" strike="noStrike" cap="none" normalizeH="0" baseline="0" dirty="0" smtClean="0">
                        <a:ln>
                          <a:noFill/>
                        </a:ln>
                        <a:solidFill>
                          <a:schemeClr val="tx1"/>
                        </a:solidFill>
                        <a:effectLst/>
                        <a:latin typeface="Arial" panose="020B0604020202020204" pitchFamily="34" charset="0"/>
                        <a:ea typeface="宋体" pitchFamily="2" charset="-122"/>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pPr>
                      <a:r>
                        <a:rPr kumimoji="0" lang="en-US" altLang="zh-CN" sz="2400" b="1" i="0" u="none" strike="noStrike" cap="none" normalizeH="0" baseline="0" dirty="0" smtClean="0">
                          <a:ln>
                            <a:noFill/>
                          </a:ln>
                          <a:solidFill>
                            <a:schemeClr val="tx1"/>
                          </a:solidFill>
                          <a:effectLst/>
                          <a:latin typeface="Arial" panose="020B0604020202020204" pitchFamily="34" charset="0"/>
                          <a:ea typeface="宋体" pitchFamily="2" charset="-122"/>
                        </a:rPr>
                        <a:t>——</a:t>
                      </a:r>
                      <a:endParaRPr kumimoji="0" lang="en-US" altLang="zh-CN" sz="2400" b="1" i="0" u="none" strike="noStrike" cap="none" normalizeH="0" baseline="0" dirty="0" smtClean="0">
                        <a:ln>
                          <a:noFill/>
                        </a:ln>
                        <a:solidFill>
                          <a:schemeClr val="tx1"/>
                        </a:solidFill>
                        <a:effectLst/>
                        <a:latin typeface="Arial" panose="020B0604020202020204" pitchFamily="34" charset="0"/>
                        <a:ea typeface="宋体" pitchFamily="2" charset="-122"/>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pPr>
                      <a:r>
                        <a:rPr kumimoji="0" lang="zh-CN" altLang="en-US" sz="2400" b="1" i="0" u="none" strike="noStrike" cap="none" normalizeH="0" baseline="0" smtClean="0">
                          <a:ln>
                            <a:noFill/>
                          </a:ln>
                          <a:solidFill>
                            <a:schemeClr val="tx1"/>
                          </a:solidFill>
                          <a:effectLst/>
                          <a:latin typeface="宋体" pitchFamily="2" charset="-122"/>
                          <a:ea typeface="宋体" pitchFamily="2" charset="-122"/>
                        </a:rPr>
                        <a:t>　</a:t>
                      </a:r>
                      <a:endParaRPr kumimoji="0" lang="zh-CN" altLang="en-US" sz="2400" b="1" i="0" u="none" strike="noStrike" cap="none" normalizeH="0" baseline="0" smtClean="0">
                        <a:ln>
                          <a:noFill/>
                        </a:ln>
                        <a:solidFill>
                          <a:schemeClr val="tx1"/>
                        </a:solidFill>
                        <a:effectLst/>
                        <a:latin typeface="Arial" panose="020B0604020202020204" pitchFamily="34" charset="0"/>
                        <a:ea typeface="宋体" pitchFamily="2" charset="-122"/>
                      </a:endParaRPr>
                    </a:p>
                  </a:txBody>
                  <a:tcPr anchor="ctr" horzOverflow="overflow">
                    <a:lnL w="12700"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022364">
                <a:tc>
                  <a:txBody>
                    <a:bodyPr/>
                    <a:lstStyle/>
                    <a:p>
                      <a:pPr marL="0" marR="0" lvl="0" indent="0" algn="l" defTabSz="914400" rtl="0" eaLnBrk="1" fontAlgn="ctr" latinLnBrk="0" hangingPunct="1">
                        <a:lnSpc>
                          <a:spcPct val="100000"/>
                        </a:lnSpc>
                        <a:spcBef>
                          <a:spcPct val="0"/>
                        </a:spcBef>
                        <a:spcAft>
                          <a:spcPct val="0"/>
                        </a:spcAft>
                        <a:buClrTx/>
                        <a:buSzTx/>
                        <a:buFontTx/>
                        <a:buNone/>
                        <a:defRPr/>
                      </a:pPr>
                      <a:r>
                        <a:rPr kumimoji="0" lang="zh-CN" altLang="en-US" sz="2400" b="1" i="0" u="none" strike="noStrike" cap="none" normalizeH="0" baseline="0" dirty="0" smtClean="0">
                          <a:ln>
                            <a:noFill/>
                          </a:ln>
                          <a:solidFill>
                            <a:schemeClr val="tx1"/>
                          </a:solidFill>
                          <a:effectLst/>
                          <a:latin typeface="宋体" pitchFamily="2" charset="-122"/>
                          <a:ea typeface="宋体" pitchFamily="2" charset="-122"/>
                        </a:rPr>
                        <a:t>   </a:t>
                      </a:r>
                      <a:endParaRPr kumimoji="0" lang="en-US" altLang="zh-CN" sz="2400" b="1" i="0" u="none" strike="noStrike" cap="none" normalizeH="0" baseline="0" dirty="0" smtClean="0">
                        <a:ln>
                          <a:noFill/>
                        </a:ln>
                        <a:solidFill>
                          <a:schemeClr val="tx1"/>
                        </a:solidFill>
                        <a:effectLst/>
                        <a:latin typeface="宋体" pitchFamily="2" charset="-122"/>
                        <a:ea typeface="宋体" pitchFamily="2" charset="-122"/>
                      </a:endParaRPr>
                    </a:p>
                    <a:p>
                      <a:pPr marL="0" marR="0" lvl="0" indent="0" algn="l" defTabSz="914400" rtl="0" eaLnBrk="1" fontAlgn="ctr" latinLnBrk="0" hangingPunct="1">
                        <a:lnSpc>
                          <a:spcPct val="100000"/>
                        </a:lnSpc>
                        <a:spcBef>
                          <a:spcPct val="0"/>
                        </a:spcBef>
                        <a:spcAft>
                          <a:spcPct val="0"/>
                        </a:spcAft>
                        <a:buClrTx/>
                        <a:buSzTx/>
                        <a:buFontTx/>
                        <a:buNone/>
                        <a:defRPr/>
                      </a:pPr>
                      <a:r>
                        <a:rPr kumimoji="0" lang="en-US" altLang="zh-CN" sz="2400" b="1" i="0" u="none" strike="noStrike" cap="none" normalizeH="0" baseline="0" dirty="0" smtClean="0">
                          <a:ln>
                            <a:noFill/>
                          </a:ln>
                          <a:solidFill>
                            <a:schemeClr val="tx1"/>
                          </a:solidFill>
                          <a:effectLst/>
                          <a:latin typeface="宋体" pitchFamily="2" charset="-122"/>
                          <a:ea typeface="宋体" pitchFamily="2" charset="-122"/>
                        </a:rPr>
                        <a:t>   </a:t>
                      </a:r>
                      <a:r>
                        <a:rPr kumimoji="0" lang="zh-CN" altLang="en-US" sz="2400" b="1" i="0" u="none" strike="noStrike" cap="none" normalizeH="0" baseline="0" dirty="0" smtClean="0">
                          <a:ln>
                            <a:noFill/>
                          </a:ln>
                          <a:solidFill>
                            <a:schemeClr val="tx1"/>
                          </a:solidFill>
                          <a:effectLst/>
                          <a:latin typeface="宋体" pitchFamily="2" charset="-122"/>
                          <a:ea typeface="宋体" pitchFamily="2" charset="-122"/>
                        </a:rPr>
                        <a:t>长期投资</a:t>
                      </a:r>
                      <a:endParaRPr kumimoji="0" lang="zh-CN" altLang="en-US" sz="2400" b="1" i="0" u="none" strike="noStrike" cap="none" normalizeH="0" baseline="0" dirty="0" smtClean="0">
                        <a:ln>
                          <a:noFill/>
                        </a:ln>
                        <a:solidFill>
                          <a:schemeClr val="tx1"/>
                        </a:solidFill>
                        <a:effectLst/>
                        <a:latin typeface="Arial" panose="020B0604020202020204" pitchFamily="34" charset="0"/>
                        <a:ea typeface="宋体" pitchFamily="2" charset="-122"/>
                      </a:endParaRPr>
                    </a:p>
                    <a:p>
                      <a:pPr marL="0" marR="0" lvl="0" indent="0" algn="l" defTabSz="914400" rtl="0" eaLnBrk="1" fontAlgn="ctr" latinLnBrk="0" hangingPunct="1">
                        <a:lnSpc>
                          <a:spcPct val="100000"/>
                        </a:lnSpc>
                        <a:spcBef>
                          <a:spcPct val="0"/>
                        </a:spcBef>
                        <a:spcAft>
                          <a:spcPct val="0"/>
                        </a:spcAft>
                        <a:buClrTx/>
                        <a:buSzTx/>
                        <a:buFontTx/>
                        <a:buNone/>
                      </a:pPr>
                      <a:endParaRPr kumimoji="0" lang="zh-CN" altLang="en-US" sz="2400" b="1" i="0" u="none" strike="noStrike" cap="none" normalizeH="0" baseline="0" dirty="0" smtClean="0">
                        <a:ln>
                          <a:noFill/>
                        </a:ln>
                        <a:solidFill>
                          <a:schemeClr val="tx1"/>
                        </a:solidFill>
                        <a:effectLst/>
                        <a:latin typeface="Arial" panose="020B0604020202020204" pitchFamily="34" charset="0"/>
                        <a:ea typeface="宋体" pitchFamily="2" charset="-122"/>
                      </a:endParaRPr>
                    </a:p>
                  </a:txBody>
                  <a:tcPr anchor="ctr" horzOverflow="overflow">
                    <a:lnL>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pPr>
                      <a:r>
                        <a:rPr kumimoji="0" lang="en-US" altLang="zh-CN" sz="2400" b="1" i="0" u="none" strike="noStrike" cap="none" normalizeH="0" baseline="0" dirty="0" smtClean="0">
                          <a:ln>
                            <a:noFill/>
                          </a:ln>
                          <a:solidFill>
                            <a:schemeClr val="tx1"/>
                          </a:solidFill>
                          <a:effectLst/>
                          <a:latin typeface="宋体" pitchFamily="2" charset="-122"/>
                          <a:ea typeface="宋体" pitchFamily="2" charset="-122"/>
                        </a:rPr>
                        <a:t>04</a:t>
                      </a:r>
                      <a:endParaRPr kumimoji="0" lang="en-US" altLang="zh-CN" sz="2400" b="1" i="0" u="none" strike="noStrike" cap="none" normalizeH="0" baseline="0" dirty="0" smtClean="0">
                        <a:ln>
                          <a:noFill/>
                        </a:ln>
                        <a:solidFill>
                          <a:schemeClr val="tx1"/>
                        </a:solidFill>
                        <a:effectLst/>
                        <a:latin typeface="Arial" panose="020B0604020202020204" pitchFamily="34" charset="0"/>
                        <a:ea typeface="宋体" pitchFamily="2" charset="-122"/>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pPr>
                      <a:r>
                        <a:rPr kumimoji="0" lang="zh-CN" altLang="en-US" sz="2400" b="1" i="0" u="none" strike="noStrike" cap="none" normalizeH="0" baseline="0" dirty="0" smtClean="0">
                          <a:ln>
                            <a:noFill/>
                          </a:ln>
                          <a:solidFill>
                            <a:schemeClr val="tx1"/>
                          </a:solidFill>
                          <a:effectLst/>
                          <a:latin typeface="宋体" pitchFamily="2" charset="-122"/>
                          <a:ea typeface="宋体" pitchFamily="2" charset="-122"/>
                        </a:rPr>
                        <a:t>  长期债权投资</a:t>
                      </a:r>
                      <a:r>
                        <a:rPr kumimoji="0" lang="en-US" altLang="zh-CN" sz="2400" b="1" i="0" u="none" strike="noStrike" cap="none" normalizeH="0" baseline="0" dirty="0" smtClean="0">
                          <a:ln>
                            <a:noFill/>
                          </a:ln>
                          <a:solidFill>
                            <a:schemeClr val="tx1"/>
                          </a:solidFill>
                          <a:effectLst/>
                          <a:latin typeface="宋体" pitchFamily="2" charset="-122"/>
                          <a:ea typeface="宋体" pitchFamily="2" charset="-122"/>
                        </a:rPr>
                        <a:t>+</a:t>
                      </a:r>
                      <a:endParaRPr kumimoji="0" lang="en-US" altLang="zh-CN" sz="2400" b="1" i="0" u="none" strike="noStrike" cap="none" normalizeH="0" baseline="0" dirty="0" smtClean="0">
                        <a:ln>
                          <a:noFill/>
                        </a:ln>
                        <a:solidFill>
                          <a:schemeClr val="tx1"/>
                        </a:solidFill>
                        <a:effectLst/>
                        <a:latin typeface="宋体" pitchFamily="2" charset="-122"/>
                        <a:ea typeface="宋体" pitchFamily="2" charset="-122"/>
                      </a:endParaRPr>
                    </a:p>
                    <a:p>
                      <a:pPr marL="0" marR="0" lvl="0" indent="0" algn="ctr" defTabSz="914400" rtl="0" eaLnBrk="1" fontAlgn="ctr" latinLnBrk="0" hangingPunct="1">
                        <a:lnSpc>
                          <a:spcPct val="100000"/>
                        </a:lnSpc>
                        <a:spcBef>
                          <a:spcPct val="0"/>
                        </a:spcBef>
                        <a:spcAft>
                          <a:spcPct val="0"/>
                        </a:spcAft>
                        <a:buClrTx/>
                        <a:buSzTx/>
                        <a:buFontTx/>
                        <a:buNone/>
                      </a:pPr>
                      <a:r>
                        <a:rPr kumimoji="0" lang="zh-CN" altLang="en-US" sz="2400" b="1" i="0" u="none" strike="noStrike" cap="none" normalizeH="0" baseline="0" dirty="0" smtClean="0">
                          <a:ln>
                            <a:noFill/>
                          </a:ln>
                          <a:solidFill>
                            <a:schemeClr val="tx1"/>
                          </a:solidFill>
                          <a:effectLst/>
                          <a:latin typeface="宋体" pitchFamily="2" charset="-122"/>
                          <a:ea typeface="宋体" pitchFamily="2" charset="-122"/>
                        </a:rPr>
                        <a:t>长期股权投资</a:t>
                      </a:r>
                      <a:endParaRPr kumimoji="0" lang="zh-CN" altLang="en-US" sz="2400" b="1" i="0" u="none" strike="noStrike" cap="none" normalizeH="0" baseline="0" dirty="0" smtClean="0">
                        <a:ln>
                          <a:noFill/>
                        </a:ln>
                        <a:solidFill>
                          <a:schemeClr val="tx1"/>
                        </a:solidFill>
                        <a:effectLst/>
                        <a:latin typeface="Arial" panose="020B0604020202020204" pitchFamily="34" charset="0"/>
                        <a:ea typeface="宋体" pitchFamily="2" charset="-122"/>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pPr>
                      <a:r>
                        <a:rPr kumimoji="0" lang="zh-CN" altLang="en-US" sz="2400" b="1" i="0" u="none" strike="noStrike" cap="none" normalizeH="0" baseline="0" dirty="0" smtClean="0">
                          <a:ln>
                            <a:noFill/>
                          </a:ln>
                          <a:solidFill>
                            <a:schemeClr val="tx1"/>
                          </a:solidFill>
                          <a:effectLst/>
                          <a:latin typeface="宋体" pitchFamily="2" charset="-122"/>
                          <a:ea typeface="宋体" pitchFamily="2" charset="-122"/>
                        </a:rPr>
                        <a:t>　</a:t>
                      </a:r>
                      <a:endParaRPr kumimoji="0" lang="zh-CN" altLang="en-US" sz="2400" b="1" i="0" u="none" strike="noStrike" cap="none" normalizeH="0" baseline="0" dirty="0" smtClean="0">
                        <a:ln>
                          <a:noFill/>
                        </a:ln>
                        <a:solidFill>
                          <a:schemeClr val="tx1"/>
                        </a:solidFill>
                        <a:effectLst/>
                        <a:latin typeface="Arial" panose="020B0604020202020204" pitchFamily="34" charset="0"/>
                        <a:ea typeface="宋体" pitchFamily="2" charset="-122"/>
                      </a:endParaRPr>
                    </a:p>
                  </a:txBody>
                  <a:tcPr anchor="ctr" horzOverflow="overflow">
                    <a:lnL w="12700"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002690">
                <a:tc>
                  <a:txBody>
                    <a:bodyPr/>
                    <a:lstStyle/>
                    <a:p>
                      <a:pPr marL="0" marR="0" lvl="0" indent="0" algn="l" defTabSz="914400" rtl="0" eaLnBrk="1" fontAlgn="ctr" latinLnBrk="0" hangingPunct="1">
                        <a:lnSpc>
                          <a:spcPct val="100000"/>
                        </a:lnSpc>
                        <a:spcBef>
                          <a:spcPct val="0"/>
                        </a:spcBef>
                        <a:spcAft>
                          <a:spcPct val="0"/>
                        </a:spcAft>
                        <a:buClrTx/>
                        <a:buSzTx/>
                        <a:buFontTx/>
                        <a:buNone/>
                      </a:pPr>
                      <a:r>
                        <a:rPr kumimoji="0" lang="en-US" altLang="zh-CN" sz="2400" b="1" i="0" u="none" strike="noStrike" cap="none" normalizeH="0" baseline="0" dirty="0" smtClean="0">
                          <a:ln>
                            <a:noFill/>
                          </a:ln>
                          <a:solidFill>
                            <a:schemeClr val="tx1"/>
                          </a:solidFill>
                          <a:effectLst/>
                          <a:latin typeface="宋体" pitchFamily="2" charset="-122"/>
                          <a:ea typeface="宋体" pitchFamily="2" charset="-122"/>
                        </a:rPr>
                        <a:t>   </a:t>
                      </a:r>
                      <a:r>
                        <a:rPr kumimoji="0" lang="zh-CN" altLang="en-US" sz="2400" b="1" i="0" u="none" strike="noStrike" cap="none" normalizeH="0" baseline="0" dirty="0" smtClean="0">
                          <a:ln>
                            <a:noFill/>
                          </a:ln>
                          <a:solidFill>
                            <a:schemeClr val="tx1"/>
                          </a:solidFill>
                          <a:effectLst/>
                          <a:latin typeface="宋体" pitchFamily="2" charset="-122"/>
                          <a:ea typeface="宋体" pitchFamily="2" charset="-122"/>
                        </a:rPr>
                        <a:t>固定资产原价</a:t>
                      </a:r>
                      <a:endParaRPr kumimoji="0" lang="zh-CN" altLang="en-US" sz="2400" b="1" i="0" u="none" strike="noStrike" cap="none" normalizeH="0" baseline="0" dirty="0" smtClean="0">
                        <a:ln>
                          <a:noFill/>
                        </a:ln>
                        <a:solidFill>
                          <a:schemeClr val="tx1"/>
                        </a:solidFill>
                        <a:effectLst/>
                        <a:latin typeface="Arial" panose="020B0604020202020204" pitchFamily="34" charset="0"/>
                        <a:ea typeface="宋体" pitchFamily="2" charset="-122"/>
                      </a:endParaRPr>
                    </a:p>
                  </a:txBody>
                  <a:tcPr anchor="ctr" horzOverflow="overflow">
                    <a:lnL>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pPr>
                      <a:r>
                        <a:rPr kumimoji="0" lang="en-US" altLang="zh-CN" sz="2400" b="1" i="0" u="none" strike="noStrike" cap="none" normalizeH="0" baseline="0" dirty="0" smtClean="0">
                          <a:ln>
                            <a:noFill/>
                          </a:ln>
                          <a:solidFill>
                            <a:schemeClr val="tx1"/>
                          </a:solidFill>
                          <a:effectLst/>
                          <a:latin typeface="宋体" pitchFamily="2" charset="-122"/>
                          <a:ea typeface="宋体" pitchFamily="2" charset="-122"/>
                        </a:rPr>
                        <a:t>209</a:t>
                      </a:r>
                      <a:endParaRPr kumimoji="0" lang="en-US" altLang="zh-CN" sz="2400" b="1" i="0" u="none" strike="noStrike" cap="none" normalizeH="0" baseline="0" dirty="0" smtClean="0">
                        <a:ln>
                          <a:noFill/>
                        </a:ln>
                        <a:solidFill>
                          <a:schemeClr val="tx1"/>
                        </a:solidFill>
                        <a:effectLst/>
                        <a:latin typeface="宋体" pitchFamily="2" charset="-122"/>
                        <a:ea typeface="宋体" pitchFamily="2" charset="-122"/>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pPr>
                      <a:r>
                        <a:rPr kumimoji="0" lang="zh-CN" altLang="en-US" sz="2400" b="1" i="0" u="none" strike="noStrike" cap="none" normalizeH="0" baseline="0" dirty="0" smtClean="0">
                          <a:ln>
                            <a:noFill/>
                          </a:ln>
                          <a:solidFill>
                            <a:schemeClr val="tx1"/>
                          </a:solidFill>
                          <a:effectLst/>
                          <a:latin typeface="宋体" pitchFamily="2" charset="-122"/>
                          <a:ea typeface="宋体" pitchFamily="2" charset="-122"/>
                        </a:rPr>
                        <a:t>固定资产</a:t>
                      </a:r>
                      <a:endParaRPr kumimoji="0" lang="zh-CN" altLang="en-US" sz="2400" b="1" i="0" u="none" strike="noStrike" cap="none" normalizeH="0" baseline="0" dirty="0" smtClean="0">
                        <a:ln>
                          <a:noFill/>
                        </a:ln>
                        <a:solidFill>
                          <a:schemeClr val="tx1"/>
                        </a:solidFill>
                        <a:effectLst/>
                        <a:latin typeface="Arial" panose="020B0604020202020204" pitchFamily="34" charset="0"/>
                        <a:ea typeface="宋体" pitchFamily="2" charset="-122"/>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pPr>
                      <a:r>
                        <a:rPr kumimoji="0" lang="zh-CN" altLang="en-US" sz="2400" b="1" i="0" u="none" strike="noStrike" cap="none" normalizeH="0" baseline="0" dirty="0" smtClean="0">
                          <a:ln>
                            <a:noFill/>
                          </a:ln>
                          <a:solidFill>
                            <a:schemeClr val="tx1"/>
                          </a:solidFill>
                          <a:effectLst/>
                          <a:latin typeface="宋体" pitchFamily="2" charset="-122"/>
                          <a:ea typeface="宋体" pitchFamily="2" charset="-122"/>
                        </a:rPr>
                        <a:t>　</a:t>
                      </a:r>
                      <a:endParaRPr kumimoji="0" lang="zh-CN" altLang="en-US" sz="2400" b="1" i="0" u="none" strike="noStrike" cap="none" normalizeH="0" baseline="0" dirty="0" smtClean="0">
                        <a:ln>
                          <a:noFill/>
                        </a:ln>
                        <a:solidFill>
                          <a:schemeClr val="tx1"/>
                        </a:solidFill>
                        <a:effectLst/>
                        <a:latin typeface="Arial" panose="020B0604020202020204" pitchFamily="34" charset="0"/>
                        <a:ea typeface="宋体" pitchFamily="2" charset="-122"/>
                      </a:endParaRPr>
                    </a:p>
                  </a:txBody>
                  <a:tcPr anchor="ctr" horzOverflow="overflow">
                    <a:lnL w="12700"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204929">
                <a:tc>
                  <a:txBody>
                    <a:bodyPr/>
                    <a:lstStyle/>
                    <a:p>
                      <a:pPr marL="0" marR="0" lvl="0" indent="0" algn="l" defTabSz="914400" rtl="0" eaLnBrk="1" fontAlgn="ctr" latinLnBrk="0" hangingPunct="1">
                        <a:lnSpc>
                          <a:spcPct val="100000"/>
                        </a:lnSpc>
                        <a:spcBef>
                          <a:spcPct val="0"/>
                        </a:spcBef>
                        <a:spcAft>
                          <a:spcPct val="0"/>
                        </a:spcAft>
                        <a:buClrTx/>
                        <a:buSzTx/>
                        <a:buFontTx/>
                        <a:buNone/>
                      </a:pPr>
                      <a:r>
                        <a:rPr kumimoji="0" lang="zh-CN" altLang="en-US" sz="2400" b="1" i="0" u="none" strike="noStrike" cap="none" normalizeH="0" baseline="0" dirty="0" smtClean="0">
                          <a:ln>
                            <a:noFill/>
                          </a:ln>
                          <a:solidFill>
                            <a:schemeClr val="tx1"/>
                          </a:solidFill>
                          <a:effectLst/>
                          <a:latin typeface="Arial" panose="020B0604020202020204" pitchFamily="34" charset="0"/>
                          <a:ea typeface="宋体" pitchFamily="2" charset="-122"/>
                        </a:rPr>
                        <a:t>      在建工程</a:t>
                      </a:r>
                      <a:endParaRPr kumimoji="0" lang="zh-CN" altLang="en-US" sz="2400" b="1" i="0" u="none" strike="noStrike" cap="none" normalizeH="0" baseline="0" dirty="0" smtClean="0">
                        <a:ln>
                          <a:noFill/>
                        </a:ln>
                        <a:solidFill>
                          <a:schemeClr val="tx1"/>
                        </a:solidFill>
                        <a:effectLst/>
                        <a:latin typeface="Arial" panose="020B0604020202020204" pitchFamily="34" charset="0"/>
                        <a:ea typeface="宋体" pitchFamily="2" charset="-122"/>
                      </a:endParaRPr>
                    </a:p>
                  </a:txBody>
                  <a:tcPr anchor="ctr" horzOverflow="overflow">
                    <a:lnL>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pPr>
                      <a:r>
                        <a:rPr kumimoji="0" lang="en-US" altLang="zh-CN" sz="2400" b="1" i="0" u="none" strike="noStrike" cap="none" normalizeH="0" baseline="0" dirty="0" smtClean="0">
                          <a:ln>
                            <a:noFill/>
                          </a:ln>
                          <a:solidFill>
                            <a:schemeClr val="tx1"/>
                          </a:solidFill>
                          <a:effectLst/>
                          <a:latin typeface="宋体" pitchFamily="2" charset="-122"/>
                          <a:ea typeface="宋体" pitchFamily="2" charset="-122"/>
                        </a:rPr>
                        <a:t>212</a:t>
                      </a:r>
                      <a:endParaRPr kumimoji="0" lang="en-US" altLang="zh-CN" sz="2400" b="1" i="0" u="none" strike="noStrike" cap="none" normalizeH="0" baseline="0" dirty="0" smtClean="0">
                        <a:ln>
                          <a:noFill/>
                        </a:ln>
                        <a:solidFill>
                          <a:schemeClr val="tx1"/>
                        </a:solidFill>
                        <a:effectLst/>
                        <a:latin typeface="宋体" pitchFamily="2" charset="-122"/>
                        <a:ea typeface="宋体" pitchFamily="2" charset="-122"/>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defRPr/>
                      </a:pPr>
                      <a:r>
                        <a:rPr kumimoji="0" lang="zh-CN" altLang="en-US" sz="2400" b="1" i="0" u="none" strike="noStrike" cap="none" normalizeH="0" baseline="0" dirty="0" smtClean="0">
                          <a:ln>
                            <a:noFill/>
                          </a:ln>
                          <a:solidFill>
                            <a:schemeClr val="tx1"/>
                          </a:solidFill>
                          <a:effectLst/>
                          <a:latin typeface="Arial" panose="020B0604020202020204" pitchFamily="34" charset="0"/>
                          <a:ea typeface="宋体" pitchFamily="2" charset="-122"/>
                        </a:rPr>
                        <a:t>在建工程</a:t>
                      </a:r>
                      <a:endParaRPr kumimoji="0" lang="zh-CN" altLang="en-US" sz="2400" b="1" i="0" u="none" strike="noStrike" cap="none" normalizeH="0" baseline="0" dirty="0" smtClean="0">
                        <a:ln>
                          <a:noFill/>
                        </a:ln>
                        <a:solidFill>
                          <a:schemeClr val="tx1"/>
                        </a:solidFill>
                        <a:effectLst/>
                        <a:latin typeface="Arial" panose="020B0604020202020204" pitchFamily="34" charset="0"/>
                        <a:ea typeface="宋体" pitchFamily="2" charset="-122"/>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pPr>
                      <a:endParaRPr kumimoji="0" lang="zh-CN" altLang="en-US" sz="2400" b="1" i="0" u="none" strike="noStrike" cap="none" normalizeH="0" baseline="0" dirty="0" smtClean="0">
                        <a:ln>
                          <a:noFill/>
                        </a:ln>
                        <a:solidFill>
                          <a:schemeClr val="tx1"/>
                        </a:solidFill>
                        <a:effectLst/>
                        <a:latin typeface="Arial" panose="020B0604020202020204" pitchFamily="34" charset="0"/>
                        <a:ea typeface="宋体" pitchFamily="2" charset="-122"/>
                      </a:endParaRPr>
                    </a:p>
                  </a:txBody>
                  <a:tcPr anchor="ctr" horzOverflow="overflow">
                    <a:lnL w="12700"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transition spd="slow"/>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6561" name="Rectangle 2"/>
          <p:cNvSpPr>
            <a:spLocks noGrp="true"/>
          </p:cNvSpPr>
          <p:nvPr>
            <p:ph type="title" idx="4294967295"/>
          </p:nvPr>
        </p:nvSpPr>
        <p:spPr>
          <a:xfrm>
            <a:off x="1219200" y="152400"/>
            <a:ext cx="7772400" cy="1431925"/>
          </a:xfrm>
        </p:spPr>
        <p:txBody>
          <a:bodyPr vert="horz" wrap="square" lIns="91440" tIns="45720" rIns="91440" bIns="45720" anchor="ctr" anchorCtr="false"/>
          <a:p>
            <a:pPr eaLnBrk="1" hangingPunct="1"/>
            <a:r>
              <a:rPr lang="zh-CN" altLang="en-US" sz="3200" b="1" dirty="0">
                <a:solidFill>
                  <a:schemeClr val="tx1"/>
                </a:solidFill>
                <a:latin typeface="黑体" panose="02010609060101010101" pitchFamily="2" charset="-122"/>
                <a:ea typeface="黑体" panose="02010609060101010101" pitchFamily="2" charset="-122"/>
              </a:rPr>
              <a:t>执行民间非营利</a:t>
            </a:r>
            <a:r>
              <a:rPr lang="zh-CN" altLang="en-US" sz="3200" b="1" dirty="0">
                <a:solidFill>
                  <a:srgbClr val="FFFFFF"/>
                </a:solidFill>
                <a:latin typeface="黑体" panose="02010609060101010101" pitchFamily="2" charset="-122"/>
                <a:ea typeface="黑体" panose="02010609060101010101" pitchFamily="2" charset="-122"/>
              </a:rPr>
              <a:t>组织</a:t>
            </a:r>
            <a:r>
              <a:rPr lang="zh-CN" altLang="en-US" sz="3200" b="1" dirty="0">
                <a:solidFill>
                  <a:schemeClr val="tx1"/>
                </a:solidFill>
                <a:latin typeface="黑体" panose="02010609060101010101" pitchFamily="2" charset="-122"/>
                <a:ea typeface="黑体" panose="02010609060101010101" pitchFamily="2" charset="-122"/>
              </a:rPr>
              <a:t>会计制度单位</a:t>
            </a:r>
            <a:br>
              <a:rPr lang="zh-CN" altLang="en-US" sz="3200" b="1" dirty="0">
                <a:solidFill>
                  <a:schemeClr val="tx1"/>
                </a:solidFill>
                <a:latin typeface="黑体" panose="02010609060101010101" pitchFamily="2" charset="-122"/>
                <a:ea typeface="黑体" panose="02010609060101010101" pitchFamily="2" charset="-122"/>
              </a:rPr>
            </a:br>
            <a:r>
              <a:rPr lang="zh-CN" altLang="en-US" sz="3200" b="1" dirty="0">
                <a:solidFill>
                  <a:schemeClr val="tx1"/>
                </a:solidFill>
                <a:latin typeface="黑体" panose="02010609060101010101" pitchFamily="2" charset="-122"/>
                <a:ea typeface="黑体" panose="02010609060101010101" pitchFamily="2" charset="-122"/>
              </a:rPr>
              <a:t>填报指标对照（</a:t>
            </a:r>
            <a:r>
              <a:rPr lang="en-US" altLang="zh-CN" sz="3200" b="1" dirty="0">
                <a:solidFill>
                  <a:schemeClr val="tx1"/>
                </a:solidFill>
                <a:latin typeface="黑体" panose="02010609060101010101" pitchFamily="2" charset="-122"/>
                <a:ea typeface="黑体" panose="02010609060101010101" pitchFamily="2" charset="-122"/>
              </a:rPr>
              <a:t>2</a:t>
            </a:r>
            <a:r>
              <a:rPr lang="zh-CN" altLang="en-US" sz="3200" b="1" dirty="0">
                <a:solidFill>
                  <a:schemeClr val="tx1"/>
                </a:solidFill>
                <a:latin typeface="黑体" panose="02010609060101010101" pitchFamily="2" charset="-122"/>
                <a:ea typeface="黑体" panose="02010609060101010101" pitchFamily="2" charset="-122"/>
              </a:rPr>
              <a:t>）</a:t>
            </a:r>
            <a:endParaRPr lang="zh-CN" altLang="en-US" sz="3200" b="1" dirty="0">
              <a:solidFill>
                <a:schemeClr val="tx1"/>
              </a:solidFill>
              <a:latin typeface="黑体" panose="02010609060101010101" pitchFamily="2" charset="-122"/>
              <a:ea typeface="黑体" panose="02010609060101010101" pitchFamily="2" charset="-122"/>
            </a:endParaRPr>
          </a:p>
        </p:txBody>
      </p:sp>
      <p:graphicFrame>
        <p:nvGraphicFramePr>
          <p:cNvPr id="739376" name="Group 48"/>
          <p:cNvGraphicFramePr>
            <a:graphicFrameLocks noGrp="true"/>
          </p:cNvGraphicFramePr>
          <p:nvPr/>
        </p:nvGraphicFramePr>
        <p:xfrm>
          <a:off x="0" y="1695450"/>
          <a:ext cx="9148764" cy="3863975"/>
        </p:xfrm>
        <a:graphic>
          <a:graphicData uri="http://schemas.openxmlformats.org/drawingml/2006/table">
            <a:tbl>
              <a:tblPr/>
              <a:tblGrid>
                <a:gridCol w="2673324"/>
                <a:gridCol w="1221605"/>
                <a:gridCol w="3963241"/>
                <a:gridCol w="1290594"/>
              </a:tblGrid>
              <a:tr h="590550">
                <a:tc>
                  <a:txBody>
                    <a:bodyPr/>
                    <a:lstStyle/>
                    <a:p>
                      <a:pPr marL="0" marR="0" lvl="0" indent="0" algn="ctr" defTabSz="914400" rtl="0" eaLnBrk="1" fontAlgn="ctr" latinLnBrk="0" hangingPunct="1">
                        <a:lnSpc>
                          <a:spcPct val="100000"/>
                        </a:lnSpc>
                        <a:spcBef>
                          <a:spcPct val="0"/>
                        </a:spcBef>
                        <a:spcAft>
                          <a:spcPct val="0"/>
                        </a:spcAft>
                        <a:buClrTx/>
                        <a:buSzTx/>
                        <a:buFontTx/>
                        <a:buNone/>
                      </a:pPr>
                      <a:r>
                        <a:rPr kumimoji="0" lang="zh-CN" altLang="en-US" sz="2000" b="1" i="0" u="none" strike="noStrike" cap="none" normalizeH="0" baseline="0" dirty="0" smtClean="0">
                          <a:ln>
                            <a:noFill/>
                          </a:ln>
                          <a:solidFill>
                            <a:schemeClr val="tx1"/>
                          </a:solidFill>
                          <a:effectLst/>
                          <a:latin typeface="宋体" pitchFamily="2" charset="-122"/>
                          <a:ea typeface="宋体" pitchFamily="2" charset="-122"/>
                        </a:rPr>
                        <a:t>指标名称</a:t>
                      </a:r>
                      <a:endParaRPr kumimoji="0" lang="zh-CN" altLang="en-US" sz="2000" b="1" i="0" u="none" strike="noStrike" cap="none" normalizeH="0" baseline="0" dirty="0" smtClean="0">
                        <a:ln>
                          <a:noFill/>
                        </a:ln>
                        <a:solidFill>
                          <a:schemeClr val="tx1"/>
                        </a:solidFill>
                        <a:effectLst/>
                        <a:latin typeface="Arial" panose="020B0604020202020204" pitchFamily="34" charset="0"/>
                        <a:ea typeface="宋体" pitchFamily="2" charset="-122"/>
                      </a:endParaRPr>
                    </a:p>
                  </a:txBody>
                  <a:tcPr anchor="ctr" horzOverflow="overflow">
                    <a:lnL>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pPr>
                      <a:r>
                        <a:rPr kumimoji="0" lang="zh-CN" altLang="en-US" sz="2000" b="1" i="0" u="none" strike="noStrike" cap="none" normalizeH="0" baseline="0" smtClean="0">
                          <a:ln>
                            <a:noFill/>
                          </a:ln>
                          <a:solidFill>
                            <a:schemeClr val="tx1"/>
                          </a:solidFill>
                          <a:effectLst/>
                          <a:latin typeface="宋体" pitchFamily="2" charset="-122"/>
                          <a:ea typeface="宋体" pitchFamily="2" charset="-122"/>
                        </a:rPr>
                        <a:t>代码</a:t>
                      </a:r>
                      <a:endParaRPr kumimoji="0" lang="zh-CN" altLang="en-US" sz="2000" b="1" i="0" u="none" strike="noStrike" cap="none" normalizeH="0" baseline="0" smtClean="0">
                        <a:ln>
                          <a:noFill/>
                        </a:ln>
                        <a:solidFill>
                          <a:schemeClr val="tx1"/>
                        </a:solidFill>
                        <a:effectLst/>
                        <a:latin typeface="Arial" panose="020B0604020202020204" pitchFamily="34" charset="0"/>
                        <a:ea typeface="宋体" pitchFamily="2" charset="-122"/>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pPr>
                      <a:r>
                        <a:rPr kumimoji="0" lang="zh-CN" altLang="en-US" sz="2000" b="1" i="0" u="none" strike="noStrike" cap="none" normalizeH="0" baseline="0" smtClean="0">
                          <a:ln>
                            <a:noFill/>
                          </a:ln>
                          <a:solidFill>
                            <a:schemeClr val="tx1"/>
                          </a:solidFill>
                          <a:effectLst/>
                          <a:latin typeface="宋体" pitchFamily="2" charset="-122"/>
                          <a:ea typeface="宋体" pitchFamily="2" charset="-122"/>
                        </a:rPr>
                        <a:t>对应指标</a:t>
                      </a:r>
                      <a:endParaRPr kumimoji="0" lang="zh-CN" altLang="en-US" sz="2000" b="1" i="0" u="none" strike="noStrike" cap="none" normalizeH="0" baseline="0" smtClean="0">
                        <a:ln>
                          <a:noFill/>
                        </a:ln>
                        <a:solidFill>
                          <a:schemeClr val="tx1"/>
                        </a:solidFill>
                        <a:effectLst/>
                        <a:latin typeface="Arial" panose="020B0604020202020204" pitchFamily="34" charset="0"/>
                        <a:ea typeface="宋体" pitchFamily="2" charset="-122"/>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pPr>
                      <a:r>
                        <a:rPr kumimoji="0" lang="zh-CN" altLang="en-US" sz="2000" b="1" i="0" u="none" strike="noStrike" cap="none" normalizeH="0" baseline="0" smtClean="0">
                          <a:ln>
                            <a:noFill/>
                          </a:ln>
                          <a:solidFill>
                            <a:schemeClr val="tx1"/>
                          </a:solidFill>
                          <a:effectLst/>
                          <a:latin typeface="宋体" pitchFamily="2" charset="-122"/>
                          <a:ea typeface="宋体" pitchFamily="2" charset="-122"/>
                        </a:rPr>
                        <a:t>备注</a:t>
                      </a:r>
                      <a:endParaRPr kumimoji="0" lang="zh-CN" altLang="en-US" sz="2000" b="1" i="0" u="none" strike="noStrike" cap="none" normalizeH="0" baseline="0" smtClean="0">
                        <a:ln>
                          <a:noFill/>
                        </a:ln>
                        <a:solidFill>
                          <a:schemeClr val="tx1"/>
                        </a:solidFill>
                        <a:effectLst/>
                        <a:latin typeface="Arial" panose="020B0604020202020204" pitchFamily="34" charset="0"/>
                        <a:ea typeface="宋体" pitchFamily="2" charset="-122"/>
                      </a:endParaRPr>
                    </a:p>
                  </a:txBody>
                  <a:tcPr anchor="ctr" horzOverflow="overflow">
                    <a:lnL w="12700"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88963">
                <a:tc>
                  <a:txBody>
                    <a:bodyPr/>
                    <a:lstStyle/>
                    <a:p>
                      <a:pPr marL="0" marR="0" lvl="0" indent="0" algn="l" defTabSz="914400" rtl="0" eaLnBrk="1" fontAlgn="ctr" latinLnBrk="0" hangingPunct="1">
                        <a:lnSpc>
                          <a:spcPct val="100000"/>
                        </a:lnSpc>
                        <a:spcBef>
                          <a:spcPct val="0"/>
                        </a:spcBef>
                        <a:spcAft>
                          <a:spcPct val="0"/>
                        </a:spcAft>
                        <a:buClrTx/>
                        <a:buSzTx/>
                        <a:buFontTx/>
                        <a:buNone/>
                      </a:pPr>
                      <a:r>
                        <a:rPr kumimoji="0" lang="zh-CN" altLang="en-US" sz="2000" b="1" i="0" u="none" strike="noStrike" cap="none" normalizeH="0" baseline="0" dirty="0" smtClean="0">
                          <a:ln>
                            <a:noFill/>
                          </a:ln>
                          <a:solidFill>
                            <a:schemeClr val="tx1"/>
                          </a:solidFill>
                          <a:effectLst/>
                          <a:latin typeface="宋体" pitchFamily="2" charset="-122"/>
                          <a:ea typeface="宋体" pitchFamily="2" charset="-122"/>
                        </a:rPr>
                        <a:t>二、收入和费用</a:t>
                      </a:r>
                      <a:endParaRPr kumimoji="0" lang="zh-CN" altLang="en-US" sz="2000" b="1" i="0" u="none" strike="noStrike" cap="none" normalizeH="0" baseline="0" dirty="0" smtClean="0">
                        <a:ln>
                          <a:noFill/>
                        </a:ln>
                        <a:solidFill>
                          <a:schemeClr val="tx1"/>
                        </a:solidFill>
                        <a:effectLst/>
                        <a:latin typeface="Arial" panose="020B0604020202020204" pitchFamily="34" charset="0"/>
                        <a:ea typeface="宋体" pitchFamily="2" charset="-122"/>
                      </a:endParaRPr>
                    </a:p>
                  </a:txBody>
                  <a:tcPr anchor="ctr" horzOverflow="overflow">
                    <a:lnL>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pPr>
                      <a:r>
                        <a:rPr kumimoji="0" lang="en-US" altLang="zh-CN" sz="2000" b="1" i="0" u="none" strike="noStrike" cap="none" normalizeH="0" baseline="0" dirty="0" smtClean="0">
                          <a:ln>
                            <a:noFill/>
                          </a:ln>
                          <a:solidFill>
                            <a:schemeClr val="tx1"/>
                          </a:solidFill>
                          <a:effectLst/>
                          <a:latin typeface="Arial" panose="020B0604020202020204" pitchFamily="34" charset="0"/>
                          <a:ea typeface="宋体" pitchFamily="2" charset="-122"/>
                        </a:rPr>
                        <a:t>—</a:t>
                      </a:r>
                      <a:endParaRPr kumimoji="0" lang="en-US" altLang="zh-CN" sz="2000" b="1" i="0" u="none" strike="noStrike" cap="none" normalizeH="0" baseline="0" dirty="0" smtClean="0">
                        <a:ln>
                          <a:noFill/>
                        </a:ln>
                        <a:solidFill>
                          <a:schemeClr val="tx1"/>
                        </a:solidFill>
                        <a:effectLst/>
                        <a:latin typeface="Arial" panose="020B0604020202020204" pitchFamily="34" charset="0"/>
                        <a:ea typeface="宋体" pitchFamily="2" charset="-122"/>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pPr>
                      <a:r>
                        <a:rPr kumimoji="0" lang="en-US" altLang="zh-CN" sz="2000" b="1" i="0" u="none" strike="noStrike" cap="none" normalizeH="0" baseline="0" dirty="0" smtClean="0">
                          <a:ln>
                            <a:noFill/>
                          </a:ln>
                          <a:solidFill>
                            <a:schemeClr val="tx1"/>
                          </a:solidFill>
                          <a:effectLst/>
                          <a:latin typeface="Arial" panose="020B0604020202020204" pitchFamily="34" charset="0"/>
                          <a:ea typeface="宋体" pitchFamily="2" charset="-122"/>
                        </a:rPr>
                        <a:t>——</a:t>
                      </a:r>
                      <a:endParaRPr kumimoji="0" lang="en-US" altLang="zh-CN" sz="2000" b="1" i="0" u="none" strike="noStrike" cap="none" normalizeH="0" baseline="0" dirty="0" smtClean="0">
                        <a:ln>
                          <a:noFill/>
                        </a:ln>
                        <a:solidFill>
                          <a:schemeClr val="tx1"/>
                        </a:solidFill>
                        <a:effectLst/>
                        <a:latin typeface="Arial" panose="020B0604020202020204" pitchFamily="34" charset="0"/>
                        <a:ea typeface="宋体" pitchFamily="2" charset="-122"/>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pPr>
                      <a:r>
                        <a:rPr kumimoji="0" lang="en-US" altLang="zh-CN" sz="2000" b="1" i="0" u="none" strike="noStrike" cap="none" normalizeH="0" baseline="0" dirty="0" smtClean="0">
                          <a:ln>
                            <a:noFill/>
                          </a:ln>
                          <a:solidFill>
                            <a:schemeClr val="tx1"/>
                          </a:solidFill>
                          <a:effectLst/>
                          <a:latin typeface="Arial" panose="020B0604020202020204" pitchFamily="34" charset="0"/>
                          <a:ea typeface="宋体" pitchFamily="2" charset="-122"/>
                        </a:rPr>
                        <a:t>——</a:t>
                      </a:r>
                      <a:endParaRPr kumimoji="0" lang="en-US" altLang="zh-CN" sz="2000" b="1" i="0" u="none" strike="noStrike" cap="none" normalizeH="0" baseline="0" dirty="0" smtClean="0">
                        <a:ln>
                          <a:noFill/>
                        </a:ln>
                        <a:solidFill>
                          <a:schemeClr val="tx1"/>
                        </a:solidFill>
                        <a:effectLst/>
                        <a:latin typeface="Arial" panose="020B0604020202020204" pitchFamily="34" charset="0"/>
                        <a:ea typeface="宋体" pitchFamily="2" charset="-122"/>
                      </a:endParaRPr>
                    </a:p>
                  </a:txBody>
                  <a:tcPr anchor="ctr" horzOverflow="overflow">
                    <a:lnL w="12700"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27063">
                <a:tc>
                  <a:txBody>
                    <a:bodyPr/>
                    <a:lstStyle/>
                    <a:p>
                      <a:pPr marL="0" marR="0" lvl="0" indent="0" algn="l" defTabSz="914400" rtl="0" eaLnBrk="1" fontAlgn="ctr" latinLnBrk="0" hangingPunct="1">
                        <a:lnSpc>
                          <a:spcPct val="100000"/>
                        </a:lnSpc>
                        <a:spcBef>
                          <a:spcPct val="0"/>
                        </a:spcBef>
                        <a:spcAft>
                          <a:spcPct val="0"/>
                        </a:spcAft>
                        <a:buClrTx/>
                        <a:buSzTx/>
                        <a:buFontTx/>
                        <a:buNone/>
                      </a:pPr>
                      <a:r>
                        <a:rPr kumimoji="0" lang="zh-CN" altLang="en-US" sz="2000" b="1" i="0" u="none" strike="noStrike" cap="none" normalizeH="0" baseline="0" dirty="0" smtClean="0">
                          <a:ln>
                            <a:noFill/>
                          </a:ln>
                          <a:solidFill>
                            <a:schemeClr val="tx1"/>
                          </a:solidFill>
                          <a:effectLst/>
                          <a:latin typeface="宋体" pitchFamily="2" charset="-122"/>
                          <a:ea typeface="宋体" pitchFamily="2" charset="-122"/>
                        </a:rPr>
                        <a:t>本年收入合计</a:t>
                      </a:r>
                      <a:endParaRPr kumimoji="0" lang="zh-CN" altLang="en-US" sz="2000" b="1" i="0" u="none" strike="noStrike" cap="none" normalizeH="0" baseline="0" dirty="0" smtClean="0">
                        <a:ln>
                          <a:noFill/>
                        </a:ln>
                        <a:solidFill>
                          <a:schemeClr val="tx1"/>
                        </a:solidFill>
                        <a:effectLst/>
                        <a:latin typeface="Arial" panose="020B0604020202020204" pitchFamily="34" charset="0"/>
                        <a:ea typeface="宋体" pitchFamily="2" charset="-122"/>
                      </a:endParaRPr>
                    </a:p>
                  </a:txBody>
                  <a:tcPr anchor="ctr" horzOverflow="overflow">
                    <a:lnL>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pPr>
                      <a:r>
                        <a:rPr kumimoji="0" lang="en-US" altLang="zh-CN" sz="2000" b="1" i="0" u="none" strike="noStrike" cap="none" normalizeH="0" baseline="0" dirty="0" smtClean="0">
                          <a:ln>
                            <a:noFill/>
                          </a:ln>
                          <a:solidFill>
                            <a:schemeClr val="tx1"/>
                          </a:solidFill>
                          <a:effectLst/>
                          <a:latin typeface="宋体" pitchFamily="2" charset="-122"/>
                          <a:ea typeface="宋体" pitchFamily="2" charset="-122"/>
                        </a:rPr>
                        <a:t>BJ114</a:t>
                      </a:r>
                      <a:endParaRPr kumimoji="0" lang="en-US" altLang="zh-CN" sz="2000" b="1" i="0" u="none" strike="noStrike" cap="none" normalizeH="0" baseline="0" dirty="0" smtClean="0">
                        <a:ln>
                          <a:noFill/>
                        </a:ln>
                        <a:solidFill>
                          <a:schemeClr val="tx1"/>
                        </a:solidFill>
                        <a:effectLst/>
                        <a:latin typeface="宋体" pitchFamily="2" charset="-122"/>
                        <a:ea typeface="宋体" pitchFamily="2" charset="-122"/>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ctr" latinLnBrk="0" hangingPunct="1">
                        <a:lnSpc>
                          <a:spcPct val="100000"/>
                        </a:lnSpc>
                        <a:spcBef>
                          <a:spcPct val="0"/>
                        </a:spcBef>
                        <a:spcAft>
                          <a:spcPct val="0"/>
                        </a:spcAft>
                        <a:buClrTx/>
                        <a:buSzTx/>
                        <a:buFontTx/>
                        <a:buNone/>
                        <a:defRPr/>
                      </a:pPr>
                      <a:r>
                        <a:rPr kumimoji="0" lang="zh-CN" altLang="en-US" sz="2000" b="1" i="0" u="none" strike="noStrike" kern="1200" cap="none" normalizeH="0" baseline="0" dirty="0" smtClean="0">
                          <a:ln>
                            <a:noFill/>
                          </a:ln>
                          <a:solidFill>
                            <a:schemeClr val="tx1"/>
                          </a:solidFill>
                          <a:effectLst/>
                          <a:latin typeface="宋体" pitchFamily="2" charset="-122"/>
                          <a:ea typeface="宋体" pitchFamily="2" charset="-122"/>
                          <a:cs typeface="+mn-cs"/>
                        </a:rPr>
                        <a:t>   所有收入之和</a:t>
                      </a:r>
                      <a:endParaRPr kumimoji="0" lang="zh-CN" altLang="en-US" sz="2000" b="1" i="0" u="none" strike="noStrike" kern="1200" cap="none" normalizeH="0" baseline="0" dirty="0" smtClean="0">
                        <a:ln>
                          <a:noFill/>
                        </a:ln>
                        <a:solidFill>
                          <a:schemeClr val="tx1"/>
                        </a:solidFill>
                        <a:effectLst/>
                        <a:latin typeface="宋体" pitchFamily="2" charset="-122"/>
                        <a:ea typeface="宋体" pitchFamily="2" charset="-122"/>
                        <a:cs typeface="+mn-cs"/>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pPr>
                      <a:endParaRPr kumimoji="0" lang="zh-CN" altLang="en-US" sz="2000" b="1" i="0" u="none" strike="noStrike" cap="none" normalizeH="0" baseline="0" dirty="0" smtClean="0">
                        <a:ln>
                          <a:noFill/>
                        </a:ln>
                        <a:solidFill>
                          <a:schemeClr val="tx1"/>
                        </a:solidFill>
                        <a:effectLst/>
                        <a:latin typeface="Arial" panose="020B0604020202020204" pitchFamily="34" charset="0"/>
                        <a:ea typeface="宋体" pitchFamily="2" charset="-122"/>
                      </a:endParaRPr>
                    </a:p>
                  </a:txBody>
                  <a:tcPr anchor="ctr" horzOverflow="overflow">
                    <a:lnL w="12700"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766773">
                <a:tc>
                  <a:txBody>
                    <a:bodyPr/>
                    <a:lstStyle/>
                    <a:p>
                      <a:pPr marL="0" marR="0" lvl="0" indent="0" algn="l" defTabSz="914400" rtl="0" eaLnBrk="1" fontAlgn="ctr" latinLnBrk="0" hangingPunct="1">
                        <a:lnSpc>
                          <a:spcPct val="100000"/>
                        </a:lnSpc>
                        <a:spcBef>
                          <a:spcPct val="0"/>
                        </a:spcBef>
                        <a:spcAft>
                          <a:spcPct val="0"/>
                        </a:spcAft>
                        <a:buClrTx/>
                        <a:buSzTx/>
                        <a:buFontTx/>
                        <a:buNone/>
                      </a:pPr>
                      <a:r>
                        <a:rPr kumimoji="0" lang="zh-CN" altLang="en-US" sz="2000" b="1" i="0" u="none" strike="noStrike" cap="none" normalizeH="0" baseline="0" dirty="0" smtClean="0">
                          <a:ln>
                            <a:noFill/>
                          </a:ln>
                          <a:solidFill>
                            <a:schemeClr val="tx1"/>
                          </a:solidFill>
                          <a:effectLst/>
                          <a:latin typeface="宋体" pitchFamily="2" charset="-122"/>
                          <a:ea typeface="宋体" pitchFamily="2" charset="-122"/>
                        </a:rPr>
                        <a:t>其中：财政拨款收入</a:t>
                      </a:r>
                      <a:endParaRPr kumimoji="0" lang="zh-CN" altLang="en-US" sz="2000" b="1" i="0" u="none" strike="noStrike" cap="none" normalizeH="0" baseline="0" dirty="0" smtClean="0">
                        <a:ln>
                          <a:noFill/>
                        </a:ln>
                        <a:solidFill>
                          <a:schemeClr val="tx1"/>
                        </a:solidFill>
                        <a:effectLst/>
                        <a:latin typeface="Arial" panose="020B0604020202020204" pitchFamily="34" charset="0"/>
                        <a:ea typeface="宋体" pitchFamily="2" charset="-122"/>
                      </a:endParaRPr>
                    </a:p>
                  </a:txBody>
                  <a:tcPr anchor="ctr" horzOverflow="overflow">
                    <a:lnL>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pPr>
                      <a:r>
                        <a:rPr kumimoji="0" lang="en-US" altLang="zh-CN" sz="2000" b="1" i="0" u="none" strike="noStrike" cap="none" normalizeH="0" baseline="0" dirty="0" smtClean="0">
                          <a:ln>
                            <a:noFill/>
                          </a:ln>
                          <a:solidFill>
                            <a:schemeClr val="tx1"/>
                          </a:solidFill>
                          <a:effectLst/>
                          <a:latin typeface="宋体" pitchFamily="2" charset="-122"/>
                          <a:ea typeface="宋体" pitchFamily="2" charset="-122"/>
                        </a:rPr>
                        <a:t>BJ115</a:t>
                      </a:r>
                      <a:endParaRPr kumimoji="0" lang="en-US" altLang="zh-CN" sz="2000" b="1" i="0" u="none" strike="noStrike" cap="none" normalizeH="0" baseline="0" dirty="0" smtClean="0">
                        <a:ln>
                          <a:noFill/>
                        </a:ln>
                        <a:solidFill>
                          <a:schemeClr val="tx1"/>
                        </a:solidFill>
                        <a:effectLst/>
                        <a:latin typeface="宋体" pitchFamily="2" charset="-122"/>
                        <a:ea typeface="宋体" pitchFamily="2" charset="-122"/>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ctr" latinLnBrk="0" hangingPunct="1">
                        <a:lnSpc>
                          <a:spcPct val="100000"/>
                        </a:lnSpc>
                        <a:spcBef>
                          <a:spcPct val="0"/>
                        </a:spcBef>
                        <a:spcAft>
                          <a:spcPct val="0"/>
                        </a:spcAft>
                        <a:buClrTx/>
                        <a:buSzTx/>
                        <a:buFontTx/>
                        <a:buNone/>
                      </a:pPr>
                      <a:r>
                        <a:rPr kumimoji="0" lang="zh-CN" altLang="en-US" sz="2000" b="1" i="0" u="none" strike="noStrike" cap="none" normalizeH="0" baseline="0" dirty="0" smtClean="0">
                          <a:ln>
                            <a:noFill/>
                          </a:ln>
                          <a:solidFill>
                            <a:schemeClr val="tx1"/>
                          </a:solidFill>
                          <a:effectLst/>
                          <a:latin typeface="宋体" pitchFamily="2" charset="-122"/>
                          <a:ea typeface="宋体" pitchFamily="2" charset="-122"/>
                        </a:rPr>
                        <a:t>政府补助收入（同级财政拨款）</a:t>
                      </a:r>
                      <a:endParaRPr kumimoji="0" lang="zh-CN" altLang="en-US" sz="2000" b="1" i="0" u="none" strike="noStrike" cap="none" normalizeH="0" baseline="0" dirty="0" smtClean="0">
                        <a:ln>
                          <a:noFill/>
                        </a:ln>
                        <a:solidFill>
                          <a:schemeClr val="tx1"/>
                        </a:solidFill>
                        <a:effectLst/>
                        <a:latin typeface="Arial" panose="020B0604020202020204" pitchFamily="34" charset="0"/>
                        <a:ea typeface="宋体" pitchFamily="2" charset="-122"/>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pPr>
                      <a:endParaRPr kumimoji="0" lang="zh-CN" altLang="en-US" sz="2000" b="1" i="0" u="none" strike="noStrike" cap="none" normalizeH="0" baseline="0" dirty="0" smtClean="0">
                        <a:ln>
                          <a:noFill/>
                        </a:ln>
                        <a:solidFill>
                          <a:schemeClr val="tx1"/>
                        </a:solidFill>
                        <a:effectLst/>
                        <a:latin typeface="Arial" panose="020B0604020202020204" pitchFamily="34" charset="0"/>
                        <a:ea typeface="宋体" pitchFamily="2" charset="-122"/>
                      </a:endParaRPr>
                    </a:p>
                  </a:txBody>
                  <a:tcPr anchor="ctr" horzOverflow="overflow">
                    <a:lnL w="12700"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90550">
                <a:tc>
                  <a:txBody>
                    <a:bodyPr/>
                    <a:lstStyle/>
                    <a:p>
                      <a:pPr marL="0" marR="0" lvl="0" indent="0" algn="l" defTabSz="914400" rtl="0" eaLnBrk="1" fontAlgn="ctr" latinLnBrk="0" hangingPunct="1">
                        <a:lnSpc>
                          <a:spcPct val="100000"/>
                        </a:lnSpc>
                        <a:spcBef>
                          <a:spcPct val="0"/>
                        </a:spcBef>
                        <a:spcAft>
                          <a:spcPct val="0"/>
                        </a:spcAft>
                        <a:buClrTx/>
                        <a:buSzTx/>
                        <a:buFontTx/>
                        <a:buNone/>
                      </a:pPr>
                      <a:r>
                        <a:rPr kumimoji="0" lang="en-US" altLang="zh-CN" sz="2000" b="1" i="0" u="none" strike="noStrike" cap="none" normalizeH="0" baseline="0" dirty="0" smtClean="0">
                          <a:ln>
                            <a:noFill/>
                          </a:ln>
                          <a:solidFill>
                            <a:schemeClr val="tx1"/>
                          </a:solidFill>
                          <a:effectLst/>
                          <a:latin typeface="宋体" pitchFamily="2" charset="-122"/>
                          <a:ea typeface="宋体" pitchFamily="2" charset="-122"/>
                        </a:rPr>
                        <a:t>      </a:t>
                      </a:r>
                      <a:r>
                        <a:rPr kumimoji="0" lang="zh-CN" altLang="en-US" sz="2000" b="1" i="0" u="none" strike="noStrike" cap="none" normalizeH="0" baseline="0" dirty="0" smtClean="0">
                          <a:ln>
                            <a:noFill/>
                          </a:ln>
                          <a:solidFill>
                            <a:schemeClr val="tx1"/>
                          </a:solidFill>
                          <a:effectLst/>
                          <a:latin typeface="宋体" pitchFamily="2" charset="-122"/>
                          <a:ea typeface="宋体" pitchFamily="2" charset="-122"/>
                        </a:rPr>
                        <a:t>事业收入</a:t>
                      </a:r>
                      <a:endParaRPr kumimoji="0" lang="zh-CN" altLang="en-US" sz="2000" b="1" i="0" u="none" strike="noStrike" cap="none" normalizeH="0" baseline="0" dirty="0" smtClean="0">
                        <a:ln>
                          <a:noFill/>
                        </a:ln>
                        <a:solidFill>
                          <a:schemeClr val="tx1"/>
                        </a:solidFill>
                        <a:effectLst/>
                        <a:latin typeface="Arial" panose="020B0604020202020204" pitchFamily="34" charset="0"/>
                        <a:ea typeface="宋体" pitchFamily="2" charset="-122"/>
                      </a:endParaRPr>
                    </a:p>
                  </a:txBody>
                  <a:tcPr anchor="ctr" horzOverflow="overflow">
                    <a:lnL>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pPr>
                      <a:r>
                        <a:rPr kumimoji="0" lang="en-US" altLang="zh-CN" sz="2000" b="1" i="0" u="none" strike="noStrike" cap="none" normalizeH="0" baseline="0" dirty="0" smtClean="0">
                          <a:ln>
                            <a:noFill/>
                          </a:ln>
                          <a:solidFill>
                            <a:schemeClr val="tx1"/>
                          </a:solidFill>
                          <a:effectLst/>
                          <a:latin typeface="宋体" pitchFamily="2" charset="-122"/>
                          <a:ea typeface="宋体" pitchFamily="2" charset="-122"/>
                        </a:rPr>
                        <a:t>BJ116</a:t>
                      </a:r>
                      <a:endParaRPr kumimoji="0" lang="en-US" altLang="zh-CN" sz="2000" b="1" i="0" u="none" strike="noStrike" cap="none" normalizeH="0" baseline="0" dirty="0" smtClean="0">
                        <a:ln>
                          <a:noFill/>
                        </a:ln>
                        <a:solidFill>
                          <a:schemeClr val="tx1"/>
                        </a:solidFill>
                        <a:effectLst/>
                        <a:latin typeface="宋体" pitchFamily="2" charset="-122"/>
                        <a:ea typeface="宋体" pitchFamily="2" charset="-122"/>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pPr>
                      <a:r>
                        <a:rPr kumimoji="0" lang="zh-CN" altLang="en-US" sz="2000" b="1" i="0" u="none" strike="noStrike" cap="none" normalizeH="0" baseline="0" dirty="0" smtClean="0">
                          <a:ln>
                            <a:noFill/>
                          </a:ln>
                          <a:solidFill>
                            <a:schemeClr val="tx1"/>
                          </a:solidFill>
                          <a:effectLst/>
                          <a:latin typeface="宋体" pitchFamily="2" charset="-122"/>
                          <a:ea typeface="宋体" pitchFamily="2" charset="-122"/>
                        </a:rPr>
                        <a:t>会费收入</a:t>
                      </a:r>
                      <a:r>
                        <a:rPr kumimoji="0" lang="en-US" altLang="zh-CN" sz="2000" b="1" i="0" u="none" strike="noStrike" cap="none" normalizeH="0" baseline="0" dirty="0" smtClean="0">
                          <a:ln>
                            <a:noFill/>
                          </a:ln>
                          <a:solidFill>
                            <a:schemeClr val="tx1"/>
                          </a:solidFill>
                          <a:effectLst/>
                          <a:latin typeface="宋体" pitchFamily="2" charset="-122"/>
                          <a:ea typeface="宋体" pitchFamily="2" charset="-122"/>
                        </a:rPr>
                        <a:t>+</a:t>
                      </a:r>
                      <a:r>
                        <a:rPr kumimoji="0" lang="zh-CN" altLang="en-US" sz="2000" b="1" i="0" u="none" strike="noStrike" cap="none" normalizeH="0" baseline="0" dirty="0" smtClean="0">
                          <a:ln>
                            <a:noFill/>
                          </a:ln>
                          <a:solidFill>
                            <a:schemeClr val="tx1"/>
                          </a:solidFill>
                          <a:effectLst/>
                          <a:latin typeface="宋体" pitchFamily="2" charset="-122"/>
                          <a:ea typeface="宋体" pitchFamily="2" charset="-122"/>
                        </a:rPr>
                        <a:t>提供服务收入</a:t>
                      </a:r>
                      <a:endParaRPr kumimoji="0" lang="zh-CN" altLang="en-US" sz="2000" b="1" i="0" u="none" strike="noStrike" cap="none" normalizeH="0" baseline="0" dirty="0" smtClean="0">
                        <a:ln>
                          <a:noFill/>
                        </a:ln>
                        <a:solidFill>
                          <a:schemeClr val="tx1"/>
                        </a:solidFill>
                        <a:effectLst/>
                        <a:latin typeface="宋体" pitchFamily="2" charset="-122"/>
                        <a:ea typeface="宋体" pitchFamily="2" charset="-122"/>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pPr>
                      <a:endParaRPr kumimoji="0" lang="zh-CN" altLang="en-US" sz="2000" b="1" i="0" u="none" strike="noStrike" cap="none" normalizeH="0" baseline="0" dirty="0" smtClean="0">
                        <a:ln>
                          <a:noFill/>
                        </a:ln>
                        <a:solidFill>
                          <a:schemeClr val="tx1"/>
                        </a:solidFill>
                        <a:effectLst/>
                        <a:latin typeface="Arial" panose="020B0604020202020204" pitchFamily="34" charset="0"/>
                        <a:ea typeface="宋体" pitchFamily="2" charset="-122"/>
                      </a:endParaRPr>
                    </a:p>
                  </a:txBody>
                  <a:tcPr anchor="ctr" horzOverflow="overflow">
                    <a:lnL w="12700"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88963">
                <a:tc>
                  <a:txBody>
                    <a:bodyPr/>
                    <a:lstStyle/>
                    <a:p>
                      <a:pPr marL="0" marR="0" lvl="0" indent="0" algn="l" defTabSz="914400" rtl="0" eaLnBrk="1" fontAlgn="ctr" latinLnBrk="0" hangingPunct="1">
                        <a:lnSpc>
                          <a:spcPct val="100000"/>
                        </a:lnSpc>
                        <a:spcBef>
                          <a:spcPct val="0"/>
                        </a:spcBef>
                        <a:spcAft>
                          <a:spcPct val="0"/>
                        </a:spcAft>
                        <a:buClrTx/>
                        <a:buSzTx/>
                        <a:buFontTx/>
                        <a:buNone/>
                      </a:pPr>
                      <a:r>
                        <a:rPr kumimoji="0" lang="en-US" altLang="zh-CN" sz="2000" b="1" i="0" u="none" strike="noStrike" cap="none" normalizeH="0" baseline="0" dirty="0" smtClean="0">
                          <a:ln>
                            <a:noFill/>
                          </a:ln>
                          <a:solidFill>
                            <a:schemeClr val="tx1"/>
                          </a:solidFill>
                          <a:effectLst/>
                          <a:latin typeface="宋体" pitchFamily="2" charset="-122"/>
                          <a:ea typeface="宋体" pitchFamily="2" charset="-122"/>
                        </a:rPr>
                        <a:t>      </a:t>
                      </a:r>
                      <a:r>
                        <a:rPr kumimoji="0" lang="zh-CN" altLang="en-US" sz="2000" b="1" i="0" u="none" strike="noStrike" cap="none" normalizeH="0" baseline="0" smtClean="0">
                          <a:ln>
                            <a:noFill/>
                          </a:ln>
                          <a:solidFill>
                            <a:schemeClr val="tx1"/>
                          </a:solidFill>
                          <a:effectLst/>
                          <a:latin typeface="宋体" pitchFamily="2" charset="-122"/>
                          <a:ea typeface="宋体" pitchFamily="2" charset="-122"/>
                        </a:rPr>
                        <a:t>经营收入</a:t>
                      </a:r>
                      <a:endParaRPr kumimoji="0" lang="zh-CN" altLang="en-US" sz="2000" b="1" i="0" u="none" strike="noStrike" cap="none" normalizeH="0" baseline="0" smtClean="0">
                        <a:ln>
                          <a:noFill/>
                        </a:ln>
                        <a:solidFill>
                          <a:schemeClr val="tx1"/>
                        </a:solidFill>
                        <a:effectLst/>
                        <a:latin typeface="Arial" panose="020B0604020202020204" pitchFamily="34" charset="0"/>
                        <a:ea typeface="宋体" pitchFamily="2" charset="-122"/>
                      </a:endParaRPr>
                    </a:p>
                  </a:txBody>
                  <a:tcPr anchor="ctr" horzOverflow="overflow">
                    <a:lnL>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pPr>
                      <a:r>
                        <a:rPr kumimoji="0" lang="en-US" altLang="zh-CN" sz="2000" b="1" i="0" u="none" strike="noStrike" cap="none" normalizeH="0" baseline="0" dirty="0" smtClean="0">
                          <a:ln>
                            <a:noFill/>
                          </a:ln>
                          <a:solidFill>
                            <a:schemeClr val="tx1"/>
                          </a:solidFill>
                          <a:effectLst/>
                          <a:latin typeface="宋体" pitchFamily="2" charset="-122"/>
                          <a:ea typeface="宋体" pitchFamily="2" charset="-122"/>
                        </a:rPr>
                        <a:t>BJ117</a:t>
                      </a:r>
                      <a:endParaRPr kumimoji="0" lang="en-US" altLang="zh-CN" sz="2000" b="1" i="0" u="none" strike="noStrike" cap="none" normalizeH="0" baseline="0" dirty="0" smtClean="0">
                        <a:ln>
                          <a:noFill/>
                        </a:ln>
                        <a:solidFill>
                          <a:schemeClr val="tx1"/>
                        </a:solidFill>
                        <a:effectLst/>
                        <a:latin typeface="宋体" pitchFamily="2" charset="-122"/>
                        <a:ea typeface="宋体" pitchFamily="2" charset="-122"/>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defRPr/>
                      </a:pPr>
                      <a:r>
                        <a:rPr kumimoji="0" lang="en-US" altLang="zh-CN" sz="2000" b="1" i="0" u="none" strike="noStrike" cap="none" normalizeH="0" baseline="0" dirty="0" smtClean="0">
                          <a:ln>
                            <a:noFill/>
                          </a:ln>
                          <a:solidFill>
                            <a:schemeClr val="tx1"/>
                          </a:solidFill>
                          <a:effectLst/>
                          <a:latin typeface="Arial" panose="020B0604020202020204" pitchFamily="34" charset="0"/>
                          <a:ea typeface="宋体" pitchFamily="2" charset="-122"/>
                        </a:rPr>
                        <a:t>商品销售收入</a:t>
                      </a:r>
                      <a:endParaRPr kumimoji="0" lang="en-US" altLang="zh-CN" sz="2000" b="1" i="0" u="none" strike="noStrike" cap="none" normalizeH="0" baseline="0" dirty="0" smtClean="0">
                        <a:ln>
                          <a:noFill/>
                        </a:ln>
                        <a:solidFill>
                          <a:schemeClr val="tx1"/>
                        </a:solidFill>
                        <a:effectLst/>
                        <a:latin typeface="Arial" panose="020B0604020202020204" pitchFamily="34" charset="0"/>
                        <a:ea typeface="宋体" pitchFamily="2" charset="-122"/>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pPr>
                      <a:endParaRPr kumimoji="0" lang="en-US" altLang="zh-CN" sz="2000" b="1" i="0" u="none" strike="noStrike" cap="none" normalizeH="0" baseline="0" dirty="0" smtClean="0">
                        <a:ln>
                          <a:noFill/>
                        </a:ln>
                        <a:solidFill>
                          <a:schemeClr val="tx1"/>
                        </a:solidFill>
                        <a:effectLst/>
                        <a:latin typeface="Arial" panose="020B0604020202020204" pitchFamily="34" charset="0"/>
                        <a:ea typeface="宋体" pitchFamily="2" charset="-122"/>
                      </a:endParaRPr>
                    </a:p>
                  </a:txBody>
                  <a:tcPr anchor="ctr" horzOverflow="overflow">
                    <a:lnL w="12700"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transition spd="slow"/>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8609" name="Rectangle 2"/>
          <p:cNvSpPr>
            <a:spLocks noGrp="true"/>
          </p:cNvSpPr>
          <p:nvPr>
            <p:ph type="title" idx="4294967295"/>
          </p:nvPr>
        </p:nvSpPr>
        <p:spPr>
          <a:xfrm>
            <a:off x="1066800" y="228600"/>
            <a:ext cx="7772400" cy="1004888"/>
          </a:xfrm>
        </p:spPr>
        <p:txBody>
          <a:bodyPr vert="horz" wrap="square" lIns="91440" tIns="45720" rIns="91440" bIns="45720" anchor="ctr" anchorCtr="false"/>
          <a:p>
            <a:pPr eaLnBrk="1" hangingPunct="1"/>
            <a:r>
              <a:rPr lang="zh-CN" altLang="en-US" sz="2800" b="1" dirty="0">
                <a:solidFill>
                  <a:schemeClr val="tx1"/>
                </a:solidFill>
                <a:latin typeface="黑体" panose="02010609060101010101" pitchFamily="2" charset="-122"/>
                <a:ea typeface="黑体" panose="02010609060101010101" pitchFamily="2" charset="-122"/>
              </a:rPr>
              <a:t>执行</a:t>
            </a:r>
            <a:r>
              <a:rPr lang="zh-CN" altLang="en-US" sz="2800" b="1" dirty="0">
                <a:solidFill>
                  <a:srgbClr val="FFFF00"/>
                </a:solidFill>
                <a:latin typeface="黑体" panose="02010609060101010101" pitchFamily="2" charset="-122"/>
                <a:ea typeface="黑体" panose="02010609060101010101" pitchFamily="2" charset="-122"/>
              </a:rPr>
              <a:t>民间非营利</a:t>
            </a:r>
            <a:r>
              <a:rPr lang="zh-CN" altLang="en-US" sz="2800" b="1" dirty="0">
                <a:solidFill>
                  <a:srgbClr val="FFFFFF"/>
                </a:solidFill>
                <a:latin typeface="黑体" panose="02010609060101010101" pitchFamily="2" charset="-122"/>
                <a:ea typeface="黑体" panose="02010609060101010101" pitchFamily="2" charset="-122"/>
              </a:rPr>
              <a:t>组织</a:t>
            </a:r>
            <a:r>
              <a:rPr lang="zh-CN" altLang="en-US" sz="2800" b="1" dirty="0">
                <a:solidFill>
                  <a:schemeClr val="tx1"/>
                </a:solidFill>
                <a:latin typeface="黑体" panose="02010609060101010101" pitchFamily="2" charset="-122"/>
                <a:ea typeface="黑体" panose="02010609060101010101" pitchFamily="2" charset="-122"/>
              </a:rPr>
              <a:t>会计制度单位</a:t>
            </a:r>
            <a:br>
              <a:rPr lang="zh-CN" altLang="en-US" sz="2800" b="1" dirty="0">
                <a:solidFill>
                  <a:schemeClr val="tx1"/>
                </a:solidFill>
                <a:latin typeface="黑体" panose="02010609060101010101" pitchFamily="2" charset="-122"/>
                <a:ea typeface="黑体" panose="02010609060101010101" pitchFamily="2" charset="-122"/>
              </a:rPr>
            </a:br>
            <a:r>
              <a:rPr lang="zh-CN" altLang="en-US" sz="2800" b="1" dirty="0">
                <a:solidFill>
                  <a:schemeClr val="tx1"/>
                </a:solidFill>
                <a:latin typeface="黑体" panose="02010609060101010101" pitchFamily="2" charset="-122"/>
                <a:ea typeface="黑体" panose="02010609060101010101" pitchFamily="2" charset="-122"/>
              </a:rPr>
              <a:t>填报指标对照（</a:t>
            </a:r>
            <a:r>
              <a:rPr lang="en-US" altLang="zh-CN" sz="2800" b="1" dirty="0">
                <a:solidFill>
                  <a:schemeClr val="tx1"/>
                </a:solidFill>
                <a:latin typeface="黑体" panose="02010609060101010101" pitchFamily="2" charset="-122"/>
                <a:ea typeface="黑体" panose="02010609060101010101" pitchFamily="2" charset="-122"/>
              </a:rPr>
              <a:t>3</a:t>
            </a:r>
            <a:r>
              <a:rPr lang="zh-CN" altLang="en-US" sz="2800" b="1" dirty="0">
                <a:solidFill>
                  <a:schemeClr val="tx1"/>
                </a:solidFill>
                <a:latin typeface="黑体" panose="02010609060101010101" pitchFamily="2" charset="-122"/>
                <a:ea typeface="黑体" panose="02010609060101010101" pitchFamily="2" charset="-122"/>
              </a:rPr>
              <a:t>）</a:t>
            </a:r>
            <a:endParaRPr lang="zh-CN" altLang="en-US" sz="2800" b="1" dirty="0">
              <a:solidFill>
                <a:schemeClr val="tx1"/>
              </a:solidFill>
              <a:latin typeface="黑体" panose="02010609060101010101" pitchFamily="2" charset="-122"/>
              <a:ea typeface="黑体" panose="02010609060101010101" pitchFamily="2" charset="-122"/>
            </a:endParaRPr>
          </a:p>
        </p:txBody>
      </p:sp>
      <p:graphicFrame>
        <p:nvGraphicFramePr>
          <p:cNvPr id="741426" name="Group 50"/>
          <p:cNvGraphicFramePr>
            <a:graphicFrameLocks noGrp="true"/>
          </p:cNvGraphicFramePr>
          <p:nvPr/>
        </p:nvGraphicFramePr>
        <p:xfrm>
          <a:off x="0" y="1700213"/>
          <a:ext cx="9144000" cy="4692650"/>
        </p:xfrm>
        <a:graphic>
          <a:graphicData uri="http://schemas.openxmlformats.org/drawingml/2006/table">
            <a:tbl>
              <a:tblPr/>
              <a:tblGrid>
                <a:gridCol w="3622662"/>
                <a:gridCol w="985851"/>
                <a:gridCol w="3249657"/>
                <a:gridCol w="1285830"/>
              </a:tblGrid>
              <a:tr h="633614">
                <a:tc>
                  <a:txBody>
                    <a:bodyPr/>
                    <a:lstStyle/>
                    <a:p>
                      <a:pPr marL="342900" marR="0" lvl="0" indent="-342900" algn="ctr" defTabSz="914400" rtl="0" eaLnBrk="1" fontAlgn="ctr" latinLnBrk="0" hangingPunct="1">
                        <a:lnSpc>
                          <a:spcPct val="100000"/>
                        </a:lnSpc>
                        <a:spcBef>
                          <a:spcPct val="0"/>
                        </a:spcBef>
                        <a:spcAft>
                          <a:spcPct val="0"/>
                        </a:spcAft>
                        <a:buClrTx/>
                        <a:buSzTx/>
                        <a:buFontTx/>
                        <a:buNone/>
                      </a:pPr>
                      <a:r>
                        <a:rPr kumimoji="0" lang="zh-CN" altLang="en-US" sz="2000" b="1" i="0" u="none" strike="noStrike" cap="none" normalizeH="0" baseline="0" dirty="0" smtClean="0">
                          <a:ln>
                            <a:noFill/>
                          </a:ln>
                          <a:solidFill>
                            <a:schemeClr val="tx1"/>
                          </a:solidFill>
                          <a:effectLst/>
                          <a:latin typeface="宋体" pitchFamily="2" charset="-122"/>
                          <a:ea typeface="宋体" pitchFamily="2" charset="-122"/>
                        </a:rPr>
                        <a:t>指标名称</a:t>
                      </a:r>
                      <a:endParaRPr kumimoji="0" lang="zh-CN" altLang="en-US" sz="2000" b="1" i="0" u="none" strike="noStrike" cap="none" normalizeH="0" baseline="0" dirty="0" smtClean="0">
                        <a:ln>
                          <a:noFill/>
                        </a:ln>
                        <a:solidFill>
                          <a:schemeClr val="tx1"/>
                        </a:solidFill>
                        <a:effectLst/>
                        <a:latin typeface="Arial" panose="020B0604020202020204" pitchFamily="34" charset="0"/>
                        <a:ea typeface="宋体" pitchFamily="2" charset="-122"/>
                      </a:endParaRPr>
                    </a:p>
                  </a:txBody>
                  <a:tcPr anchor="ctr" horzOverflow="overflow">
                    <a:lnL>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ctr" latinLnBrk="0" hangingPunct="1">
                        <a:lnSpc>
                          <a:spcPct val="100000"/>
                        </a:lnSpc>
                        <a:spcBef>
                          <a:spcPct val="0"/>
                        </a:spcBef>
                        <a:spcAft>
                          <a:spcPct val="0"/>
                        </a:spcAft>
                        <a:buClrTx/>
                        <a:buSzTx/>
                        <a:buFontTx/>
                        <a:buNone/>
                      </a:pPr>
                      <a:r>
                        <a:rPr kumimoji="0" lang="zh-CN" altLang="en-US" sz="2000" b="1" i="0" u="none" strike="noStrike" cap="none" normalizeH="0" baseline="0" smtClean="0">
                          <a:ln>
                            <a:noFill/>
                          </a:ln>
                          <a:solidFill>
                            <a:schemeClr val="tx1"/>
                          </a:solidFill>
                          <a:effectLst/>
                          <a:latin typeface="宋体" pitchFamily="2" charset="-122"/>
                          <a:ea typeface="宋体" pitchFamily="2" charset="-122"/>
                        </a:rPr>
                        <a:t>代码</a:t>
                      </a:r>
                      <a:endParaRPr kumimoji="0" lang="zh-CN" altLang="en-US" sz="2000" b="1" i="0" u="none" strike="noStrike" cap="none" normalizeH="0" baseline="0" smtClean="0">
                        <a:ln>
                          <a:noFill/>
                        </a:ln>
                        <a:solidFill>
                          <a:schemeClr val="tx1"/>
                        </a:solidFill>
                        <a:effectLst/>
                        <a:latin typeface="Arial" panose="020B0604020202020204" pitchFamily="34" charset="0"/>
                        <a:ea typeface="宋体" pitchFamily="2" charset="-122"/>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ctr" latinLnBrk="0" hangingPunct="1">
                        <a:lnSpc>
                          <a:spcPct val="100000"/>
                        </a:lnSpc>
                        <a:spcBef>
                          <a:spcPct val="0"/>
                        </a:spcBef>
                        <a:spcAft>
                          <a:spcPct val="0"/>
                        </a:spcAft>
                        <a:buClrTx/>
                        <a:buSzTx/>
                        <a:buFontTx/>
                        <a:buNone/>
                      </a:pPr>
                      <a:r>
                        <a:rPr kumimoji="0" lang="zh-CN" altLang="en-US" sz="2000" b="1" i="0" u="none" strike="noStrike" cap="none" normalizeH="0" baseline="0" smtClean="0">
                          <a:ln>
                            <a:noFill/>
                          </a:ln>
                          <a:solidFill>
                            <a:schemeClr val="tx1"/>
                          </a:solidFill>
                          <a:effectLst/>
                          <a:latin typeface="宋体" pitchFamily="2" charset="-122"/>
                          <a:ea typeface="宋体" pitchFamily="2" charset="-122"/>
                        </a:rPr>
                        <a:t>对应指标</a:t>
                      </a:r>
                      <a:endParaRPr kumimoji="0" lang="zh-CN" altLang="en-US" sz="2000" b="1" i="0" u="none" strike="noStrike" cap="none" normalizeH="0" baseline="0" smtClean="0">
                        <a:ln>
                          <a:noFill/>
                        </a:ln>
                        <a:solidFill>
                          <a:schemeClr val="tx1"/>
                        </a:solidFill>
                        <a:effectLst/>
                        <a:latin typeface="Arial" panose="020B0604020202020204" pitchFamily="34" charset="0"/>
                        <a:ea typeface="宋体" pitchFamily="2" charset="-122"/>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ctr" latinLnBrk="0" hangingPunct="1">
                        <a:lnSpc>
                          <a:spcPct val="100000"/>
                        </a:lnSpc>
                        <a:spcBef>
                          <a:spcPct val="0"/>
                        </a:spcBef>
                        <a:spcAft>
                          <a:spcPct val="0"/>
                        </a:spcAft>
                        <a:buClrTx/>
                        <a:buSzTx/>
                        <a:buFontTx/>
                        <a:buNone/>
                      </a:pPr>
                      <a:r>
                        <a:rPr kumimoji="0" lang="zh-CN" altLang="en-US" sz="2000" b="1" i="0" u="none" strike="noStrike" cap="none" normalizeH="0" baseline="0" smtClean="0">
                          <a:ln>
                            <a:noFill/>
                          </a:ln>
                          <a:solidFill>
                            <a:schemeClr val="tx1"/>
                          </a:solidFill>
                          <a:effectLst/>
                          <a:latin typeface="宋体" pitchFamily="2" charset="-122"/>
                          <a:ea typeface="宋体" pitchFamily="2" charset="-122"/>
                        </a:rPr>
                        <a:t>备注</a:t>
                      </a:r>
                      <a:endParaRPr kumimoji="0" lang="zh-CN" altLang="en-US" sz="2000" b="1" i="0" u="none" strike="noStrike" cap="none" normalizeH="0" baseline="0" smtClean="0">
                        <a:ln>
                          <a:noFill/>
                        </a:ln>
                        <a:solidFill>
                          <a:schemeClr val="tx1"/>
                        </a:solidFill>
                        <a:effectLst/>
                        <a:latin typeface="Arial" panose="020B0604020202020204" pitchFamily="34" charset="0"/>
                        <a:ea typeface="宋体" pitchFamily="2" charset="-122"/>
                      </a:endParaRPr>
                    </a:p>
                  </a:txBody>
                  <a:tcPr anchor="ctr" horzOverflow="overflow">
                    <a:lnL w="12700"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908455">
                <a:tc>
                  <a:txBody>
                    <a:bodyPr/>
                    <a:lstStyle/>
                    <a:p>
                      <a:pPr marL="342900" marR="0" lvl="0" indent="-342900" algn="l" defTabSz="914400" rtl="0" eaLnBrk="1" fontAlgn="ctr" latinLnBrk="0" hangingPunct="1">
                        <a:lnSpc>
                          <a:spcPct val="100000"/>
                        </a:lnSpc>
                        <a:spcBef>
                          <a:spcPct val="0"/>
                        </a:spcBef>
                        <a:spcAft>
                          <a:spcPct val="0"/>
                        </a:spcAft>
                        <a:buClrTx/>
                        <a:buSzTx/>
                        <a:buFontTx/>
                        <a:buNone/>
                      </a:pPr>
                      <a:r>
                        <a:rPr kumimoji="0" lang="zh-CN" altLang="en-US" sz="2000" b="1" i="0" u="none" strike="noStrike" cap="none" normalizeH="0" baseline="0" dirty="0" smtClean="0">
                          <a:ln>
                            <a:noFill/>
                          </a:ln>
                          <a:solidFill>
                            <a:schemeClr val="tx1"/>
                          </a:solidFill>
                          <a:effectLst/>
                          <a:latin typeface="宋体" pitchFamily="2" charset="-122"/>
                          <a:ea typeface="宋体" pitchFamily="2" charset="-122"/>
                        </a:rPr>
                        <a:t>本年费用合计</a:t>
                      </a:r>
                      <a:endParaRPr kumimoji="0" lang="zh-CN" altLang="en-US" sz="2000" b="1" i="0" u="none" strike="noStrike" cap="none" normalizeH="0" baseline="0" dirty="0" smtClean="0">
                        <a:ln>
                          <a:noFill/>
                        </a:ln>
                        <a:solidFill>
                          <a:schemeClr val="tx1"/>
                        </a:solidFill>
                        <a:effectLst/>
                        <a:latin typeface="Arial" panose="020B0604020202020204" pitchFamily="34" charset="0"/>
                        <a:ea typeface="宋体" pitchFamily="2" charset="-122"/>
                      </a:endParaRPr>
                    </a:p>
                  </a:txBody>
                  <a:tcPr anchor="ctr" horzOverflow="overflow">
                    <a:lnL>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ctr" latinLnBrk="0" hangingPunct="1">
                        <a:lnSpc>
                          <a:spcPct val="100000"/>
                        </a:lnSpc>
                        <a:spcBef>
                          <a:spcPct val="0"/>
                        </a:spcBef>
                        <a:spcAft>
                          <a:spcPct val="0"/>
                        </a:spcAft>
                        <a:buClrTx/>
                        <a:buSzTx/>
                        <a:buFontTx/>
                        <a:buNone/>
                      </a:pPr>
                      <a:r>
                        <a:rPr kumimoji="0" lang="en-US" altLang="zh-CN" sz="2000" b="1" i="0" u="none" strike="noStrike" cap="none" normalizeH="0" baseline="0" dirty="0" smtClean="0">
                          <a:ln>
                            <a:noFill/>
                          </a:ln>
                          <a:solidFill>
                            <a:schemeClr val="tx1"/>
                          </a:solidFill>
                          <a:effectLst/>
                          <a:latin typeface="宋体" pitchFamily="2" charset="-122"/>
                          <a:ea typeface="宋体" pitchFamily="2" charset="-122"/>
                        </a:rPr>
                        <a:t>BJ119</a:t>
                      </a:r>
                      <a:endParaRPr kumimoji="0" lang="en-US" altLang="zh-CN" sz="2000" b="1" i="0" u="none" strike="noStrike" cap="none" normalizeH="0" baseline="0" dirty="0" smtClean="0">
                        <a:ln>
                          <a:noFill/>
                        </a:ln>
                        <a:solidFill>
                          <a:schemeClr val="tx1"/>
                        </a:solidFill>
                        <a:effectLst/>
                        <a:latin typeface="宋体" pitchFamily="2" charset="-122"/>
                        <a:ea typeface="宋体" pitchFamily="2" charset="-122"/>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ctr" latinLnBrk="0" hangingPunct="1">
                        <a:lnSpc>
                          <a:spcPct val="100000"/>
                        </a:lnSpc>
                        <a:spcBef>
                          <a:spcPct val="0"/>
                        </a:spcBef>
                        <a:spcAft>
                          <a:spcPct val="0"/>
                        </a:spcAft>
                        <a:buClrTx/>
                        <a:buSzTx/>
                        <a:buFontTx/>
                        <a:buNone/>
                      </a:pPr>
                      <a:r>
                        <a:rPr kumimoji="0" lang="zh-CN" altLang="en-US" sz="2000" b="1" i="0" u="none" strike="noStrike" cap="none" normalizeH="0" baseline="0" dirty="0" smtClean="0">
                          <a:ln>
                            <a:noFill/>
                          </a:ln>
                          <a:solidFill>
                            <a:schemeClr val="tx1"/>
                          </a:solidFill>
                          <a:effectLst/>
                          <a:latin typeface="宋体" pitchFamily="2" charset="-122"/>
                          <a:ea typeface="宋体" pitchFamily="2" charset="-122"/>
                        </a:rPr>
                        <a:t>费用合计</a:t>
                      </a:r>
                      <a:endParaRPr kumimoji="0" lang="zh-CN" altLang="en-US" sz="2000" b="1" i="0" u="none" strike="noStrike" cap="none" normalizeH="0" baseline="0" dirty="0" smtClean="0">
                        <a:ln>
                          <a:noFill/>
                        </a:ln>
                        <a:solidFill>
                          <a:schemeClr val="tx1"/>
                        </a:solidFill>
                        <a:effectLst/>
                        <a:latin typeface="Arial" panose="020B0604020202020204" pitchFamily="34" charset="0"/>
                        <a:ea typeface="宋体" pitchFamily="2" charset="-122"/>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ctr" latinLnBrk="0" hangingPunct="1">
                        <a:lnSpc>
                          <a:spcPct val="100000"/>
                        </a:lnSpc>
                        <a:spcBef>
                          <a:spcPct val="0"/>
                        </a:spcBef>
                        <a:spcAft>
                          <a:spcPct val="0"/>
                        </a:spcAft>
                        <a:buClrTx/>
                        <a:buSzTx/>
                        <a:buFontTx/>
                        <a:buNone/>
                      </a:pPr>
                      <a:endParaRPr kumimoji="0" lang="zh-CN" altLang="en-US" sz="2000" b="1" i="0" u="none" strike="noStrike" cap="none" normalizeH="0" baseline="0" dirty="0" smtClean="0">
                        <a:ln>
                          <a:noFill/>
                        </a:ln>
                        <a:solidFill>
                          <a:schemeClr val="tx1"/>
                        </a:solidFill>
                        <a:effectLst/>
                        <a:latin typeface="Arial" panose="020B0604020202020204" pitchFamily="34" charset="0"/>
                        <a:ea typeface="宋体" pitchFamily="2" charset="-122"/>
                      </a:endParaRPr>
                    </a:p>
                  </a:txBody>
                  <a:tcPr anchor="ctr" horzOverflow="overflow">
                    <a:lnL w="12700"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908455">
                <a:tc>
                  <a:txBody>
                    <a:bodyPr/>
                    <a:lstStyle/>
                    <a:p>
                      <a:pPr marL="342900" marR="0" lvl="0" indent="-342900" algn="l" defTabSz="914400" rtl="0" eaLnBrk="1" fontAlgn="ctr" latinLnBrk="0" hangingPunct="1">
                        <a:lnSpc>
                          <a:spcPct val="100000"/>
                        </a:lnSpc>
                        <a:spcBef>
                          <a:spcPct val="0"/>
                        </a:spcBef>
                        <a:spcAft>
                          <a:spcPct val="0"/>
                        </a:spcAft>
                        <a:buClrTx/>
                        <a:buSzTx/>
                        <a:buFontTx/>
                        <a:buNone/>
                      </a:pPr>
                      <a:r>
                        <a:rPr kumimoji="0" lang="zh-CN" altLang="en-US" sz="2000" b="1" i="0" u="none" strike="noStrike" cap="none" normalizeH="0" baseline="0" dirty="0" smtClean="0">
                          <a:ln>
                            <a:noFill/>
                          </a:ln>
                          <a:solidFill>
                            <a:schemeClr val="tx1"/>
                          </a:solidFill>
                          <a:effectLst/>
                          <a:latin typeface="宋体" pitchFamily="2" charset="-122"/>
                          <a:ea typeface="宋体" pitchFamily="2" charset="-122"/>
                        </a:rPr>
                        <a:t>其中：工资福利费用</a:t>
                      </a:r>
                      <a:endParaRPr kumimoji="0" lang="zh-CN" altLang="en-US" sz="2000" b="1" i="0" u="none" strike="noStrike" cap="none" normalizeH="0" baseline="0" dirty="0" smtClean="0">
                        <a:ln>
                          <a:noFill/>
                        </a:ln>
                        <a:solidFill>
                          <a:schemeClr val="tx1"/>
                        </a:solidFill>
                        <a:effectLst/>
                        <a:latin typeface="Arial" panose="020B0604020202020204" pitchFamily="34" charset="0"/>
                        <a:ea typeface="宋体" pitchFamily="2" charset="-122"/>
                      </a:endParaRPr>
                    </a:p>
                  </a:txBody>
                  <a:tcPr anchor="ctr" horzOverflow="overflow">
                    <a:lnL>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ctr" latinLnBrk="0" hangingPunct="1">
                        <a:lnSpc>
                          <a:spcPct val="100000"/>
                        </a:lnSpc>
                        <a:spcBef>
                          <a:spcPct val="0"/>
                        </a:spcBef>
                        <a:spcAft>
                          <a:spcPct val="0"/>
                        </a:spcAft>
                        <a:buClrTx/>
                        <a:buSzTx/>
                        <a:buFontTx/>
                        <a:buNone/>
                      </a:pPr>
                      <a:r>
                        <a:rPr kumimoji="0" lang="en-US" altLang="zh-CN" sz="2000" b="1" i="0" u="none" strike="noStrike" cap="none" normalizeH="0" baseline="0" dirty="0" smtClean="0">
                          <a:ln>
                            <a:noFill/>
                          </a:ln>
                          <a:solidFill>
                            <a:schemeClr val="tx1"/>
                          </a:solidFill>
                          <a:effectLst/>
                          <a:latin typeface="宋体" pitchFamily="2" charset="-122"/>
                          <a:ea typeface="宋体" pitchFamily="2" charset="-122"/>
                        </a:rPr>
                        <a:t>BJ120</a:t>
                      </a:r>
                      <a:endParaRPr kumimoji="0" lang="en-US" altLang="zh-CN" sz="2000" b="1" i="0" u="none" strike="noStrike" cap="none" normalizeH="0" baseline="0" dirty="0" smtClean="0">
                        <a:ln>
                          <a:noFill/>
                        </a:ln>
                        <a:solidFill>
                          <a:schemeClr val="tx1"/>
                        </a:solidFill>
                        <a:effectLst/>
                        <a:latin typeface="宋体" pitchFamily="2" charset="-122"/>
                        <a:ea typeface="宋体" pitchFamily="2" charset="-122"/>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0" algn="l" defTabSz="914400" rtl="0" eaLnBrk="1" fontAlgn="ctr" latinLnBrk="0" hangingPunct="1">
                        <a:lnSpc>
                          <a:spcPct val="100000"/>
                        </a:lnSpc>
                        <a:spcBef>
                          <a:spcPct val="0"/>
                        </a:spcBef>
                        <a:spcAft>
                          <a:spcPct val="0"/>
                        </a:spcAft>
                        <a:buClrTx/>
                        <a:buSzTx/>
                        <a:buFontTx/>
                        <a:buNone/>
                      </a:pPr>
                      <a:r>
                        <a:rPr kumimoji="0" lang="zh-CN" altLang="en-US" sz="2000" b="1" i="0" u="none" strike="noStrike" cap="none" normalizeH="0" baseline="0" dirty="0" smtClean="0">
                          <a:ln>
                            <a:noFill/>
                          </a:ln>
                          <a:solidFill>
                            <a:schemeClr val="tx1"/>
                          </a:solidFill>
                          <a:effectLst/>
                          <a:latin typeface="宋体" pitchFamily="2" charset="-122"/>
                          <a:ea typeface="宋体" pitchFamily="2" charset="-122"/>
                        </a:rPr>
                        <a:t> 业务活动成本和管理费用 </a:t>
                      </a:r>
                      <a:r>
                        <a:rPr kumimoji="0" lang="en-US" altLang="zh-CN" sz="2000" b="1" i="0" u="none" strike="noStrike" cap="none" normalizeH="0" baseline="0" dirty="0" smtClean="0">
                          <a:ln>
                            <a:noFill/>
                          </a:ln>
                          <a:solidFill>
                            <a:schemeClr val="tx1"/>
                          </a:solidFill>
                          <a:effectLst/>
                          <a:latin typeface="Arial" panose="020B0604020202020204" pitchFamily="34" charset="0"/>
                          <a:ea typeface="宋体" pitchFamily="2" charset="-122"/>
                        </a:rPr>
                        <a:t>(</a:t>
                      </a:r>
                      <a:r>
                        <a:rPr kumimoji="0" lang="zh-CN" altLang="en-US" sz="2000" b="1" i="0" u="none" strike="noStrike" cap="none" normalizeH="0" baseline="0" dirty="0" smtClean="0">
                          <a:ln>
                            <a:noFill/>
                          </a:ln>
                          <a:solidFill>
                            <a:schemeClr val="tx1"/>
                          </a:solidFill>
                          <a:effectLst/>
                          <a:latin typeface="宋体" pitchFamily="2" charset="-122"/>
                          <a:ea typeface="宋体" pitchFamily="2" charset="-122"/>
                        </a:rPr>
                        <a:t>工资福利支出</a:t>
                      </a:r>
                      <a:r>
                        <a:rPr kumimoji="0" lang="en-US" altLang="zh-CN" sz="2000" b="1" i="0" u="none" strike="noStrike" cap="none" normalizeH="0" baseline="0" dirty="0" smtClean="0">
                          <a:ln>
                            <a:noFill/>
                          </a:ln>
                          <a:solidFill>
                            <a:schemeClr val="tx1"/>
                          </a:solidFill>
                          <a:effectLst/>
                          <a:latin typeface="宋体" pitchFamily="2" charset="-122"/>
                          <a:ea typeface="宋体" pitchFamily="2" charset="-122"/>
                        </a:rPr>
                        <a:t>)</a:t>
                      </a:r>
                      <a:endParaRPr kumimoji="0" lang="zh-CN" altLang="en-US" sz="2000" b="1" i="0" u="none" strike="noStrike" cap="none" normalizeH="0" baseline="0" dirty="0" smtClean="0">
                        <a:ln>
                          <a:noFill/>
                        </a:ln>
                        <a:solidFill>
                          <a:schemeClr val="tx1"/>
                        </a:solidFill>
                        <a:effectLst/>
                        <a:latin typeface="Arial" panose="020B0604020202020204" pitchFamily="34" charset="0"/>
                        <a:ea typeface="宋体" pitchFamily="2" charset="-122"/>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ctr" latinLnBrk="0" hangingPunct="1">
                        <a:lnSpc>
                          <a:spcPct val="100000"/>
                        </a:lnSpc>
                        <a:spcBef>
                          <a:spcPct val="0"/>
                        </a:spcBef>
                        <a:spcAft>
                          <a:spcPct val="0"/>
                        </a:spcAft>
                        <a:buClrTx/>
                        <a:buSzTx/>
                        <a:buFontTx/>
                        <a:buNone/>
                      </a:pPr>
                      <a:endParaRPr kumimoji="0" lang="zh-CN" altLang="en-US" sz="2000" b="1" i="0" u="none" strike="noStrike" cap="none" normalizeH="0" baseline="0" dirty="0" smtClean="0">
                        <a:ln>
                          <a:noFill/>
                        </a:ln>
                        <a:solidFill>
                          <a:schemeClr val="tx1"/>
                        </a:solidFill>
                        <a:effectLst/>
                        <a:latin typeface="Arial" panose="020B0604020202020204" pitchFamily="34" charset="0"/>
                        <a:ea typeface="宋体" pitchFamily="2" charset="-122"/>
                      </a:endParaRPr>
                    </a:p>
                  </a:txBody>
                  <a:tcPr anchor="ctr" horzOverflow="overflow">
                    <a:lnL w="12700"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908455">
                <a:tc>
                  <a:txBody>
                    <a:bodyPr/>
                    <a:lstStyle/>
                    <a:p>
                      <a:pPr marL="342900" marR="0" lvl="0" indent="-342900" algn="l" defTabSz="914400" rtl="0" eaLnBrk="1" fontAlgn="ctr" latinLnBrk="0" hangingPunct="1">
                        <a:lnSpc>
                          <a:spcPct val="100000"/>
                        </a:lnSpc>
                        <a:spcBef>
                          <a:spcPct val="0"/>
                        </a:spcBef>
                        <a:spcAft>
                          <a:spcPct val="0"/>
                        </a:spcAft>
                        <a:buClrTx/>
                        <a:buSzTx/>
                        <a:buFontTx/>
                        <a:buNone/>
                      </a:pPr>
                      <a:r>
                        <a:rPr kumimoji="0" lang="en-US" altLang="zh-CN" sz="2000" b="1" i="0" u="none" strike="noStrike" cap="none" normalizeH="0" baseline="0" dirty="0" smtClean="0">
                          <a:ln>
                            <a:noFill/>
                          </a:ln>
                          <a:solidFill>
                            <a:schemeClr val="tx1"/>
                          </a:solidFill>
                          <a:effectLst/>
                          <a:latin typeface="宋体" pitchFamily="2" charset="-122"/>
                          <a:ea typeface="宋体" pitchFamily="2" charset="-122"/>
                        </a:rPr>
                        <a:t>      </a:t>
                      </a:r>
                      <a:r>
                        <a:rPr kumimoji="0" lang="zh-CN" altLang="en-US" sz="2000" b="1" i="0" u="none" strike="noStrike" cap="none" normalizeH="0" baseline="0" dirty="0" smtClean="0">
                          <a:ln>
                            <a:noFill/>
                          </a:ln>
                          <a:solidFill>
                            <a:schemeClr val="tx1"/>
                          </a:solidFill>
                          <a:effectLst/>
                          <a:latin typeface="宋体" pitchFamily="2" charset="-122"/>
                          <a:ea typeface="宋体" pitchFamily="2" charset="-122"/>
                        </a:rPr>
                        <a:t>商品和服务费用</a:t>
                      </a:r>
                      <a:endParaRPr kumimoji="0" lang="zh-CN" altLang="en-US" sz="2000" b="1" i="0" u="none" strike="noStrike" cap="none" normalizeH="0" baseline="0" dirty="0" smtClean="0">
                        <a:ln>
                          <a:noFill/>
                        </a:ln>
                        <a:solidFill>
                          <a:schemeClr val="tx1"/>
                        </a:solidFill>
                        <a:effectLst/>
                        <a:latin typeface="Arial" panose="020B0604020202020204" pitchFamily="34" charset="0"/>
                        <a:ea typeface="宋体" pitchFamily="2" charset="-122"/>
                      </a:endParaRPr>
                    </a:p>
                  </a:txBody>
                  <a:tcPr anchor="ctr" horzOverflow="overflow">
                    <a:lnL>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ctr" latinLnBrk="0" hangingPunct="1">
                        <a:lnSpc>
                          <a:spcPct val="100000"/>
                        </a:lnSpc>
                        <a:spcBef>
                          <a:spcPct val="0"/>
                        </a:spcBef>
                        <a:spcAft>
                          <a:spcPct val="0"/>
                        </a:spcAft>
                        <a:buClrTx/>
                        <a:buSzTx/>
                        <a:buFontTx/>
                        <a:buNone/>
                      </a:pPr>
                      <a:r>
                        <a:rPr kumimoji="0" lang="en-US" altLang="zh-CN" sz="2000" b="1" i="0" u="none" strike="noStrike" cap="none" normalizeH="0" baseline="0" dirty="0" smtClean="0">
                          <a:ln>
                            <a:noFill/>
                          </a:ln>
                          <a:solidFill>
                            <a:schemeClr val="tx1"/>
                          </a:solidFill>
                          <a:effectLst/>
                          <a:latin typeface="宋体" pitchFamily="2" charset="-122"/>
                          <a:ea typeface="宋体" pitchFamily="2" charset="-122"/>
                        </a:rPr>
                        <a:t>BJ121</a:t>
                      </a:r>
                      <a:endParaRPr kumimoji="0" lang="en-US" altLang="zh-CN" sz="2000" b="1" i="0" u="none" strike="noStrike" cap="none" normalizeH="0" baseline="0" dirty="0" smtClean="0">
                        <a:ln>
                          <a:noFill/>
                        </a:ln>
                        <a:solidFill>
                          <a:schemeClr val="tx1"/>
                        </a:solidFill>
                        <a:effectLst/>
                        <a:latin typeface="宋体" pitchFamily="2" charset="-122"/>
                        <a:ea typeface="宋体" pitchFamily="2" charset="-122"/>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0" algn="l" defTabSz="914400" rtl="0" eaLnBrk="1" fontAlgn="ctr" latinLnBrk="0" hangingPunct="1">
                        <a:lnSpc>
                          <a:spcPct val="100000"/>
                        </a:lnSpc>
                        <a:spcBef>
                          <a:spcPct val="0"/>
                        </a:spcBef>
                        <a:spcAft>
                          <a:spcPct val="0"/>
                        </a:spcAft>
                        <a:buClrTx/>
                        <a:buSzTx/>
                        <a:buFontTx/>
                        <a:buNone/>
                      </a:pPr>
                      <a:r>
                        <a:rPr kumimoji="0" lang="zh-CN" altLang="en-US" sz="2000" b="1" i="0" u="none" strike="noStrike" cap="none" normalizeH="0" baseline="0" dirty="0" smtClean="0">
                          <a:ln>
                            <a:noFill/>
                          </a:ln>
                          <a:solidFill>
                            <a:schemeClr val="tx1"/>
                          </a:solidFill>
                          <a:effectLst/>
                          <a:latin typeface="宋体" pitchFamily="2" charset="-122"/>
                          <a:ea typeface="宋体" pitchFamily="2" charset="-122"/>
                        </a:rPr>
                        <a:t>  </a:t>
                      </a:r>
                      <a:r>
                        <a:rPr kumimoji="0" lang="zh-CN" altLang="en-US" sz="2000" b="1" i="0" u="none" strike="noStrike" kern="1200" cap="none" normalizeH="0" baseline="0" dirty="0" smtClean="0">
                          <a:ln>
                            <a:noFill/>
                          </a:ln>
                          <a:solidFill>
                            <a:schemeClr val="tx1"/>
                          </a:solidFill>
                          <a:effectLst/>
                          <a:latin typeface="宋体" pitchFamily="2" charset="-122"/>
                          <a:ea typeface="宋体" pitchFamily="2" charset="-122"/>
                          <a:cs typeface="+mn-cs"/>
                        </a:rPr>
                        <a:t>业务活动成本和管理费用</a:t>
                      </a:r>
                      <a:r>
                        <a:rPr kumimoji="0" lang="en-US" altLang="zh-CN" sz="2000" b="1" i="0" u="none" strike="noStrike" kern="1200" cap="none" normalizeH="0" baseline="0" dirty="0" smtClean="0">
                          <a:ln>
                            <a:noFill/>
                          </a:ln>
                          <a:solidFill>
                            <a:schemeClr val="tx1"/>
                          </a:solidFill>
                          <a:effectLst/>
                          <a:latin typeface="宋体" pitchFamily="2" charset="-122"/>
                          <a:ea typeface="宋体" pitchFamily="2" charset="-122"/>
                          <a:cs typeface="+mn-cs"/>
                        </a:rPr>
                        <a:t>(</a:t>
                      </a:r>
                      <a:r>
                        <a:rPr kumimoji="0" lang="zh-CN" altLang="en-US" sz="2000" b="1" i="0" u="none" strike="noStrike" kern="1200" cap="none" normalizeH="0" baseline="0" dirty="0" smtClean="0">
                          <a:ln>
                            <a:noFill/>
                          </a:ln>
                          <a:solidFill>
                            <a:schemeClr val="tx1"/>
                          </a:solidFill>
                          <a:effectLst/>
                          <a:latin typeface="宋体" pitchFamily="2" charset="-122"/>
                          <a:ea typeface="宋体" pitchFamily="2" charset="-122"/>
                          <a:cs typeface="+mn-cs"/>
                        </a:rPr>
                        <a:t>商品和服务支出</a:t>
                      </a:r>
                      <a:r>
                        <a:rPr kumimoji="0" lang="en-US" altLang="zh-CN" sz="2000" b="1" i="0" u="none" strike="noStrike" kern="1200" cap="none" normalizeH="0" baseline="0" dirty="0" smtClean="0">
                          <a:ln>
                            <a:noFill/>
                          </a:ln>
                          <a:solidFill>
                            <a:schemeClr val="tx1"/>
                          </a:solidFill>
                          <a:effectLst/>
                          <a:latin typeface="宋体" pitchFamily="2" charset="-122"/>
                          <a:ea typeface="宋体" pitchFamily="2" charset="-122"/>
                          <a:cs typeface="+mn-cs"/>
                        </a:rPr>
                        <a:t>)</a:t>
                      </a:r>
                      <a:endParaRPr kumimoji="0" lang="zh-CN" altLang="en-US" sz="2000" b="1" i="0" u="none" strike="noStrike" kern="1200" cap="none" normalizeH="0" baseline="0" dirty="0" smtClean="0">
                        <a:ln>
                          <a:noFill/>
                        </a:ln>
                        <a:solidFill>
                          <a:schemeClr val="tx1"/>
                        </a:solidFill>
                        <a:effectLst/>
                        <a:latin typeface="宋体" pitchFamily="2" charset="-122"/>
                        <a:ea typeface="宋体" pitchFamily="2" charset="-122"/>
                        <a:cs typeface="+mn-cs"/>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ctr" latinLnBrk="0" hangingPunct="1">
                        <a:lnSpc>
                          <a:spcPct val="100000"/>
                        </a:lnSpc>
                        <a:spcBef>
                          <a:spcPct val="0"/>
                        </a:spcBef>
                        <a:spcAft>
                          <a:spcPct val="0"/>
                        </a:spcAft>
                        <a:buClrTx/>
                        <a:buSzTx/>
                        <a:buFontTx/>
                        <a:buNone/>
                      </a:pPr>
                      <a:endParaRPr kumimoji="0" lang="zh-CN" altLang="en-US" sz="2000" b="1" i="0" u="none" strike="noStrike" cap="none" normalizeH="0" baseline="0" dirty="0" smtClean="0">
                        <a:ln>
                          <a:noFill/>
                        </a:ln>
                        <a:solidFill>
                          <a:schemeClr val="tx1"/>
                        </a:solidFill>
                        <a:effectLst/>
                        <a:latin typeface="Arial" panose="020B0604020202020204" pitchFamily="34" charset="0"/>
                        <a:ea typeface="宋体" pitchFamily="2" charset="-122"/>
                      </a:endParaRPr>
                    </a:p>
                  </a:txBody>
                  <a:tcPr anchor="ctr" horzOverflow="overflow">
                    <a:lnL w="12700"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33614">
                <a:tc>
                  <a:txBody>
                    <a:bodyPr/>
                    <a:lstStyle/>
                    <a:p>
                      <a:pPr marL="0" marR="0" lvl="0" indent="0" algn="l" defTabSz="914400" rtl="0" eaLnBrk="1" fontAlgn="ctr" latinLnBrk="0" hangingPunct="1">
                        <a:lnSpc>
                          <a:spcPct val="100000"/>
                        </a:lnSpc>
                        <a:spcBef>
                          <a:spcPct val="0"/>
                        </a:spcBef>
                        <a:spcAft>
                          <a:spcPct val="0"/>
                        </a:spcAft>
                        <a:buClrTx/>
                        <a:buSzTx/>
                        <a:buFontTx/>
                        <a:buNone/>
                      </a:pPr>
                      <a:r>
                        <a:rPr kumimoji="0" lang="zh-CN" altLang="en-US" sz="2000" b="1" i="0" u="none" strike="noStrike" cap="none" normalizeH="0" baseline="0" dirty="0" smtClean="0">
                          <a:ln>
                            <a:noFill/>
                          </a:ln>
                          <a:solidFill>
                            <a:schemeClr val="tx1"/>
                          </a:solidFill>
                          <a:effectLst/>
                          <a:latin typeface="宋体" pitchFamily="2" charset="-122"/>
                          <a:ea typeface="宋体" pitchFamily="2" charset="-122"/>
                        </a:rPr>
                        <a:t>      对个人和家庭的补助</a:t>
                      </a:r>
                      <a:endParaRPr kumimoji="0" lang="zh-CN" altLang="en-US" sz="2000" b="1" i="0" u="none" strike="noStrike" cap="none" normalizeH="0" baseline="0" dirty="0" smtClean="0">
                        <a:ln>
                          <a:noFill/>
                        </a:ln>
                        <a:solidFill>
                          <a:schemeClr val="tx1"/>
                        </a:solidFill>
                        <a:effectLst/>
                        <a:latin typeface="Arial" panose="020B0604020202020204" pitchFamily="34" charset="0"/>
                        <a:ea typeface="宋体" pitchFamily="2" charset="-122"/>
                      </a:endParaRPr>
                    </a:p>
                  </a:txBody>
                  <a:tcPr anchor="ctr" horzOverflow="overflow">
                    <a:lnL>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pPr>
                      <a:r>
                        <a:rPr kumimoji="0" lang="en-US" altLang="zh-CN" sz="2000" b="1" i="0" u="none" strike="noStrike" cap="none" normalizeH="0" baseline="0" dirty="0" smtClean="0">
                          <a:ln>
                            <a:noFill/>
                          </a:ln>
                          <a:solidFill>
                            <a:schemeClr val="tx1"/>
                          </a:solidFill>
                          <a:effectLst/>
                          <a:latin typeface="宋体" pitchFamily="2" charset="-122"/>
                          <a:ea typeface="宋体" pitchFamily="2" charset="-122"/>
                        </a:rPr>
                        <a:t>BJ125</a:t>
                      </a:r>
                      <a:endParaRPr kumimoji="0" lang="en-US" altLang="zh-CN" sz="2000" b="1" i="0" u="none" strike="noStrike" cap="none" normalizeH="0" baseline="0" dirty="0" smtClean="0">
                        <a:ln>
                          <a:noFill/>
                        </a:ln>
                        <a:solidFill>
                          <a:schemeClr val="tx1"/>
                        </a:solidFill>
                        <a:effectLst/>
                        <a:latin typeface="宋体" pitchFamily="2" charset="-122"/>
                        <a:ea typeface="宋体" pitchFamily="2" charset="-122"/>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0" algn="l" defTabSz="914400" rtl="0" eaLnBrk="1" fontAlgn="ctr" latinLnBrk="0" hangingPunct="1">
                        <a:lnSpc>
                          <a:spcPct val="100000"/>
                        </a:lnSpc>
                        <a:spcBef>
                          <a:spcPct val="0"/>
                        </a:spcBef>
                        <a:spcAft>
                          <a:spcPct val="0"/>
                        </a:spcAft>
                        <a:buClrTx/>
                        <a:buSzTx/>
                        <a:buFontTx/>
                        <a:buNone/>
                        <a:defRPr/>
                      </a:pPr>
                      <a:r>
                        <a:rPr kumimoji="0" lang="zh-CN" altLang="en-US" sz="2000" b="1" i="0" u="none" strike="noStrike" kern="1200" cap="none" normalizeH="0" baseline="0" dirty="0" smtClean="0">
                          <a:ln>
                            <a:noFill/>
                          </a:ln>
                          <a:solidFill>
                            <a:schemeClr val="tx1"/>
                          </a:solidFill>
                          <a:effectLst/>
                          <a:latin typeface="宋体" pitchFamily="2" charset="-122"/>
                          <a:ea typeface="宋体" pitchFamily="2" charset="-122"/>
                          <a:cs typeface="+mn-cs"/>
                        </a:rPr>
                        <a:t>业务活动成本和管理费用</a:t>
                      </a:r>
                      <a:r>
                        <a:rPr kumimoji="0" lang="en-US" altLang="zh-CN" sz="2000" b="1" i="0" u="none" strike="noStrike" kern="1200" cap="none" normalizeH="0" baseline="0" dirty="0" smtClean="0">
                          <a:ln>
                            <a:noFill/>
                          </a:ln>
                          <a:solidFill>
                            <a:schemeClr val="tx1"/>
                          </a:solidFill>
                          <a:effectLst/>
                          <a:latin typeface="宋体" pitchFamily="2" charset="-122"/>
                          <a:ea typeface="宋体" pitchFamily="2" charset="-122"/>
                          <a:cs typeface="+mn-cs"/>
                        </a:rPr>
                        <a:t>(</a:t>
                      </a:r>
                      <a:r>
                        <a:rPr kumimoji="0" lang="zh-CN" altLang="en-US" sz="2000" b="1" i="0" u="none" strike="noStrike" kern="1200" cap="none" normalizeH="0" baseline="0" dirty="0" smtClean="0">
                          <a:ln>
                            <a:noFill/>
                          </a:ln>
                          <a:solidFill>
                            <a:schemeClr val="tx1"/>
                          </a:solidFill>
                          <a:effectLst/>
                          <a:latin typeface="宋体" pitchFamily="2" charset="-122"/>
                          <a:ea typeface="宋体" pitchFamily="2" charset="-122"/>
                          <a:cs typeface="+mn-cs"/>
                        </a:rPr>
                        <a:t>对个人和家庭的补助</a:t>
                      </a:r>
                      <a:r>
                        <a:rPr kumimoji="0" lang="en-US" altLang="zh-CN" sz="2000" b="1" i="0" u="none" strike="noStrike" kern="1200" cap="none" normalizeH="0" baseline="0" dirty="0" smtClean="0">
                          <a:ln>
                            <a:noFill/>
                          </a:ln>
                          <a:solidFill>
                            <a:schemeClr val="tx1"/>
                          </a:solidFill>
                          <a:effectLst/>
                          <a:latin typeface="宋体" pitchFamily="2" charset="-122"/>
                          <a:ea typeface="宋体" pitchFamily="2" charset="-122"/>
                          <a:cs typeface="+mn-cs"/>
                        </a:rPr>
                        <a:t>)</a:t>
                      </a:r>
                      <a:endParaRPr kumimoji="0" lang="zh-CN" altLang="zh-CN" sz="2000" b="1" i="0" u="none" strike="noStrike" kern="1200" cap="none" normalizeH="0" baseline="0" dirty="0" smtClean="0">
                        <a:ln>
                          <a:noFill/>
                        </a:ln>
                        <a:solidFill>
                          <a:schemeClr val="tx1"/>
                        </a:solidFill>
                        <a:effectLst/>
                        <a:latin typeface="宋体" pitchFamily="2" charset="-122"/>
                        <a:ea typeface="宋体" pitchFamily="2" charset="-122"/>
                        <a:cs typeface="+mn-cs"/>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ctr" latinLnBrk="0" hangingPunct="1">
                        <a:lnSpc>
                          <a:spcPct val="100000"/>
                        </a:lnSpc>
                        <a:spcBef>
                          <a:spcPct val="0"/>
                        </a:spcBef>
                        <a:spcAft>
                          <a:spcPct val="0"/>
                        </a:spcAft>
                        <a:buClrTx/>
                        <a:buSzTx/>
                        <a:buFontTx/>
                        <a:buNone/>
                      </a:pPr>
                      <a:endParaRPr kumimoji="0" lang="en-US" altLang="zh-CN" sz="2000" b="1" i="0" u="none" strike="noStrike" cap="none" normalizeH="0" baseline="0" dirty="0" smtClean="0">
                        <a:ln>
                          <a:noFill/>
                        </a:ln>
                        <a:solidFill>
                          <a:schemeClr val="tx1"/>
                        </a:solidFill>
                        <a:effectLst/>
                        <a:latin typeface="Arial" panose="020B0604020202020204" pitchFamily="34" charset="0"/>
                        <a:ea typeface="宋体" pitchFamily="2" charset="-122"/>
                      </a:endParaRPr>
                    </a:p>
                  </a:txBody>
                  <a:tcPr anchor="ctr" horzOverflow="overflow">
                    <a:lnL w="12700"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33614">
                <a:tc>
                  <a:txBody>
                    <a:bodyPr/>
                    <a:lstStyle/>
                    <a:p>
                      <a:pPr marL="0" marR="0" lvl="0" indent="0" algn="l" defTabSz="914400" rtl="0" eaLnBrk="1" fontAlgn="ctr" latinLnBrk="0" hangingPunct="1">
                        <a:lnSpc>
                          <a:spcPct val="100000"/>
                        </a:lnSpc>
                        <a:spcBef>
                          <a:spcPct val="0"/>
                        </a:spcBef>
                        <a:spcAft>
                          <a:spcPct val="0"/>
                        </a:spcAft>
                        <a:buClrTx/>
                        <a:buSzTx/>
                        <a:buFontTx/>
                        <a:buNone/>
                      </a:pPr>
                      <a:r>
                        <a:rPr kumimoji="0" lang="en-US" altLang="zh-CN" sz="2000" b="1" i="0" u="none" strike="noStrike" cap="none" normalizeH="0" baseline="0" dirty="0" smtClean="0">
                          <a:ln>
                            <a:noFill/>
                          </a:ln>
                          <a:solidFill>
                            <a:schemeClr val="tx1"/>
                          </a:solidFill>
                          <a:effectLst/>
                          <a:latin typeface="宋体" pitchFamily="2" charset="-122"/>
                          <a:ea typeface="宋体" pitchFamily="2" charset="-122"/>
                        </a:rPr>
                        <a:t>      </a:t>
                      </a:r>
                      <a:r>
                        <a:rPr kumimoji="0" lang="zh-CN" altLang="en-US" sz="2000" b="1" i="0" u="none" strike="noStrike" cap="none" normalizeH="0" baseline="0" dirty="0" smtClean="0">
                          <a:ln>
                            <a:noFill/>
                          </a:ln>
                          <a:solidFill>
                            <a:schemeClr val="tx1"/>
                          </a:solidFill>
                          <a:effectLst/>
                          <a:latin typeface="宋体" pitchFamily="2" charset="-122"/>
                          <a:ea typeface="宋体" pitchFamily="2" charset="-122"/>
                        </a:rPr>
                        <a:t>经营费用</a:t>
                      </a:r>
                      <a:endParaRPr kumimoji="0" lang="zh-CN" altLang="en-US" sz="2000" b="1" i="0" u="none" strike="noStrike" cap="none" normalizeH="0" baseline="0" dirty="0" smtClean="0">
                        <a:ln>
                          <a:noFill/>
                        </a:ln>
                        <a:solidFill>
                          <a:schemeClr val="tx1"/>
                        </a:solidFill>
                        <a:effectLst/>
                        <a:latin typeface="Arial" panose="020B0604020202020204" pitchFamily="34" charset="0"/>
                        <a:ea typeface="宋体" pitchFamily="2" charset="-122"/>
                      </a:endParaRPr>
                    </a:p>
                  </a:txBody>
                  <a:tcPr anchor="ctr" horzOverflow="overflow">
                    <a:lnL>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pPr>
                      <a:r>
                        <a:rPr kumimoji="0" lang="en-US" altLang="zh-CN" sz="2000" b="1" i="0" u="none" strike="noStrike" cap="none" normalizeH="0" baseline="0" dirty="0" smtClean="0">
                          <a:ln>
                            <a:noFill/>
                          </a:ln>
                          <a:solidFill>
                            <a:schemeClr val="tx1"/>
                          </a:solidFill>
                          <a:effectLst/>
                          <a:latin typeface="宋体" pitchFamily="2" charset="-122"/>
                          <a:ea typeface="宋体" pitchFamily="2" charset="-122"/>
                        </a:rPr>
                        <a:t>BJ132</a:t>
                      </a:r>
                      <a:endParaRPr kumimoji="0" lang="en-US" altLang="zh-CN" sz="2000" b="1" i="0" u="none" strike="noStrike" cap="none" normalizeH="0" baseline="0" dirty="0" smtClean="0">
                        <a:ln>
                          <a:noFill/>
                        </a:ln>
                        <a:solidFill>
                          <a:schemeClr val="tx1"/>
                        </a:solidFill>
                        <a:effectLst/>
                        <a:latin typeface="宋体" pitchFamily="2" charset="-122"/>
                        <a:ea typeface="宋体" pitchFamily="2" charset="-122"/>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ctr" latinLnBrk="0" hangingPunct="1">
                        <a:lnSpc>
                          <a:spcPct val="100000"/>
                        </a:lnSpc>
                        <a:spcBef>
                          <a:spcPct val="0"/>
                        </a:spcBef>
                        <a:spcAft>
                          <a:spcPct val="0"/>
                        </a:spcAft>
                        <a:buClrTx/>
                        <a:buSzTx/>
                        <a:buFontTx/>
                        <a:buNone/>
                      </a:pPr>
                      <a:r>
                        <a:rPr kumimoji="0" lang="en-US" altLang="zh-CN" sz="2000" b="1" i="0" u="none" strike="noStrike" cap="none" normalizeH="0" baseline="0" dirty="0" smtClean="0">
                          <a:ln>
                            <a:noFill/>
                          </a:ln>
                          <a:solidFill>
                            <a:schemeClr val="tx1"/>
                          </a:solidFill>
                          <a:effectLst/>
                          <a:latin typeface="Arial" panose="020B0604020202020204" pitchFamily="34" charset="0"/>
                          <a:ea typeface="宋体" pitchFamily="2" charset="-122"/>
                        </a:rPr>
                        <a:t>——</a:t>
                      </a:r>
                      <a:endParaRPr kumimoji="0" lang="en-US" altLang="zh-CN" sz="2000" b="1" i="0" u="none" strike="noStrike" cap="none" normalizeH="0" baseline="0" dirty="0" smtClean="0">
                        <a:ln>
                          <a:noFill/>
                        </a:ln>
                        <a:solidFill>
                          <a:schemeClr val="tx1"/>
                        </a:solidFill>
                        <a:effectLst/>
                        <a:latin typeface="Arial" panose="020B0604020202020204" pitchFamily="34" charset="0"/>
                        <a:ea typeface="宋体" pitchFamily="2" charset="-122"/>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ctr" latinLnBrk="0" hangingPunct="1">
                        <a:lnSpc>
                          <a:spcPct val="100000"/>
                        </a:lnSpc>
                        <a:spcBef>
                          <a:spcPct val="0"/>
                        </a:spcBef>
                        <a:spcAft>
                          <a:spcPct val="0"/>
                        </a:spcAft>
                        <a:buClrTx/>
                        <a:buSzTx/>
                        <a:buFontTx/>
                        <a:buNone/>
                      </a:pPr>
                      <a:endParaRPr kumimoji="0" lang="en-US" altLang="zh-CN" sz="2000" b="1" i="0" u="none" strike="noStrike" cap="none" normalizeH="0" baseline="0" dirty="0" smtClean="0">
                        <a:ln>
                          <a:noFill/>
                        </a:ln>
                        <a:solidFill>
                          <a:schemeClr val="tx1"/>
                        </a:solidFill>
                        <a:effectLst/>
                        <a:latin typeface="Arial" panose="020B0604020202020204" pitchFamily="34" charset="0"/>
                        <a:ea typeface="宋体" pitchFamily="2" charset="-122"/>
                      </a:endParaRPr>
                    </a:p>
                  </a:txBody>
                  <a:tcPr anchor="ctr" horzOverflow="overflow">
                    <a:lnL w="12700"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transition spd="slow"/>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9633" name="Text Box 2"/>
          <p:cNvSpPr txBox="true"/>
          <p:nvPr/>
        </p:nvSpPr>
        <p:spPr>
          <a:xfrm>
            <a:off x="1447800" y="2743200"/>
            <a:ext cx="5619750" cy="823913"/>
          </a:xfrm>
          <a:prstGeom prst="rect">
            <a:avLst/>
          </a:prstGeom>
          <a:noFill/>
          <a:ln w="9525">
            <a:noFill/>
          </a:ln>
        </p:spPr>
        <p:txBody>
          <a:bodyPr anchor="t" anchorCtr="false">
            <a:spAutoFit/>
          </a:bodyPr>
          <a:p>
            <a:pPr marL="120650" indent="-120650"/>
            <a:r>
              <a:rPr lang="zh-CN" altLang="en-US" b="1" dirty="0">
                <a:solidFill>
                  <a:schemeClr val="accent2"/>
                </a:solidFill>
                <a:latin typeface="Arial" panose="020B0604020202020204" pitchFamily="34" charset="0"/>
                <a:ea typeface="黑体" panose="02010609060101010101" pitchFamily="2" charset="-122"/>
              </a:rPr>
              <a:t>   </a:t>
            </a:r>
            <a:r>
              <a:rPr lang="zh-CN" altLang="en-US" sz="4400" b="1" dirty="0">
                <a:solidFill>
                  <a:srgbClr val="FFFFFF"/>
                </a:solidFill>
                <a:latin typeface="Arial" panose="020B0604020202020204" pitchFamily="34" charset="0"/>
                <a:ea typeface="黑体" panose="02010609060101010101" pitchFamily="2" charset="-122"/>
              </a:rPr>
              <a:t>（三）</a:t>
            </a:r>
            <a:r>
              <a:rPr lang="zh-CN" altLang="en-US" sz="4400" b="1" dirty="0">
                <a:solidFill>
                  <a:schemeClr val="tx1"/>
                </a:solidFill>
                <a:latin typeface="Arial" panose="020B0604020202020204" pitchFamily="34" charset="0"/>
                <a:ea typeface="黑体" panose="02010609060101010101" pitchFamily="2" charset="-122"/>
              </a:rPr>
              <a:t>审核关系</a:t>
            </a:r>
            <a:endParaRPr lang="zh-CN" altLang="en-US" sz="4400" b="1" dirty="0">
              <a:solidFill>
                <a:schemeClr val="tx1"/>
              </a:solidFill>
              <a:latin typeface="Arial" panose="020B0604020202020204" pitchFamily="34" charset="0"/>
              <a:ea typeface="黑体" panose="02010609060101010101" pitchFamily="2" charset="-122"/>
            </a:endParaRPr>
          </a:p>
        </p:txBody>
      </p:sp>
    </p:spTree>
  </p:cSld>
  <p:clrMapOvr>
    <a:masterClrMapping/>
  </p:clrMapOvr>
  <p:transition spd="slow"/>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0657" name="Rectangle 2"/>
          <p:cNvSpPr>
            <a:spLocks noGrp="true"/>
          </p:cNvSpPr>
          <p:nvPr>
            <p:ph type="title" idx="4294967295"/>
          </p:nvPr>
        </p:nvSpPr>
        <p:spPr>
          <a:xfrm>
            <a:off x="1116013" y="368300"/>
            <a:ext cx="7542212" cy="612775"/>
          </a:xfrm>
        </p:spPr>
        <p:txBody>
          <a:bodyPr vert="horz" wrap="square" lIns="91440" tIns="45720" rIns="91440" bIns="45720" anchor="ctr" anchorCtr="false"/>
          <a:p>
            <a:pPr eaLnBrk="1" hangingPunct="1"/>
            <a:r>
              <a:rPr lang="zh-CN" altLang="en-US" b="1" dirty="0">
                <a:solidFill>
                  <a:schemeClr val="tx1"/>
                </a:solidFill>
                <a:ea typeface="黑体" panose="02010609060101010101" pitchFamily="2" charset="-122"/>
              </a:rPr>
              <a:t>审核规则</a:t>
            </a:r>
            <a:endParaRPr lang="zh-CN" altLang="en-US" b="1" dirty="0">
              <a:solidFill>
                <a:schemeClr val="tx1"/>
              </a:solidFill>
              <a:ea typeface="黑体" panose="02010609060101010101" pitchFamily="2" charset="-122"/>
            </a:endParaRPr>
          </a:p>
        </p:txBody>
      </p:sp>
      <p:sp>
        <p:nvSpPr>
          <p:cNvPr id="70658" name="Rectangle 3"/>
          <p:cNvSpPr>
            <a:spLocks noGrp="true"/>
          </p:cNvSpPr>
          <p:nvPr>
            <p:ph type="body" idx="4294967295"/>
          </p:nvPr>
        </p:nvSpPr>
        <p:spPr>
          <a:xfrm>
            <a:off x="446088" y="1304925"/>
            <a:ext cx="8507412" cy="5327650"/>
          </a:xfrm>
        </p:spPr>
        <p:txBody>
          <a:bodyPr vert="horz" wrap="square" lIns="91440" tIns="45720" rIns="91440" bIns="45720" anchor="t" anchorCtr="false"/>
          <a:p>
            <a:pPr eaLnBrk="1" hangingPunct="1">
              <a:lnSpc>
                <a:spcPct val="80000"/>
              </a:lnSpc>
              <a:buNone/>
            </a:pPr>
            <a:r>
              <a:rPr lang="en-US" altLang="zh-CN" sz="2000" b="1" dirty="0">
                <a:solidFill>
                  <a:srgbClr val="FFFF00"/>
                </a:solidFill>
                <a:latin typeface="黑体" panose="02010609060101010101" pitchFamily="2" charset="-122"/>
                <a:ea typeface="黑体" panose="02010609060101010101" pitchFamily="2" charset="-122"/>
                <a:sym typeface="Wingdings" panose="05000000000000000000" pitchFamily="2" charset="2"/>
              </a:rPr>
              <a:t></a:t>
            </a:r>
            <a:r>
              <a:rPr lang="zh-CN" altLang="en-US" sz="2800" b="1" dirty="0">
                <a:latin typeface="黑体" panose="02010609060101010101" pitchFamily="2" charset="-122"/>
                <a:ea typeface="黑体" panose="02010609060101010101" pitchFamily="2" charset="-122"/>
                <a:sym typeface="Wingdings" panose="05000000000000000000" pitchFamily="2" charset="2"/>
              </a:rPr>
              <a:t>财务状况（</a:t>
            </a:r>
            <a:r>
              <a:rPr lang="en-US" altLang="zh-CN" sz="2800" b="1" dirty="0">
                <a:latin typeface="黑体" panose="02010609060101010101" pitchFamily="2" charset="-122"/>
                <a:ea typeface="黑体" panose="02010609060101010101" pitchFamily="2" charset="-122"/>
                <a:sym typeface="Wingdings" panose="05000000000000000000" pitchFamily="2" charset="2"/>
              </a:rPr>
              <a:t>BJF103-2</a:t>
            </a:r>
            <a:r>
              <a:rPr lang="zh-CN" altLang="en-US" sz="2800" b="1" dirty="0">
                <a:latin typeface="黑体" panose="02010609060101010101" pitchFamily="2" charset="-122"/>
                <a:ea typeface="黑体" panose="02010609060101010101" pitchFamily="2" charset="-122"/>
                <a:sym typeface="Wingdings" panose="05000000000000000000" pitchFamily="2" charset="2"/>
              </a:rPr>
              <a:t>表）</a:t>
            </a:r>
            <a:endParaRPr lang="zh-CN" altLang="en-US" sz="2800" b="1" dirty="0">
              <a:latin typeface="黑体" panose="02010609060101010101" pitchFamily="2" charset="-122"/>
              <a:ea typeface="黑体" panose="02010609060101010101" pitchFamily="2" charset="-122"/>
              <a:sym typeface="Wingdings" panose="05000000000000000000" pitchFamily="2" charset="2"/>
            </a:endParaRPr>
          </a:p>
          <a:p>
            <a:pPr eaLnBrk="1" hangingPunct="1">
              <a:lnSpc>
                <a:spcPct val="80000"/>
              </a:lnSpc>
              <a:buNone/>
            </a:pPr>
            <a:r>
              <a:rPr lang="zh-CN" altLang="en-US" sz="2000" b="1" dirty="0">
                <a:latin typeface="黑体" panose="02010609060101010101" pitchFamily="2" charset="-122"/>
                <a:ea typeface="黑体" panose="02010609060101010101" pitchFamily="2" charset="-122"/>
                <a:sym typeface="Wingdings" panose="05000000000000000000" pitchFamily="2" charset="2"/>
              </a:rPr>
              <a:t>  </a:t>
            </a:r>
            <a:endParaRPr lang="zh-CN" altLang="en-US" sz="1800" b="1" dirty="0">
              <a:latin typeface="黑体" panose="02010609060101010101" pitchFamily="2" charset="-122"/>
              <a:ea typeface="黑体" panose="02010609060101010101" pitchFamily="2" charset="-122"/>
              <a:sym typeface="Wingdings" panose="05000000000000000000" pitchFamily="2" charset="2"/>
            </a:endParaRPr>
          </a:p>
          <a:p>
            <a:pPr eaLnBrk="1" hangingPunct="1">
              <a:lnSpc>
                <a:spcPct val="80000"/>
              </a:lnSpc>
              <a:buNone/>
            </a:pPr>
            <a:r>
              <a:rPr lang="zh-CN" altLang="en-US" sz="2400" b="1" dirty="0">
                <a:latin typeface="黑体" panose="02010609060101010101" pitchFamily="2" charset="-122"/>
                <a:ea typeface="黑体" panose="02010609060101010101" pitchFamily="2" charset="-122"/>
                <a:sym typeface="Wingdings" panose="05000000000000000000" pitchFamily="2" charset="2"/>
              </a:rPr>
              <a:t>  </a:t>
            </a:r>
            <a:r>
              <a:rPr lang="en-US" altLang="zh-CN" sz="2800" b="1" dirty="0">
                <a:latin typeface="黑体" panose="02010609060101010101" pitchFamily="2" charset="-122"/>
                <a:ea typeface="黑体" panose="02010609060101010101" pitchFamily="2" charset="-122"/>
                <a:sym typeface="Wingdings" panose="05000000000000000000" pitchFamily="2" charset="2"/>
              </a:rPr>
              <a:t>1.</a:t>
            </a:r>
            <a:r>
              <a:rPr lang="zh-CN" altLang="en-US" sz="2800" b="1" dirty="0">
                <a:latin typeface="黑体" panose="02010609060101010101" pitchFamily="2" charset="-122"/>
                <a:ea typeface="黑体" panose="02010609060101010101" pitchFamily="2" charset="-122"/>
                <a:sym typeface="Wingdings" panose="05000000000000000000" pitchFamily="2" charset="2"/>
              </a:rPr>
              <a:t>主要指标应大于</a:t>
            </a:r>
            <a:r>
              <a:rPr lang="en-US" altLang="zh-CN" sz="2800" b="1" dirty="0">
                <a:latin typeface="黑体" panose="02010609060101010101" pitchFamily="2" charset="-122"/>
                <a:ea typeface="黑体" panose="02010609060101010101" pitchFamily="2" charset="-122"/>
                <a:sym typeface="Wingdings" panose="05000000000000000000" pitchFamily="2" charset="2"/>
              </a:rPr>
              <a:t>0</a:t>
            </a:r>
            <a:r>
              <a:rPr lang="zh-CN" altLang="en-US" sz="2800" b="1" dirty="0">
                <a:latin typeface="黑体" panose="02010609060101010101" pitchFamily="2" charset="-122"/>
                <a:ea typeface="黑体" panose="02010609060101010101" pitchFamily="2" charset="-122"/>
                <a:sym typeface="Wingdings" panose="05000000000000000000" pitchFamily="2" charset="2"/>
              </a:rPr>
              <a:t>； </a:t>
            </a:r>
            <a:endParaRPr lang="zh-CN" altLang="en-US" sz="2800" b="1" dirty="0">
              <a:latin typeface="黑体" panose="02010609060101010101" pitchFamily="2" charset="-122"/>
              <a:ea typeface="黑体" panose="02010609060101010101" pitchFamily="2" charset="-122"/>
              <a:sym typeface="Wingdings" panose="05000000000000000000" pitchFamily="2" charset="2"/>
            </a:endParaRPr>
          </a:p>
          <a:p>
            <a:pPr eaLnBrk="1" hangingPunct="1">
              <a:lnSpc>
                <a:spcPct val="80000"/>
              </a:lnSpc>
              <a:buNone/>
            </a:pPr>
            <a:r>
              <a:rPr lang="zh-CN" altLang="en-US" sz="2800" b="1" dirty="0">
                <a:latin typeface="黑体" panose="02010609060101010101" pitchFamily="2" charset="-122"/>
                <a:ea typeface="黑体" panose="02010609060101010101" pitchFamily="2" charset="-122"/>
                <a:sym typeface="Wingdings" panose="05000000000000000000" pitchFamily="2" charset="2"/>
              </a:rPr>
              <a:t>  </a:t>
            </a:r>
            <a:r>
              <a:rPr lang="en-US" altLang="zh-CN" sz="2800" b="1" dirty="0">
                <a:latin typeface="黑体" panose="02010609060101010101" pitchFamily="2" charset="-122"/>
                <a:ea typeface="黑体" panose="02010609060101010101" pitchFamily="2" charset="-122"/>
                <a:sym typeface="Wingdings" panose="05000000000000000000" pitchFamily="2" charset="2"/>
              </a:rPr>
              <a:t>2.</a:t>
            </a:r>
            <a:r>
              <a:rPr lang="zh-CN" altLang="en-US" sz="2800" b="1" dirty="0">
                <a:latin typeface="黑体" panose="02010609060101010101" pitchFamily="2" charset="-122"/>
                <a:ea typeface="黑体" panose="02010609060101010101" pitchFamily="2" charset="-122"/>
                <a:sym typeface="Wingdings" panose="05000000000000000000" pitchFamily="2" charset="2"/>
              </a:rPr>
              <a:t>部分指标应大于等于其中项之和；</a:t>
            </a:r>
            <a:endParaRPr lang="zh-CN" altLang="en-US" sz="2800" b="1" dirty="0">
              <a:latin typeface="黑体" panose="02010609060101010101" pitchFamily="2" charset="-122"/>
              <a:ea typeface="黑体" panose="02010609060101010101" pitchFamily="2" charset="-122"/>
              <a:sym typeface="Wingdings" panose="05000000000000000000" pitchFamily="2" charset="2"/>
            </a:endParaRPr>
          </a:p>
          <a:p>
            <a:pPr eaLnBrk="1" hangingPunct="1">
              <a:lnSpc>
                <a:spcPct val="80000"/>
              </a:lnSpc>
              <a:buNone/>
            </a:pPr>
            <a:r>
              <a:rPr lang="zh-CN" altLang="en-US" sz="2800" b="1" dirty="0">
                <a:latin typeface="黑体" panose="02010609060101010101" pitchFamily="2" charset="-122"/>
                <a:ea typeface="黑体" panose="02010609060101010101" pitchFamily="2" charset="-122"/>
                <a:sym typeface="Wingdings" panose="05000000000000000000" pitchFamily="2" charset="2"/>
              </a:rPr>
              <a:t>  </a:t>
            </a:r>
            <a:r>
              <a:rPr lang="en-US" altLang="zh-CN" sz="2800" b="1" dirty="0">
                <a:latin typeface="黑体" panose="02010609060101010101" pitchFamily="2" charset="-122"/>
                <a:ea typeface="黑体" panose="02010609060101010101" pitchFamily="2" charset="-122"/>
                <a:sym typeface="Wingdings" panose="05000000000000000000" pitchFamily="2" charset="2"/>
              </a:rPr>
              <a:t>3.</a:t>
            </a:r>
            <a:r>
              <a:rPr lang="zh-CN" altLang="en-US" sz="2800" b="1" dirty="0">
                <a:latin typeface="黑体" panose="02010609060101010101" pitchFamily="2" charset="-122"/>
                <a:ea typeface="黑体" panose="02010609060101010101" pitchFamily="2" charset="-122"/>
                <a:sym typeface="Wingdings" panose="05000000000000000000" pitchFamily="2" charset="2"/>
              </a:rPr>
              <a:t>本年收入合计、本年费用合计其中项之和占比不应小于</a:t>
            </a:r>
            <a:r>
              <a:rPr lang="en-US" altLang="zh-CN" sz="2800" b="1" dirty="0">
                <a:latin typeface="黑体" panose="02010609060101010101" pitchFamily="2" charset="-122"/>
                <a:ea typeface="黑体" panose="02010609060101010101" pitchFamily="2" charset="-122"/>
                <a:sym typeface="Wingdings" panose="05000000000000000000" pitchFamily="2" charset="2"/>
              </a:rPr>
              <a:t>50%</a:t>
            </a:r>
            <a:r>
              <a:rPr lang="zh-CN" altLang="en-US" sz="2800" b="1" dirty="0">
                <a:latin typeface="黑体" panose="02010609060101010101" pitchFamily="2" charset="-122"/>
                <a:ea typeface="黑体" panose="02010609060101010101" pitchFamily="2" charset="-122"/>
                <a:sym typeface="Wingdings" panose="05000000000000000000" pitchFamily="2" charset="2"/>
              </a:rPr>
              <a:t>；</a:t>
            </a:r>
            <a:endParaRPr lang="zh-CN" altLang="en-US" sz="2800" b="1" dirty="0">
              <a:latin typeface="黑体" panose="02010609060101010101" pitchFamily="2" charset="-122"/>
              <a:ea typeface="黑体" panose="02010609060101010101" pitchFamily="2" charset="-122"/>
              <a:sym typeface="Wingdings" panose="05000000000000000000" pitchFamily="2" charset="2"/>
            </a:endParaRPr>
          </a:p>
          <a:p>
            <a:pPr eaLnBrk="1" hangingPunct="1">
              <a:lnSpc>
                <a:spcPct val="80000"/>
              </a:lnSpc>
              <a:buNone/>
            </a:pPr>
            <a:r>
              <a:rPr lang="zh-CN" altLang="en-US" sz="2800" b="1" dirty="0">
                <a:latin typeface="黑体" panose="02010609060101010101" pitchFamily="2" charset="-122"/>
                <a:ea typeface="黑体" panose="02010609060101010101" pitchFamily="2" charset="-122"/>
                <a:sym typeface="Wingdings" panose="05000000000000000000" pitchFamily="2" charset="2"/>
              </a:rPr>
              <a:t>  </a:t>
            </a:r>
            <a:r>
              <a:rPr lang="en-US" altLang="zh-CN" sz="2800" b="1" dirty="0">
                <a:latin typeface="黑体" panose="02010609060101010101" pitchFamily="2" charset="-122"/>
                <a:ea typeface="黑体" panose="02010609060101010101" pitchFamily="2" charset="-122"/>
                <a:sym typeface="Wingdings" panose="05000000000000000000" pitchFamily="2" charset="2"/>
              </a:rPr>
              <a:t>4.</a:t>
            </a:r>
            <a:r>
              <a:rPr lang="zh-CN" altLang="en-US" sz="2800" b="1" dirty="0">
                <a:latin typeface="黑体" panose="02010609060101010101" pitchFamily="2" charset="-122"/>
                <a:ea typeface="黑体" panose="02010609060101010101" pitchFamily="2" charset="-122"/>
                <a:sym typeface="Wingdings" panose="05000000000000000000" pitchFamily="2" charset="2"/>
              </a:rPr>
              <a:t>经营收入、经营费用之间关联审核；</a:t>
            </a:r>
            <a:endParaRPr lang="zh-CN" altLang="en-US" sz="2800" b="1" dirty="0">
              <a:latin typeface="黑体" panose="02010609060101010101" pitchFamily="2" charset="-122"/>
              <a:ea typeface="黑体" panose="02010609060101010101" pitchFamily="2" charset="-122"/>
              <a:sym typeface="Wingdings" panose="05000000000000000000" pitchFamily="2" charset="2"/>
            </a:endParaRPr>
          </a:p>
          <a:p>
            <a:pPr eaLnBrk="1" hangingPunct="1">
              <a:lnSpc>
                <a:spcPct val="80000"/>
              </a:lnSpc>
              <a:buNone/>
            </a:pPr>
            <a:r>
              <a:rPr lang="en-US" altLang="zh-CN" sz="2800" b="1" dirty="0">
                <a:latin typeface="黑体" panose="02010609060101010101" pitchFamily="2" charset="-122"/>
                <a:ea typeface="黑体" panose="02010609060101010101" pitchFamily="2" charset="-122"/>
                <a:sym typeface="Wingdings" panose="05000000000000000000" pitchFamily="2" charset="2"/>
              </a:rPr>
              <a:t>  5.</a:t>
            </a:r>
            <a:r>
              <a:rPr lang="zh-CN" altLang="en-US" sz="2800" b="1" dirty="0">
                <a:latin typeface="黑体" panose="02010609060101010101" pitchFamily="2" charset="-122"/>
                <a:ea typeface="黑体" panose="02010609060101010101" pitchFamily="2" charset="-122"/>
                <a:sym typeface="Wingdings" panose="05000000000000000000" pitchFamily="2" charset="2"/>
              </a:rPr>
              <a:t>平均工资福利费用过高或过低。</a:t>
            </a:r>
            <a:r>
              <a:rPr lang="zh-CN" altLang="en-US" sz="2800" b="1" dirty="0">
                <a:solidFill>
                  <a:srgbClr val="FF0000"/>
                </a:solidFill>
                <a:latin typeface="黑体" panose="02010609060101010101" pitchFamily="2" charset="-122"/>
                <a:ea typeface="黑体" panose="02010609060101010101" pitchFamily="2" charset="-122"/>
                <a:sym typeface="Wingdings" panose="05000000000000000000" pitchFamily="2" charset="2"/>
              </a:rPr>
              <a:t>（待定）</a:t>
            </a:r>
            <a:endParaRPr lang="zh-CN" altLang="en-US" sz="2800" b="1" dirty="0">
              <a:latin typeface="黑体" panose="02010609060101010101" pitchFamily="2" charset="-122"/>
              <a:ea typeface="黑体" panose="02010609060101010101" pitchFamily="2" charset="-122"/>
              <a:sym typeface="Wingdings" panose="05000000000000000000" pitchFamily="2" charset="2"/>
            </a:endParaRPr>
          </a:p>
          <a:p>
            <a:pPr eaLnBrk="1" hangingPunct="1">
              <a:lnSpc>
                <a:spcPct val="80000"/>
              </a:lnSpc>
              <a:buNone/>
            </a:pPr>
            <a:r>
              <a:rPr lang="zh-CN" altLang="en-US" sz="2800" b="1" dirty="0">
                <a:latin typeface="黑体" panose="02010609060101010101" pitchFamily="2" charset="-122"/>
                <a:ea typeface="黑体" panose="02010609060101010101" pitchFamily="2" charset="-122"/>
                <a:sym typeface="Wingdings" panose="05000000000000000000" pitchFamily="2" charset="2"/>
              </a:rPr>
              <a:t>  </a:t>
            </a:r>
            <a:r>
              <a:rPr lang="en-US" altLang="zh-CN" sz="2800" b="1" dirty="0">
                <a:latin typeface="黑体" panose="02010609060101010101" pitchFamily="2" charset="-122"/>
                <a:ea typeface="黑体" panose="02010609060101010101" pitchFamily="2" charset="-122"/>
                <a:sym typeface="Wingdings" panose="05000000000000000000" pitchFamily="2" charset="2"/>
              </a:rPr>
              <a:t>6.</a:t>
            </a:r>
            <a:r>
              <a:rPr lang="zh-CN" altLang="en-US" sz="2800" b="1" dirty="0">
                <a:latin typeface="黑体" panose="02010609060101010101" pitchFamily="2" charset="-122"/>
                <a:ea typeface="黑体" panose="02010609060101010101" pitchFamily="2" charset="-122"/>
                <a:sym typeface="Wingdings" panose="05000000000000000000" pitchFamily="2" charset="2"/>
              </a:rPr>
              <a:t>主要指标与</a:t>
            </a:r>
            <a:r>
              <a:rPr lang="en-US" altLang="zh-CN" sz="2800" b="1" dirty="0">
                <a:latin typeface="黑体" panose="02010609060101010101" pitchFamily="2" charset="-122"/>
                <a:ea typeface="黑体" panose="02010609060101010101" pitchFamily="2" charset="-122"/>
                <a:sym typeface="Wingdings" panose="05000000000000000000" pitchFamily="2" charset="2"/>
              </a:rPr>
              <a:t>1-12</a:t>
            </a:r>
            <a:r>
              <a:rPr lang="zh-CN" altLang="en-US" sz="2800" b="1" dirty="0">
                <a:latin typeface="黑体" panose="02010609060101010101" pitchFamily="2" charset="-122"/>
                <a:ea typeface="黑体" panose="02010609060101010101" pitchFamily="2" charset="-122"/>
                <a:sym typeface="Wingdings" panose="05000000000000000000" pitchFamily="2" charset="2"/>
              </a:rPr>
              <a:t>月定报相比增减变动过大；</a:t>
            </a:r>
            <a:endParaRPr lang="en-US" altLang="zh-CN" sz="2800" b="1" dirty="0">
              <a:latin typeface="黑体" panose="02010609060101010101" pitchFamily="2" charset="-122"/>
              <a:ea typeface="黑体" panose="02010609060101010101" pitchFamily="2" charset="-122"/>
              <a:sym typeface="Wingdings" panose="05000000000000000000" pitchFamily="2" charset="2"/>
            </a:endParaRPr>
          </a:p>
          <a:p>
            <a:pPr eaLnBrk="1" hangingPunct="1">
              <a:lnSpc>
                <a:spcPct val="80000"/>
              </a:lnSpc>
              <a:buNone/>
            </a:pPr>
            <a:r>
              <a:rPr lang="en-US" altLang="zh-CN" sz="2800" b="1" dirty="0">
                <a:latin typeface="黑体" panose="02010609060101010101" pitchFamily="2" charset="-122"/>
                <a:ea typeface="黑体" panose="02010609060101010101" pitchFamily="2" charset="-122"/>
                <a:sym typeface="Wingdings" panose="05000000000000000000" pitchFamily="2" charset="2"/>
              </a:rPr>
              <a:t>  7.</a:t>
            </a:r>
            <a:r>
              <a:rPr lang="zh-CN" altLang="en-US" sz="2800" b="1" dirty="0">
                <a:latin typeface="黑体" panose="02010609060101010101" pitchFamily="2" charset="-122"/>
                <a:ea typeface="黑体" panose="02010609060101010101" pitchFamily="2" charset="-122"/>
                <a:sym typeface="Wingdings" panose="05000000000000000000" pitchFamily="2" charset="2"/>
              </a:rPr>
              <a:t>主要指标与</a:t>
            </a:r>
            <a:r>
              <a:rPr lang="en-US" altLang="zh-CN" sz="2800" b="1" dirty="0">
                <a:latin typeface="黑体" panose="02010609060101010101" pitchFamily="2" charset="-122"/>
                <a:ea typeface="黑体" panose="02010609060101010101" pitchFamily="2" charset="-122"/>
                <a:sym typeface="Wingdings" panose="05000000000000000000" pitchFamily="2" charset="2"/>
              </a:rPr>
              <a:t>2023</a:t>
            </a:r>
            <a:r>
              <a:rPr lang="zh-CN" altLang="en-US" sz="2800" b="1" dirty="0">
                <a:latin typeface="黑体" panose="02010609060101010101" pitchFamily="2" charset="-122"/>
                <a:ea typeface="黑体" panose="02010609060101010101" pitchFamily="2" charset="-122"/>
                <a:sym typeface="Wingdings" panose="05000000000000000000" pitchFamily="2" charset="2"/>
              </a:rPr>
              <a:t>年年报相比增减变动过大。</a:t>
            </a:r>
            <a:endParaRPr lang="zh-CN" altLang="en-US" sz="2800" b="1" dirty="0">
              <a:latin typeface="黑体" panose="02010609060101010101" pitchFamily="2" charset="-122"/>
              <a:ea typeface="黑体" panose="02010609060101010101" pitchFamily="2" charset="-122"/>
              <a:sym typeface="Wingdings" panose="05000000000000000000" pitchFamily="2" charset="2"/>
            </a:endParaRPr>
          </a:p>
          <a:p>
            <a:pPr eaLnBrk="1" hangingPunct="1">
              <a:lnSpc>
                <a:spcPct val="80000"/>
              </a:lnSpc>
              <a:buNone/>
            </a:pPr>
            <a:r>
              <a:rPr lang="zh-CN" altLang="en-US" sz="1800" b="1" dirty="0">
                <a:latin typeface="黑体" panose="02010609060101010101" pitchFamily="2" charset="-122"/>
                <a:ea typeface="黑体" panose="02010609060101010101" pitchFamily="2" charset="-122"/>
                <a:sym typeface="Wingdings" panose="05000000000000000000" pitchFamily="2" charset="2"/>
              </a:rPr>
              <a:t>  </a:t>
            </a:r>
            <a:endParaRPr lang="zh-CN" altLang="en-US" sz="1800" b="1" dirty="0">
              <a:latin typeface="黑体" panose="02010609060101010101" pitchFamily="2" charset="-122"/>
              <a:ea typeface="黑体" panose="02010609060101010101" pitchFamily="2" charset="-122"/>
              <a:sym typeface="Wingdings" panose="05000000000000000000" pitchFamily="2" charset="2"/>
            </a:endParaRPr>
          </a:p>
        </p:txBody>
      </p:sp>
    </p:spTree>
  </p:cSld>
  <p:clrMapOvr>
    <a:masterClrMapping/>
  </p:clrMapOvr>
  <p:transition spd="slow"/>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9217" name="Text Box 2"/>
          <p:cNvSpPr txBox="true"/>
          <p:nvPr/>
        </p:nvSpPr>
        <p:spPr>
          <a:xfrm>
            <a:off x="1103313" y="1238250"/>
            <a:ext cx="8040687" cy="1752600"/>
          </a:xfrm>
          <a:prstGeom prst="rect">
            <a:avLst/>
          </a:prstGeom>
          <a:noFill/>
          <a:ln w="9525">
            <a:noFill/>
          </a:ln>
        </p:spPr>
        <p:txBody>
          <a:bodyPr anchor="t" anchorCtr="false">
            <a:spAutoFit/>
          </a:bodyPr>
          <a:p>
            <a:pPr marL="120650" indent="-120650">
              <a:spcBef>
                <a:spcPct val="50000"/>
              </a:spcBef>
            </a:pPr>
            <a:r>
              <a:rPr lang="zh-CN" altLang="en-US" sz="5400" b="1" dirty="0">
                <a:solidFill>
                  <a:srgbClr val="FFFFFF"/>
                </a:solidFill>
                <a:latin typeface="黑体" panose="02010609060101010101" pitchFamily="2" charset="-122"/>
                <a:ea typeface="黑体" panose="02010609060101010101" pitchFamily="2" charset="-122"/>
              </a:rPr>
              <a:t>二、填报口径、依据、上报范围及上报时间</a:t>
            </a:r>
            <a:endParaRPr lang="zh-CN" altLang="en-US" sz="5400" b="1" dirty="0">
              <a:solidFill>
                <a:srgbClr val="FFFFFF"/>
              </a:solidFill>
              <a:latin typeface="黑体" panose="02010609060101010101" pitchFamily="2" charset="-122"/>
              <a:ea typeface="黑体" panose="02010609060101010101" pitchFamily="2" charset="-122"/>
            </a:endParaRPr>
          </a:p>
        </p:txBody>
      </p:sp>
    </p:spTree>
  </p:cSld>
  <p:clrMapOvr>
    <a:masterClrMapping/>
  </p:clrMapOvr>
  <p:transition spd="slow"/>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1681" name="Text Box 2"/>
          <p:cNvSpPr txBox="true"/>
          <p:nvPr/>
        </p:nvSpPr>
        <p:spPr>
          <a:xfrm>
            <a:off x="1447800" y="2743200"/>
            <a:ext cx="5619750" cy="1108075"/>
          </a:xfrm>
          <a:prstGeom prst="rect">
            <a:avLst/>
          </a:prstGeom>
          <a:noFill/>
          <a:ln w="9525">
            <a:noFill/>
          </a:ln>
        </p:spPr>
        <p:txBody>
          <a:bodyPr anchor="t" anchorCtr="false">
            <a:spAutoFit/>
          </a:bodyPr>
          <a:p>
            <a:pPr marL="120650" indent="-120650" algn="ctr"/>
            <a:r>
              <a:rPr lang="zh-CN" altLang="en-US" b="1" dirty="0">
                <a:solidFill>
                  <a:schemeClr val="accent2"/>
                </a:solidFill>
                <a:latin typeface="Arial" panose="020B0604020202020204" pitchFamily="34" charset="0"/>
                <a:ea typeface="黑体" panose="02010609060101010101" pitchFamily="2" charset="-122"/>
              </a:rPr>
              <a:t>   </a:t>
            </a:r>
            <a:r>
              <a:rPr lang="zh-CN" altLang="en-US" sz="6600" b="1" dirty="0">
                <a:solidFill>
                  <a:srgbClr val="FFFFFF"/>
                </a:solidFill>
                <a:latin typeface="Arial" panose="020B0604020202020204" pitchFamily="34" charset="0"/>
                <a:ea typeface="黑体" panose="02010609060101010101" pitchFamily="2" charset="-122"/>
              </a:rPr>
              <a:t>月报</a:t>
            </a:r>
            <a:endParaRPr lang="zh-CN" altLang="en-US" sz="6600" b="1" dirty="0">
              <a:solidFill>
                <a:srgbClr val="FFFFFF"/>
              </a:solidFill>
              <a:latin typeface="Arial" panose="020B0604020202020204" pitchFamily="34" charset="0"/>
              <a:ea typeface="黑体" panose="02010609060101010101" pitchFamily="2" charset="-122"/>
            </a:endParaRPr>
          </a:p>
        </p:txBody>
      </p:sp>
      <p:sp>
        <p:nvSpPr>
          <p:cNvPr id="71682" name="副标题 2"/>
          <p:cNvSpPr txBox="true"/>
          <p:nvPr/>
        </p:nvSpPr>
        <p:spPr>
          <a:xfrm>
            <a:off x="214313" y="1000125"/>
            <a:ext cx="8929687" cy="5500688"/>
          </a:xfrm>
          <a:prstGeom prst="rect">
            <a:avLst/>
          </a:prstGeom>
          <a:noFill/>
          <a:ln w="9525">
            <a:noFill/>
          </a:ln>
        </p:spPr>
        <p:txBody>
          <a:bodyPr anchor="t" anchorCtr="false"/>
          <a:p>
            <a:pPr marL="342900" indent="-342900" algn="ctr">
              <a:lnSpc>
                <a:spcPct val="80000"/>
              </a:lnSpc>
              <a:spcBef>
                <a:spcPct val="20000"/>
              </a:spcBef>
              <a:buClrTx/>
              <a:buSzTx/>
              <a:buFontTx/>
              <a:buChar char="•"/>
            </a:pPr>
            <a:endParaRPr lang="en-US" altLang="zh-CN" sz="3100" b="1" dirty="0">
              <a:solidFill>
                <a:schemeClr val="tx1"/>
              </a:solidFill>
              <a:latin typeface="黑体" panose="02010609060101010101" pitchFamily="2" charset="-122"/>
              <a:ea typeface="宋体" pitchFamily="2" charset="-122"/>
            </a:endParaRPr>
          </a:p>
          <a:p>
            <a:pPr marL="342900" indent="-342900">
              <a:lnSpc>
                <a:spcPct val="80000"/>
              </a:lnSpc>
              <a:spcBef>
                <a:spcPct val="20000"/>
              </a:spcBef>
              <a:buClrTx/>
              <a:buSzTx/>
              <a:buFontTx/>
              <a:buChar char="•"/>
            </a:pPr>
            <a:endParaRPr lang="en-US" altLang="zh-CN" sz="7400" b="1" dirty="0">
              <a:solidFill>
                <a:schemeClr val="tx1"/>
              </a:solidFill>
              <a:latin typeface="黑体" panose="02010609060101010101" pitchFamily="2" charset="-122"/>
              <a:ea typeface="宋体" pitchFamily="2" charset="-122"/>
            </a:endParaRPr>
          </a:p>
          <a:p>
            <a:pPr marL="342900" indent="-342900">
              <a:lnSpc>
                <a:spcPct val="80000"/>
              </a:lnSpc>
              <a:spcBef>
                <a:spcPct val="20000"/>
              </a:spcBef>
              <a:buSzTx/>
            </a:pPr>
            <a:endParaRPr lang="en-US" altLang="zh-CN" sz="3000" b="1" dirty="0">
              <a:solidFill>
                <a:schemeClr val="tx1"/>
              </a:solidFill>
              <a:latin typeface="黑体" panose="02010609060101010101" pitchFamily="2" charset="-122"/>
              <a:ea typeface="宋体" pitchFamily="2" charset="-122"/>
            </a:endParaRPr>
          </a:p>
          <a:p>
            <a:pPr marL="342900" indent="-342900">
              <a:lnSpc>
                <a:spcPct val="80000"/>
              </a:lnSpc>
              <a:spcBef>
                <a:spcPct val="20000"/>
              </a:spcBef>
              <a:buClrTx/>
              <a:buSzTx/>
              <a:buFontTx/>
              <a:buChar char="•"/>
            </a:pPr>
            <a:endParaRPr lang="en-US" altLang="zh-CN" sz="3000" b="1" dirty="0">
              <a:solidFill>
                <a:schemeClr val="tx1"/>
              </a:solidFill>
              <a:latin typeface="黑体" panose="02010609060101010101" pitchFamily="2" charset="-122"/>
              <a:ea typeface="宋体" pitchFamily="2" charset="-122"/>
            </a:endParaRPr>
          </a:p>
        </p:txBody>
      </p:sp>
    </p:spTree>
  </p:cSld>
  <p:clrMapOvr>
    <a:masterClrMapping/>
  </p:clrMapOvr>
  <p:transition spd="slow"/>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 name="PA_文本框 2"/>
          <p:cNvSpPr txBox="true"/>
          <p:nvPr>
            <p:custDataLst>
              <p:tags r:id="rId1"/>
            </p:custDataLst>
          </p:nvPr>
        </p:nvSpPr>
        <p:spPr>
          <a:xfrm>
            <a:off x="1444625" y="894715"/>
            <a:ext cx="6760845" cy="1568450"/>
          </a:xfrm>
          <a:prstGeom prst="rect">
            <a:avLst/>
          </a:prstGeom>
        </p:spPr>
        <p:txBody>
          <a:bodyPr wrap="square">
            <a:spAutoFit/>
            <a:scene3d>
              <a:camera prst="orthographicFront"/>
              <a:lightRig rig="threePt" dir="t"/>
            </a:scene3d>
            <a:sp3d contourW="12700"/>
          </a:bodyPr>
          <a:lstStyle>
            <a:defPPr>
              <a:defRPr lang="zh-CN"/>
            </a:defPPr>
            <a:lvl1pPr marR="0" lvl="0" indent="0" fontAlgn="auto">
              <a:lnSpc>
                <a:spcPct val="120000"/>
              </a:lnSpc>
              <a:spcBef>
                <a:spcPts val="0"/>
              </a:spcBef>
              <a:spcAft>
                <a:spcPts val="0"/>
              </a:spcAft>
              <a:buClrTx/>
              <a:buSzTx/>
              <a:buFontTx/>
              <a:buNone/>
              <a:defRPr kumimoji="0" sz="5400" b="1" i="0" u="none" strike="noStrike" cap="none" spc="0" normalizeH="0" baseline="0">
                <a:ln>
                  <a:noFill/>
                </a:ln>
                <a:gradFill>
                  <a:gsLst>
                    <a:gs pos="0">
                      <a:srgbClr val="CDA23D"/>
                    </a:gs>
                    <a:gs pos="55000">
                      <a:srgbClr val="E1B64A"/>
                    </a:gs>
                    <a:gs pos="100000">
                      <a:srgbClr val="F7E880">
                        <a:lumMod val="99000"/>
                      </a:srgbClr>
                    </a:gs>
                  </a:gsLst>
                  <a:lin ang="2700000" scaled="true"/>
                </a:gradFill>
                <a:effectLst/>
                <a:uLnTx/>
                <a:uFillTx/>
                <a:latin typeface="Arial" panose="020B0604020202020204"/>
                <a:ea typeface="微软雅黑" panose="020B0604030504040204" charset="-122"/>
              </a:defRPr>
            </a:lvl1pPr>
          </a:lstStyle>
          <a:p>
            <a:pPr marL="0" marR="0" lvl="0" indent="0" algn="ctr" defTabSz="914400" rtl="0" eaLnBrk="1" fontAlgn="auto" latinLnBrk="0" hangingPunct="1">
              <a:lnSpc>
                <a:spcPct val="120000"/>
              </a:lnSpc>
              <a:spcBef>
                <a:spcPts val="0"/>
              </a:spcBef>
              <a:spcAft>
                <a:spcPts val="0"/>
              </a:spcAft>
              <a:buClrTx/>
              <a:buSzTx/>
              <a:buFontTx/>
              <a:buNone/>
              <a:defRPr/>
            </a:pPr>
            <a:r>
              <a:rPr kumimoji="0" lang="zh-CN" altLang="en-US" sz="4000" i="0" u="none" strike="noStrike" kern="1200" cap="none" spc="0" normalizeH="0" baseline="0" noProof="0" dirty="0">
                <a:ln>
                  <a:noFill/>
                </a:ln>
                <a:solidFill>
                  <a:schemeClr val="tx2"/>
                </a:solidFill>
                <a:effectLst/>
                <a:uLnTx/>
                <a:uFillTx/>
                <a:latin typeface="微软雅黑" panose="020B0604030504040204" charset="-122"/>
                <a:cs typeface="+mn-ea"/>
                <a:sym typeface="+mn-lt"/>
              </a:rPr>
              <a:t>调查目的及范围</a:t>
            </a:r>
            <a:endParaRPr kumimoji="0" lang="zh-CN" altLang="en-US" sz="4000" i="0" u="none" strike="noStrike" kern="1200" cap="none" spc="0" normalizeH="0" baseline="0" noProof="0" dirty="0">
              <a:ln>
                <a:noFill/>
              </a:ln>
              <a:solidFill>
                <a:schemeClr val="tx2"/>
              </a:solidFill>
              <a:effectLst/>
              <a:uLnTx/>
              <a:uFillTx/>
              <a:latin typeface="微软雅黑" panose="020B0604030504040204" charset="-122"/>
              <a:cs typeface="+mn-ea"/>
              <a:sym typeface="+mn-lt"/>
            </a:endParaRPr>
          </a:p>
          <a:p>
            <a:pPr marL="0" marR="0" lvl="0" indent="0" algn="ctr" defTabSz="914400" rtl="0" eaLnBrk="1" fontAlgn="auto" latinLnBrk="0" hangingPunct="1">
              <a:lnSpc>
                <a:spcPct val="120000"/>
              </a:lnSpc>
              <a:spcBef>
                <a:spcPts val="0"/>
              </a:spcBef>
              <a:spcAft>
                <a:spcPts val="0"/>
              </a:spcAft>
              <a:buClrTx/>
              <a:buSzTx/>
              <a:buFontTx/>
              <a:buNone/>
              <a:defRPr/>
            </a:pPr>
            <a:endParaRPr kumimoji="0" lang="zh-CN" altLang="en-US" sz="4000" i="0" u="none" strike="noStrike" kern="1200" cap="none" spc="0" normalizeH="0" baseline="0" noProof="0" dirty="0">
              <a:ln>
                <a:noFill/>
              </a:ln>
              <a:solidFill>
                <a:schemeClr val="tx2"/>
              </a:solidFill>
              <a:effectLst/>
              <a:uLnTx/>
              <a:uFillTx/>
              <a:latin typeface="微软雅黑" panose="020B0604030504040204" charset="-122"/>
              <a:cs typeface="+mn-ea"/>
              <a:sym typeface="+mn-lt"/>
            </a:endParaRPr>
          </a:p>
        </p:txBody>
      </p:sp>
      <p:sp>
        <p:nvSpPr>
          <p:cNvPr id="2" name="文本框 1"/>
          <p:cNvSpPr txBox="true"/>
          <p:nvPr/>
        </p:nvSpPr>
        <p:spPr>
          <a:xfrm>
            <a:off x="1097915" y="2205355"/>
            <a:ext cx="7753350" cy="2553335"/>
          </a:xfrm>
          <a:prstGeom prst="rect">
            <a:avLst/>
          </a:prstGeom>
          <a:noFill/>
        </p:spPr>
        <p:txBody>
          <a:bodyPr wrap="square" rtlCol="0" anchor="t">
            <a:spAutoFit/>
          </a:bodyPr>
          <a:p>
            <a:pPr marL="457200" indent="-457200">
              <a:buFont typeface="Wingdings" panose="05000000000000000000" charset="0"/>
              <a:buChar char="p"/>
            </a:pPr>
            <a:r>
              <a:rPr lang="zh-CN" altLang="zh-CN" sz="3200" b="1" dirty="0">
                <a:solidFill>
                  <a:srgbClr val="FFFFFF"/>
                </a:solidFill>
                <a:sym typeface="+mn-ea"/>
              </a:rPr>
              <a:t>为健全服务业统计制度，全面反映服务业行业整体发展状况。</a:t>
            </a:r>
            <a:endParaRPr lang="zh-CN" altLang="zh-CN" sz="3200" b="1" dirty="0">
              <a:solidFill>
                <a:srgbClr val="FFFFFF"/>
              </a:solidFill>
              <a:sym typeface="+mn-ea"/>
            </a:endParaRPr>
          </a:p>
          <a:p>
            <a:pPr indent="0">
              <a:buFont typeface="Wingdings" panose="05000000000000000000" charset="0"/>
              <a:buNone/>
            </a:pPr>
            <a:endParaRPr lang="zh-CN" altLang="zh-CN" sz="3200" b="1" dirty="0">
              <a:solidFill>
                <a:srgbClr val="FFFFFF"/>
              </a:solidFill>
              <a:sym typeface="+mn-ea"/>
            </a:endParaRPr>
          </a:p>
          <a:p>
            <a:pPr marL="457200" indent="-457200">
              <a:buFont typeface="Wingdings" panose="05000000000000000000" charset="0"/>
              <a:buChar char="p"/>
            </a:pPr>
            <a:r>
              <a:rPr lang="zh-CN" altLang="zh-CN" sz="3200" b="1" dirty="0">
                <a:solidFill>
                  <a:srgbClr val="FFFFFF"/>
                </a:solidFill>
                <a:sym typeface="+mn-ea"/>
              </a:rPr>
              <a:t>同时也为了满足社会消费商品和服务零售总额统计监测工作的需求</a:t>
            </a:r>
            <a:r>
              <a:rPr lang="zh-CN" altLang="en-US" sz="3200" b="1" dirty="0">
                <a:solidFill>
                  <a:srgbClr val="FFFFFF"/>
                </a:solidFill>
                <a:sym typeface="+mn-ea"/>
              </a:rPr>
              <a:t>。</a:t>
            </a:r>
            <a:endParaRPr lang="zh-CN" altLang="en-US" sz="3200" b="1" dirty="0">
              <a:solidFill>
                <a:srgbClr val="FFFFFF"/>
              </a:solidFill>
              <a:sym typeface="+mn-ea"/>
            </a:endParaRPr>
          </a:p>
        </p:txBody>
      </p:sp>
    </p:spTree>
  </p:cSld>
  <p:clrMapOvr>
    <a:masterClrMapping/>
  </p:clrMapOvr>
  <p:transition spd="slow"/>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0" name="文本框 99"/>
          <p:cNvSpPr txBox="true"/>
          <p:nvPr/>
        </p:nvSpPr>
        <p:spPr>
          <a:xfrm>
            <a:off x="1080135" y="1078865"/>
            <a:ext cx="7667625" cy="5547360"/>
          </a:xfrm>
          <a:prstGeom prst="rect">
            <a:avLst/>
          </a:prstGeom>
          <a:noFill/>
          <a:ln w="9525">
            <a:noFill/>
          </a:ln>
        </p:spPr>
        <p:txBody>
          <a:bodyPr wrap="square">
            <a:noAutofit/>
          </a:bodyPr>
          <a:p>
            <a:pPr indent="406400"/>
            <a:r>
              <a:rPr lang="zh-CN" altLang="en-US" sz="2800" b="1" kern="0" noProof="0" dirty="0">
                <a:ln>
                  <a:noFill/>
                </a:ln>
                <a:solidFill>
                  <a:srgbClr val="FFFFFF"/>
                </a:solidFill>
                <a:effectLst/>
                <a:uLnTx/>
                <a:uFillTx/>
                <a:latin typeface="+mn-ea"/>
                <a:ea typeface="+mn-ea"/>
              </a:rPr>
              <a:t>（1）辖区内不执行企业会计制度,且年总收入合计</a:t>
            </a:r>
            <a:r>
              <a:rPr lang="zh-CN" altLang="en-US" sz="2800" b="1" kern="0" noProof="0" dirty="0">
                <a:ln>
                  <a:noFill/>
                </a:ln>
                <a:solidFill>
                  <a:schemeClr val="tx2"/>
                </a:solidFill>
                <a:effectLst/>
                <a:uLnTx/>
                <a:uFillTx/>
                <a:latin typeface="+mn-ea"/>
                <a:ea typeface="+mn-ea"/>
              </a:rPr>
              <a:t>1000万元及以上</a:t>
            </a:r>
            <a:r>
              <a:rPr lang="zh-CN" altLang="en-US" sz="2800" b="1" kern="0" noProof="0" dirty="0">
                <a:ln>
                  <a:noFill/>
                </a:ln>
                <a:solidFill>
                  <a:srgbClr val="FFFFFF"/>
                </a:solidFill>
                <a:effectLst/>
                <a:uLnTx/>
                <a:uFillTx/>
                <a:latin typeface="+mn-ea"/>
                <a:ea typeface="+mn-ea"/>
              </a:rPr>
              <a:t>的服务业事业单位、民间非营利组织法人单位,包括:交通运输、仓储和邮政业，信息传输、软件和信息技术服务业，租赁和商务服务业，科学研究和技术服务业，水利、环境和公共设施管理业，居民服务、修理和其他服务业，教育，文化、体育和娱乐业,以及社会工作、物业管理、房地产中介服务、房地产租赁经营和其他房地产业；</a:t>
            </a:r>
            <a:endParaRPr lang="zh-CN" altLang="en-US" sz="2800" b="1" kern="0" noProof="0" dirty="0">
              <a:ln>
                <a:noFill/>
              </a:ln>
              <a:solidFill>
                <a:srgbClr val="FFFFFF"/>
              </a:solidFill>
              <a:effectLst/>
              <a:uLnTx/>
              <a:uFillTx/>
              <a:latin typeface="+mn-ea"/>
              <a:ea typeface="+mn-ea"/>
            </a:endParaRPr>
          </a:p>
          <a:p>
            <a:pPr indent="406400"/>
            <a:r>
              <a:rPr lang="en-US" altLang="zh-CN" sz="2800" b="1" kern="0" noProof="0" dirty="0">
                <a:ln>
                  <a:noFill/>
                </a:ln>
                <a:solidFill>
                  <a:srgbClr val="FFFFFF"/>
                </a:solidFill>
                <a:effectLst/>
                <a:uLnTx/>
                <a:uFillTx/>
                <a:latin typeface="+mn-ea"/>
                <a:ea typeface="+mn-ea"/>
              </a:rPr>
              <a:t> </a:t>
            </a:r>
            <a:r>
              <a:rPr lang="zh-CN" altLang="en-US" sz="2800" b="1" kern="0" noProof="0" dirty="0">
                <a:ln>
                  <a:noFill/>
                </a:ln>
                <a:solidFill>
                  <a:srgbClr val="FFFFFF"/>
                </a:solidFill>
                <a:effectLst/>
                <a:uLnTx/>
                <a:uFillTx/>
                <a:latin typeface="+mn-ea"/>
                <a:ea typeface="+mn-ea"/>
              </a:rPr>
              <a:t>（2）辖区内不执行企业会计制度且年总收入合计</a:t>
            </a:r>
            <a:r>
              <a:rPr lang="zh-CN" altLang="en-US" sz="2800" b="1" kern="0" noProof="0" dirty="0">
                <a:ln>
                  <a:noFill/>
                </a:ln>
                <a:solidFill>
                  <a:schemeClr val="tx2"/>
                </a:solidFill>
                <a:effectLst/>
                <a:uLnTx/>
                <a:uFillTx/>
                <a:latin typeface="+mn-ea"/>
                <a:ea typeface="+mn-ea"/>
              </a:rPr>
              <a:t>2000万元及以上的卫生行业</a:t>
            </a:r>
            <a:r>
              <a:rPr lang="zh-CN" altLang="en-US" sz="2800" b="1" kern="0" noProof="0" dirty="0">
                <a:ln>
                  <a:noFill/>
                </a:ln>
                <a:solidFill>
                  <a:srgbClr val="FFFFFF"/>
                </a:solidFill>
                <a:effectLst/>
                <a:uLnTx/>
                <a:uFillTx/>
                <a:latin typeface="+mn-ea"/>
                <a:ea typeface="+mn-ea"/>
              </a:rPr>
              <a:t>事业单位、民间非营利组织法人单位。</a:t>
            </a:r>
            <a:endParaRPr lang="zh-CN" altLang="en-US" sz="2800" b="1" kern="0" noProof="0" dirty="0">
              <a:ln>
                <a:noFill/>
              </a:ln>
              <a:solidFill>
                <a:srgbClr val="FFFFFF"/>
              </a:solidFill>
              <a:effectLst/>
              <a:uLnTx/>
              <a:uFillTx/>
              <a:latin typeface="+mn-ea"/>
              <a:ea typeface="+mn-ea"/>
            </a:endParaRPr>
          </a:p>
        </p:txBody>
      </p:sp>
      <p:sp>
        <p:nvSpPr>
          <p:cNvPr id="2" name="文本框 1"/>
          <p:cNvSpPr txBox="true"/>
          <p:nvPr/>
        </p:nvSpPr>
        <p:spPr>
          <a:xfrm>
            <a:off x="1943735" y="153035"/>
            <a:ext cx="4572000" cy="829945"/>
          </a:xfrm>
          <a:prstGeom prst="rect">
            <a:avLst/>
          </a:prstGeom>
          <a:noFill/>
        </p:spPr>
        <p:txBody>
          <a:bodyPr wrap="square" rtlCol="0" anchor="t">
            <a:spAutoFit/>
          </a:bodyPr>
          <a:p>
            <a:pPr algn="ctr"/>
            <a:r>
              <a:rPr lang="zh-CN" altLang="en-US" b="1" dirty="0">
                <a:solidFill>
                  <a:srgbClr val="FFFF00"/>
                </a:solidFill>
                <a:sym typeface="+mn-lt"/>
              </a:rPr>
              <a:t>调查</a:t>
            </a:r>
            <a:r>
              <a:rPr lang="zh-CN" altLang="en-US" b="1" dirty="0">
                <a:solidFill>
                  <a:srgbClr val="FFFF00"/>
                </a:solidFill>
                <a:sym typeface="+mn-ea"/>
              </a:rPr>
              <a:t>范围</a:t>
            </a:r>
            <a:endParaRPr lang="zh-CN" altLang="en-US" b="1" dirty="0">
              <a:solidFill>
                <a:srgbClr val="FFFF00"/>
              </a:solidFill>
              <a:sym typeface="+mn-ea"/>
            </a:endParaRPr>
          </a:p>
        </p:txBody>
      </p:sp>
    </p:spTree>
  </p:cSld>
  <p:clrMapOvr>
    <a:masterClrMapping/>
  </p:clrMapOvr>
  <p:transition spd="slow"/>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矩形 1"/>
          <p:cNvSpPr/>
          <p:nvPr/>
        </p:nvSpPr>
        <p:spPr>
          <a:xfrm>
            <a:off x="592138" y="1165225"/>
            <a:ext cx="8215313" cy="4077335"/>
          </a:xfrm>
          <a:prstGeom prst="rect">
            <a:avLst/>
          </a:prstGeom>
        </p:spPr>
        <p:txBody>
          <a:bodyPr>
            <a:spAutoFit/>
          </a:bodyPr>
          <a:lstStyle/>
          <a:p>
            <a:pPr marL="342900" marR="0" lvl="0" indent="-342900" algn="ctr" defTabSz="914400" rtl="0" eaLnBrk="1" fontAlgn="base" latinLnBrk="0" hangingPunct="1">
              <a:lnSpc>
                <a:spcPct val="80000"/>
              </a:lnSpc>
              <a:spcBef>
                <a:spcPct val="20000"/>
              </a:spcBef>
              <a:spcAft>
                <a:spcPct val="0"/>
              </a:spcAft>
              <a:buClrTx/>
              <a:buSzTx/>
              <a:buFontTx/>
              <a:buNone/>
              <a:defRPr/>
            </a:pPr>
            <a:r>
              <a:rPr kumimoji="0" lang="en-US" altLang="zh-CN" sz="3200" b="0" i="0" u="none" strike="noStrike" kern="0" cap="none" spc="0" normalizeH="0" baseline="0" noProof="0" dirty="0">
                <a:ln>
                  <a:noFill/>
                </a:ln>
                <a:solidFill>
                  <a:srgbClr val="FFFFFF"/>
                </a:solidFill>
                <a:effectLst/>
                <a:uLnTx/>
                <a:uFillTx/>
                <a:latin typeface="+mn-ea"/>
                <a:ea typeface="+mn-ea"/>
                <a:cs typeface="+mn-cs"/>
              </a:rPr>
              <a:t>1、X583《</a:t>
            </a:r>
            <a:r>
              <a:rPr kumimoji="0" lang="zh-CN" altLang="en-US" sz="3200" b="0" i="0" u="none" strike="noStrike" kern="0" cap="none" spc="0" normalizeH="0" baseline="0" noProof="0" dirty="0">
                <a:ln>
                  <a:noFill/>
                </a:ln>
                <a:solidFill>
                  <a:srgbClr val="FFFFFF"/>
                </a:solidFill>
                <a:effectLst/>
                <a:uLnTx/>
                <a:uFillTx/>
                <a:latin typeface="+mn-ea"/>
                <a:ea typeface="+mn-ea"/>
                <a:cs typeface="+mn-cs"/>
              </a:rPr>
              <a:t>部分行业事业单位基本情况</a:t>
            </a:r>
            <a:r>
              <a:rPr kumimoji="0" lang="en-US" altLang="zh-CN" sz="3200" b="0" i="0" u="none" strike="noStrike" kern="0" cap="none" spc="0" normalizeH="0" baseline="0" noProof="0" dirty="0">
                <a:ln>
                  <a:noFill/>
                </a:ln>
                <a:solidFill>
                  <a:srgbClr val="FFFFFF"/>
                </a:solidFill>
                <a:effectLst/>
                <a:uLnTx/>
                <a:uFillTx/>
                <a:latin typeface="+mn-ea"/>
                <a:ea typeface="+mn-ea"/>
                <a:cs typeface="+mn-cs"/>
              </a:rPr>
              <a:t>》</a:t>
            </a:r>
            <a:endParaRPr kumimoji="0" lang="en-US" altLang="zh-CN" sz="3200" b="0" i="0" u="none" strike="noStrike" kern="0" cap="none" spc="0" normalizeH="0" baseline="0" noProof="0" dirty="0">
              <a:ln>
                <a:noFill/>
              </a:ln>
              <a:solidFill>
                <a:srgbClr val="FFFFFF"/>
              </a:solidFill>
              <a:effectLst/>
              <a:uLnTx/>
              <a:uFillTx/>
              <a:latin typeface="+mn-ea"/>
              <a:ea typeface="+mn-ea"/>
              <a:cs typeface="+mn-cs"/>
            </a:endParaRPr>
          </a:p>
          <a:p>
            <a:pPr marL="342900" marR="0" lvl="0" indent="-342900" algn="ctr" defTabSz="914400" rtl="0" eaLnBrk="1" fontAlgn="base" latinLnBrk="0" hangingPunct="1">
              <a:lnSpc>
                <a:spcPct val="80000"/>
              </a:lnSpc>
              <a:spcBef>
                <a:spcPct val="20000"/>
              </a:spcBef>
              <a:spcAft>
                <a:spcPct val="0"/>
              </a:spcAft>
              <a:buClrTx/>
              <a:buSzTx/>
              <a:buFontTx/>
              <a:buNone/>
              <a:defRPr/>
            </a:pPr>
            <a:r>
              <a:rPr kumimoji="0" lang="en-US" altLang="zh-CN" sz="3200" b="0" i="0" u="none" strike="noStrike" kern="0" cap="none" spc="0" normalizeH="0" baseline="0" noProof="0" dirty="0">
                <a:ln>
                  <a:noFill/>
                </a:ln>
                <a:solidFill>
                  <a:srgbClr val="FFFFFF"/>
                </a:solidFill>
                <a:effectLst/>
                <a:uLnTx/>
                <a:uFillTx/>
                <a:latin typeface="+mn-ea"/>
                <a:ea typeface="+mn-ea"/>
                <a:cs typeface="+mn-cs"/>
              </a:rPr>
              <a:t>     </a:t>
            </a:r>
            <a:endParaRPr kumimoji="0" lang="en-US" altLang="zh-CN" sz="3200" b="0" i="0" u="none" strike="noStrike" kern="0" cap="none" spc="0" normalizeH="0" baseline="0" noProof="0" dirty="0">
              <a:ln>
                <a:noFill/>
              </a:ln>
              <a:solidFill>
                <a:srgbClr val="FFFFFF"/>
              </a:solidFill>
              <a:effectLst/>
              <a:uLnTx/>
              <a:uFillTx/>
              <a:latin typeface="+mn-ea"/>
              <a:ea typeface="+mn-ea"/>
              <a:cs typeface="+mn-cs"/>
            </a:endParaRPr>
          </a:p>
          <a:p>
            <a:pPr marL="342900" marR="0" lvl="0" indent="-342900" algn="ctr" defTabSz="914400" rtl="0" eaLnBrk="1" fontAlgn="base" latinLnBrk="0" hangingPunct="1">
              <a:lnSpc>
                <a:spcPct val="80000"/>
              </a:lnSpc>
              <a:spcBef>
                <a:spcPct val="20000"/>
              </a:spcBef>
              <a:spcAft>
                <a:spcPct val="0"/>
              </a:spcAft>
              <a:buClrTx/>
              <a:buSzTx/>
              <a:buFontTx/>
              <a:buNone/>
              <a:defRPr/>
            </a:pPr>
            <a:r>
              <a:rPr kumimoji="0" lang="en-US" altLang="zh-CN" sz="3200" b="0" i="0" u="none" strike="noStrike" kern="0" cap="none" spc="0" normalizeH="0" baseline="0" noProof="0" dirty="0">
                <a:ln>
                  <a:noFill/>
                </a:ln>
                <a:solidFill>
                  <a:srgbClr val="FFFFFF"/>
                </a:solidFill>
                <a:effectLst/>
                <a:uLnTx/>
                <a:uFillTx/>
                <a:latin typeface="+mn-ea"/>
                <a:ea typeface="+mn-ea"/>
                <a:cs typeface="+mn-cs"/>
              </a:rPr>
              <a:t>  2、X584《</a:t>
            </a:r>
            <a:r>
              <a:rPr kumimoji="0" lang="zh-CN" altLang="en-US" sz="3200" b="0" i="0" u="none" strike="noStrike" kern="0" cap="none" spc="0" normalizeH="0" baseline="0" noProof="0" dirty="0">
                <a:ln>
                  <a:noFill/>
                </a:ln>
                <a:solidFill>
                  <a:srgbClr val="FFFFFF"/>
                </a:solidFill>
                <a:effectLst/>
                <a:uLnTx/>
                <a:uFillTx/>
                <a:latin typeface="+mn-ea"/>
                <a:ea typeface="+mn-ea"/>
                <a:cs typeface="+mn-cs"/>
              </a:rPr>
              <a:t>部分行业事业单位主要经济指标</a:t>
            </a:r>
            <a:r>
              <a:rPr kumimoji="0" lang="en-US" altLang="zh-CN" sz="3200" b="0" i="0" u="none" strike="noStrike" kern="0" cap="none" spc="0" normalizeH="0" baseline="0" noProof="0" dirty="0">
                <a:ln>
                  <a:noFill/>
                </a:ln>
                <a:solidFill>
                  <a:srgbClr val="FFFFFF"/>
                </a:solidFill>
                <a:effectLst/>
                <a:uLnTx/>
                <a:uFillTx/>
                <a:latin typeface="+mn-ea"/>
                <a:ea typeface="+mn-ea"/>
                <a:cs typeface="+mn-cs"/>
              </a:rPr>
              <a:t>》</a:t>
            </a:r>
            <a:endParaRPr kumimoji="0" lang="en-US" altLang="zh-CN" sz="3200" b="0" i="0" u="none" strike="noStrike" kern="0" cap="none" spc="0" normalizeH="0" baseline="0" noProof="0" dirty="0">
              <a:ln>
                <a:noFill/>
              </a:ln>
              <a:solidFill>
                <a:srgbClr val="FFFFFF"/>
              </a:solidFill>
              <a:effectLst/>
              <a:uLnTx/>
              <a:uFillTx/>
              <a:latin typeface="+mn-ea"/>
              <a:ea typeface="+mn-ea"/>
              <a:cs typeface="+mn-cs"/>
            </a:endParaRPr>
          </a:p>
          <a:p>
            <a:pPr marL="342900" marR="0" lvl="0" indent="-342900" algn="ctr" defTabSz="914400" rtl="0" eaLnBrk="1" fontAlgn="base" latinLnBrk="0" hangingPunct="1">
              <a:lnSpc>
                <a:spcPct val="80000"/>
              </a:lnSpc>
              <a:spcBef>
                <a:spcPct val="20000"/>
              </a:spcBef>
              <a:spcAft>
                <a:spcPct val="0"/>
              </a:spcAft>
              <a:buClrTx/>
              <a:buSzTx/>
              <a:buFontTx/>
              <a:buNone/>
              <a:defRPr/>
            </a:pPr>
            <a:endParaRPr kumimoji="0" lang="en-US" altLang="zh-CN" sz="4800" b="1" i="0" u="none" strike="noStrike" kern="0" cap="none" spc="0" normalizeH="0" baseline="0" noProof="0" dirty="0">
              <a:ln>
                <a:noFill/>
              </a:ln>
              <a:solidFill>
                <a:schemeClr val="tx1"/>
              </a:solidFill>
              <a:effectLst/>
              <a:uLnTx/>
              <a:uFillTx/>
              <a:latin typeface="黑体" panose="02010609060101010101" pitchFamily="2" charset="-122"/>
              <a:ea typeface="仿宋_GB2312" panose="02010609030101010101" pitchFamily="49" charset="-122"/>
              <a:cs typeface="+mn-cs"/>
            </a:endParaRPr>
          </a:p>
          <a:p>
            <a:pPr marL="342900" marR="0" lvl="0" indent="457200" algn="l" defTabSz="914400" rtl="0" eaLnBrk="1" fontAlgn="base" latinLnBrk="0" hangingPunct="1">
              <a:lnSpc>
                <a:spcPct val="100000"/>
              </a:lnSpc>
              <a:spcBef>
                <a:spcPct val="20000"/>
              </a:spcBef>
              <a:spcAft>
                <a:spcPct val="0"/>
              </a:spcAft>
              <a:buClrTx/>
              <a:buSzTx/>
              <a:buFontTx/>
              <a:buNone/>
              <a:defRPr/>
            </a:pPr>
            <a:r>
              <a:rPr kumimoji="0" lang="zh-CN" altLang="en-US" sz="4800" b="0" i="0" u="none" strike="noStrike" kern="0" cap="none" spc="0" normalizeH="0" baseline="0" noProof="0" dirty="0">
                <a:ln>
                  <a:noFill/>
                </a:ln>
                <a:solidFill>
                  <a:srgbClr val="FFFFFF"/>
                </a:solidFill>
                <a:effectLst/>
                <a:uLnTx/>
                <a:uFillTx/>
                <a:latin typeface="Times New Roman" panose="02020603050405020304" pitchFamily="18" charset="0"/>
                <a:ea typeface="仿宋_GB2312" panose="02010609030101010101" pitchFamily="49" charset="-122"/>
                <a:cs typeface="+mn-cs"/>
              </a:rPr>
              <a:t> </a:t>
            </a:r>
            <a:r>
              <a:rPr kumimoji="0" lang="en-US" altLang="zh-CN" sz="3200" b="0" i="0" u="none" strike="noStrike" kern="0" cap="none" spc="0" normalizeH="0" baseline="0" noProof="0" dirty="0">
                <a:ln>
                  <a:noFill/>
                </a:ln>
                <a:solidFill>
                  <a:srgbClr val="FFFFFF"/>
                </a:solidFill>
                <a:effectLst/>
                <a:uLnTx/>
                <a:uFillTx/>
                <a:latin typeface="+mn-ea"/>
                <a:ea typeface="+mn-ea"/>
                <a:cs typeface="+mn-cs"/>
              </a:rPr>
              <a:t>X583</a:t>
            </a:r>
            <a:r>
              <a:rPr kumimoji="0" lang="zh-CN" altLang="en-US" sz="3200" b="0" i="0" u="none" strike="noStrike" kern="0" cap="none" spc="0" normalizeH="0" baseline="0" noProof="0" dirty="0">
                <a:ln>
                  <a:noFill/>
                </a:ln>
                <a:solidFill>
                  <a:srgbClr val="FFFFFF"/>
                </a:solidFill>
                <a:effectLst/>
                <a:uLnTx/>
                <a:uFillTx/>
                <a:latin typeface="+mn-ea"/>
                <a:ea typeface="+mn-ea"/>
                <a:cs typeface="+mn-cs"/>
              </a:rPr>
              <a:t>表首次填报由调查单位填报，此后平台统一导入，调查单位免报</a:t>
            </a:r>
            <a:r>
              <a:rPr kumimoji="0" lang="en-US" altLang="zh-CN" sz="3200" b="0" i="0" u="none" strike="noStrike" kern="0" cap="none" spc="0" normalizeH="0" baseline="0" noProof="0" dirty="0">
                <a:ln>
                  <a:noFill/>
                </a:ln>
                <a:solidFill>
                  <a:srgbClr val="FFFFFF"/>
                </a:solidFill>
                <a:effectLst/>
                <a:uLnTx/>
                <a:uFillTx/>
                <a:latin typeface="+mn-ea"/>
                <a:ea typeface="+mn-ea"/>
                <a:cs typeface="+mn-cs"/>
              </a:rPr>
              <a:t>.</a:t>
            </a:r>
            <a:r>
              <a:rPr kumimoji="0" lang="zh-CN" altLang="en-US" sz="3200" b="1" i="0" u="none" strike="noStrike" kern="0" cap="none" spc="0" normalizeH="0" baseline="0" noProof="0" dirty="0">
                <a:ln>
                  <a:noFill/>
                </a:ln>
                <a:solidFill>
                  <a:srgbClr val="FFFFFF"/>
                </a:solidFill>
                <a:effectLst/>
                <a:uLnTx/>
                <a:uFillTx/>
                <a:latin typeface="+mn-ea"/>
                <a:ea typeface="+mn-ea"/>
                <a:cs typeface="+mn-cs"/>
              </a:rPr>
              <a:t> 两表均为月报，</a:t>
            </a:r>
            <a:r>
              <a:rPr kumimoji="0" lang="en-US" altLang="zh-CN" sz="3200" b="1" i="0" u="none" strike="noStrike" kern="0" cap="none" spc="0" normalizeH="0" baseline="0" noProof="0" dirty="0">
                <a:ln>
                  <a:noFill/>
                </a:ln>
                <a:solidFill>
                  <a:srgbClr val="FFFF00"/>
                </a:solidFill>
                <a:effectLst/>
                <a:uLnTx/>
                <a:uFillTx/>
                <a:latin typeface="+mn-ea"/>
                <a:ea typeface="+mn-ea"/>
                <a:cs typeface="+mn-cs"/>
              </a:rPr>
              <a:t>1</a:t>
            </a:r>
            <a:r>
              <a:rPr kumimoji="0" lang="zh-CN" altLang="en-US" sz="3200" b="0" i="0" u="none" strike="noStrike" kern="0" cap="none" spc="0" normalizeH="0" baseline="0" noProof="0" dirty="0">
                <a:ln>
                  <a:noFill/>
                </a:ln>
                <a:solidFill>
                  <a:srgbClr val="FFFF00"/>
                </a:solidFill>
                <a:effectLst/>
                <a:uLnTx/>
                <a:uFillTx/>
                <a:latin typeface="+mn-ea"/>
                <a:ea typeface="+mn-ea"/>
                <a:cs typeface="+mn-cs"/>
              </a:rPr>
              <a:t>月免报。（全部单位）</a:t>
            </a:r>
            <a:endParaRPr kumimoji="0" lang="en-US" altLang="zh-CN" sz="3200" b="0" i="0" u="none" strike="noStrike" kern="0" cap="none" spc="0" normalizeH="0" baseline="0" noProof="0" dirty="0">
              <a:ln>
                <a:noFill/>
              </a:ln>
              <a:solidFill>
                <a:srgbClr val="FFFF00"/>
              </a:solidFill>
              <a:effectLst/>
              <a:uLnTx/>
              <a:uFillTx/>
              <a:latin typeface="+mn-ea"/>
              <a:ea typeface="+mn-ea"/>
              <a:cs typeface="+mn-cs"/>
            </a:endParaRPr>
          </a:p>
        </p:txBody>
      </p:sp>
    </p:spTree>
  </p:cSld>
  <p:clrMapOvr>
    <a:masterClrMapping/>
  </p:clrMapOvr>
  <p:transition spd="slow"/>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8193" name="Rectangle 2"/>
          <p:cNvSpPr>
            <a:spLocks noGrp="true"/>
          </p:cNvSpPr>
          <p:nvPr/>
        </p:nvSpPr>
        <p:spPr>
          <a:xfrm>
            <a:off x="-130175" y="946150"/>
            <a:ext cx="9274175" cy="4418013"/>
          </a:xfrm>
          <a:prstGeom prst="rect">
            <a:avLst/>
          </a:prstGeom>
          <a:noFill/>
          <a:ln w="9525">
            <a:noFill/>
          </a:ln>
        </p:spPr>
        <p:txBody>
          <a:bodyPr vert="horz" wrap="square" lIns="91440" tIns="45720" rIns="91440" bIns="45720" anchor="t" anchorCtr="false"/>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ea typeface="+mn-ea"/>
              </a:defRPr>
            </a:lvl2pPr>
            <a:lvl3pPr marL="1143000" indent="-228600" algn="l" rtl="0" eaLnBrk="0" fontAlgn="base" hangingPunct="0">
              <a:spcBef>
                <a:spcPct val="20000"/>
              </a:spcBef>
              <a:spcAft>
                <a:spcPct val="0"/>
              </a:spcAft>
              <a:buChar char="•"/>
              <a:defRPr sz="2400">
                <a:solidFill>
                  <a:schemeClr val="tx1"/>
                </a:solidFill>
                <a:latin typeface="+mn-lt"/>
                <a:ea typeface="+mn-ea"/>
              </a:defRPr>
            </a:lvl3pPr>
            <a:lvl4pPr marL="1600200" indent="-228600" algn="l" rtl="0" eaLnBrk="0" fontAlgn="base" hangingPunct="0">
              <a:spcBef>
                <a:spcPct val="20000"/>
              </a:spcBef>
              <a:spcAft>
                <a:spcPct val="0"/>
              </a:spcAft>
              <a:buChar char="–"/>
              <a:defRPr sz="2000">
                <a:solidFill>
                  <a:schemeClr val="tx1"/>
                </a:solidFill>
                <a:latin typeface="+mn-lt"/>
                <a:ea typeface="+mn-ea"/>
              </a:defRPr>
            </a:lvl4pPr>
            <a:lvl5pPr marL="2057400" indent="-228600" algn="l" rtl="0" eaLnBrk="0" fontAlgn="base" hangingPunct="0">
              <a:spcBef>
                <a:spcPct val="20000"/>
              </a:spcBef>
              <a:spcAft>
                <a:spcPct val="0"/>
              </a:spcAft>
              <a:buChar char="»"/>
              <a:defRPr sz="2000">
                <a:solidFill>
                  <a:schemeClr val="tx1"/>
                </a:solidFill>
                <a:latin typeface="+mn-lt"/>
                <a:ea typeface="+mn-ea"/>
              </a:defRPr>
            </a:lvl5pPr>
            <a:lvl6pPr marL="2514600" indent="-228600" algn="l" rtl="0" fontAlgn="base">
              <a:spcBef>
                <a:spcPct val="20000"/>
              </a:spcBef>
              <a:spcAft>
                <a:spcPct val="0"/>
              </a:spcAft>
              <a:buChar char="»"/>
              <a:defRPr sz="2000">
                <a:solidFill>
                  <a:schemeClr val="tx1"/>
                </a:solidFill>
                <a:latin typeface="+mn-lt"/>
                <a:ea typeface="+mn-ea"/>
              </a:defRPr>
            </a:lvl6pPr>
            <a:lvl7pPr marL="2971800" indent="-228600" algn="l" rtl="0" fontAlgn="base">
              <a:spcBef>
                <a:spcPct val="20000"/>
              </a:spcBef>
              <a:spcAft>
                <a:spcPct val="0"/>
              </a:spcAft>
              <a:buChar char="»"/>
              <a:defRPr sz="2000">
                <a:solidFill>
                  <a:schemeClr val="tx1"/>
                </a:solidFill>
                <a:latin typeface="+mn-lt"/>
                <a:ea typeface="+mn-ea"/>
              </a:defRPr>
            </a:lvl7pPr>
            <a:lvl8pPr marL="3429000" indent="-228600" algn="l" rtl="0" fontAlgn="base">
              <a:spcBef>
                <a:spcPct val="20000"/>
              </a:spcBef>
              <a:spcAft>
                <a:spcPct val="0"/>
              </a:spcAft>
              <a:buChar char="»"/>
              <a:defRPr sz="2000">
                <a:solidFill>
                  <a:schemeClr val="tx1"/>
                </a:solidFill>
                <a:latin typeface="+mn-lt"/>
                <a:ea typeface="+mn-ea"/>
              </a:defRPr>
            </a:lvl8pPr>
            <a:lvl9pPr marL="3886200" indent="-228600" algn="l" rtl="0" fontAlgn="base">
              <a:spcBef>
                <a:spcPct val="20000"/>
              </a:spcBef>
              <a:spcAft>
                <a:spcPct val="0"/>
              </a:spcAft>
              <a:buChar char="»"/>
              <a:defRPr sz="2000">
                <a:solidFill>
                  <a:schemeClr val="tx1"/>
                </a:solidFill>
                <a:latin typeface="+mn-lt"/>
                <a:ea typeface="+mn-ea"/>
              </a:defRPr>
            </a:lvl9pPr>
          </a:lstStyle>
          <a:p>
            <a:pPr eaLnBrk="1" hangingPunct="1">
              <a:lnSpc>
                <a:spcPct val="150000"/>
              </a:lnSpc>
              <a:buNone/>
            </a:pPr>
            <a:r>
              <a:rPr lang="zh-CN" altLang="en-US" sz="4000" b="1" dirty="0">
                <a:ea typeface="黑体" panose="02010609060101010101" pitchFamily="2" charset="-122"/>
              </a:rPr>
              <a:t>    </a:t>
            </a:r>
            <a:r>
              <a:rPr lang="en-US" altLang="zh-CN" sz="4000" b="1" dirty="0">
                <a:ea typeface="黑体" panose="02010609060101010101" pitchFamily="2" charset="-122"/>
              </a:rPr>
              <a:t>    </a:t>
            </a:r>
            <a:r>
              <a:rPr lang="zh-CN" altLang="en-US" sz="4000" b="1" dirty="0">
                <a:ea typeface="黑体" panose="02010609060101010101" pitchFamily="2" charset="-122"/>
              </a:rPr>
              <a:t>月报</a:t>
            </a:r>
            <a:r>
              <a:rPr lang="en-US" altLang="zh-CN" sz="4000" b="1" dirty="0">
                <a:ea typeface="黑体" panose="02010609060101010101" pitchFamily="2" charset="-122"/>
              </a:rPr>
              <a:t>:</a:t>
            </a:r>
            <a:endParaRPr lang="en-US" altLang="zh-CN" sz="4000" b="1" dirty="0">
              <a:ea typeface="黑体" panose="02010609060101010101" pitchFamily="2" charset="-122"/>
            </a:endParaRPr>
          </a:p>
          <a:p>
            <a:pPr eaLnBrk="1" hangingPunct="1">
              <a:lnSpc>
                <a:spcPct val="150000"/>
              </a:lnSpc>
              <a:buNone/>
            </a:pPr>
            <a:r>
              <a:rPr lang="zh-CN" altLang="en-US" sz="5400" dirty="0">
                <a:solidFill>
                  <a:srgbClr val="FF0000"/>
                </a:solidFill>
                <a:ea typeface="黑体" panose="02010609060101010101" pitchFamily="2" charset="-122"/>
              </a:rPr>
              <a:t>     </a:t>
            </a:r>
            <a:r>
              <a:rPr lang="zh-CN" altLang="en-US" sz="5400" dirty="0">
                <a:solidFill>
                  <a:srgbClr val="FFFFFF"/>
                </a:solidFill>
                <a:ea typeface="黑体" panose="02010609060101010101" pitchFamily="2" charset="-122"/>
              </a:rPr>
              <a:t>  </a:t>
            </a:r>
            <a:r>
              <a:rPr lang="en-US" altLang="zh-CN" sz="4000" dirty="0">
                <a:solidFill>
                  <a:srgbClr val="FFFFFF"/>
                </a:solidFill>
                <a:ea typeface="黑体" panose="02010609060101010101" pitchFamily="2" charset="-122"/>
              </a:rPr>
              <a:t>X584</a:t>
            </a:r>
            <a:r>
              <a:rPr lang="zh-CN" altLang="en-US" sz="4000" dirty="0">
                <a:solidFill>
                  <a:srgbClr val="FFFFFF"/>
                </a:solidFill>
                <a:ea typeface="黑体" panose="02010609060101010101" pitchFamily="2" charset="-122"/>
              </a:rPr>
              <a:t>：</a:t>
            </a:r>
            <a:r>
              <a:rPr lang="zh-CN" altLang="en-US" sz="4000" dirty="0">
                <a:solidFill>
                  <a:srgbClr val="FF0000"/>
                </a:solidFill>
                <a:ea typeface="黑体" panose="02010609060101010101" pitchFamily="2" charset="-122"/>
              </a:rPr>
              <a:t>删除</a:t>
            </a:r>
            <a:r>
              <a:rPr lang="zh-CN" altLang="en-US" sz="4000" dirty="0">
                <a:ea typeface="黑体" panose="02010609060101010101" pitchFamily="2" charset="-122"/>
              </a:rPr>
              <a:t>指标</a:t>
            </a:r>
            <a:r>
              <a:rPr lang="en-US" altLang="zh-CN" sz="4000" dirty="0">
                <a:ea typeface="黑体" panose="02010609060101010101" pitchFamily="2" charset="-122"/>
              </a:rPr>
              <a:t>:</a:t>
            </a:r>
            <a:r>
              <a:rPr lang="zh-CN" altLang="en-US" sz="4000" dirty="0">
                <a:ea typeface="黑体" panose="02010609060101010101" pitchFamily="2" charset="-122"/>
              </a:rPr>
              <a:t>期末</a:t>
            </a:r>
            <a:r>
              <a:rPr lang="zh-CN" altLang="en-US" sz="4000" b="1" dirty="0">
                <a:solidFill>
                  <a:srgbClr val="FF0000"/>
                </a:solidFill>
              </a:rPr>
              <a:t>用工人数</a:t>
            </a:r>
            <a:endParaRPr lang="zh-CN" altLang="en-US" sz="4000" b="1" dirty="0">
              <a:solidFill>
                <a:srgbClr val="FF0000"/>
              </a:solidFill>
            </a:endParaRPr>
          </a:p>
          <a:p>
            <a:pPr eaLnBrk="1" hangingPunct="1">
              <a:lnSpc>
                <a:spcPct val="150000"/>
              </a:lnSpc>
              <a:buNone/>
            </a:pPr>
            <a:r>
              <a:rPr lang="zh-CN" altLang="en-US" sz="4800" b="1" dirty="0">
                <a:solidFill>
                  <a:srgbClr val="FF0000"/>
                </a:solidFill>
              </a:rPr>
              <a:t> </a:t>
            </a:r>
            <a:r>
              <a:rPr lang="en-US" altLang="zh-CN" sz="4800" b="1" dirty="0">
                <a:solidFill>
                  <a:srgbClr val="FF0000"/>
                </a:solidFill>
              </a:rPr>
              <a:t>                        </a:t>
            </a:r>
            <a:endParaRPr lang="zh-CN" altLang="en-US" sz="5400" b="1" dirty="0">
              <a:solidFill>
                <a:srgbClr val="FF0000"/>
              </a:solidFill>
            </a:endParaRPr>
          </a:p>
          <a:p>
            <a:pPr eaLnBrk="1" hangingPunct="1">
              <a:lnSpc>
                <a:spcPct val="150000"/>
              </a:lnSpc>
              <a:buNone/>
            </a:pPr>
            <a:r>
              <a:rPr lang="en-US" altLang="zh-CN" sz="5400" b="1" dirty="0">
                <a:solidFill>
                  <a:srgbClr val="FF0000"/>
                </a:solidFill>
                <a:ea typeface="黑体" panose="02010609060101010101" pitchFamily="2" charset="-122"/>
              </a:rPr>
              <a:t>  </a:t>
            </a:r>
            <a:endParaRPr lang="zh-CN" altLang="en-US" sz="5400" b="1" dirty="0">
              <a:solidFill>
                <a:srgbClr val="FF0000"/>
              </a:solidFill>
              <a:ea typeface="黑体" panose="02010609060101010101" pitchFamily="2" charset="-122"/>
            </a:endParaRPr>
          </a:p>
        </p:txBody>
      </p:sp>
      <p:sp>
        <p:nvSpPr>
          <p:cNvPr id="8194" name="矩形 2"/>
          <p:cNvSpPr/>
          <p:nvPr/>
        </p:nvSpPr>
        <p:spPr>
          <a:xfrm>
            <a:off x="2754313" y="325438"/>
            <a:ext cx="3505200" cy="830262"/>
          </a:xfrm>
          <a:prstGeom prst="rect">
            <a:avLst/>
          </a:prstGeom>
          <a:noFill/>
          <a:ln w="9525">
            <a:noFill/>
          </a:ln>
        </p:spPr>
        <p:txBody>
          <a:bodyPr anchor="t" anchorCtr="false">
            <a:spAutoFit/>
          </a:bodyPr>
          <a:p>
            <a:pPr algn="ctr"/>
            <a:r>
              <a:rPr lang="zh-CN" altLang="en-US" b="1" dirty="0">
                <a:solidFill>
                  <a:srgbClr val="FFFF00"/>
                </a:solidFill>
                <a:latin typeface="Times New Roman" panose="02020603050405020304" pitchFamily="18" charset="0"/>
                <a:ea typeface="仿宋_GB2312" panose="02010609030101010101" pitchFamily="49" charset="-122"/>
              </a:rPr>
              <a:t>指标变化</a:t>
            </a:r>
            <a:endParaRPr lang="zh-CN" altLang="en-US" b="1" dirty="0">
              <a:solidFill>
                <a:srgbClr val="FFFF00"/>
              </a:solidFill>
              <a:latin typeface="Times New Roman" panose="02020603050405020304" pitchFamily="18" charset="0"/>
              <a:ea typeface="仿宋_GB2312" panose="02010609030101010101" pitchFamily="49" charset="-122"/>
            </a:endParaRPr>
          </a:p>
        </p:txBody>
      </p:sp>
    </p:spTree>
  </p:cSld>
  <p:clrMapOvr>
    <a:masterClrMapping/>
  </p:clrMapOvr>
  <p:transition spd="slow"/>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标题 2"/>
          <p:cNvSpPr>
            <a:spLocks noGrp="true"/>
          </p:cNvSpPr>
          <p:nvPr>
            <p:ph type="title"/>
          </p:nvPr>
        </p:nvSpPr>
        <p:spPr>
          <a:xfrm>
            <a:off x="457200" y="428625"/>
            <a:ext cx="8229600" cy="357188"/>
          </a:xfrm>
        </p:spPr>
        <p:txBody>
          <a:bodyPr vert="horz" wrap="square" lIns="91440" tIns="45720" rIns="91440" bIns="45720" numCol="1" anchor="ctr" anchorCtr="false" compatLnSpc="true">
            <a:normAutofit fontScale="90000"/>
          </a:bodyPr>
          <a:lstStyle/>
          <a:p>
            <a:pPr marL="0" marR="0" lvl="0" indent="0" algn="ctr" defTabSz="914400" rtl="0" eaLnBrk="0" fontAlgn="base" latinLnBrk="0" hangingPunct="0">
              <a:lnSpc>
                <a:spcPct val="100000"/>
              </a:lnSpc>
              <a:spcBef>
                <a:spcPct val="0"/>
              </a:spcBef>
              <a:spcAft>
                <a:spcPct val="0"/>
              </a:spcAft>
              <a:buClrTx/>
              <a:buSzTx/>
              <a:buFontTx/>
              <a:buNone/>
              <a:defRPr/>
            </a:pPr>
            <a:r>
              <a:rPr kumimoji="0" lang="zh-CN" altLang="en-US" sz="4400" b="0" i="0" u="none" strike="noStrike" kern="0" cap="none" spc="0" normalizeH="0" baseline="0" noProof="0" dirty="0" smtClean="0">
                <a:ln>
                  <a:noFill/>
                </a:ln>
                <a:solidFill>
                  <a:schemeClr val="tx2"/>
                </a:solidFill>
                <a:effectLst/>
                <a:uLnTx/>
                <a:uFillTx/>
                <a:latin typeface="+mj-lt"/>
                <a:ea typeface="+mj-ea"/>
                <a:cs typeface="+mj-cs"/>
              </a:rPr>
              <a:t>    部分行业事业单位基本情况</a:t>
            </a:r>
            <a:br>
              <a:rPr kumimoji="0" lang="zh-CN" altLang="en-US" sz="4400" b="0" i="0" u="none" strike="noStrike" kern="0" cap="none" spc="0" normalizeH="0" baseline="0" noProof="0" dirty="0" smtClean="0">
                <a:ln>
                  <a:noFill/>
                </a:ln>
                <a:solidFill>
                  <a:schemeClr val="tx2"/>
                </a:solidFill>
                <a:effectLst/>
                <a:uLnTx/>
                <a:uFillTx/>
                <a:latin typeface="+mj-lt"/>
                <a:ea typeface="+mj-ea"/>
                <a:cs typeface="+mj-cs"/>
              </a:rPr>
            </a:br>
            <a:endParaRPr kumimoji="0" lang="zh-CN" altLang="en-US" sz="4400" b="0" i="0" u="none" strike="noStrike" kern="0" cap="none" spc="0" normalizeH="0" baseline="0" noProof="0" dirty="0">
              <a:ln>
                <a:noFill/>
              </a:ln>
              <a:solidFill>
                <a:schemeClr val="tx2"/>
              </a:solidFill>
              <a:effectLst/>
              <a:uLnTx/>
              <a:uFillTx/>
              <a:latin typeface="+mj-lt"/>
              <a:ea typeface="+mj-ea"/>
              <a:cs typeface="+mj-cs"/>
            </a:endParaRPr>
          </a:p>
        </p:txBody>
      </p:sp>
      <p:pic>
        <p:nvPicPr>
          <p:cNvPr id="9" name="内容占位符 8" descr="无标题3"/>
          <p:cNvPicPr>
            <a:picLocks noChangeAspect="true"/>
          </p:cNvPicPr>
          <p:nvPr>
            <p:ph idx="1"/>
          </p:nvPr>
        </p:nvPicPr>
        <p:blipFill>
          <a:blip r:embed="rId1"/>
          <a:stretch>
            <a:fillRect/>
          </a:stretch>
        </p:blipFill>
        <p:spPr>
          <a:xfrm>
            <a:off x="41275" y="1048385"/>
            <a:ext cx="9066530" cy="5808980"/>
          </a:xfrm>
          <a:prstGeom prst="rect">
            <a:avLst/>
          </a:prstGeom>
        </p:spPr>
      </p:pic>
      <p:sp>
        <p:nvSpPr>
          <p:cNvPr id="10" name="Oval 7"/>
          <p:cNvSpPr/>
          <p:nvPr/>
        </p:nvSpPr>
        <p:spPr>
          <a:xfrm>
            <a:off x="647700" y="981075"/>
            <a:ext cx="4481830" cy="428625"/>
          </a:xfrm>
          <a:prstGeom prst="ellipse">
            <a:avLst/>
          </a:prstGeom>
          <a:noFill/>
          <a:ln w="28575" cap="flat" cmpd="sng">
            <a:solidFill>
              <a:srgbClr val="FF0000"/>
            </a:solidFill>
            <a:prstDash val="solid"/>
            <a:round/>
            <a:headEnd type="none" w="med" len="med"/>
            <a:tailEnd type="none" w="med" len="med"/>
          </a:ln>
        </p:spPr>
        <p:txBody>
          <a:bodyPr wrap="none" anchor="ctr" anchorCtr="false"/>
          <a:p>
            <a:pPr algn="ctr"/>
            <a:endParaRPr lang="zh-CN" altLang="en-US" dirty="0">
              <a:latin typeface="Times New Roman" panose="02020603050405020304" pitchFamily="18" charset="0"/>
              <a:ea typeface="仿宋_GB2312" panose="02010609030101010101" pitchFamily="49" charset="-122"/>
            </a:endParaRPr>
          </a:p>
        </p:txBody>
      </p:sp>
      <p:sp>
        <p:nvSpPr>
          <p:cNvPr id="11" name="Oval 7"/>
          <p:cNvSpPr/>
          <p:nvPr/>
        </p:nvSpPr>
        <p:spPr>
          <a:xfrm>
            <a:off x="720090" y="2420938"/>
            <a:ext cx="928688" cy="214312"/>
          </a:xfrm>
          <a:prstGeom prst="ellipse">
            <a:avLst/>
          </a:prstGeom>
          <a:noFill/>
          <a:ln w="28575" cap="flat" cmpd="sng">
            <a:solidFill>
              <a:srgbClr val="FF0000"/>
            </a:solidFill>
            <a:prstDash val="solid"/>
            <a:round/>
            <a:headEnd type="none" w="med" len="med"/>
            <a:tailEnd type="none" w="med" len="med"/>
          </a:ln>
        </p:spPr>
        <p:txBody>
          <a:bodyPr wrap="none" anchor="ctr" anchorCtr="false"/>
          <a:p>
            <a:pPr algn="ctr"/>
            <a:endParaRPr lang="zh-CN" altLang="en-US" dirty="0">
              <a:latin typeface="Times New Roman" panose="02020603050405020304" pitchFamily="18" charset="0"/>
              <a:ea typeface="仿宋_GB2312" panose="02010609030101010101" pitchFamily="49" charset="-122"/>
            </a:endParaRPr>
          </a:p>
        </p:txBody>
      </p:sp>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blinds(horizontal)">
                                      <p:cBhvr>
                                        <p:cTn id="7" dur="500"/>
                                        <p:tgtEl>
                                          <p:spTgt spid="10"/>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11"/>
                                        </p:tgtEl>
                                        <p:attrNameLst>
                                          <p:attrName>style.visibility</p:attrName>
                                        </p:attrNameLst>
                                      </p:cBhvr>
                                      <p:to>
                                        <p:strVal val="visible"/>
                                      </p:to>
                                    </p:set>
                                    <p:animEffect transition="in" filter="blinds(horizontal)">
                                      <p:cBhvr>
                                        <p:cTn id="10"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bldLvl="0" animBg="true"/>
      <p:bldP spid="11" grpId="0" bldLvl="0" animBg="true"/>
    </p:bld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true"/>
          </p:cNvSpPr>
          <p:nvPr>
            <p:ph type="title"/>
          </p:nvPr>
        </p:nvSpPr>
        <p:spPr/>
        <p:txBody>
          <a:bodyPr/>
          <a:p>
            <a:endParaRPr lang="zh-CN" altLang="en-US"/>
          </a:p>
        </p:txBody>
      </p:sp>
      <p:pic>
        <p:nvPicPr>
          <p:cNvPr id="4" name="内容占位符 3" descr="无标题4"/>
          <p:cNvPicPr>
            <a:picLocks noChangeAspect="true"/>
          </p:cNvPicPr>
          <p:nvPr>
            <p:ph idx="1"/>
          </p:nvPr>
        </p:nvPicPr>
        <p:blipFill>
          <a:blip r:embed="rId1"/>
          <a:stretch>
            <a:fillRect/>
          </a:stretch>
        </p:blipFill>
        <p:spPr>
          <a:xfrm>
            <a:off x="20320" y="40005"/>
            <a:ext cx="9112250" cy="6817995"/>
          </a:xfrm>
          <a:prstGeom prst="rect">
            <a:avLst/>
          </a:prstGeom>
        </p:spPr>
      </p:pic>
      <p:sp>
        <p:nvSpPr>
          <p:cNvPr id="7" name="Oval 7"/>
          <p:cNvSpPr/>
          <p:nvPr/>
        </p:nvSpPr>
        <p:spPr>
          <a:xfrm>
            <a:off x="143510" y="1557020"/>
            <a:ext cx="1714500" cy="365125"/>
          </a:xfrm>
          <a:prstGeom prst="ellipse">
            <a:avLst/>
          </a:prstGeom>
          <a:noFill/>
          <a:ln w="28575" cap="flat" cmpd="sng">
            <a:solidFill>
              <a:srgbClr val="FF0000"/>
            </a:solidFill>
            <a:prstDash val="solid"/>
            <a:round/>
            <a:headEnd type="none" w="med" len="med"/>
            <a:tailEnd type="none" w="med" len="med"/>
          </a:ln>
        </p:spPr>
        <p:txBody>
          <a:bodyPr wrap="none" anchor="ctr" anchorCtr="false"/>
          <a:p>
            <a:pPr algn="ctr"/>
            <a:endParaRPr lang="zh-CN" altLang="en-US" dirty="0">
              <a:latin typeface="Times New Roman" panose="02020603050405020304" pitchFamily="18" charset="0"/>
              <a:ea typeface="仿宋_GB2312" panose="02010609030101010101" pitchFamily="49" charset="-122"/>
            </a:endParaRPr>
          </a:p>
        </p:txBody>
      </p:sp>
      <p:sp>
        <p:nvSpPr>
          <p:cNvPr id="8" name="Oval 7"/>
          <p:cNvSpPr/>
          <p:nvPr/>
        </p:nvSpPr>
        <p:spPr>
          <a:xfrm>
            <a:off x="71755" y="6489700"/>
            <a:ext cx="1714500" cy="365125"/>
          </a:xfrm>
          <a:prstGeom prst="ellipse">
            <a:avLst/>
          </a:prstGeom>
          <a:noFill/>
          <a:ln w="28575" cap="flat" cmpd="sng">
            <a:solidFill>
              <a:srgbClr val="FF0000"/>
            </a:solidFill>
            <a:prstDash val="solid"/>
            <a:round/>
            <a:headEnd type="none" w="med" len="med"/>
            <a:tailEnd type="none" w="med" len="med"/>
          </a:ln>
        </p:spPr>
        <p:txBody>
          <a:bodyPr wrap="none" anchor="ctr" anchorCtr="false"/>
          <a:p>
            <a:pPr algn="ctr"/>
            <a:endParaRPr lang="zh-CN" altLang="en-US" dirty="0">
              <a:latin typeface="Times New Roman" panose="02020603050405020304" pitchFamily="18" charset="0"/>
              <a:ea typeface="仿宋_GB2312" panose="02010609030101010101" pitchFamily="49" charset="-122"/>
            </a:endParaRPr>
          </a:p>
        </p:txBody>
      </p:sp>
      <p:sp>
        <p:nvSpPr>
          <p:cNvPr id="3" name="Oval 7"/>
          <p:cNvSpPr/>
          <p:nvPr/>
        </p:nvSpPr>
        <p:spPr>
          <a:xfrm>
            <a:off x="4396105" y="6021705"/>
            <a:ext cx="1043305" cy="431165"/>
          </a:xfrm>
          <a:prstGeom prst="ellipse">
            <a:avLst/>
          </a:prstGeom>
          <a:noFill/>
          <a:ln w="28575" cap="flat" cmpd="sng">
            <a:solidFill>
              <a:srgbClr val="FF0000"/>
            </a:solidFill>
            <a:prstDash val="solid"/>
            <a:round/>
            <a:headEnd type="none" w="med" len="med"/>
            <a:tailEnd type="none" w="med" len="med"/>
          </a:ln>
        </p:spPr>
        <p:txBody>
          <a:bodyPr wrap="none" anchor="ctr" anchorCtr="false"/>
          <a:p>
            <a:pPr algn="ctr"/>
            <a:endParaRPr lang="zh-CN" altLang="en-US" dirty="0">
              <a:latin typeface="Times New Roman" panose="02020603050405020304" pitchFamily="18" charset="0"/>
              <a:ea typeface="仿宋_GB2312" panose="02010609030101010101" pitchFamily="49" charset="-122"/>
            </a:endParaRPr>
          </a:p>
        </p:txBody>
      </p:sp>
      <p:sp>
        <p:nvSpPr>
          <p:cNvPr id="5" name="文本框 4"/>
          <p:cNvSpPr txBox="true"/>
          <p:nvPr/>
        </p:nvSpPr>
        <p:spPr>
          <a:xfrm>
            <a:off x="4658360" y="6115685"/>
            <a:ext cx="3182620" cy="337185"/>
          </a:xfrm>
          <a:prstGeom prst="rect">
            <a:avLst/>
          </a:prstGeom>
          <a:noFill/>
        </p:spPr>
        <p:txBody>
          <a:bodyPr wrap="square" rtlCol="0">
            <a:spAutoFit/>
          </a:bodyPr>
          <a:p>
            <a:r>
              <a:rPr lang="zh-CN" altLang="en-US" sz="1600" b="1">
                <a:solidFill>
                  <a:schemeClr val="bg2"/>
                </a:solidFill>
              </a:rPr>
              <a:t>待定</a:t>
            </a:r>
            <a:endParaRPr lang="zh-CN" altLang="en-US" sz="1600" b="1">
              <a:solidFill>
                <a:schemeClr val="bg2"/>
              </a:solidFill>
            </a:endParaRPr>
          </a:p>
        </p:txBody>
      </p:sp>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linds(horizontal)">
                                      <p:cBhvr>
                                        <p:cTn id="7" dur="500"/>
                                        <p:tgtEl>
                                          <p:spTgt spid="7"/>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blinds(horizontal)">
                                      <p:cBhvr>
                                        <p:cTn id="10" dur="500"/>
                                        <p:tgtEl>
                                          <p:spTgt spid="8"/>
                                        </p:tgtEl>
                                      </p:cBhvr>
                                    </p:animEffect>
                                  </p:childTnLst>
                                </p:cTn>
                              </p:par>
                              <p:par>
                                <p:cTn id="11" presetID="3" presetClass="entr" presetSubtype="10" fill="hold" grpId="0"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blinds(horizontal)">
                                      <p:cBhvr>
                                        <p:cTn id="13"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ldLvl="0" animBg="true"/>
      <p:bldP spid="8" grpId="0" bldLvl="0" animBg="true"/>
      <p:bldP spid="3" grpId="0" bldLvl="0" animBg="true"/>
    </p:bld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true"/>
          </p:cNvSpPr>
          <p:nvPr>
            <p:ph type="title"/>
          </p:nvPr>
        </p:nvSpPr>
        <p:spPr/>
        <p:txBody>
          <a:bodyPr/>
          <a:p>
            <a:endParaRPr lang="zh-CN" altLang="en-US"/>
          </a:p>
        </p:txBody>
      </p:sp>
      <p:pic>
        <p:nvPicPr>
          <p:cNvPr id="4" name="内容占位符 3" descr="无标题4"/>
          <p:cNvPicPr>
            <a:picLocks noChangeAspect="true"/>
          </p:cNvPicPr>
          <p:nvPr>
            <p:ph idx="1"/>
          </p:nvPr>
        </p:nvPicPr>
        <p:blipFill>
          <a:blip r:embed="rId1"/>
          <a:stretch>
            <a:fillRect/>
          </a:stretch>
        </p:blipFill>
        <p:spPr>
          <a:xfrm>
            <a:off x="20320" y="40005"/>
            <a:ext cx="9112250" cy="6817995"/>
          </a:xfrm>
          <a:prstGeom prst="rect">
            <a:avLst/>
          </a:prstGeom>
        </p:spPr>
      </p:pic>
      <p:sp>
        <p:nvSpPr>
          <p:cNvPr id="10" name="Rectangle 16"/>
          <p:cNvSpPr/>
          <p:nvPr/>
        </p:nvSpPr>
        <p:spPr>
          <a:xfrm>
            <a:off x="222250" y="1143000"/>
            <a:ext cx="2254250" cy="1109663"/>
          </a:xfrm>
          <a:prstGeom prst="rect">
            <a:avLst/>
          </a:prstGeom>
          <a:solidFill>
            <a:schemeClr val="bg1">
              <a:alpha val="0"/>
            </a:schemeClr>
          </a:solidFill>
          <a:ln w="28575" cap="flat" cmpd="sng">
            <a:solidFill>
              <a:srgbClr val="FF0000"/>
            </a:solidFill>
            <a:prstDash val="solid"/>
            <a:miter/>
            <a:headEnd type="none" w="med" len="med"/>
            <a:tailEnd type="none" w="med" len="med"/>
          </a:ln>
        </p:spPr>
        <p:txBody>
          <a:bodyPr wrap="none" anchor="ctr" anchorCtr="false"/>
          <a:p>
            <a:pPr algn="ctr"/>
            <a:endParaRPr lang="zh-CN" altLang="en-US" b="1" dirty="0">
              <a:latin typeface="Tahoma" panose="020B0604030504040204" pitchFamily="34" charset="0"/>
              <a:ea typeface="仿宋_GB2312" panose="02010609030101010101" pitchFamily="49" charset="-122"/>
            </a:endParaRPr>
          </a:p>
        </p:txBody>
      </p:sp>
      <p:sp>
        <p:nvSpPr>
          <p:cNvPr id="3" name="Oval 7"/>
          <p:cNvSpPr/>
          <p:nvPr/>
        </p:nvSpPr>
        <p:spPr>
          <a:xfrm>
            <a:off x="359728" y="5696903"/>
            <a:ext cx="3000375" cy="428625"/>
          </a:xfrm>
          <a:prstGeom prst="ellipse">
            <a:avLst/>
          </a:prstGeom>
          <a:noFill/>
          <a:ln w="28575" cap="flat" cmpd="sng">
            <a:solidFill>
              <a:srgbClr val="FF0000"/>
            </a:solidFill>
            <a:prstDash val="solid"/>
            <a:round/>
            <a:headEnd type="none" w="med" len="med"/>
            <a:tailEnd type="none" w="med" len="med"/>
          </a:ln>
        </p:spPr>
        <p:txBody>
          <a:bodyPr wrap="none" anchor="ctr" anchorCtr="false"/>
          <a:p>
            <a:pPr algn="ctr"/>
            <a:endParaRPr lang="zh-CN" altLang="en-US" dirty="0">
              <a:latin typeface="Times New Roman" panose="02020603050405020304" pitchFamily="18" charset="0"/>
              <a:ea typeface="仿宋_GB2312" panose="02010609030101010101" pitchFamily="49" charset="-122"/>
            </a:endParaRPr>
          </a:p>
        </p:txBody>
      </p:sp>
      <p:sp>
        <p:nvSpPr>
          <p:cNvPr id="9" name="Rectangle 16"/>
          <p:cNvSpPr>
            <a:spLocks noChangeArrowheads="true"/>
          </p:cNvSpPr>
          <p:nvPr/>
        </p:nvSpPr>
        <p:spPr bwMode="auto">
          <a:xfrm>
            <a:off x="3698875" y="3127375"/>
            <a:ext cx="4381500" cy="2592388"/>
          </a:xfrm>
          <a:prstGeom prst="rect">
            <a:avLst/>
          </a:prstGeom>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false"/>
          </a:gradFill>
          <a:ln w="28575" algn="ctr">
            <a:solidFill>
              <a:srgbClr val="FF0000"/>
            </a:solidFill>
            <a:miter lim="800000"/>
          </a:ln>
        </p:spPr>
        <p:txBody>
          <a:bodyPr wrap="none" anchor="ctr"/>
          <a:p>
            <a:pPr marL="0" marR="0" lvl="0" indent="0" algn="ctr" defTabSz="914400" rtl="0" eaLnBrk="1" fontAlgn="base" latinLnBrk="0" hangingPunct="1">
              <a:lnSpc>
                <a:spcPct val="150000"/>
              </a:lnSpc>
              <a:spcBef>
                <a:spcPct val="0"/>
              </a:spcBef>
              <a:spcAft>
                <a:spcPct val="0"/>
              </a:spcAft>
              <a:buClrTx/>
              <a:buSzTx/>
              <a:buFontTx/>
              <a:buNone/>
              <a:defRPr/>
            </a:pPr>
            <a:r>
              <a:rPr kumimoji="0" lang="zh-CN" altLang="en-US" sz="2000" b="1" i="0" u="none" strike="noStrike" kern="1200" cap="none" spc="0" normalizeH="0" baseline="0" noProof="0" dirty="0">
                <a:ln>
                  <a:noFill/>
                </a:ln>
                <a:solidFill>
                  <a:srgbClr val="000000"/>
                </a:solidFill>
                <a:effectLst/>
                <a:uLnTx/>
                <a:uFillTx/>
                <a:latin typeface="黑体" panose="02010609060101010101" pitchFamily="2" charset="-122"/>
                <a:ea typeface="黑体" panose="02010609060101010101" pitchFamily="2" charset="-122"/>
                <a:cs typeface="+mn-cs"/>
              </a:rPr>
              <a:t>本部分数据主要取自</a:t>
            </a:r>
            <a:r>
              <a:rPr kumimoji="0" lang="zh-CN" altLang="en-US" sz="2000" b="1" i="0" u="none" strike="noStrike" kern="1200" cap="none" spc="0" normalizeH="0" baseline="0" noProof="0" dirty="0">
                <a:ln>
                  <a:noFill/>
                </a:ln>
                <a:solidFill>
                  <a:srgbClr val="000000"/>
                </a:solidFill>
                <a:effectLst/>
                <a:uLnTx/>
                <a:uFillTx/>
                <a:latin typeface="Times New Roman" panose="02020603050405020304" pitchFamily="18" charset="0"/>
                <a:ea typeface="黑体" panose="02010609060101010101" pitchFamily="2" charset="-122"/>
                <a:cs typeface="+mn-cs"/>
              </a:rPr>
              <a:t>“</a:t>
            </a:r>
            <a:r>
              <a:rPr kumimoji="0" lang="zh-CN" altLang="en-US" sz="2000" b="1" i="0" u="none" strike="noStrike" kern="1200" cap="none" spc="0" normalizeH="0" baseline="0" noProof="0" dirty="0">
                <a:ln>
                  <a:noFill/>
                </a:ln>
                <a:solidFill>
                  <a:srgbClr val="FF0000"/>
                </a:solidFill>
                <a:effectLst/>
                <a:uLnTx/>
                <a:uFillTx/>
                <a:latin typeface="黑体" panose="02010609060101010101" pitchFamily="2" charset="-122"/>
                <a:ea typeface="黑体" panose="02010609060101010101" pitchFamily="2" charset="-122"/>
                <a:cs typeface="+mn-cs"/>
              </a:rPr>
              <a:t>资产负债表</a:t>
            </a:r>
            <a:r>
              <a:rPr kumimoji="0" lang="zh-CN" altLang="en-US" sz="2000" b="1" i="0" u="none" strike="noStrike" kern="1200" cap="none" spc="0" normalizeH="0" baseline="0" noProof="0" dirty="0">
                <a:ln>
                  <a:noFill/>
                </a:ln>
                <a:solidFill>
                  <a:srgbClr val="000000"/>
                </a:solidFill>
                <a:effectLst/>
                <a:uLnTx/>
                <a:uFillTx/>
                <a:latin typeface="Times New Roman" panose="02020603050405020304" pitchFamily="18" charset="0"/>
                <a:ea typeface="黑体" panose="02010609060101010101" pitchFamily="2" charset="-122"/>
                <a:cs typeface="+mn-cs"/>
              </a:rPr>
              <a:t>”</a:t>
            </a:r>
            <a:endParaRPr kumimoji="0" lang="zh-CN" altLang="en-US" sz="2000" b="1" i="0" u="none" strike="noStrike" kern="1200" cap="none" spc="0" normalizeH="0" baseline="0" noProof="0" dirty="0">
              <a:ln>
                <a:noFill/>
              </a:ln>
              <a:solidFill>
                <a:srgbClr val="000000"/>
              </a:solidFill>
              <a:effectLst/>
              <a:uLnTx/>
              <a:uFillTx/>
              <a:latin typeface="黑体" panose="02010609060101010101" pitchFamily="2" charset="-122"/>
              <a:ea typeface="黑体" panose="02010609060101010101" pitchFamily="2" charset="-122"/>
              <a:cs typeface="+mn-cs"/>
            </a:endParaRPr>
          </a:p>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en-US" sz="2000" b="1" i="0" u="none" strike="noStrike" kern="1200" cap="none" spc="0" normalizeH="0" baseline="0" noProof="0" dirty="0">
                <a:ln>
                  <a:noFill/>
                </a:ln>
                <a:solidFill>
                  <a:srgbClr val="000000"/>
                </a:solidFill>
                <a:effectLst/>
                <a:uLnTx/>
                <a:uFillTx/>
                <a:latin typeface="黑体" panose="02010609060101010101" pitchFamily="2" charset="-122"/>
                <a:ea typeface="黑体" panose="02010609060101010101" pitchFamily="2" charset="-122"/>
                <a:cs typeface="+mn-cs"/>
              </a:rPr>
              <a:t>           </a:t>
            </a:r>
            <a:endParaRPr kumimoji="0" lang="zh-CN" altLang="en-US" sz="2000" b="1" i="0" u="none" strike="noStrike" kern="1200" cap="none" spc="0" normalizeH="0" baseline="0" noProof="0" dirty="0">
              <a:ln>
                <a:noFill/>
              </a:ln>
              <a:solidFill>
                <a:srgbClr val="000000"/>
              </a:solidFill>
              <a:effectLst/>
              <a:uLnTx/>
              <a:uFillTx/>
              <a:latin typeface="黑体" panose="02010609060101010101" pitchFamily="2" charset="-122"/>
              <a:ea typeface="黑体" panose="02010609060101010101" pitchFamily="2" charset="-122"/>
              <a:cs typeface="+mn-cs"/>
            </a:endParaRPr>
          </a:p>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en-US" sz="2000" b="1" i="0" u="none" strike="noStrike" kern="1200" cap="none" spc="0" normalizeH="0" baseline="0" noProof="0" dirty="0">
                <a:ln>
                  <a:noFill/>
                </a:ln>
                <a:solidFill>
                  <a:srgbClr val="000000"/>
                </a:solidFill>
                <a:effectLst/>
                <a:uLnTx/>
                <a:uFillTx/>
                <a:latin typeface="黑体" panose="02010609060101010101" pitchFamily="2" charset="-122"/>
                <a:ea typeface="黑体" panose="02010609060101010101" pitchFamily="2" charset="-122"/>
                <a:cs typeface="+mn-cs"/>
              </a:rPr>
              <a:t> 注意：大多数据可以依据</a:t>
            </a:r>
            <a:endParaRPr kumimoji="0" lang="en-US" altLang="zh-CN" sz="2000" b="1" i="0" u="none" strike="noStrike" kern="1200" cap="none" spc="0" normalizeH="0" baseline="0" noProof="0" dirty="0">
              <a:ln>
                <a:noFill/>
              </a:ln>
              <a:solidFill>
                <a:srgbClr val="000000"/>
              </a:solidFill>
              <a:effectLst/>
              <a:uLnTx/>
              <a:uFillTx/>
              <a:latin typeface="黑体" panose="02010609060101010101" pitchFamily="2" charset="-122"/>
              <a:ea typeface="黑体" panose="02010609060101010101" pitchFamily="2" charset="-122"/>
              <a:cs typeface="+mn-cs"/>
            </a:endParaRPr>
          </a:p>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en-US" sz="2000" b="1" i="0" u="none" strike="noStrike" kern="1200" cap="none" spc="0" normalizeH="0" baseline="0" noProof="0" dirty="0">
                <a:ln>
                  <a:noFill/>
                </a:ln>
                <a:solidFill>
                  <a:srgbClr val="000000"/>
                </a:solidFill>
                <a:effectLst/>
                <a:uLnTx/>
                <a:uFillTx/>
                <a:latin typeface="黑体" panose="02010609060101010101" pitchFamily="2" charset="-122"/>
                <a:ea typeface="黑体" panose="02010609060101010101" pitchFamily="2" charset="-122"/>
                <a:cs typeface="+mn-cs"/>
              </a:rPr>
              <a:t>财务报表直接取数，各指标</a:t>
            </a:r>
            <a:endParaRPr kumimoji="0" lang="en-US" altLang="zh-CN" sz="2000" b="1" i="0" u="none" strike="noStrike" kern="1200" cap="none" spc="0" normalizeH="0" baseline="0" noProof="0" dirty="0">
              <a:ln>
                <a:noFill/>
              </a:ln>
              <a:solidFill>
                <a:srgbClr val="000000"/>
              </a:solidFill>
              <a:effectLst/>
              <a:uLnTx/>
              <a:uFillTx/>
              <a:latin typeface="黑体" panose="02010609060101010101" pitchFamily="2" charset="-122"/>
              <a:ea typeface="黑体" panose="02010609060101010101" pitchFamily="2" charset="-122"/>
              <a:cs typeface="+mn-cs"/>
            </a:endParaRPr>
          </a:p>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en-US" sz="2000" b="1" i="0" u="none" strike="noStrike" kern="1200" cap="none" spc="0" normalizeH="0" baseline="0" noProof="0" dirty="0">
                <a:ln>
                  <a:noFill/>
                </a:ln>
                <a:solidFill>
                  <a:srgbClr val="000000"/>
                </a:solidFill>
                <a:effectLst/>
                <a:uLnTx/>
                <a:uFillTx/>
                <a:latin typeface="黑体" panose="02010609060101010101" pitchFamily="2" charset="-122"/>
                <a:ea typeface="黑体" panose="02010609060101010101" pitchFamily="2" charset="-122"/>
                <a:cs typeface="+mn-cs"/>
              </a:rPr>
              <a:t>填报应以</a:t>
            </a:r>
            <a:r>
              <a:rPr kumimoji="0" lang="zh-CN" altLang="en-US" sz="2000" b="1" i="0" u="none" strike="noStrike" kern="1200" cap="none" spc="0" normalizeH="0" baseline="0" noProof="0" dirty="0">
                <a:ln>
                  <a:noFill/>
                </a:ln>
                <a:solidFill>
                  <a:srgbClr val="FF0000"/>
                </a:solidFill>
                <a:effectLst/>
                <a:uLnTx/>
                <a:uFillTx/>
                <a:latin typeface="黑体" panose="02010609060101010101" pitchFamily="2" charset="-122"/>
                <a:ea typeface="黑体" panose="02010609060101010101" pitchFamily="2" charset="-122"/>
                <a:cs typeface="+mn-cs"/>
              </a:rPr>
              <a:t>会计帐</a:t>
            </a:r>
            <a:r>
              <a:rPr kumimoji="0" lang="zh-CN" altLang="en-US" sz="2000" b="1" i="0" u="none" strike="noStrike" kern="1200" cap="none" spc="0" normalizeH="0" baseline="0" noProof="0" dirty="0">
                <a:ln>
                  <a:noFill/>
                </a:ln>
                <a:solidFill>
                  <a:srgbClr val="000000"/>
                </a:solidFill>
                <a:effectLst/>
                <a:uLnTx/>
                <a:uFillTx/>
                <a:latin typeface="黑体" panose="02010609060101010101" pitchFamily="2" charset="-122"/>
                <a:ea typeface="黑体" panose="02010609060101010101" pitchFamily="2" charset="-122"/>
                <a:cs typeface="+mn-cs"/>
              </a:rPr>
              <a:t>数据为准。</a:t>
            </a:r>
            <a:endParaRPr kumimoji="0" lang="zh-CN" altLang="en-US" sz="2000" b="1" i="0" u="none" strike="noStrike" kern="1200" cap="none" spc="0" normalizeH="0" baseline="0" noProof="0" dirty="0">
              <a:ln>
                <a:noFill/>
              </a:ln>
              <a:solidFill>
                <a:srgbClr val="FFCC00"/>
              </a:solidFill>
              <a:effectLst/>
              <a:uLnTx/>
              <a:uFillTx/>
              <a:latin typeface="Tahoma" panose="020B0604030504040204" pitchFamily="34" charset="0"/>
              <a:ea typeface="宋体" pitchFamily="2" charset="-122"/>
              <a:cs typeface="+mn-cs"/>
            </a:endParaRPr>
          </a:p>
        </p:txBody>
      </p:sp>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blinds(horizontal)">
                                      <p:cBhvr>
                                        <p:cTn id="7" dur="1000"/>
                                        <p:tgtEl>
                                          <p:spTgt spid="10"/>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blinds(horizontal)">
                                      <p:cBhvr>
                                        <p:cTn id="10" dur="500"/>
                                        <p:tgtEl>
                                          <p:spTgt spid="3"/>
                                        </p:tgtEl>
                                      </p:cBhvr>
                                    </p:animEffect>
                                  </p:childTnLst>
                                </p:cTn>
                              </p:par>
                            </p:childTnLst>
                          </p:cTn>
                        </p:par>
                        <p:par>
                          <p:cTn id="11" fill="hold">
                            <p:stCondLst>
                              <p:cond delay="1000"/>
                            </p:stCondLst>
                            <p:childTnLst>
                              <p:par>
                                <p:cTn id="12" presetID="3" presetClass="entr" presetSubtype="10" fill="hold" grpId="0" nodeType="afterEffect">
                                  <p:stCondLst>
                                    <p:cond delay="0"/>
                                  </p:stCondLst>
                                  <p:childTnLst>
                                    <p:set>
                                      <p:cBhvr>
                                        <p:cTn id="13" dur="1" fill="hold">
                                          <p:stCondLst>
                                            <p:cond delay="0"/>
                                          </p:stCondLst>
                                        </p:cTn>
                                        <p:tgtEl>
                                          <p:spTgt spid="9"/>
                                        </p:tgtEl>
                                        <p:attrNameLst>
                                          <p:attrName>style.visibility</p:attrName>
                                        </p:attrNameLst>
                                      </p:cBhvr>
                                      <p:to>
                                        <p:strVal val="visible"/>
                                      </p:to>
                                    </p:set>
                                    <p:animEffect transition="in" filter="blinds(horizontal)">
                                      <p:cBhvr>
                                        <p:cTn id="14" dur="1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bldLvl="0" animBg="true"/>
      <p:bldP spid="3" grpId="0" bldLvl="0" animBg="true"/>
      <p:bldP spid="9" grpId="0" bldLvl="0" animBg="true"/>
    </p:bld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true"/>
          </p:cNvSpPr>
          <p:nvPr>
            <p:ph type="title"/>
          </p:nvPr>
        </p:nvSpPr>
        <p:spPr/>
        <p:txBody>
          <a:bodyPr/>
          <a:p>
            <a:endParaRPr lang="zh-CN" altLang="en-US"/>
          </a:p>
        </p:txBody>
      </p:sp>
      <p:pic>
        <p:nvPicPr>
          <p:cNvPr id="4" name="内容占位符 3" descr="无标题4"/>
          <p:cNvPicPr>
            <a:picLocks noChangeAspect="true"/>
          </p:cNvPicPr>
          <p:nvPr>
            <p:ph idx="1"/>
          </p:nvPr>
        </p:nvPicPr>
        <p:blipFill>
          <a:blip r:embed="rId1"/>
          <a:stretch>
            <a:fillRect/>
          </a:stretch>
        </p:blipFill>
        <p:spPr>
          <a:xfrm>
            <a:off x="20320" y="40005"/>
            <a:ext cx="9112250" cy="6817995"/>
          </a:xfrm>
          <a:prstGeom prst="rect">
            <a:avLst/>
          </a:prstGeom>
        </p:spPr>
      </p:pic>
      <p:sp>
        <p:nvSpPr>
          <p:cNvPr id="8" name="Oval 7"/>
          <p:cNvSpPr/>
          <p:nvPr/>
        </p:nvSpPr>
        <p:spPr>
          <a:xfrm>
            <a:off x="215900" y="5697220"/>
            <a:ext cx="3201035" cy="365125"/>
          </a:xfrm>
          <a:prstGeom prst="ellipse">
            <a:avLst/>
          </a:prstGeom>
          <a:noFill/>
          <a:ln w="28575" cap="flat" cmpd="sng">
            <a:solidFill>
              <a:srgbClr val="FF0000"/>
            </a:solidFill>
            <a:prstDash val="solid"/>
            <a:round/>
            <a:headEnd type="none" w="med" len="med"/>
            <a:tailEnd type="none" w="med" len="med"/>
          </a:ln>
        </p:spPr>
        <p:txBody>
          <a:bodyPr wrap="none" anchor="ctr" anchorCtr="false"/>
          <a:p>
            <a:pPr algn="ctr"/>
            <a:endParaRPr lang="zh-CN" altLang="en-US" dirty="0">
              <a:latin typeface="Times New Roman" panose="02020603050405020304" pitchFamily="18" charset="0"/>
              <a:ea typeface="仿宋_GB2312" panose="02010609030101010101" pitchFamily="49" charset="-122"/>
            </a:endParaRPr>
          </a:p>
        </p:txBody>
      </p:sp>
      <p:sp>
        <p:nvSpPr>
          <p:cNvPr id="3" name="AutoShape 5"/>
          <p:cNvSpPr/>
          <p:nvPr/>
        </p:nvSpPr>
        <p:spPr bwMode="auto">
          <a:xfrm>
            <a:off x="3571875" y="1593215"/>
            <a:ext cx="5513705" cy="3571240"/>
          </a:xfrm>
          <a:prstGeom prst="borderCallout2">
            <a:avLst>
              <a:gd name="adj1" fmla="val 97040"/>
              <a:gd name="adj2" fmla="val -1105"/>
              <a:gd name="adj3" fmla="val 101333"/>
              <a:gd name="adj4" fmla="val -7126"/>
              <a:gd name="adj5" fmla="val 111612"/>
              <a:gd name="adj6" fmla="val -13336"/>
            </a:avLst>
          </a:prstGeom>
          <a:solidFill>
            <a:srgbClr val="FFFF00"/>
          </a:solidFill>
          <a:ln w="9525" algn="ctr">
            <a:solidFill>
              <a:srgbClr val="FF0000"/>
            </a:solidFill>
            <a:miter lim="800000"/>
          </a:ln>
        </p:spPr>
        <p:txBody>
          <a:bodyPr/>
          <a:p>
            <a:pPr marL="0" marR="0" lvl="0" indent="457200" algn="l" defTabSz="914400" rtl="0" eaLnBrk="1" fontAlgn="ctr" latinLnBrk="0" hangingPunct="1">
              <a:lnSpc>
                <a:spcPct val="150000"/>
              </a:lnSpc>
              <a:spcBef>
                <a:spcPct val="0"/>
              </a:spcBef>
              <a:spcAft>
                <a:spcPct val="0"/>
              </a:spcAft>
              <a:buClrTx/>
              <a:buSzTx/>
              <a:buFontTx/>
              <a:buNone/>
              <a:defRPr/>
            </a:pPr>
            <a:r>
              <a:rPr lang="zh-CN" altLang="en-US" sz="2400" b="1" noProof="0" dirty="0">
                <a:ln>
                  <a:noFill/>
                </a:ln>
                <a:solidFill>
                  <a:schemeClr val="bg2"/>
                </a:solidFill>
                <a:effectLst/>
                <a:uLnTx/>
                <a:uFillTx/>
                <a:latin typeface="+mn-ea"/>
                <a:ea typeface="+mn-ea"/>
                <a:sym typeface="+mn-ea"/>
              </a:rPr>
              <a:t>指单位按有关规定应付给职工及为职工支付的各种薪酬。包括基本工资、绩效工资、国家统一规定的津贴补贴、改革性补贴、社会保险费、住房公积金等。根据会计相关科目本年贷方累计发生额分析填报。</a:t>
            </a:r>
            <a:endParaRPr kumimoji="0" lang="zh-CN" altLang="en-US" sz="2400" b="1" i="0" u="none" strike="noStrike" kern="1200" cap="none" spc="0" normalizeH="0" baseline="0" noProof="0" dirty="0">
              <a:ln>
                <a:noFill/>
              </a:ln>
              <a:solidFill>
                <a:schemeClr val="bg2"/>
              </a:solidFill>
              <a:effectLst/>
              <a:uLnTx/>
              <a:uFillTx/>
              <a:latin typeface="+mn-ea"/>
              <a:ea typeface="+mn-ea"/>
              <a:cs typeface="+mn-cs"/>
            </a:endParaRPr>
          </a:p>
          <a:p>
            <a:pPr marL="0" marR="0" lvl="0" indent="457200" algn="l" defTabSz="914400" rtl="0" eaLnBrk="1" fontAlgn="ctr" latinLnBrk="0" hangingPunct="1">
              <a:lnSpc>
                <a:spcPct val="150000"/>
              </a:lnSpc>
              <a:spcBef>
                <a:spcPct val="0"/>
              </a:spcBef>
              <a:spcAft>
                <a:spcPct val="0"/>
              </a:spcAft>
              <a:buClrTx/>
              <a:buSzTx/>
              <a:buFontTx/>
              <a:buNone/>
              <a:defRPr/>
            </a:pPr>
            <a:endParaRPr kumimoji="0" lang="zh-CN" altLang="en-US" sz="2400" b="1" i="0" u="none" strike="noStrike" kern="1200" cap="none" spc="0" normalizeH="0" baseline="0" noProof="0" dirty="0">
              <a:ln>
                <a:noFill/>
              </a:ln>
              <a:solidFill>
                <a:schemeClr val="bg2"/>
              </a:solidFill>
              <a:effectLst/>
              <a:uLnTx/>
              <a:uFillTx/>
              <a:latin typeface="+mn-ea"/>
              <a:ea typeface="+mn-ea"/>
              <a:cs typeface="+mn-cs"/>
            </a:endParaRPr>
          </a:p>
        </p:txBody>
      </p:sp>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blinds(horizontal)">
                                      <p:cBhvr>
                                        <p:cTn id="7" dur="500"/>
                                        <p:tgtEl>
                                          <p:spTgt spid="8"/>
                                        </p:tgtEl>
                                      </p:cBhvr>
                                    </p:animEffect>
                                  </p:childTnLst>
                                </p:cTn>
                              </p:par>
                            </p:childTnLst>
                          </p:cTn>
                        </p:par>
                        <p:par>
                          <p:cTn id="8" fill="hold">
                            <p:stCondLst>
                              <p:cond delay="500"/>
                            </p:stCondLst>
                            <p:childTnLst>
                              <p:par>
                                <p:cTn id="9" presetID="3" presetClass="entr" presetSubtype="10"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blinds(horizontal)">
                                      <p:cBhvr>
                                        <p:cTn id="11" dur="1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ldLvl="0" animBg="true"/>
      <p:bldP spid="3" grpId="0" bldLvl="0" animBg="true"/>
    </p:bld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true"/>
          </p:cNvSpPr>
          <p:nvPr>
            <p:ph type="title"/>
          </p:nvPr>
        </p:nvSpPr>
        <p:spPr/>
        <p:txBody>
          <a:bodyPr/>
          <a:p>
            <a:endParaRPr lang="zh-CN" altLang="en-US"/>
          </a:p>
        </p:txBody>
      </p:sp>
      <p:pic>
        <p:nvPicPr>
          <p:cNvPr id="4" name="内容占位符 3" descr="无标题4"/>
          <p:cNvPicPr>
            <a:picLocks noChangeAspect="true"/>
          </p:cNvPicPr>
          <p:nvPr>
            <p:ph idx="1"/>
          </p:nvPr>
        </p:nvPicPr>
        <p:blipFill>
          <a:blip r:embed="rId1"/>
          <a:stretch>
            <a:fillRect/>
          </a:stretch>
        </p:blipFill>
        <p:spPr>
          <a:xfrm>
            <a:off x="20320" y="40005"/>
            <a:ext cx="9112250" cy="6817995"/>
          </a:xfrm>
          <a:prstGeom prst="rect">
            <a:avLst/>
          </a:prstGeom>
        </p:spPr>
      </p:pic>
      <p:sp>
        <p:nvSpPr>
          <p:cNvPr id="8" name="Oval 7"/>
          <p:cNvSpPr/>
          <p:nvPr/>
        </p:nvSpPr>
        <p:spPr>
          <a:xfrm>
            <a:off x="215900" y="5697220"/>
            <a:ext cx="3181350" cy="365125"/>
          </a:xfrm>
          <a:prstGeom prst="ellipse">
            <a:avLst/>
          </a:prstGeom>
          <a:noFill/>
          <a:ln w="28575" cap="flat" cmpd="sng">
            <a:solidFill>
              <a:srgbClr val="FF0000"/>
            </a:solidFill>
            <a:prstDash val="solid"/>
            <a:round/>
            <a:headEnd type="none" w="med" len="med"/>
            <a:tailEnd type="none" w="med" len="med"/>
          </a:ln>
        </p:spPr>
        <p:txBody>
          <a:bodyPr wrap="none" anchor="ctr" anchorCtr="false"/>
          <a:p>
            <a:pPr algn="ctr"/>
            <a:endParaRPr lang="zh-CN" altLang="en-US" dirty="0">
              <a:latin typeface="Times New Roman" panose="02020603050405020304" pitchFamily="18" charset="0"/>
              <a:ea typeface="仿宋_GB2312" panose="02010609030101010101" pitchFamily="49" charset="-122"/>
            </a:endParaRPr>
          </a:p>
        </p:txBody>
      </p:sp>
      <p:sp>
        <p:nvSpPr>
          <p:cNvPr id="9" name="AutoShape 5"/>
          <p:cNvSpPr/>
          <p:nvPr/>
        </p:nvSpPr>
        <p:spPr bwMode="auto">
          <a:xfrm>
            <a:off x="3419793" y="2457133"/>
            <a:ext cx="5513388" cy="2994025"/>
          </a:xfrm>
          <a:prstGeom prst="borderCallout2">
            <a:avLst>
              <a:gd name="adj1" fmla="val 72504"/>
              <a:gd name="adj2" fmla="val -1335"/>
              <a:gd name="adj3" fmla="val 88660"/>
              <a:gd name="adj4" fmla="val -17492"/>
              <a:gd name="adj5" fmla="val 105227"/>
              <a:gd name="adj6" fmla="val -22902"/>
            </a:avLst>
          </a:prstGeom>
          <a:solidFill>
            <a:srgbClr val="FFFF00"/>
          </a:solidFill>
          <a:ln w="9525" algn="ctr">
            <a:solidFill>
              <a:srgbClr val="FF0000"/>
            </a:solidFill>
            <a:miter lim="800000"/>
          </a:ln>
        </p:spPr>
        <p:txBody>
          <a:bodyPr/>
          <a:p>
            <a:pPr marL="0" marR="0" lvl="0" indent="457200" algn="l" defTabSz="914400" rtl="0" eaLnBrk="1" fontAlgn="ctr" latinLnBrk="0" hangingPunct="1">
              <a:lnSpc>
                <a:spcPct val="150000"/>
              </a:lnSpc>
              <a:spcBef>
                <a:spcPct val="0"/>
              </a:spcBef>
              <a:spcAft>
                <a:spcPct val="0"/>
              </a:spcAft>
              <a:buClrTx/>
              <a:buSzTx/>
              <a:buFontTx/>
              <a:buNone/>
              <a:defRPr/>
            </a:pPr>
            <a:r>
              <a:rPr kumimoji="0" lang="en-US" altLang="zh-CN" sz="2400" b="1" i="0" u="none" strike="noStrike" kern="1200" cap="none" spc="0" normalizeH="0" baseline="0" noProof="0" dirty="0">
                <a:ln>
                  <a:noFill/>
                </a:ln>
                <a:solidFill>
                  <a:schemeClr val="bg2"/>
                </a:solidFill>
                <a:effectLst/>
                <a:uLnTx/>
                <a:uFillTx/>
                <a:latin typeface="+mn-ea"/>
                <a:ea typeface="+mn-ea"/>
                <a:cs typeface="+mn-cs"/>
              </a:rPr>
              <a:t>1、</a:t>
            </a:r>
            <a:r>
              <a:rPr kumimoji="0" lang="zh-CN" altLang="en-US" sz="2400" b="1" i="0" u="none" strike="noStrike" kern="1200" cap="none" spc="0" normalizeH="0" baseline="0" noProof="0" dirty="0">
                <a:ln>
                  <a:noFill/>
                </a:ln>
                <a:solidFill>
                  <a:schemeClr val="bg2"/>
                </a:solidFill>
                <a:effectLst/>
                <a:uLnTx/>
                <a:uFillTx/>
                <a:latin typeface="+mn-ea"/>
                <a:ea typeface="+mn-ea"/>
                <a:cs typeface="+mn-cs"/>
              </a:rPr>
              <a:t>贷方累计发生额等于指标解释各项之和可直接填报；</a:t>
            </a:r>
            <a:endParaRPr kumimoji="0" lang="en-US" altLang="zh-CN" sz="2400" b="1" i="0" u="none" strike="noStrike" kern="1200" cap="none" spc="0" normalizeH="0" baseline="0" noProof="0" dirty="0">
              <a:ln>
                <a:noFill/>
              </a:ln>
              <a:solidFill>
                <a:schemeClr val="bg2"/>
              </a:solidFill>
              <a:effectLst/>
              <a:uLnTx/>
              <a:uFillTx/>
              <a:latin typeface="+mn-ea"/>
              <a:ea typeface="+mn-ea"/>
              <a:cs typeface="+mn-cs"/>
            </a:endParaRPr>
          </a:p>
          <a:p>
            <a:pPr marL="0" marR="0" lvl="0" indent="457200" algn="l" defTabSz="914400" rtl="0" eaLnBrk="1" fontAlgn="ctr" latinLnBrk="0" hangingPunct="1">
              <a:lnSpc>
                <a:spcPct val="150000"/>
              </a:lnSpc>
              <a:spcBef>
                <a:spcPct val="0"/>
              </a:spcBef>
              <a:spcAft>
                <a:spcPct val="0"/>
              </a:spcAft>
              <a:buClrTx/>
              <a:buSzTx/>
              <a:buFontTx/>
              <a:buNone/>
              <a:defRPr/>
            </a:pPr>
            <a:r>
              <a:rPr kumimoji="0" lang="en-US" altLang="zh-CN" sz="2400" b="1" i="0" u="none" strike="noStrike" kern="1200" cap="none" spc="0" normalizeH="0" baseline="0" noProof="0" dirty="0">
                <a:ln>
                  <a:noFill/>
                </a:ln>
                <a:solidFill>
                  <a:schemeClr val="bg2"/>
                </a:solidFill>
                <a:effectLst/>
                <a:uLnTx/>
                <a:uFillTx/>
                <a:latin typeface="+mn-ea"/>
                <a:ea typeface="+mn-ea"/>
                <a:cs typeface="+mn-cs"/>
              </a:rPr>
              <a:t>2、</a:t>
            </a:r>
            <a:r>
              <a:rPr kumimoji="0" lang="zh-CN" altLang="en-US" sz="2400" b="1" i="0" u="none" strike="noStrike" kern="1200" cap="none" spc="0" normalizeH="0" baseline="0" noProof="0" dirty="0">
                <a:ln>
                  <a:noFill/>
                </a:ln>
                <a:solidFill>
                  <a:schemeClr val="bg2"/>
                </a:solidFill>
                <a:effectLst/>
                <a:uLnTx/>
                <a:uFillTx/>
                <a:latin typeface="+mn-ea"/>
                <a:ea typeface="+mn-ea"/>
                <a:cs typeface="+mn-cs"/>
              </a:rPr>
              <a:t>贷方累计发生额不等于指标解释各项之和，建议单位应按指标解释从会计科目中选取各项数据加总填报；</a:t>
            </a:r>
            <a:endParaRPr kumimoji="0" lang="en-US" altLang="zh-CN" sz="2400" b="1" i="0" u="none" strike="noStrike" kern="1200" cap="none" spc="0" normalizeH="0" baseline="0" noProof="0" dirty="0">
              <a:ln>
                <a:noFill/>
              </a:ln>
              <a:solidFill>
                <a:schemeClr val="bg2"/>
              </a:solidFill>
              <a:effectLst/>
              <a:uLnTx/>
              <a:uFillTx/>
              <a:latin typeface="+mn-ea"/>
              <a:ea typeface="+mn-ea"/>
              <a:cs typeface="+mn-cs"/>
            </a:endParaRPr>
          </a:p>
          <a:p>
            <a:pPr marL="0" marR="0" lvl="0" indent="457200" algn="l" defTabSz="914400" rtl="0" eaLnBrk="1" fontAlgn="ctr" latinLnBrk="0" hangingPunct="1">
              <a:lnSpc>
                <a:spcPct val="150000"/>
              </a:lnSpc>
              <a:spcBef>
                <a:spcPct val="0"/>
              </a:spcBef>
              <a:spcAft>
                <a:spcPct val="0"/>
              </a:spcAft>
              <a:buClrTx/>
              <a:buSzTx/>
              <a:buFontTx/>
              <a:buNone/>
              <a:defRPr/>
            </a:pPr>
            <a:endParaRPr kumimoji="0" lang="zh-CN" altLang="en-US" sz="2800" b="1" i="0" u="none" strike="noStrike" kern="1200" cap="none" spc="0" normalizeH="0" baseline="0" noProof="0" dirty="0">
              <a:ln>
                <a:noFill/>
              </a:ln>
              <a:solidFill>
                <a:schemeClr val="bg2"/>
              </a:solidFill>
              <a:effectLst/>
              <a:uLnTx/>
              <a:uFillTx/>
              <a:latin typeface="+mn-ea"/>
              <a:ea typeface="+mn-ea"/>
              <a:cs typeface="+mn-cs"/>
            </a:endParaRPr>
          </a:p>
        </p:txBody>
      </p:sp>
      <p:sp>
        <p:nvSpPr>
          <p:cNvPr id="10" name="Rectangle 16"/>
          <p:cNvSpPr>
            <a:spLocks noChangeArrowheads="true"/>
          </p:cNvSpPr>
          <p:nvPr/>
        </p:nvSpPr>
        <p:spPr bwMode="auto">
          <a:xfrm>
            <a:off x="3924300" y="5697220"/>
            <a:ext cx="4381500" cy="892175"/>
          </a:xfrm>
          <a:prstGeom prst="rect">
            <a:avLst/>
          </a:prstGeom>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false"/>
          </a:gradFill>
          <a:ln w="28575" algn="ctr">
            <a:solidFill>
              <a:srgbClr val="FF0000"/>
            </a:solidFill>
            <a:miter lim="800000"/>
          </a:ln>
        </p:spPr>
        <p:txBody>
          <a:bodyPr wrap="none" anchor="ctr"/>
          <a:p>
            <a:pPr marL="0" marR="0" lvl="0" indent="0" algn="ctr" defTabSz="914400" rtl="0" eaLnBrk="1" fontAlgn="base" latinLnBrk="0" hangingPunct="1">
              <a:lnSpc>
                <a:spcPct val="150000"/>
              </a:lnSpc>
              <a:spcBef>
                <a:spcPct val="0"/>
              </a:spcBef>
              <a:spcAft>
                <a:spcPct val="0"/>
              </a:spcAft>
              <a:buClrTx/>
              <a:buSzTx/>
              <a:buFontTx/>
              <a:buNone/>
              <a:defRPr/>
            </a:pPr>
            <a:endParaRPr kumimoji="0" lang="zh-CN" altLang="en-US" sz="2000" b="1" i="0" u="none" strike="noStrike" kern="1200" cap="none" spc="0" normalizeH="0" baseline="0" noProof="0" dirty="0">
              <a:ln>
                <a:noFill/>
              </a:ln>
              <a:solidFill>
                <a:srgbClr val="000000"/>
              </a:solidFill>
              <a:effectLst/>
              <a:uLnTx/>
              <a:uFillTx/>
              <a:latin typeface="黑体" panose="02010609060101010101" pitchFamily="2" charset="-122"/>
              <a:ea typeface="黑体" panose="02010609060101010101" pitchFamily="2" charset="-122"/>
              <a:cs typeface="+mn-cs"/>
            </a:endParaRPr>
          </a:p>
          <a:p>
            <a:pPr marL="0" marR="0" lvl="0" indent="0" algn="ctr" defTabSz="914400" rtl="0" eaLnBrk="1" fontAlgn="base" latinLnBrk="0" hangingPunct="1">
              <a:lnSpc>
                <a:spcPct val="150000"/>
              </a:lnSpc>
              <a:spcBef>
                <a:spcPct val="0"/>
              </a:spcBef>
              <a:spcAft>
                <a:spcPct val="0"/>
              </a:spcAft>
              <a:buClrTx/>
              <a:buSzTx/>
              <a:buFontTx/>
              <a:buNone/>
              <a:defRPr/>
            </a:pPr>
            <a:r>
              <a:rPr kumimoji="0" lang="zh-CN" altLang="en-US" sz="2000" b="1" i="0" u="none" strike="noStrike" kern="1200" cap="none" spc="0" normalizeH="0" baseline="0" noProof="0" dirty="0">
                <a:ln>
                  <a:noFill/>
                </a:ln>
                <a:solidFill>
                  <a:srgbClr val="000000"/>
                </a:solidFill>
                <a:effectLst/>
                <a:uLnTx/>
                <a:uFillTx/>
                <a:latin typeface="黑体" panose="02010609060101010101" pitchFamily="2" charset="-122"/>
                <a:ea typeface="黑体" panose="02010609060101010101" pitchFamily="2" charset="-122"/>
                <a:cs typeface="+mn-cs"/>
              </a:rPr>
              <a:t>保证数据</a:t>
            </a:r>
            <a:r>
              <a:rPr kumimoji="0" lang="zh-CN" altLang="en-US" sz="3200" b="1" i="0" u="none" strike="noStrike" kern="1200" cap="none" spc="0" normalizeH="0" baseline="0" noProof="0" dirty="0">
                <a:ln>
                  <a:noFill/>
                </a:ln>
                <a:solidFill>
                  <a:srgbClr val="FF0000"/>
                </a:solidFill>
                <a:effectLst/>
                <a:uLnTx/>
                <a:uFillTx/>
                <a:latin typeface="黑体" panose="02010609060101010101" pitchFamily="2" charset="-122"/>
                <a:ea typeface="黑体" panose="02010609060101010101" pitchFamily="2" charset="-122"/>
                <a:cs typeface="+mn-cs"/>
              </a:rPr>
              <a:t>不重不漏</a:t>
            </a:r>
            <a:endParaRPr kumimoji="0" lang="zh-CN" altLang="en-US" sz="2000" b="1" i="0" u="none" strike="noStrike" kern="1200" cap="none" spc="0" normalizeH="0" baseline="0" noProof="0" dirty="0">
              <a:ln>
                <a:noFill/>
              </a:ln>
              <a:solidFill>
                <a:srgbClr val="000000"/>
              </a:solidFill>
              <a:effectLst/>
              <a:uLnTx/>
              <a:uFillTx/>
              <a:latin typeface="黑体" panose="02010609060101010101" pitchFamily="2" charset="-122"/>
              <a:ea typeface="黑体" panose="02010609060101010101" pitchFamily="2" charset="-122"/>
              <a:cs typeface="+mn-cs"/>
            </a:endParaRPr>
          </a:p>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en-US" sz="2000" b="1" i="0" u="none" strike="noStrike" kern="1200" cap="none" spc="0" normalizeH="0" baseline="0" noProof="0" dirty="0">
                <a:ln>
                  <a:noFill/>
                </a:ln>
                <a:solidFill>
                  <a:srgbClr val="000000"/>
                </a:solidFill>
                <a:effectLst/>
                <a:uLnTx/>
                <a:uFillTx/>
                <a:latin typeface="黑体" panose="02010609060101010101" pitchFamily="2" charset="-122"/>
                <a:ea typeface="黑体" panose="02010609060101010101" pitchFamily="2" charset="-122"/>
                <a:cs typeface="+mn-cs"/>
              </a:rPr>
              <a:t>           </a:t>
            </a:r>
            <a:endParaRPr kumimoji="0" lang="zh-CN" altLang="en-US" sz="2000" b="1" i="0" u="none" strike="noStrike" kern="1200" cap="none" spc="0" normalizeH="0" baseline="0" noProof="0" dirty="0">
              <a:ln>
                <a:noFill/>
              </a:ln>
              <a:solidFill>
                <a:srgbClr val="000000"/>
              </a:solidFill>
              <a:effectLst/>
              <a:uLnTx/>
              <a:uFillTx/>
              <a:latin typeface="黑体" panose="02010609060101010101" pitchFamily="2" charset="-122"/>
              <a:ea typeface="黑体" panose="02010609060101010101" pitchFamily="2" charset="-122"/>
              <a:cs typeface="+mn-cs"/>
            </a:endParaRPr>
          </a:p>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en-US" sz="2000" b="1" i="0" u="none" strike="noStrike" kern="1200" cap="none" spc="0" normalizeH="0" baseline="0" noProof="0" dirty="0">
                <a:ln>
                  <a:noFill/>
                </a:ln>
                <a:solidFill>
                  <a:srgbClr val="000000"/>
                </a:solidFill>
                <a:effectLst/>
                <a:uLnTx/>
                <a:uFillTx/>
                <a:latin typeface="黑体" panose="02010609060101010101" pitchFamily="2" charset="-122"/>
                <a:ea typeface="黑体" panose="02010609060101010101" pitchFamily="2" charset="-122"/>
                <a:cs typeface="+mn-cs"/>
              </a:rPr>
              <a:t> </a:t>
            </a:r>
            <a:endParaRPr kumimoji="0" lang="zh-CN" altLang="en-US" sz="2000" b="1" i="0" u="none" strike="noStrike" kern="1200" cap="none" spc="0" normalizeH="0" baseline="0" noProof="0" dirty="0">
              <a:ln>
                <a:noFill/>
              </a:ln>
              <a:solidFill>
                <a:srgbClr val="FFCC00"/>
              </a:solidFill>
              <a:effectLst/>
              <a:uLnTx/>
              <a:uFillTx/>
              <a:latin typeface="Tahoma" panose="020B0604030504040204" pitchFamily="34" charset="0"/>
              <a:ea typeface="宋体" pitchFamily="2" charset="-122"/>
              <a:cs typeface="+mn-cs"/>
            </a:endParaRPr>
          </a:p>
        </p:txBody>
      </p:sp>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blinds(horizontal)">
                                      <p:cBhvr>
                                        <p:cTn id="7" dur="500"/>
                                        <p:tgtEl>
                                          <p:spTgt spid="8"/>
                                        </p:tgtEl>
                                      </p:cBhvr>
                                    </p:animEffect>
                                  </p:childTnLst>
                                </p:cTn>
                              </p:par>
                            </p:childTnLst>
                          </p:cTn>
                        </p:par>
                        <p:par>
                          <p:cTn id="8" fill="hold">
                            <p:stCondLst>
                              <p:cond delay="500"/>
                            </p:stCondLst>
                            <p:childTnLst>
                              <p:par>
                                <p:cTn id="9" presetID="3" presetClass="entr" presetSubtype="10" fill="hold" grpId="0"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blinds(horizontal)">
                                      <p:cBhvr>
                                        <p:cTn id="11" dur="1000"/>
                                        <p:tgtEl>
                                          <p:spTgt spid="9"/>
                                        </p:tgtEl>
                                      </p:cBhvr>
                                    </p:animEffect>
                                  </p:childTnLst>
                                </p:cTn>
                              </p:par>
                            </p:childTnLst>
                          </p:cTn>
                        </p:par>
                        <p:par>
                          <p:cTn id="12" fill="hold">
                            <p:stCondLst>
                              <p:cond delay="1500"/>
                            </p:stCondLst>
                            <p:childTnLst>
                              <p:par>
                                <p:cTn id="13" presetID="3" presetClass="entr" presetSubtype="10" fill="hold" grpId="0" nodeType="after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blinds(horizontal)">
                                      <p:cBhvr>
                                        <p:cTn id="15" dur="1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ldLvl="0" animBg="true"/>
      <p:bldP spid="9" grpId="0" bldLvl="0" animBg="true"/>
      <p:bldP spid="10" grpId="0" bldLvl="0" animBg="true"/>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146" name="Rectangle 2"/>
          <p:cNvSpPr>
            <a:spLocks noGrp="true" noChangeArrowheads="true"/>
          </p:cNvSpPr>
          <p:nvPr>
            <p:ph type="body" idx="1"/>
          </p:nvPr>
        </p:nvSpPr>
        <p:spPr>
          <a:xfrm>
            <a:off x="1030288" y="1128713"/>
            <a:ext cx="8113713" cy="4333875"/>
          </a:xfrm>
        </p:spPr>
        <p:txBody>
          <a:bodyPr vert="horz" wrap="square" lIns="91440" tIns="45720" rIns="91440" bIns="45720" numCol="1" anchor="t" anchorCtr="false" compatLnSpc="true"/>
          <a:lstStyle/>
          <a:p>
            <a:pPr marL="342900" marR="0" lvl="0" indent="-342900" algn="l" defTabSz="914400" rtl="0" eaLnBrk="1" fontAlgn="base" latinLnBrk="0" hangingPunct="1">
              <a:lnSpc>
                <a:spcPct val="150000"/>
              </a:lnSpc>
              <a:spcBef>
                <a:spcPct val="20000"/>
              </a:spcBef>
              <a:spcAft>
                <a:spcPct val="0"/>
              </a:spcAft>
              <a:buClrTx/>
              <a:buSzTx/>
              <a:buFontTx/>
              <a:buNone/>
              <a:defRPr/>
            </a:pPr>
            <a:r>
              <a:rPr kumimoji="0" lang="zh-CN" altLang="en-US" sz="5400" b="1" i="0" u="none" strike="noStrike" kern="0" cap="none" spc="0" normalizeH="0" baseline="0" noProof="0" dirty="0" smtClean="0">
                <a:ln>
                  <a:noFill/>
                </a:ln>
                <a:solidFill>
                  <a:schemeClr val="tx1"/>
                </a:solidFill>
                <a:effectLst/>
                <a:uLnTx/>
                <a:uFillTx/>
                <a:latin typeface="+mn-lt"/>
                <a:ea typeface="+mn-ea"/>
                <a:cs typeface="+mn-cs"/>
              </a:rPr>
              <a:t>    按照</a:t>
            </a:r>
            <a:r>
              <a:rPr kumimoji="0" lang="zh-CN" altLang="en-US" sz="5400" b="1" i="0" u="none" strike="noStrike" kern="0" cap="none" spc="0" normalizeH="0" baseline="0" noProof="0" dirty="0" smtClean="0">
                <a:ln>
                  <a:noFill/>
                </a:ln>
                <a:solidFill>
                  <a:srgbClr val="FFFF00"/>
                </a:solidFill>
                <a:effectLst/>
                <a:uLnTx/>
                <a:uFillTx/>
                <a:latin typeface="+mn-lt"/>
                <a:ea typeface="+mn-ea"/>
                <a:cs typeface="+mn-cs"/>
              </a:rPr>
              <a:t>权责发生制</a:t>
            </a:r>
            <a:r>
              <a:rPr kumimoji="0" lang="zh-CN" altLang="en-US" sz="5400" b="1" i="0" u="none" strike="noStrike" kern="0" cap="none" spc="0" normalizeH="0" baseline="0" noProof="0" dirty="0" smtClean="0">
                <a:ln>
                  <a:noFill/>
                </a:ln>
                <a:solidFill>
                  <a:schemeClr val="tx1"/>
                </a:solidFill>
                <a:effectLst/>
                <a:uLnTx/>
                <a:uFillTx/>
                <a:latin typeface="+mn-lt"/>
                <a:ea typeface="+mn-ea"/>
                <a:cs typeface="+mn-cs"/>
              </a:rPr>
              <a:t>来填报；</a:t>
            </a:r>
            <a:r>
              <a:rPr kumimoji="0" lang="zh-CN" altLang="en-US" sz="5400" b="1" i="0" u="none" strike="noStrike" kern="0" cap="none" spc="0" normalizeH="0" baseline="0" noProof="0" dirty="0" smtClean="0">
                <a:ln>
                  <a:noFill/>
                </a:ln>
                <a:solidFill>
                  <a:schemeClr val="tx1"/>
                </a:solidFill>
                <a:effectLst/>
                <a:uLnTx/>
                <a:uFillTx/>
                <a:latin typeface="+mn-ea"/>
                <a:ea typeface="+mn-ea"/>
                <a:cs typeface="+mn-cs"/>
              </a:rPr>
              <a:t>主要依据</a:t>
            </a:r>
            <a:r>
              <a:rPr kumimoji="0" lang="zh-CN" altLang="en-US" sz="5400" b="1" i="0" u="none" strike="noStrike" kern="0" cap="none" spc="0" normalizeH="0" baseline="0" noProof="0" dirty="0" smtClean="0">
                <a:ln>
                  <a:noFill/>
                </a:ln>
                <a:solidFill>
                  <a:srgbClr val="FFFF00"/>
                </a:solidFill>
                <a:effectLst/>
                <a:uLnTx/>
                <a:uFillTx/>
                <a:latin typeface="+mn-ea"/>
                <a:ea typeface="+mn-ea"/>
                <a:cs typeface="+mn-cs"/>
              </a:rPr>
              <a:t>政府财务报告</a:t>
            </a:r>
            <a:r>
              <a:rPr kumimoji="0" lang="zh-CN" altLang="en-US" sz="5400" b="1" i="0" u="none" strike="noStrike" kern="0" cap="none" spc="0" normalizeH="0" baseline="0" noProof="0" dirty="0" smtClean="0">
                <a:ln>
                  <a:noFill/>
                </a:ln>
                <a:solidFill>
                  <a:schemeClr val="tx1"/>
                </a:solidFill>
                <a:effectLst/>
                <a:uLnTx/>
                <a:uFillTx/>
                <a:latin typeface="+mn-ea"/>
                <a:ea typeface="+mn-ea"/>
                <a:cs typeface="+mn-cs"/>
              </a:rPr>
              <a:t>或   </a:t>
            </a:r>
            <a:r>
              <a:rPr kumimoji="0" lang="zh-CN" altLang="en-US" sz="5400" b="1" i="0" u="none" strike="noStrike" kern="0" cap="none" spc="0" normalizeH="0" baseline="0" noProof="0" dirty="0" smtClean="0">
                <a:ln>
                  <a:noFill/>
                </a:ln>
                <a:solidFill>
                  <a:srgbClr val="FF0000"/>
                </a:solidFill>
                <a:effectLst/>
                <a:uLnTx/>
                <a:uFillTx/>
                <a:latin typeface="+mn-ea"/>
                <a:ea typeface="+mn-ea"/>
                <a:cs typeface="+mn-cs"/>
              </a:rPr>
              <a:t>会计账簿</a:t>
            </a:r>
            <a:r>
              <a:rPr kumimoji="0" lang="zh-CN" altLang="en-US" sz="5400" b="1" i="0" u="none" strike="noStrike" kern="0" cap="none" spc="0" normalizeH="0" baseline="0" noProof="0" dirty="0" smtClean="0">
                <a:ln>
                  <a:noFill/>
                </a:ln>
                <a:solidFill>
                  <a:schemeClr val="tx1"/>
                </a:solidFill>
                <a:effectLst/>
                <a:uLnTx/>
                <a:uFillTx/>
                <a:latin typeface="+mn-ea"/>
                <a:ea typeface="+mn-ea"/>
                <a:cs typeface="+mn-cs"/>
              </a:rPr>
              <a:t>。</a:t>
            </a:r>
            <a:endParaRPr kumimoji="0" lang="zh-CN" altLang="en-US" sz="5400" b="1" i="0" u="none" strike="noStrike" kern="0" cap="none" spc="0" normalizeH="0" baseline="0" noProof="0" dirty="0" smtClean="0">
              <a:ln>
                <a:noFill/>
              </a:ln>
              <a:solidFill>
                <a:schemeClr val="tx1"/>
              </a:solidFill>
              <a:effectLst/>
              <a:uLnTx/>
              <a:uFillTx/>
              <a:latin typeface="+mn-lt"/>
              <a:ea typeface="黑体" panose="02010609060101010101" pitchFamily="2" charset="-122"/>
              <a:cs typeface="+mn-cs"/>
            </a:endParaRPr>
          </a:p>
        </p:txBody>
      </p:sp>
      <p:sp>
        <p:nvSpPr>
          <p:cNvPr id="11266" name="矩形 2"/>
          <p:cNvSpPr/>
          <p:nvPr/>
        </p:nvSpPr>
        <p:spPr>
          <a:xfrm>
            <a:off x="2344738" y="361950"/>
            <a:ext cx="5403850" cy="830263"/>
          </a:xfrm>
          <a:prstGeom prst="rect">
            <a:avLst/>
          </a:prstGeom>
          <a:noFill/>
          <a:ln w="9525">
            <a:noFill/>
          </a:ln>
        </p:spPr>
        <p:txBody>
          <a:bodyPr anchor="t" anchorCtr="false">
            <a:spAutoFit/>
          </a:bodyPr>
          <a:p>
            <a:pPr algn="ctr"/>
            <a:r>
              <a:rPr lang="zh-CN" altLang="en-US" b="1" dirty="0">
                <a:solidFill>
                  <a:srgbClr val="FFFF00"/>
                </a:solidFill>
                <a:latin typeface="Times New Roman" panose="02020603050405020304" pitchFamily="18" charset="0"/>
                <a:ea typeface="仿宋_GB2312" panose="02010609030101010101" pitchFamily="49" charset="-122"/>
              </a:rPr>
              <a:t>填报口径、依据</a:t>
            </a:r>
            <a:endParaRPr lang="zh-CN" altLang="en-US" b="1" dirty="0">
              <a:solidFill>
                <a:srgbClr val="FFFF00"/>
              </a:solidFill>
              <a:latin typeface="Times New Roman" panose="02020603050405020304" pitchFamily="18" charset="0"/>
              <a:ea typeface="仿宋_GB2312" panose="02010609030101010101" pitchFamily="49" charset="-122"/>
            </a:endParaRPr>
          </a:p>
        </p:txBody>
      </p:sp>
    </p:spTree>
  </p:cSld>
  <p:clrMapOvr>
    <a:masterClrMapping/>
  </p:clrMapOvr>
  <p:transition spd="slow"/>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true"/>
          </p:cNvSpPr>
          <p:nvPr>
            <p:ph type="title"/>
          </p:nvPr>
        </p:nvSpPr>
        <p:spPr/>
        <p:txBody>
          <a:bodyPr/>
          <a:p>
            <a:endParaRPr lang="zh-CN" altLang="en-US"/>
          </a:p>
        </p:txBody>
      </p:sp>
      <p:pic>
        <p:nvPicPr>
          <p:cNvPr id="4" name="内容占位符 3" descr="无标题4"/>
          <p:cNvPicPr>
            <a:picLocks noChangeAspect="true"/>
          </p:cNvPicPr>
          <p:nvPr>
            <p:ph idx="1"/>
          </p:nvPr>
        </p:nvPicPr>
        <p:blipFill>
          <a:blip r:embed="rId1"/>
          <a:stretch>
            <a:fillRect/>
          </a:stretch>
        </p:blipFill>
        <p:spPr>
          <a:xfrm>
            <a:off x="20320" y="40005"/>
            <a:ext cx="9112250" cy="6817995"/>
          </a:xfrm>
          <a:prstGeom prst="rect">
            <a:avLst/>
          </a:prstGeom>
        </p:spPr>
      </p:pic>
      <p:sp>
        <p:nvSpPr>
          <p:cNvPr id="5" name="文本框 4"/>
          <p:cNvSpPr txBox="true"/>
          <p:nvPr/>
        </p:nvSpPr>
        <p:spPr>
          <a:xfrm>
            <a:off x="4658360" y="6115685"/>
            <a:ext cx="3182620" cy="337185"/>
          </a:xfrm>
          <a:prstGeom prst="rect">
            <a:avLst/>
          </a:prstGeom>
          <a:noFill/>
        </p:spPr>
        <p:txBody>
          <a:bodyPr wrap="square" rtlCol="0">
            <a:spAutoFit/>
          </a:bodyPr>
          <a:p>
            <a:r>
              <a:rPr lang="zh-CN" altLang="en-US" sz="1600" b="1">
                <a:solidFill>
                  <a:schemeClr val="bg2"/>
                </a:solidFill>
              </a:rPr>
              <a:t>待定</a:t>
            </a:r>
            <a:endParaRPr lang="zh-CN" altLang="en-US" sz="1600" b="1">
              <a:solidFill>
                <a:schemeClr val="bg2"/>
              </a:solidFill>
            </a:endParaRPr>
          </a:p>
        </p:txBody>
      </p:sp>
      <p:sp>
        <p:nvSpPr>
          <p:cNvPr id="10" name="Rectangle 16"/>
          <p:cNvSpPr>
            <a:spLocks noChangeArrowheads="true"/>
          </p:cNvSpPr>
          <p:nvPr/>
        </p:nvSpPr>
        <p:spPr bwMode="auto">
          <a:xfrm>
            <a:off x="3698875" y="2474913"/>
            <a:ext cx="4381500" cy="3001963"/>
          </a:xfrm>
          <a:prstGeom prst="rect">
            <a:avLst/>
          </a:prstGeom>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false"/>
          </a:gradFill>
          <a:ln w="28575" algn="ctr">
            <a:solidFill>
              <a:srgbClr val="FF0000"/>
            </a:solidFill>
            <a:miter lim="800000"/>
          </a:ln>
        </p:spPr>
        <p:txBody>
          <a:bodyPr wrap="none" anchor="ctr"/>
          <a:p>
            <a:pPr marL="0" marR="0" lvl="0" indent="0" algn="ctr" defTabSz="914400" rtl="0" eaLnBrk="1" fontAlgn="base" latinLnBrk="0" hangingPunct="1">
              <a:lnSpc>
                <a:spcPct val="150000"/>
              </a:lnSpc>
              <a:spcBef>
                <a:spcPct val="0"/>
              </a:spcBef>
              <a:spcAft>
                <a:spcPct val="0"/>
              </a:spcAft>
              <a:buClrTx/>
              <a:buSzTx/>
              <a:buFontTx/>
              <a:buNone/>
              <a:defRPr/>
            </a:pPr>
            <a:r>
              <a:rPr kumimoji="0" lang="zh-CN" altLang="en-US" sz="2000" b="1" i="0" u="none" strike="noStrike" kern="1200" cap="none" spc="0" normalizeH="0" baseline="0" noProof="0" dirty="0">
                <a:ln>
                  <a:noFill/>
                </a:ln>
                <a:solidFill>
                  <a:srgbClr val="000000"/>
                </a:solidFill>
                <a:effectLst/>
                <a:uLnTx/>
                <a:uFillTx/>
                <a:latin typeface="黑体" panose="02010609060101010101" pitchFamily="2" charset="-122"/>
                <a:ea typeface="黑体" panose="02010609060101010101" pitchFamily="2" charset="-122"/>
                <a:cs typeface="+mn-cs"/>
              </a:rPr>
              <a:t>本部分数据主要取自</a:t>
            </a:r>
            <a:r>
              <a:rPr kumimoji="0" lang="zh-CN" altLang="en-US" sz="2000" b="1" i="0" u="none" strike="noStrike" kern="1200" cap="none" spc="0" normalizeH="0" baseline="0" noProof="0" dirty="0">
                <a:ln>
                  <a:noFill/>
                </a:ln>
                <a:solidFill>
                  <a:srgbClr val="000000"/>
                </a:solidFill>
                <a:effectLst/>
                <a:uLnTx/>
                <a:uFillTx/>
                <a:latin typeface="Times New Roman" panose="02020603050405020304" pitchFamily="18" charset="0"/>
                <a:ea typeface="黑体" panose="02010609060101010101" pitchFamily="2" charset="-122"/>
                <a:cs typeface="+mn-cs"/>
              </a:rPr>
              <a:t>“</a:t>
            </a:r>
            <a:r>
              <a:rPr kumimoji="0" lang="zh-CN" altLang="en-US" sz="2000" b="1" i="0" u="none" strike="noStrike" kern="1200" cap="none" spc="0" normalizeH="0" baseline="0" noProof="0" dirty="0">
                <a:ln>
                  <a:noFill/>
                </a:ln>
                <a:solidFill>
                  <a:srgbClr val="FF0000"/>
                </a:solidFill>
                <a:effectLst/>
                <a:uLnTx/>
                <a:uFillTx/>
                <a:latin typeface="Times New Roman" panose="02020603050405020304" pitchFamily="18" charset="0"/>
                <a:ea typeface="黑体" panose="02010609060101010101" pitchFamily="2" charset="-122"/>
                <a:cs typeface="+mn-cs"/>
              </a:rPr>
              <a:t>收入费用</a:t>
            </a:r>
            <a:r>
              <a:rPr kumimoji="0" lang="zh-CN" altLang="en-US" sz="2000" b="1" i="0" u="none" strike="noStrike" kern="1200" cap="none" spc="0" normalizeH="0" baseline="0" noProof="0" dirty="0">
                <a:ln>
                  <a:noFill/>
                </a:ln>
                <a:solidFill>
                  <a:srgbClr val="FF0000"/>
                </a:solidFill>
                <a:effectLst/>
                <a:uLnTx/>
                <a:uFillTx/>
                <a:latin typeface="黑体" panose="02010609060101010101" pitchFamily="2" charset="-122"/>
                <a:ea typeface="黑体" panose="02010609060101010101" pitchFamily="2" charset="-122"/>
                <a:cs typeface="+mn-cs"/>
              </a:rPr>
              <a:t>表</a:t>
            </a:r>
            <a:r>
              <a:rPr kumimoji="0" lang="zh-CN" altLang="en-US" sz="2000" b="1" i="0" u="none" strike="noStrike" kern="1200" cap="none" spc="0" normalizeH="0" baseline="0" noProof="0" dirty="0">
                <a:ln>
                  <a:noFill/>
                </a:ln>
                <a:solidFill>
                  <a:srgbClr val="000000"/>
                </a:solidFill>
                <a:effectLst/>
                <a:uLnTx/>
                <a:uFillTx/>
                <a:latin typeface="Times New Roman" panose="02020603050405020304" pitchFamily="18" charset="0"/>
                <a:ea typeface="黑体" panose="02010609060101010101" pitchFamily="2" charset="-122"/>
                <a:cs typeface="+mn-cs"/>
              </a:rPr>
              <a:t>”</a:t>
            </a:r>
            <a:endParaRPr kumimoji="0" lang="en-US" altLang="zh-CN" sz="2000" b="1" i="0" u="none" strike="noStrike" kern="1200" cap="none" spc="0" normalizeH="0" baseline="0" noProof="0" dirty="0">
              <a:ln>
                <a:noFill/>
              </a:ln>
              <a:solidFill>
                <a:srgbClr val="000000"/>
              </a:solidFill>
              <a:effectLst/>
              <a:uLnTx/>
              <a:uFillTx/>
              <a:latin typeface="Times New Roman" panose="02020603050405020304" pitchFamily="18" charset="0"/>
              <a:ea typeface="黑体" panose="02010609060101010101" pitchFamily="2" charset="-122"/>
              <a:cs typeface="+mn-cs"/>
            </a:endParaRPr>
          </a:p>
          <a:p>
            <a:pPr marL="0" marR="0" lvl="0" indent="0" algn="ctr" defTabSz="914400" rtl="0" eaLnBrk="1" fontAlgn="base" latinLnBrk="0" hangingPunct="1">
              <a:lnSpc>
                <a:spcPct val="150000"/>
              </a:lnSpc>
              <a:spcBef>
                <a:spcPct val="0"/>
              </a:spcBef>
              <a:spcAft>
                <a:spcPct val="0"/>
              </a:spcAft>
              <a:buClrTx/>
              <a:buSzTx/>
              <a:buFontTx/>
              <a:buNone/>
              <a:defRPr/>
            </a:pPr>
            <a:r>
              <a:rPr kumimoji="0" lang="zh-CN" altLang="en-US" sz="2000" b="0" i="0" u="none" strike="noStrike" kern="1200" cap="none" spc="0" normalizeH="0" baseline="0" noProof="0" dirty="0">
                <a:ln>
                  <a:noFill/>
                </a:ln>
                <a:solidFill>
                  <a:srgbClr val="FFCC00"/>
                </a:solidFill>
                <a:effectLst/>
                <a:uLnTx/>
                <a:uFillTx/>
                <a:latin typeface="Times New Roman" panose="02020603050405020304" pitchFamily="18" charset="0"/>
                <a:ea typeface="宋体" pitchFamily="2" charset="-122"/>
                <a:cs typeface="+mn-cs"/>
              </a:rPr>
              <a:t> </a:t>
            </a:r>
            <a:r>
              <a:rPr kumimoji="0" lang="zh-CN" altLang="en-US" sz="2000" b="1" i="0" u="none" strike="noStrike" kern="1200" cap="none" spc="0" normalizeH="0" baseline="0" noProof="0" dirty="0">
                <a:ln>
                  <a:noFill/>
                </a:ln>
                <a:solidFill>
                  <a:srgbClr val="000000"/>
                </a:solidFill>
                <a:effectLst/>
                <a:uLnTx/>
                <a:uFillTx/>
                <a:latin typeface="黑体" panose="02010609060101010101" pitchFamily="2" charset="-122"/>
                <a:ea typeface="黑体" panose="02010609060101010101" pitchFamily="2" charset="-122"/>
                <a:cs typeface="+mn-cs"/>
              </a:rPr>
              <a:t>或</a:t>
            </a:r>
            <a:r>
              <a:rPr kumimoji="0" lang="zh-CN" altLang="en-US" sz="2000" b="0" i="0" u="none" strike="noStrike" kern="1200" cap="none" spc="0" normalizeH="0" baseline="0" noProof="0" dirty="0">
                <a:ln>
                  <a:noFill/>
                </a:ln>
                <a:solidFill>
                  <a:schemeClr val="bg2"/>
                </a:solidFill>
                <a:effectLst/>
                <a:uLnTx/>
                <a:uFillTx/>
                <a:latin typeface="Times New Roman" panose="02020603050405020304" pitchFamily="18" charset="0"/>
                <a:ea typeface="宋体" pitchFamily="2" charset="-122"/>
                <a:cs typeface="+mn-cs"/>
              </a:rPr>
              <a:t>“</a:t>
            </a:r>
            <a:r>
              <a:rPr kumimoji="0" lang="zh-CN" altLang="en-US" sz="2000" b="1" i="0" u="none" strike="noStrike" kern="1200" cap="none" spc="0" normalizeH="0" baseline="0" noProof="0" dirty="0">
                <a:ln>
                  <a:noFill/>
                </a:ln>
                <a:solidFill>
                  <a:srgbClr val="FF0000"/>
                </a:solidFill>
                <a:effectLst/>
                <a:uLnTx/>
                <a:uFillTx/>
                <a:latin typeface="Times New Roman" panose="02020603050405020304" pitchFamily="18" charset="0"/>
                <a:ea typeface="黑体" panose="02010609060101010101" pitchFamily="2" charset="-122"/>
                <a:cs typeface="+mn-cs"/>
              </a:rPr>
              <a:t>业务活动表</a:t>
            </a:r>
            <a:r>
              <a:rPr kumimoji="0" lang="zh-CN" altLang="en-US" sz="2000" b="0" i="0" u="none" strike="noStrike" kern="1200" cap="none" spc="0" normalizeH="0" baseline="0" noProof="0" dirty="0">
                <a:ln>
                  <a:noFill/>
                </a:ln>
                <a:solidFill>
                  <a:schemeClr val="bg2"/>
                </a:solidFill>
                <a:effectLst/>
                <a:uLnTx/>
                <a:uFillTx/>
                <a:latin typeface="Times New Roman" panose="02020603050405020304" pitchFamily="18" charset="0"/>
                <a:ea typeface="宋体" pitchFamily="2" charset="-122"/>
                <a:cs typeface="+mn-cs"/>
              </a:rPr>
              <a:t>”</a:t>
            </a:r>
            <a:endParaRPr kumimoji="0" lang="zh-CN" altLang="en-US" sz="2000" b="1" i="0" u="none" strike="noStrike" kern="1200" cap="none" spc="0" normalizeH="0" baseline="0" noProof="0" dirty="0">
              <a:ln>
                <a:noFill/>
              </a:ln>
              <a:solidFill>
                <a:schemeClr val="bg2"/>
              </a:solidFill>
              <a:effectLst/>
              <a:uLnTx/>
              <a:uFillTx/>
              <a:latin typeface="黑体" panose="02010609060101010101" pitchFamily="2" charset="-122"/>
              <a:ea typeface="黑体" panose="02010609060101010101" pitchFamily="2" charset="-122"/>
              <a:cs typeface="+mn-cs"/>
            </a:endParaRPr>
          </a:p>
        </p:txBody>
      </p:sp>
      <p:sp>
        <p:nvSpPr>
          <p:cNvPr id="6" name="Rectangle 16"/>
          <p:cNvSpPr/>
          <p:nvPr/>
        </p:nvSpPr>
        <p:spPr>
          <a:xfrm>
            <a:off x="285750" y="2669540"/>
            <a:ext cx="2190750" cy="3006725"/>
          </a:xfrm>
          <a:prstGeom prst="rect">
            <a:avLst/>
          </a:prstGeom>
          <a:solidFill>
            <a:schemeClr val="bg1">
              <a:alpha val="0"/>
            </a:schemeClr>
          </a:solidFill>
          <a:ln w="28575" cap="flat" cmpd="sng">
            <a:solidFill>
              <a:srgbClr val="FF0000"/>
            </a:solidFill>
            <a:prstDash val="solid"/>
            <a:miter/>
            <a:headEnd type="none" w="med" len="med"/>
            <a:tailEnd type="none" w="med" len="med"/>
          </a:ln>
        </p:spPr>
        <p:txBody>
          <a:bodyPr wrap="none" anchor="ctr" anchorCtr="false"/>
          <a:p>
            <a:pPr algn="ctr"/>
            <a:endParaRPr lang="zh-CN" altLang="en-US" b="1" dirty="0">
              <a:latin typeface="Tahoma" panose="020B0604030504040204" pitchFamily="34" charset="0"/>
              <a:ea typeface="仿宋_GB2312" panose="02010609030101010101" pitchFamily="49" charset="-122"/>
            </a:endParaRPr>
          </a:p>
        </p:txBody>
      </p:sp>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blinds(horizontal)">
                                      <p:cBhvr>
                                        <p:cTn id="7" dur="1000"/>
                                        <p:tgtEl>
                                          <p:spTgt spid="10"/>
                                        </p:tgtEl>
                                      </p:cBhvr>
                                    </p:animEffect>
                                  </p:childTnLst>
                                </p:cTn>
                              </p:par>
                            </p:childTnLst>
                          </p:cTn>
                        </p:par>
                        <p:par>
                          <p:cTn id="8" fill="hold">
                            <p:stCondLst>
                              <p:cond delay="1000"/>
                            </p:stCondLst>
                            <p:childTnLst>
                              <p:par>
                                <p:cTn id="9" presetID="3" presetClass="entr" presetSubtype="10"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blinds(horizontal)">
                                      <p:cBhvr>
                                        <p:cTn id="11"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bldLvl="0" animBg="true"/>
      <p:bldP spid="6" grpId="0" bldLvl="0" animBg="true"/>
    </p:bld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true"/>
          </p:cNvSpPr>
          <p:nvPr>
            <p:ph type="title"/>
          </p:nvPr>
        </p:nvSpPr>
        <p:spPr/>
        <p:txBody>
          <a:bodyPr/>
          <a:p>
            <a:endParaRPr lang="zh-CN" altLang="en-US"/>
          </a:p>
        </p:txBody>
      </p:sp>
      <p:pic>
        <p:nvPicPr>
          <p:cNvPr id="4" name="内容占位符 3" descr="无标题4"/>
          <p:cNvPicPr>
            <a:picLocks noChangeAspect="true"/>
          </p:cNvPicPr>
          <p:nvPr>
            <p:ph idx="1"/>
          </p:nvPr>
        </p:nvPicPr>
        <p:blipFill>
          <a:blip r:embed="rId1"/>
          <a:stretch>
            <a:fillRect/>
          </a:stretch>
        </p:blipFill>
        <p:spPr>
          <a:xfrm>
            <a:off x="20320" y="40005"/>
            <a:ext cx="9112250" cy="6817995"/>
          </a:xfrm>
          <a:prstGeom prst="rect">
            <a:avLst/>
          </a:prstGeom>
        </p:spPr>
      </p:pic>
      <p:sp>
        <p:nvSpPr>
          <p:cNvPr id="5" name="文本框 4"/>
          <p:cNvSpPr txBox="true"/>
          <p:nvPr/>
        </p:nvSpPr>
        <p:spPr>
          <a:xfrm>
            <a:off x="4658360" y="6115685"/>
            <a:ext cx="3182620" cy="337185"/>
          </a:xfrm>
          <a:prstGeom prst="rect">
            <a:avLst/>
          </a:prstGeom>
          <a:noFill/>
        </p:spPr>
        <p:txBody>
          <a:bodyPr wrap="square" rtlCol="0">
            <a:spAutoFit/>
          </a:bodyPr>
          <a:p>
            <a:r>
              <a:rPr lang="zh-CN" altLang="en-US" sz="1600" b="1">
                <a:solidFill>
                  <a:schemeClr val="bg2"/>
                </a:solidFill>
              </a:rPr>
              <a:t>待定</a:t>
            </a:r>
            <a:endParaRPr lang="zh-CN" altLang="en-US" sz="1600" b="1">
              <a:solidFill>
                <a:schemeClr val="bg2"/>
              </a:solidFill>
            </a:endParaRPr>
          </a:p>
        </p:txBody>
      </p:sp>
      <p:sp>
        <p:nvSpPr>
          <p:cNvPr id="8" name="Oval 7"/>
          <p:cNvSpPr/>
          <p:nvPr/>
        </p:nvSpPr>
        <p:spPr>
          <a:xfrm>
            <a:off x="287655" y="6062345"/>
            <a:ext cx="1540510" cy="365125"/>
          </a:xfrm>
          <a:prstGeom prst="ellipse">
            <a:avLst/>
          </a:prstGeom>
          <a:noFill/>
          <a:ln w="28575" cap="flat" cmpd="sng">
            <a:solidFill>
              <a:srgbClr val="FF0000"/>
            </a:solidFill>
            <a:prstDash val="solid"/>
            <a:round/>
            <a:headEnd type="none" w="med" len="med"/>
            <a:tailEnd type="none" w="med" len="med"/>
          </a:ln>
        </p:spPr>
        <p:txBody>
          <a:bodyPr wrap="none" anchor="ctr" anchorCtr="false"/>
          <a:p>
            <a:pPr algn="ctr"/>
            <a:endParaRPr lang="zh-CN" altLang="en-US" dirty="0">
              <a:latin typeface="Times New Roman" panose="02020603050405020304" pitchFamily="18" charset="0"/>
              <a:ea typeface="仿宋_GB2312" panose="02010609030101010101" pitchFamily="49" charset="-122"/>
            </a:endParaRPr>
          </a:p>
        </p:txBody>
      </p:sp>
      <p:sp>
        <p:nvSpPr>
          <p:cNvPr id="9" name="AutoShape 5"/>
          <p:cNvSpPr/>
          <p:nvPr/>
        </p:nvSpPr>
        <p:spPr bwMode="auto">
          <a:xfrm>
            <a:off x="2484120" y="4544695"/>
            <a:ext cx="4709160" cy="1551940"/>
          </a:xfrm>
          <a:prstGeom prst="borderCallout2">
            <a:avLst>
              <a:gd name="adj1" fmla="val 72504"/>
              <a:gd name="adj2" fmla="val -1335"/>
              <a:gd name="adj3" fmla="val 88660"/>
              <a:gd name="adj4" fmla="val -17492"/>
              <a:gd name="adj5" fmla="val 105227"/>
              <a:gd name="adj6" fmla="val -22902"/>
            </a:avLst>
          </a:prstGeom>
          <a:solidFill>
            <a:srgbClr val="FFFF00"/>
          </a:solidFill>
          <a:ln w="9525" algn="ctr">
            <a:solidFill>
              <a:srgbClr val="FF0000"/>
            </a:solidFill>
            <a:miter lim="800000"/>
          </a:ln>
        </p:spPr>
        <p:txBody>
          <a:bodyPr/>
          <a:p>
            <a:pPr marL="0" marR="0" lvl="0" indent="457200" algn="l" defTabSz="914400" rtl="0" eaLnBrk="1" fontAlgn="ctr" latinLnBrk="0" hangingPunct="1">
              <a:lnSpc>
                <a:spcPct val="150000"/>
              </a:lnSpc>
              <a:spcBef>
                <a:spcPct val="0"/>
              </a:spcBef>
              <a:spcAft>
                <a:spcPct val="0"/>
              </a:spcAft>
              <a:buClrTx/>
              <a:buSzTx/>
              <a:buFontTx/>
              <a:buNone/>
              <a:defRPr/>
            </a:pPr>
            <a:r>
              <a:rPr kumimoji="0" lang="zh-CN" altLang="en-US" sz="2800" b="1" i="0" u="none" strike="noStrike" kern="1200" cap="none" spc="0" normalizeH="0" baseline="0" noProof="0" dirty="0">
                <a:ln>
                  <a:noFill/>
                </a:ln>
                <a:solidFill>
                  <a:schemeClr val="bg2"/>
                </a:solidFill>
                <a:effectLst/>
                <a:uLnTx/>
                <a:uFillTx/>
                <a:latin typeface="+mn-ea"/>
                <a:ea typeface="+mn-ea"/>
                <a:cs typeface="+mn-cs"/>
              </a:rPr>
              <a:t>原则：谁用工谁统计，不包括服务外包保安保洁</a:t>
            </a:r>
            <a:endParaRPr kumimoji="0" lang="en-US" altLang="zh-CN" sz="2800" b="1" i="0" u="none" strike="noStrike" kern="1200" cap="none" spc="0" normalizeH="0" baseline="0" noProof="0" dirty="0">
              <a:ln>
                <a:noFill/>
              </a:ln>
              <a:solidFill>
                <a:schemeClr val="bg2"/>
              </a:solidFill>
              <a:effectLst/>
              <a:uLnTx/>
              <a:uFillTx/>
              <a:latin typeface="+mn-ea"/>
              <a:ea typeface="+mn-ea"/>
              <a:cs typeface="+mn-cs"/>
            </a:endParaRPr>
          </a:p>
        </p:txBody>
      </p:sp>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blinds(horizontal)">
                                      <p:cBhvr>
                                        <p:cTn id="7" dur="500"/>
                                        <p:tgtEl>
                                          <p:spTgt spid="8"/>
                                        </p:tgtEl>
                                      </p:cBhvr>
                                    </p:animEffect>
                                  </p:childTnLst>
                                </p:cTn>
                              </p:par>
                            </p:childTnLst>
                          </p:cTn>
                        </p:par>
                        <p:par>
                          <p:cTn id="8" fill="hold">
                            <p:stCondLst>
                              <p:cond delay="500"/>
                            </p:stCondLst>
                            <p:childTnLst>
                              <p:par>
                                <p:cTn id="9" presetID="3" presetClass="entr" presetSubtype="10" fill="hold" grpId="0"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blinds(horizontal)">
                                      <p:cBhvr>
                                        <p:cTn id="11" dur="1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ldLvl="0" animBg="true"/>
      <p:bldP spid="9" grpId="0" bldLvl="0" animBg="true"/>
    </p:bld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9873" name="Text Box 5"/>
          <p:cNvSpPr>
            <a:spLocks noGrp="true"/>
          </p:cNvSpPr>
          <p:nvPr>
            <p:ph type="body" idx="4294967295"/>
          </p:nvPr>
        </p:nvSpPr>
        <p:spPr>
          <a:xfrm>
            <a:off x="373063" y="982663"/>
            <a:ext cx="8616950" cy="5875337"/>
          </a:xfrm>
        </p:spPr>
        <p:txBody>
          <a:bodyPr vert="horz" wrap="square" lIns="91440" tIns="45720" rIns="91440" bIns="45720" anchor="t" anchorCtr="false"/>
          <a:p>
            <a:pPr marL="365125" indent="-255270" eaLnBrk="1" hangingPunct="1">
              <a:lnSpc>
                <a:spcPct val="80000"/>
              </a:lnSpc>
              <a:buNone/>
            </a:pPr>
            <a:r>
              <a:rPr lang="en-US" altLang="zh-CN" sz="3600" b="1" dirty="0">
                <a:latin typeface="黑体" panose="02010609060101010101" pitchFamily="2" charset="-122"/>
                <a:sym typeface="Wingdings" panose="05000000000000000000" pitchFamily="2" charset="2"/>
              </a:rPr>
              <a:t>  1.</a:t>
            </a:r>
            <a:r>
              <a:rPr lang="zh-CN" altLang="en-US" sz="3600" b="1" dirty="0">
                <a:latin typeface="黑体" panose="02010609060101010101" pitchFamily="2" charset="-122"/>
                <a:sym typeface="Wingdings" panose="05000000000000000000" pitchFamily="2" charset="2"/>
              </a:rPr>
              <a:t>主要指标应大于</a:t>
            </a:r>
            <a:r>
              <a:rPr lang="en-US" altLang="zh-CN" sz="3600" b="1" dirty="0">
                <a:latin typeface="黑体" panose="02010609060101010101" pitchFamily="2" charset="-122"/>
                <a:sym typeface="Wingdings" panose="05000000000000000000" pitchFamily="2" charset="2"/>
              </a:rPr>
              <a:t>0</a:t>
            </a:r>
            <a:r>
              <a:rPr lang="zh-CN" altLang="en-US" sz="3600" b="1" dirty="0">
                <a:latin typeface="黑体" panose="02010609060101010101" pitchFamily="2" charset="-122"/>
                <a:sym typeface="Wingdings" panose="05000000000000000000" pitchFamily="2" charset="2"/>
              </a:rPr>
              <a:t>； </a:t>
            </a:r>
            <a:endParaRPr lang="zh-CN" altLang="en-US" sz="3600" b="1" dirty="0">
              <a:latin typeface="黑体" panose="02010609060101010101" pitchFamily="2" charset="-122"/>
              <a:sym typeface="Wingdings" panose="05000000000000000000" pitchFamily="2" charset="2"/>
            </a:endParaRPr>
          </a:p>
          <a:p>
            <a:pPr marL="365125" indent="-255270" eaLnBrk="1" hangingPunct="1">
              <a:lnSpc>
                <a:spcPct val="80000"/>
              </a:lnSpc>
              <a:buNone/>
            </a:pPr>
            <a:r>
              <a:rPr lang="zh-CN" altLang="en-US" sz="3600" b="1" dirty="0">
                <a:latin typeface="黑体" panose="02010609060101010101" pitchFamily="2" charset="-122"/>
                <a:sym typeface="Wingdings" panose="05000000000000000000" pitchFamily="2" charset="2"/>
              </a:rPr>
              <a:t>  </a:t>
            </a:r>
            <a:r>
              <a:rPr lang="en-US" altLang="zh-CN" sz="3600" b="1" dirty="0">
                <a:latin typeface="黑体" panose="02010609060101010101" pitchFamily="2" charset="-122"/>
                <a:sym typeface="Wingdings" panose="05000000000000000000" pitchFamily="2" charset="2"/>
              </a:rPr>
              <a:t>2.</a:t>
            </a:r>
            <a:r>
              <a:rPr lang="zh-CN" altLang="en-US" sz="3600" b="1" dirty="0">
                <a:latin typeface="黑体" panose="02010609060101010101" pitchFamily="2" charset="-122"/>
                <a:sym typeface="Wingdings" panose="05000000000000000000" pitchFamily="2" charset="2"/>
              </a:rPr>
              <a:t>部分指标应大于等于其中项之和；</a:t>
            </a:r>
            <a:endParaRPr lang="zh-CN" altLang="en-US" sz="3600" b="1" dirty="0">
              <a:latin typeface="黑体" panose="02010609060101010101" pitchFamily="2" charset="-122"/>
              <a:sym typeface="Wingdings" panose="05000000000000000000" pitchFamily="2" charset="2"/>
            </a:endParaRPr>
          </a:p>
          <a:p>
            <a:pPr marL="365125" indent="-255270" eaLnBrk="1" hangingPunct="1">
              <a:lnSpc>
                <a:spcPct val="80000"/>
              </a:lnSpc>
              <a:buNone/>
            </a:pPr>
            <a:r>
              <a:rPr lang="zh-CN" altLang="en-US" sz="3600" b="1" dirty="0">
                <a:latin typeface="黑体" panose="02010609060101010101" pitchFamily="2" charset="-122"/>
                <a:sym typeface="Wingdings" panose="05000000000000000000" pitchFamily="2" charset="2"/>
              </a:rPr>
              <a:t>  </a:t>
            </a:r>
            <a:r>
              <a:rPr lang="en-US" altLang="zh-CN" sz="3600" b="1" dirty="0">
                <a:latin typeface="黑体" panose="02010609060101010101" pitchFamily="2" charset="-122"/>
                <a:sym typeface="Wingdings" panose="05000000000000000000" pitchFamily="2" charset="2"/>
              </a:rPr>
              <a:t>3.</a:t>
            </a:r>
            <a:r>
              <a:rPr lang="zh-CN" altLang="en-US" sz="3600" b="1" dirty="0">
                <a:latin typeface="黑体" panose="02010609060101010101" pitchFamily="2" charset="-122"/>
                <a:sym typeface="Wingdings" panose="05000000000000000000" pitchFamily="2" charset="2"/>
              </a:rPr>
              <a:t>收入合计、费用合计其中项之和占比  不应小于</a:t>
            </a:r>
            <a:r>
              <a:rPr lang="en-US" altLang="zh-CN" sz="3600" b="1" dirty="0">
                <a:latin typeface="黑体" panose="02010609060101010101" pitchFamily="2" charset="-122"/>
                <a:sym typeface="Wingdings" panose="05000000000000000000" pitchFamily="2" charset="2"/>
              </a:rPr>
              <a:t>50%</a:t>
            </a:r>
            <a:r>
              <a:rPr lang="zh-CN" altLang="en-US" sz="3600" b="1" dirty="0">
                <a:latin typeface="黑体" panose="02010609060101010101" pitchFamily="2" charset="-122"/>
                <a:sym typeface="Wingdings" panose="05000000000000000000" pitchFamily="2" charset="2"/>
              </a:rPr>
              <a:t>；</a:t>
            </a:r>
            <a:endParaRPr lang="zh-CN" altLang="en-US" sz="3600" b="1" dirty="0">
              <a:latin typeface="黑体" panose="02010609060101010101" pitchFamily="2" charset="-122"/>
              <a:sym typeface="Wingdings" panose="05000000000000000000" pitchFamily="2" charset="2"/>
            </a:endParaRPr>
          </a:p>
          <a:p>
            <a:pPr marL="365125" indent="-255270" eaLnBrk="1" hangingPunct="1">
              <a:lnSpc>
                <a:spcPct val="80000"/>
              </a:lnSpc>
              <a:buFont typeface="Wingdings 3" panose="05040102010807070707" pitchFamily="18" charset="2"/>
              <a:buNone/>
            </a:pPr>
            <a:r>
              <a:rPr lang="zh-CN" altLang="en-US" sz="3600" b="1" dirty="0">
                <a:latin typeface="黑体" panose="02010609060101010101" pitchFamily="2" charset="-122"/>
                <a:sym typeface="Wingdings" panose="05000000000000000000" pitchFamily="2" charset="2"/>
              </a:rPr>
              <a:t>  </a:t>
            </a:r>
            <a:r>
              <a:rPr lang="en-US" altLang="zh-CN" sz="3600" b="1" dirty="0">
                <a:latin typeface="黑体" panose="02010609060101010101" pitchFamily="2" charset="-122"/>
                <a:sym typeface="Wingdings" panose="05000000000000000000" pitchFamily="2" charset="2"/>
              </a:rPr>
              <a:t>4.</a:t>
            </a:r>
            <a:r>
              <a:rPr lang="zh-CN" altLang="en-US" sz="3600" b="1" dirty="0">
                <a:latin typeface="黑体" panose="02010609060101010101" pitchFamily="2" charset="-122"/>
                <a:sym typeface="Wingdings" panose="05000000000000000000" pitchFamily="2" charset="2"/>
              </a:rPr>
              <a:t>经营收入、经营费用之间相关审核</a:t>
            </a:r>
            <a:endParaRPr lang="zh-CN" altLang="en-US" sz="3600" b="1" dirty="0">
              <a:latin typeface="黑体" panose="02010609060101010101" pitchFamily="2" charset="-122"/>
              <a:sym typeface="Wingdings" panose="05000000000000000000" pitchFamily="2" charset="2"/>
            </a:endParaRPr>
          </a:p>
          <a:p>
            <a:pPr marL="365125" indent="-255270" eaLnBrk="1" hangingPunct="1">
              <a:lnSpc>
                <a:spcPct val="80000"/>
              </a:lnSpc>
              <a:buNone/>
            </a:pPr>
            <a:r>
              <a:rPr lang="en-US" altLang="zh-CN" sz="3600" b="1" dirty="0">
                <a:latin typeface="黑体" panose="02010609060101010101" pitchFamily="2" charset="-122"/>
                <a:sym typeface="Wingdings" panose="05000000000000000000" pitchFamily="2" charset="2"/>
              </a:rPr>
              <a:t>  5.</a:t>
            </a:r>
            <a:r>
              <a:rPr lang="zh-CN" altLang="en-US" sz="3600" b="1" dirty="0">
                <a:latin typeface="黑体" panose="02010609060101010101" pitchFamily="2" charset="-122"/>
                <a:sym typeface="Wingdings" panose="05000000000000000000" pitchFamily="2" charset="2"/>
              </a:rPr>
              <a:t>平均工资过高或过低；</a:t>
            </a:r>
            <a:endParaRPr lang="en-US" altLang="zh-CN" sz="3600" b="1" dirty="0">
              <a:latin typeface="黑体" panose="02010609060101010101" pitchFamily="2" charset="-122"/>
              <a:sym typeface="Wingdings" panose="05000000000000000000" pitchFamily="2" charset="2"/>
            </a:endParaRPr>
          </a:p>
          <a:p>
            <a:pPr marL="365125" indent="-255270" eaLnBrk="1" hangingPunct="1">
              <a:lnSpc>
                <a:spcPct val="80000"/>
              </a:lnSpc>
              <a:buNone/>
            </a:pPr>
            <a:r>
              <a:rPr lang="en-US" altLang="zh-CN" sz="3600" b="1" dirty="0">
                <a:solidFill>
                  <a:srgbClr val="FFFF00"/>
                </a:solidFill>
                <a:latin typeface="黑体" panose="02010609060101010101" pitchFamily="2" charset="-122"/>
                <a:sym typeface="Wingdings" panose="05000000000000000000" pitchFamily="2" charset="2"/>
              </a:rPr>
              <a:t>  </a:t>
            </a:r>
            <a:r>
              <a:rPr lang="en-US" altLang="zh-CN" sz="3600" b="1" dirty="0">
                <a:solidFill>
                  <a:srgbClr val="FFFFFF"/>
                </a:solidFill>
                <a:latin typeface="黑体" panose="02010609060101010101" pitchFamily="2" charset="-122"/>
                <a:sym typeface="Wingdings" panose="05000000000000000000" pitchFamily="2" charset="2"/>
              </a:rPr>
              <a:t>6.</a:t>
            </a:r>
            <a:r>
              <a:rPr lang="zh-CN" altLang="en-US" sz="3600" b="1" dirty="0">
                <a:solidFill>
                  <a:srgbClr val="FFFFFF"/>
                </a:solidFill>
                <a:latin typeface="黑体" panose="02010609060101010101" pitchFamily="2" charset="-122"/>
                <a:sym typeface="Wingdings" panose="05000000000000000000" pitchFamily="2" charset="2"/>
              </a:rPr>
              <a:t>主要指标大于等于上期累计数；</a:t>
            </a:r>
            <a:endParaRPr lang="zh-CN" altLang="en-US" sz="3600" b="1" dirty="0">
              <a:solidFill>
                <a:srgbClr val="FFFFFF"/>
              </a:solidFill>
              <a:latin typeface="黑体" panose="02010609060101010101" pitchFamily="2" charset="-122"/>
              <a:sym typeface="Wingdings" panose="05000000000000000000" pitchFamily="2" charset="2"/>
            </a:endParaRPr>
          </a:p>
          <a:p>
            <a:pPr marL="365125" indent="-255270" eaLnBrk="1" hangingPunct="1">
              <a:lnSpc>
                <a:spcPct val="80000"/>
              </a:lnSpc>
              <a:buFont typeface="Wingdings 3" panose="05040102010807070707" pitchFamily="18" charset="2"/>
              <a:buNone/>
            </a:pPr>
            <a:r>
              <a:rPr lang="zh-CN" altLang="en-US" sz="3600" b="1" dirty="0">
                <a:latin typeface="黑体" panose="02010609060101010101" pitchFamily="2" charset="-122"/>
                <a:sym typeface="Wingdings" panose="05000000000000000000" pitchFamily="2" charset="2"/>
              </a:rPr>
              <a:t>  </a:t>
            </a:r>
            <a:r>
              <a:rPr lang="en-US" altLang="zh-CN" sz="3600" b="1" dirty="0">
                <a:solidFill>
                  <a:srgbClr val="FFFF00"/>
                </a:solidFill>
                <a:latin typeface="黑体" panose="02010609060101010101" pitchFamily="2" charset="-122"/>
                <a:sym typeface="Wingdings" panose="05000000000000000000" pitchFamily="2" charset="2"/>
              </a:rPr>
              <a:t>7.</a:t>
            </a:r>
            <a:r>
              <a:rPr lang="zh-CN" altLang="en-US" sz="3600" b="1" dirty="0">
                <a:solidFill>
                  <a:srgbClr val="FFFF00"/>
                </a:solidFill>
                <a:latin typeface="黑体" panose="02010609060101010101" pitchFamily="2" charset="-122"/>
                <a:sym typeface="Wingdings" panose="05000000000000000000" pitchFamily="2" charset="2"/>
              </a:rPr>
              <a:t>主要指标与上年同期、上个报告期相比增减变动过大。</a:t>
            </a:r>
            <a:endParaRPr lang="en-US" altLang="zh-CN" sz="3600" b="1" dirty="0">
              <a:solidFill>
                <a:srgbClr val="FFFF00"/>
              </a:solidFill>
              <a:latin typeface="黑体" panose="02010609060101010101" pitchFamily="2" charset="-122"/>
              <a:sym typeface="Wingdings" panose="05000000000000000000" pitchFamily="2" charset="2"/>
            </a:endParaRPr>
          </a:p>
          <a:p>
            <a:pPr marL="365125" indent="-255270" eaLnBrk="1" hangingPunct="1">
              <a:lnSpc>
                <a:spcPct val="80000"/>
              </a:lnSpc>
              <a:buFont typeface="Wingdings 3" panose="05040102010807070707" pitchFamily="18" charset="2"/>
              <a:buNone/>
            </a:pPr>
            <a:r>
              <a:rPr lang="en-US" altLang="zh-CN" sz="3600" b="1" dirty="0">
                <a:solidFill>
                  <a:srgbClr val="FFFF00"/>
                </a:solidFill>
                <a:latin typeface="黑体" panose="02010609060101010101" pitchFamily="2" charset="-122"/>
                <a:sym typeface="Wingdings" panose="05000000000000000000" pitchFamily="2" charset="2"/>
              </a:rPr>
              <a:t>  </a:t>
            </a:r>
            <a:endParaRPr lang="zh-CN" altLang="en-US" sz="3600" b="1" dirty="0">
              <a:solidFill>
                <a:srgbClr val="FFFFFF"/>
              </a:solidFill>
              <a:latin typeface="楷体_GB2312" panose="02010609030101010101" pitchFamily="49" charset="-122"/>
              <a:ea typeface="楷体_GB2312" panose="02010609030101010101" pitchFamily="49" charset="-122"/>
            </a:endParaRPr>
          </a:p>
        </p:txBody>
      </p:sp>
      <p:sp>
        <p:nvSpPr>
          <p:cNvPr id="79874" name="Text Box 7"/>
          <p:cNvSpPr>
            <a:spLocks noGrp="true"/>
          </p:cNvSpPr>
          <p:nvPr>
            <p:ph type="title" idx="4294967295"/>
          </p:nvPr>
        </p:nvSpPr>
        <p:spPr>
          <a:xfrm>
            <a:off x="1103313" y="0"/>
            <a:ext cx="7391400" cy="617538"/>
          </a:xfrm>
        </p:spPr>
        <p:txBody>
          <a:bodyPr vert="horz" wrap="square" lIns="91440" tIns="45720" rIns="91440" bIns="45720" anchor="ctr" anchorCtr="false"/>
          <a:p>
            <a:pPr eaLnBrk="1" hangingPunct="1">
              <a:spcBef>
                <a:spcPct val="50000"/>
              </a:spcBef>
            </a:pPr>
            <a:r>
              <a:rPr lang="zh-CN" altLang="en-US" b="1" dirty="0">
                <a:solidFill>
                  <a:schemeClr val="tx1"/>
                </a:solidFill>
                <a:ea typeface="黑体" panose="02010609060101010101" pitchFamily="2" charset="-122"/>
              </a:rPr>
              <a:t>审核规则</a:t>
            </a:r>
            <a:endParaRPr lang="zh-CN" altLang="en-US" b="1" dirty="0">
              <a:solidFill>
                <a:srgbClr val="FFFF00"/>
              </a:solidFill>
              <a:ea typeface="黑体" panose="02010609060101010101" pitchFamily="2" charset="-122"/>
            </a:endParaRPr>
          </a:p>
        </p:txBody>
      </p:sp>
    </p:spTree>
  </p:cSld>
  <p:clrMapOvr>
    <a:masterClrMapping/>
  </p:clrMapOvr>
  <p:transition spd="slow"/>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90113" name="Rectangle 2"/>
          <p:cNvSpPr/>
          <p:nvPr/>
        </p:nvSpPr>
        <p:spPr>
          <a:xfrm>
            <a:off x="1871663" y="2097088"/>
            <a:ext cx="6877050" cy="3419475"/>
          </a:xfrm>
          <a:prstGeom prst="rect">
            <a:avLst/>
          </a:prstGeom>
          <a:noFill/>
          <a:ln w="9525">
            <a:noFill/>
          </a:ln>
        </p:spPr>
        <p:txBody>
          <a:bodyPr anchor="ctr" anchorCtr="false"/>
          <a:p>
            <a:pPr algn="ctr"/>
            <a:endParaRPr lang="zh-CN" altLang="en-US" sz="4400" dirty="0">
              <a:solidFill>
                <a:schemeClr val="accent1"/>
              </a:solidFill>
              <a:latin typeface="华文楷体" panose="02010600040101010101" pitchFamily="2" charset="-122"/>
              <a:ea typeface="华文琥珀" panose="02010800040101010101" pitchFamily="2" charset="-122"/>
            </a:endParaRPr>
          </a:p>
        </p:txBody>
      </p:sp>
      <p:sp>
        <p:nvSpPr>
          <p:cNvPr id="72707" name="Rectangle 3"/>
          <p:cNvSpPr>
            <a:spLocks noChangeArrowheads="true"/>
          </p:cNvSpPr>
          <p:nvPr/>
        </p:nvSpPr>
        <p:spPr bwMode="auto">
          <a:xfrm>
            <a:off x="1476375" y="1989138"/>
            <a:ext cx="7307263" cy="1979613"/>
          </a:xfrm>
          <a:prstGeom prst="rect">
            <a:avLst/>
          </a:prstGeom>
          <a:noFill/>
          <a:ln w="9525">
            <a:noFill/>
            <a:miter lim="800000"/>
          </a:ln>
        </p:spPr>
        <p:txBody>
          <a:bodyPr anchor="ctr"/>
          <a:lstStyle/>
          <a:p>
            <a:pPr marL="0" marR="0" lvl="0" indent="0" algn="ctr" defTabSz="914400" rtl="0" eaLnBrk="1" fontAlgn="base" latinLnBrk="0" hangingPunct="1">
              <a:lnSpc>
                <a:spcPct val="130000"/>
              </a:lnSpc>
              <a:spcBef>
                <a:spcPct val="0"/>
              </a:spcBef>
              <a:spcAft>
                <a:spcPct val="0"/>
              </a:spcAft>
              <a:buClrTx/>
              <a:buSzTx/>
              <a:buFontTx/>
              <a:buNone/>
              <a:defRPr/>
            </a:pPr>
            <a:br>
              <a:rPr kumimoji="0" lang="zh-CN" altLang="en-US" sz="5400" b="0" i="0" u="none" strike="noStrike" kern="1200" cap="none" spc="0" normalizeH="0" baseline="0" noProof="0" dirty="0">
                <a:ln>
                  <a:noFill/>
                </a:ln>
                <a:solidFill>
                  <a:schemeClr val="tx2"/>
                </a:solidFill>
                <a:effectLst/>
                <a:uLnTx/>
                <a:uFillTx/>
                <a:latin typeface="华文楷体" panose="02010600040101010101" pitchFamily="2" charset="-122"/>
                <a:ea typeface="华文彩云" panose="02010800040101010101" pitchFamily="2" charset="-122"/>
                <a:cs typeface="+mn-cs"/>
              </a:rPr>
            </a:br>
            <a:endParaRPr kumimoji="0" lang="en-US" altLang="zh-CN" sz="5400" b="0" i="0" u="none" strike="noStrike" kern="1200" cap="none" spc="0" normalizeH="0" baseline="0" noProof="0" dirty="0">
              <a:ln>
                <a:noFill/>
              </a:ln>
              <a:solidFill>
                <a:schemeClr val="tx2"/>
              </a:solidFill>
              <a:effectLst/>
              <a:uLnTx/>
              <a:uFillTx/>
              <a:latin typeface="华文楷体" panose="02010600040101010101" pitchFamily="2" charset="-122"/>
              <a:ea typeface="华文彩云" panose="02010800040101010101" pitchFamily="2" charset="-122"/>
              <a:cs typeface="+mn-cs"/>
            </a:endParaRPr>
          </a:p>
          <a:p>
            <a:pPr marL="0" marR="0" lvl="0" indent="0" algn="ctr" defTabSz="914400" rtl="0" eaLnBrk="1" fontAlgn="base" latinLnBrk="0" hangingPunct="1">
              <a:lnSpc>
                <a:spcPct val="130000"/>
              </a:lnSpc>
              <a:spcBef>
                <a:spcPct val="0"/>
              </a:spcBef>
              <a:spcAft>
                <a:spcPct val="0"/>
              </a:spcAft>
              <a:buClrTx/>
              <a:buSzTx/>
              <a:buFontTx/>
              <a:buNone/>
              <a:defRPr/>
            </a:pPr>
            <a:endParaRPr kumimoji="0" lang="en-US" altLang="zh-CN" sz="5400" b="0" i="0" u="none" strike="noStrike" kern="1200" cap="none" spc="0" normalizeH="0" baseline="0" noProof="0" dirty="0">
              <a:ln>
                <a:noFill/>
              </a:ln>
              <a:solidFill>
                <a:schemeClr val="tx2"/>
              </a:solidFill>
              <a:effectLst/>
              <a:uLnTx/>
              <a:uFillTx/>
              <a:latin typeface="华文楷体" panose="02010600040101010101" pitchFamily="2" charset="-122"/>
              <a:ea typeface="华文彩云" panose="02010800040101010101" pitchFamily="2" charset="-122"/>
              <a:cs typeface="+mn-cs"/>
            </a:endParaRPr>
          </a:p>
          <a:p>
            <a:pPr marL="0" marR="0" lvl="0" indent="0" algn="ctr" defTabSz="914400" rtl="0" eaLnBrk="1" fontAlgn="base" latinLnBrk="0" hangingPunct="1">
              <a:lnSpc>
                <a:spcPct val="130000"/>
              </a:lnSpc>
              <a:spcBef>
                <a:spcPct val="0"/>
              </a:spcBef>
              <a:spcAft>
                <a:spcPct val="0"/>
              </a:spcAft>
              <a:buClrTx/>
              <a:buSzTx/>
              <a:buFontTx/>
              <a:buNone/>
              <a:defRPr/>
            </a:pPr>
            <a:endParaRPr kumimoji="0" lang="zh-CN" altLang="en-US" sz="2400" b="1" i="0" u="none" strike="noStrike" kern="1200" cap="none" spc="0" normalizeH="0" baseline="0" noProof="0" dirty="0">
              <a:ln>
                <a:noFill/>
              </a:ln>
              <a:solidFill>
                <a:srgbClr val="FFCC00"/>
              </a:solidFill>
              <a:effectLst/>
              <a:uLnTx/>
              <a:uFillTx/>
              <a:latin typeface="+mn-ea"/>
              <a:ea typeface="仿宋_GB2312" panose="02010609030101010101" pitchFamily="49" charset="-122"/>
              <a:cs typeface="+mn-cs"/>
            </a:endParaRPr>
          </a:p>
          <a:p>
            <a:pPr marL="0" marR="0" lvl="0" indent="0" algn="ctr" defTabSz="914400" rtl="0" eaLnBrk="1" fontAlgn="base" latinLnBrk="0" hangingPunct="1">
              <a:lnSpc>
                <a:spcPct val="130000"/>
              </a:lnSpc>
              <a:spcBef>
                <a:spcPct val="0"/>
              </a:spcBef>
              <a:spcAft>
                <a:spcPct val="0"/>
              </a:spcAft>
              <a:buClrTx/>
              <a:buSzTx/>
              <a:buFontTx/>
              <a:buNone/>
              <a:defRPr/>
            </a:pPr>
            <a:br>
              <a:rPr kumimoji="0" lang="zh-CN" altLang="en-US" sz="5400" b="0" i="0" u="none" strike="noStrike" kern="1200" cap="none" spc="0" normalizeH="0" baseline="0" noProof="0" dirty="0">
                <a:ln>
                  <a:noFill/>
                </a:ln>
                <a:solidFill>
                  <a:schemeClr val="tx2"/>
                </a:solidFill>
                <a:effectLst/>
                <a:uLnTx/>
                <a:uFillTx/>
                <a:latin typeface="华文楷体" panose="02010600040101010101" pitchFamily="2" charset="-122"/>
                <a:ea typeface="华文彩云" panose="02010800040101010101" pitchFamily="2" charset="-122"/>
                <a:cs typeface="+mn-cs"/>
              </a:rPr>
            </a:br>
            <a:br>
              <a:rPr kumimoji="0" lang="zh-CN" altLang="en-US" sz="5400" b="0" i="0" u="none" strike="noStrike" kern="1200" cap="none" spc="0" normalizeH="0" baseline="0" noProof="0" dirty="0">
                <a:ln>
                  <a:noFill/>
                </a:ln>
                <a:solidFill>
                  <a:schemeClr val="tx2"/>
                </a:solidFill>
                <a:effectLst/>
                <a:uLnTx/>
                <a:uFillTx/>
                <a:latin typeface="华文楷体" panose="02010600040101010101" pitchFamily="2" charset="-122"/>
                <a:ea typeface="华文彩云" panose="02010800040101010101" pitchFamily="2" charset="-122"/>
                <a:cs typeface="+mn-cs"/>
              </a:rPr>
            </a:br>
            <a:endParaRPr kumimoji="0" lang="en-US" altLang="zh-CN" sz="2800" b="1" i="0" u="none" strike="noStrike" kern="1200" cap="none" spc="0" normalizeH="0" baseline="0" noProof="0" dirty="0">
              <a:ln>
                <a:noFill/>
              </a:ln>
              <a:solidFill>
                <a:schemeClr val="tx2"/>
              </a:solidFill>
              <a:effectLst/>
              <a:uLnTx/>
              <a:uFillTx/>
              <a:latin typeface="华文楷体" panose="02010600040101010101" pitchFamily="2" charset="-122"/>
              <a:ea typeface="宋体" pitchFamily="2" charset="-122"/>
              <a:cs typeface="+mn-cs"/>
            </a:endParaRPr>
          </a:p>
        </p:txBody>
      </p:sp>
      <p:sp>
        <p:nvSpPr>
          <p:cNvPr id="90116" name="矩形 4"/>
          <p:cNvSpPr/>
          <p:nvPr/>
        </p:nvSpPr>
        <p:spPr>
          <a:xfrm>
            <a:off x="2400618" y="4321493"/>
            <a:ext cx="4016375" cy="876300"/>
          </a:xfrm>
          <a:prstGeom prst="rect">
            <a:avLst/>
          </a:prstGeom>
          <a:noFill/>
          <a:ln w="9525">
            <a:noFill/>
          </a:ln>
        </p:spPr>
        <p:txBody>
          <a:bodyPr anchor="ctr" anchorCtr="false"/>
          <a:p>
            <a:pPr algn="ctr"/>
            <a:endParaRPr lang="zh-CN" altLang="en-US" dirty="0">
              <a:latin typeface="Times New Roman" panose="02020603050405020304" pitchFamily="18" charset="0"/>
              <a:ea typeface="仿宋_GB2312" panose="02010609030101010101" pitchFamily="49" charset="-122"/>
            </a:endParaRPr>
          </a:p>
        </p:txBody>
      </p:sp>
      <p:sp>
        <p:nvSpPr>
          <p:cNvPr id="2" name="文本框 1"/>
          <p:cNvSpPr txBox="true"/>
          <p:nvPr/>
        </p:nvSpPr>
        <p:spPr>
          <a:xfrm>
            <a:off x="1287145" y="1793875"/>
            <a:ext cx="7077710" cy="1938020"/>
          </a:xfrm>
          <a:prstGeom prst="rect">
            <a:avLst/>
          </a:prstGeom>
          <a:noFill/>
        </p:spPr>
        <p:txBody>
          <a:bodyPr wrap="square" rtlCol="0" anchor="t">
            <a:spAutoFit/>
          </a:bodyPr>
          <a:p>
            <a:pPr marL="0" marR="0" lvl="0" indent="0" algn="ctr" defTabSz="914400" rtl="0" eaLnBrk="1" fontAlgn="base" latinLnBrk="0" hangingPunct="1">
              <a:lnSpc>
                <a:spcPct val="100000"/>
              </a:lnSpc>
              <a:spcBef>
                <a:spcPct val="0"/>
              </a:spcBef>
              <a:spcAft>
                <a:spcPct val="0"/>
              </a:spcAft>
              <a:buClrTx/>
              <a:buSzTx/>
              <a:buFontTx/>
              <a:buNone/>
              <a:defRPr/>
            </a:pPr>
            <a:r>
              <a:rPr lang="zh-CN" altLang="en-US" sz="6000" b="1" noProof="0" dirty="0">
                <a:ln w="11430"/>
                <a:solidFill>
                  <a:srgbClr val="FF0000"/>
                </a:solidFill>
                <a:effectLst/>
                <a:uLnTx/>
                <a:uFillTx/>
                <a:latin typeface="+mn-ea"/>
                <a:ea typeface="+mn-ea"/>
                <a:sym typeface="+mn-ea"/>
              </a:rPr>
              <a:t>★最终解释以制度</a:t>
            </a:r>
            <a:br>
              <a:rPr lang="en-US" altLang="zh-CN" sz="6000" b="1" noProof="0" dirty="0">
                <a:ln w="11430"/>
                <a:solidFill>
                  <a:srgbClr val="FF0000"/>
                </a:solidFill>
                <a:effectLst/>
                <a:uLnTx/>
                <a:uFillTx/>
                <a:latin typeface="+mn-ea"/>
                <a:ea typeface="+mn-ea"/>
                <a:sym typeface="+mn-ea"/>
              </a:rPr>
            </a:br>
            <a:r>
              <a:rPr lang="zh-CN" altLang="en-US" sz="6000" b="1" noProof="0" dirty="0">
                <a:ln w="11430"/>
                <a:solidFill>
                  <a:srgbClr val="FF0000"/>
                </a:solidFill>
                <a:effectLst/>
                <a:uLnTx/>
                <a:uFillTx/>
                <a:latin typeface="+mn-ea"/>
                <a:ea typeface="+mn-ea"/>
                <a:sym typeface="+mn-ea"/>
              </a:rPr>
              <a:t>电子版为准</a:t>
            </a:r>
            <a:endParaRPr lang="zh-CN" altLang="en-US" sz="6000"/>
          </a:p>
        </p:txBody>
      </p:sp>
    </p:spTree>
  </p:cSld>
  <p:clrMapOvr>
    <a:masterClrMapping/>
  </p:clrMapOvr>
  <p:transition spd="slow"/>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2289" name="矩形 1"/>
          <p:cNvSpPr/>
          <p:nvPr/>
        </p:nvSpPr>
        <p:spPr>
          <a:xfrm>
            <a:off x="3001963" y="288925"/>
            <a:ext cx="4079875" cy="830263"/>
          </a:xfrm>
          <a:prstGeom prst="rect">
            <a:avLst/>
          </a:prstGeom>
          <a:noFill/>
          <a:ln w="9525">
            <a:noFill/>
          </a:ln>
        </p:spPr>
        <p:txBody>
          <a:bodyPr anchor="t" anchorCtr="false">
            <a:spAutoFit/>
          </a:bodyPr>
          <a:p>
            <a:pPr algn="ctr"/>
            <a:r>
              <a:rPr lang="zh-CN" altLang="en-US" b="1" dirty="0">
                <a:solidFill>
                  <a:srgbClr val="FFFF00"/>
                </a:solidFill>
                <a:latin typeface="Times New Roman" panose="02020603050405020304" pitchFamily="18" charset="0"/>
                <a:ea typeface="仿宋_GB2312" panose="02010609030101010101" pitchFamily="49" charset="-122"/>
              </a:rPr>
              <a:t>统计范围</a:t>
            </a:r>
            <a:endParaRPr lang="zh-CN" altLang="en-US" b="1" dirty="0">
              <a:solidFill>
                <a:srgbClr val="FFFF00"/>
              </a:solidFill>
              <a:latin typeface="Times New Roman" panose="02020603050405020304" pitchFamily="18" charset="0"/>
              <a:ea typeface="仿宋_GB2312" panose="02010609030101010101" pitchFamily="49" charset="-122"/>
            </a:endParaRPr>
          </a:p>
        </p:txBody>
      </p:sp>
      <p:sp>
        <p:nvSpPr>
          <p:cNvPr id="5" name="矩形 4"/>
          <p:cNvSpPr/>
          <p:nvPr/>
        </p:nvSpPr>
        <p:spPr>
          <a:xfrm>
            <a:off x="1144588" y="1571625"/>
            <a:ext cx="7448550" cy="3046413"/>
          </a:xfrm>
          <a:prstGeom prst="rect">
            <a:avLst/>
          </a:prstGeom>
          <a:noFill/>
          <a:ln w="9525">
            <a:noFill/>
          </a:ln>
        </p:spPr>
        <p:txBody>
          <a:bodyPr wrap="square" anchor="t" anchorCtr="false">
            <a:spAutoFit/>
          </a:bodyPr>
          <a:p>
            <a:pPr indent="457200" algn="just"/>
            <a:r>
              <a:rPr lang="zh-CN" altLang="en-US" b="1" dirty="0">
                <a:solidFill>
                  <a:schemeClr val="tx1"/>
                </a:solidFill>
                <a:latin typeface="黑体" panose="02010609060101010101" pitchFamily="2" charset="-122"/>
                <a:ea typeface="黑体" panose="02010609060101010101" pitchFamily="2" charset="-122"/>
              </a:rPr>
              <a:t>辖区内执行政府会计制度、事业单位会计制度、民间非营利组织会计制度的规模以上服务业法人单位</a:t>
            </a:r>
            <a:r>
              <a:rPr lang="zh-CN" altLang="en-US" sz="3600" b="1" dirty="0">
                <a:solidFill>
                  <a:schemeClr val="tx1"/>
                </a:solidFill>
                <a:latin typeface="黑体" panose="02010609060101010101" pitchFamily="2" charset="-122"/>
                <a:ea typeface="黑体" panose="02010609060101010101" pitchFamily="2" charset="-122"/>
              </a:rPr>
              <a:t>。</a:t>
            </a:r>
            <a:endParaRPr lang="zh-CN" altLang="en-US" sz="3600" b="1" dirty="0">
              <a:solidFill>
                <a:schemeClr val="tx1"/>
              </a:solidFill>
              <a:latin typeface="黑体" panose="02010609060101010101" pitchFamily="2" charset="-122"/>
              <a:ea typeface="黑体" panose="02010609060101010101" pitchFamily="2" charset="-122"/>
            </a:endParaRPr>
          </a:p>
        </p:txBody>
      </p:sp>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linds(horizontal)">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3313" name="标题 1"/>
          <p:cNvSpPr>
            <a:spLocks noGrp="true"/>
          </p:cNvSpPr>
          <p:nvPr>
            <p:ph type="title"/>
          </p:nvPr>
        </p:nvSpPr>
        <p:spPr/>
        <p:txBody>
          <a:bodyPr vert="horz" wrap="square" lIns="91440" tIns="45720" rIns="91440" bIns="45720" anchor="ctr" anchorCtr="false"/>
          <a:p>
            <a:endParaRPr lang="zh-CN" altLang="en-US" dirty="0"/>
          </a:p>
        </p:txBody>
      </p:sp>
      <p:graphicFrame>
        <p:nvGraphicFramePr>
          <p:cNvPr id="4" name="内容占位符 3"/>
          <p:cNvGraphicFramePr>
            <a:graphicFrameLocks noGrp="true"/>
          </p:cNvGraphicFramePr>
          <p:nvPr>
            <p:ph type="tbl" idx="1"/>
          </p:nvPr>
        </p:nvGraphicFramePr>
        <p:xfrm>
          <a:off x="0" y="169545"/>
          <a:ext cx="9011285" cy="6348095"/>
        </p:xfrm>
        <a:graphic>
          <a:graphicData uri="http://schemas.openxmlformats.org/drawingml/2006/table">
            <a:tbl>
              <a:tblPr firstRow="true" bandRow="true">
                <a:tableStyleId>{5C22544A-7EE6-4342-B048-85BDC9FD1C3A}</a:tableStyleId>
              </a:tblPr>
              <a:tblGrid>
                <a:gridCol w="2243455"/>
                <a:gridCol w="4613275"/>
                <a:gridCol w="2154555"/>
              </a:tblGrid>
              <a:tr h="802005">
                <a:tc rowSpan="2">
                  <a:txBody>
                    <a:bodyPr/>
                    <a:lstStyle/>
                    <a:p>
                      <a:pPr algn="ctr" rtl="0" fontAlgn="ctr"/>
                      <a:r>
                        <a:rPr lang="zh-CN" altLang="en-US" sz="2600" b="1" i="0" u="none" strike="noStrike" dirty="0" smtClean="0">
                          <a:solidFill>
                            <a:srgbClr val="000000"/>
                          </a:solidFill>
                          <a:latin typeface="黑体" panose="02010609060101010101" pitchFamily="2" charset="-122"/>
                        </a:rPr>
                        <a:t>年报表</a:t>
                      </a:r>
                      <a:endParaRPr lang="zh-CN" altLang="en-US" sz="2600" b="1" i="0" u="none" strike="noStrike" dirty="0">
                        <a:solidFill>
                          <a:srgbClr val="000000"/>
                        </a:solidFill>
                        <a:latin typeface="黑体" panose="02010609060101010101" pitchFamily="2" charset="-122"/>
                      </a:endParaRPr>
                    </a:p>
                  </a:txBody>
                  <a:tcPr marL="9525" marR="9525" marT="9525" marB="0" anchor="ctr"/>
                </a:tc>
                <a:tc rowSpan="2">
                  <a:txBody>
                    <a:bodyPr/>
                    <a:lstStyle/>
                    <a:p>
                      <a:pPr algn="ctr" rtl="0" fontAlgn="ctr"/>
                      <a:r>
                        <a:rPr lang="zh-CN" altLang="en-US" sz="2600" b="1" i="0" u="none" strike="noStrike" dirty="0">
                          <a:solidFill>
                            <a:srgbClr val="000000"/>
                          </a:solidFill>
                          <a:latin typeface="黑体" panose="02010609060101010101" pitchFamily="2" charset="-122"/>
                        </a:rPr>
                        <a:t>统计范围</a:t>
                      </a:r>
                      <a:endParaRPr lang="zh-CN" altLang="en-US" sz="2600" b="1" i="0" u="none" strike="noStrike" dirty="0">
                        <a:solidFill>
                          <a:srgbClr val="000000"/>
                        </a:solidFill>
                        <a:latin typeface="黑体" panose="02010609060101010101" pitchFamily="2" charset="-122"/>
                      </a:endParaRPr>
                    </a:p>
                  </a:txBody>
                  <a:tcPr marL="9525" marR="9525" marT="9525" marB="0" anchor="ctr"/>
                </a:tc>
                <a:tc>
                  <a:txBody>
                    <a:bodyPr/>
                    <a:lstStyle/>
                    <a:p>
                      <a:pPr algn="ctr" rtl="0" fontAlgn="ctr"/>
                      <a:r>
                        <a:rPr lang="zh-CN" altLang="en-US" sz="2600" b="1" i="0" u="none" strike="noStrike" dirty="0">
                          <a:solidFill>
                            <a:srgbClr val="000000"/>
                          </a:solidFill>
                          <a:latin typeface="黑体" panose="02010609060101010101" pitchFamily="2" charset="-122"/>
                        </a:rPr>
                        <a:t>报送时间及方式</a:t>
                      </a:r>
                      <a:endParaRPr lang="zh-CN" altLang="en-US" sz="2600" b="1" i="0" u="none" strike="noStrike" dirty="0">
                        <a:solidFill>
                          <a:srgbClr val="000000"/>
                        </a:solidFill>
                        <a:latin typeface="黑体" panose="02010609060101010101" pitchFamily="2" charset="-122"/>
                      </a:endParaRPr>
                    </a:p>
                  </a:txBody>
                  <a:tcPr marL="9525" marR="9525" marT="9525" marB="0" anchor="ctr"/>
                </a:tc>
              </a:tr>
              <a:tr h="449580">
                <a:tc vMerge="true">
                  <a:tcPr/>
                </a:tc>
                <a:tc vMerge="true">
                  <a:tcPr/>
                </a:tc>
                <a:tc>
                  <a:txBody>
                    <a:bodyPr/>
                    <a:lstStyle/>
                    <a:p>
                      <a:pPr algn="ctr" fontAlgn="ctr"/>
                      <a:r>
                        <a:rPr lang="zh-CN" altLang="en-US" sz="2600" b="1" i="0" u="none" strike="noStrike" dirty="0">
                          <a:solidFill>
                            <a:srgbClr val="000000"/>
                          </a:solidFill>
                          <a:latin typeface="黑体" panose="02010609060101010101" pitchFamily="2" charset="-122"/>
                        </a:rPr>
                        <a:t>单位</a:t>
                      </a:r>
                      <a:endParaRPr lang="zh-CN" altLang="en-US" sz="2600" b="1" i="0" u="none" strike="noStrike" dirty="0">
                        <a:solidFill>
                          <a:srgbClr val="000000"/>
                        </a:solidFill>
                        <a:latin typeface="黑体" panose="02010609060101010101" pitchFamily="2" charset="-122"/>
                      </a:endParaRPr>
                    </a:p>
                  </a:txBody>
                  <a:tcPr marL="9525" marR="9525" marT="9525" marB="0" anchor="ctr"/>
                </a:tc>
              </a:tr>
              <a:tr h="5096510">
                <a:tc>
                  <a:txBody>
                    <a:bodyPr/>
                    <a:lstStyle/>
                    <a:p>
                      <a:pPr marL="0" marR="0" lvl="0" indent="0" algn="ctr" defTabSz="914400" rtl="0" eaLnBrk="1" fontAlgn="base" latinLnBrk="0" hangingPunct="1">
                        <a:lnSpc>
                          <a:spcPct val="100000"/>
                        </a:lnSpc>
                        <a:spcBef>
                          <a:spcPct val="20000"/>
                        </a:spcBef>
                        <a:spcAft>
                          <a:spcPct val="0"/>
                        </a:spcAft>
                        <a:buClrTx/>
                        <a:buSzTx/>
                        <a:buFont typeface="Wingdings" panose="05000000000000000000" pitchFamily="2" charset="2"/>
                        <a:buNone/>
                      </a:pPr>
                      <a:r>
                        <a:rPr kumimoji="0" lang="en-US" altLang="zh-CN" sz="2400" b="1" i="0" u="none" strike="noStrike" kern="1200" cap="none" normalizeH="0" baseline="0" dirty="0" smtClean="0">
                          <a:ln>
                            <a:noFill/>
                          </a:ln>
                          <a:solidFill>
                            <a:schemeClr val="bg2"/>
                          </a:solidFill>
                          <a:effectLst/>
                          <a:latin typeface="黑体" panose="02010609060101010101" pitchFamily="2" charset="-122"/>
                          <a:ea typeface="黑体" panose="02010609060101010101" pitchFamily="2" charset="-122"/>
                          <a:cs typeface="+mn-cs"/>
                        </a:rPr>
                        <a:t>BJF103-2</a:t>
                      </a:r>
                      <a:r>
                        <a:rPr kumimoji="0" lang="zh-CN" altLang="en-US" sz="2400" b="1" i="0" u="none" strike="noStrike" kern="1200" cap="none" normalizeH="0" baseline="0" dirty="0" smtClean="0">
                          <a:ln>
                            <a:noFill/>
                          </a:ln>
                          <a:solidFill>
                            <a:schemeClr val="bg2"/>
                          </a:solidFill>
                          <a:effectLst/>
                          <a:latin typeface="黑体" panose="02010609060101010101" pitchFamily="2" charset="-122"/>
                          <a:ea typeface="黑体" panose="02010609060101010101" pitchFamily="2" charset="-122"/>
                          <a:cs typeface="+mn-cs"/>
                        </a:rPr>
                        <a:t>表</a:t>
                      </a:r>
                      <a:endParaRPr kumimoji="0" lang="en-US" altLang="zh-CN" sz="2400" b="1" i="0" u="none" strike="noStrike" kern="1200" cap="none" normalizeH="0" baseline="0" dirty="0" smtClean="0">
                        <a:ln>
                          <a:noFill/>
                        </a:ln>
                        <a:solidFill>
                          <a:schemeClr val="bg2"/>
                        </a:solidFill>
                        <a:effectLst/>
                        <a:latin typeface="黑体" panose="02010609060101010101" pitchFamily="2" charset="-122"/>
                        <a:ea typeface="黑体" panose="02010609060101010101" pitchFamily="2" charset="-122"/>
                        <a:cs typeface="+mn-cs"/>
                      </a:endParaRPr>
                    </a:p>
                    <a:p>
                      <a:pPr algn="ctr" rtl="0" fontAlgn="ctr"/>
                      <a:r>
                        <a:rPr kumimoji="0" lang="zh-CN" altLang="en-US" sz="2400" b="1" i="0" u="none" strike="noStrike" kern="1200" cap="none" normalizeH="0" baseline="0" dirty="0" smtClean="0">
                          <a:ln>
                            <a:noFill/>
                          </a:ln>
                          <a:solidFill>
                            <a:schemeClr val="bg2"/>
                          </a:solidFill>
                          <a:effectLst/>
                          <a:latin typeface="黑体" panose="02010609060101010101" pitchFamily="2" charset="-122"/>
                          <a:ea typeface="黑体" panose="02010609060101010101" pitchFamily="2" charset="-122"/>
                          <a:cs typeface="+mn-cs"/>
                        </a:rPr>
                        <a:t> </a:t>
                      </a:r>
                      <a:endParaRPr kumimoji="0" lang="zh-CN" altLang="en-US" sz="2400" b="1" i="0" u="none" strike="noStrike" kern="1200" cap="none" normalizeH="0" baseline="0" dirty="0">
                        <a:ln>
                          <a:noFill/>
                        </a:ln>
                        <a:solidFill>
                          <a:schemeClr val="bg2"/>
                        </a:solidFill>
                        <a:effectLst/>
                        <a:latin typeface="黑体" panose="02010609060101010101" pitchFamily="2" charset="-122"/>
                        <a:ea typeface="黑体" panose="02010609060101010101" pitchFamily="2" charset="-122"/>
                        <a:cs typeface="+mn-cs"/>
                      </a:endParaRPr>
                    </a:p>
                  </a:txBody>
                  <a:tcPr marL="9525" marR="9525" marT="9525" marB="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2400" b="1" i="0" u="none" strike="noStrike" kern="1200" cap="none" normalizeH="0" baseline="0" dirty="0" smtClean="0">
                          <a:ln>
                            <a:noFill/>
                          </a:ln>
                          <a:solidFill>
                            <a:schemeClr val="bg2"/>
                          </a:solidFill>
                          <a:effectLst/>
                          <a:latin typeface="黑体" panose="02010609060101010101" pitchFamily="2" charset="-122"/>
                          <a:ea typeface="黑体" panose="02010609060101010101" pitchFamily="2" charset="-122"/>
                          <a:cs typeface="+mn-cs"/>
                        </a:rPr>
                        <a:t> 辖区内执行政府会计制度、事业单位会计制度、民间非营利组织会计制度的规模以上服务业法人单位</a:t>
                      </a:r>
                      <a:endParaRPr kumimoji="0" lang="en-US" altLang="zh-CN" sz="2400" b="1" i="0" u="none" strike="noStrike" kern="1200" cap="none" normalizeH="0" baseline="0" dirty="0" smtClean="0">
                        <a:ln>
                          <a:noFill/>
                        </a:ln>
                        <a:solidFill>
                          <a:schemeClr val="bg2"/>
                        </a:solidFill>
                        <a:effectLst/>
                        <a:latin typeface="黑体" panose="02010609060101010101" pitchFamily="2" charset="-122"/>
                        <a:ea typeface="黑体" panose="02010609060101010101" pitchFamily="2" charset="-122"/>
                        <a:cs typeface="+mn-cs"/>
                      </a:endParaRPr>
                    </a:p>
                    <a:p>
                      <a:pPr marL="0" algn="ctr" defTabSz="914400" rtl="0" eaLnBrk="1" latinLnBrk="0" hangingPunct="1"/>
                      <a:endParaRPr kumimoji="0" lang="zh-CN" altLang="en-US" sz="2400" b="1" i="0" u="none" strike="noStrike" kern="1200" cap="none" normalizeH="0" baseline="0" dirty="0">
                        <a:ln>
                          <a:noFill/>
                        </a:ln>
                        <a:solidFill>
                          <a:schemeClr val="bg2"/>
                        </a:solidFill>
                        <a:effectLst/>
                        <a:latin typeface="黑体" panose="02010609060101010101" pitchFamily="2" charset="-122"/>
                        <a:ea typeface="黑体" panose="02010609060101010101" pitchFamily="2" charset="-122"/>
                        <a:cs typeface="+mn-cs"/>
                      </a:endParaRPr>
                    </a:p>
                  </a:txBody>
                  <a:tcPr marL="9525" marR="9525" marT="9525" marB="0" anchor="ctr"/>
                </a:tc>
                <a:tc>
                  <a:txBody>
                    <a:bodyPr/>
                    <a:lstStyle/>
                    <a:p>
                      <a:pPr marL="0" marR="0" lvl="0" indent="0" algn="ctr" defTabSz="914400" rtl="0" eaLnBrk="1" fontAlgn="base" latinLnBrk="0" hangingPunct="1">
                        <a:lnSpc>
                          <a:spcPct val="100000"/>
                        </a:lnSpc>
                        <a:spcBef>
                          <a:spcPct val="20000"/>
                        </a:spcBef>
                        <a:spcAft>
                          <a:spcPct val="0"/>
                        </a:spcAft>
                        <a:buClrTx/>
                        <a:buSzTx/>
                        <a:buFont typeface="Wingdings" panose="05000000000000000000" pitchFamily="2" charset="2"/>
                        <a:buNone/>
                      </a:pPr>
                      <a:r>
                        <a:rPr kumimoji="0" lang="en-US" altLang="zh-CN" sz="2400" b="1" i="0" u="none" strike="noStrike" kern="1200" cap="none" normalizeH="0" baseline="0" dirty="0" smtClean="0">
                          <a:ln>
                            <a:noFill/>
                          </a:ln>
                          <a:solidFill>
                            <a:schemeClr val="bg2"/>
                          </a:solidFill>
                          <a:effectLst/>
                          <a:latin typeface="黑体" panose="02010609060101010101" pitchFamily="2" charset="-122"/>
                          <a:ea typeface="黑体" panose="02010609060101010101" pitchFamily="2" charset="-122"/>
                          <a:cs typeface="+mn-cs"/>
                        </a:rPr>
                        <a:t>2025</a:t>
                      </a:r>
                      <a:r>
                        <a:rPr kumimoji="0" lang="zh-CN" altLang="en-US" sz="2400" b="1" i="0" u="none" strike="noStrike" kern="1200" cap="none" normalizeH="0" baseline="0" dirty="0" smtClean="0">
                          <a:ln>
                            <a:noFill/>
                          </a:ln>
                          <a:solidFill>
                            <a:schemeClr val="bg2"/>
                          </a:solidFill>
                          <a:effectLst/>
                          <a:latin typeface="黑体" panose="02010609060101010101" pitchFamily="2" charset="-122"/>
                          <a:ea typeface="黑体" panose="02010609060101010101" pitchFamily="2" charset="-122"/>
                          <a:cs typeface="+mn-cs"/>
                        </a:rPr>
                        <a:t>年</a:t>
                      </a:r>
                      <a:r>
                        <a:rPr kumimoji="0" lang="en-US" altLang="zh-CN" sz="2400" b="1" i="0" u="none" strike="noStrike" kern="1200" cap="none" normalizeH="0" baseline="0" dirty="0" smtClean="0">
                          <a:ln>
                            <a:noFill/>
                          </a:ln>
                          <a:solidFill>
                            <a:schemeClr val="bg2"/>
                          </a:solidFill>
                          <a:effectLst/>
                          <a:latin typeface="黑体" panose="02010609060101010101" pitchFamily="2" charset="-122"/>
                          <a:ea typeface="黑体" panose="02010609060101010101" pitchFamily="2" charset="-122"/>
                          <a:cs typeface="+mn-cs"/>
                        </a:rPr>
                        <a:t>3</a:t>
                      </a:r>
                      <a:r>
                        <a:rPr kumimoji="0" lang="zh-CN" altLang="en-US" sz="2400" b="1" i="0" u="none" strike="noStrike" kern="1200" cap="none" normalizeH="0" baseline="0" dirty="0" smtClean="0">
                          <a:ln>
                            <a:noFill/>
                          </a:ln>
                          <a:solidFill>
                            <a:schemeClr val="bg2"/>
                          </a:solidFill>
                          <a:effectLst/>
                          <a:latin typeface="黑体" panose="02010609060101010101" pitchFamily="2" charset="-122"/>
                          <a:ea typeface="黑体" panose="02010609060101010101" pitchFamily="2" charset="-122"/>
                          <a:cs typeface="+mn-cs"/>
                        </a:rPr>
                        <a:t>月</a:t>
                      </a:r>
                      <a:r>
                        <a:rPr kumimoji="0" lang="en-US" altLang="zh-CN" sz="2400" b="1" i="0" u="none" strike="noStrike" kern="1200" cap="none" normalizeH="0" baseline="0" dirty="0" smtClean="0">
                          <a:ln>
                            <a:noFill/>
                          </a:ln>
                          <a:solidFill>
                            <a:schemeClr val="bg2"/>
                          </a:solidFill>
                          <a:effectLst/>
                          <a:latin typeface="黑体" panose="02010609060101010101" pitchFamily="2" charset="-122"/>
                          <a:ea typeface="黑体" panose="02010609060101010101" pitchFamily="2" charset="-122"/>
                          <a:cs typeface="+mn-cs"/>
                        </a:rPr>
                        <a:t>10</a:t>
                      </a:r>
                      <a:r>
                        <a:rPr kumimoji="0" lang="zh-CN" altLang="en-US" sz="2400" b="1" i="0" u="none" strike="noStrike" kern="1200" cap="none" normalizeH="0" baseline="0" dirty="0" smtClean="0">
                          <a:ln>
                            <a:noFill/>
                          </a:ln>
                          <a:solidFill>
                            <a:schemeClr val="bg2"/>
                          </a:solidFill>
                          <a:effectLst/>
                          <a:latin typeface="黑体" panose="02010609060101010101" pitchFamily="2" charset="-122"/>
                          <a:ea typeface="黑体" panose="02010609060101010101" pitchFamily="2" charset="-122"/>
                          <a:cs typeface="+mn-cs"/>
                        </a:rPr>
                        <a:t>日</a:t>
                      </a:r>
                      <a:r>
                        <a:rPr kumimoji="0" lang="en-US" altLang="zh-CN" sz="2400" b="1" i="0" u="none" strike="noStrike" kern="1200" cap="none" normalizeH="0" baseline="0" dirty="0" smtClean="0">
                          <a:ln>
                            <a:noFill/>
                          </a:ln>
                          <a:solidFill>
                            <a:schemeClr val="bg2"/>
                          </a:solidFill>
                          <a:effectLst/>
                          <a:latin typeface="黑体" panose="02010609060101010101" pitchFamily="2" charset="-122"/>
                          <a:ea typeface="黑体" panose="02010609060101010101" pitchFamily="2" charset="-122"/>
                          <a:cs typeface="+mn-cs"/>
                        </a:rPr>
                        <a:t>24</a:t>
                      </a:r>
                      <a:r>
                        <a:rPr kumimoji="0" lang="zh-CN" altLang="en-US" sz="2400" b="1" i="0" u="none" strike="noStrike" kern="1200" cap="none" normalizeH="0" baseline="0" dirty="0" smtClean="0">
                          <a:ln>
                            <a:noFill/>
                          </a:ln>
                          <a:solidFill>
                            <a:schemeClr val="bg2"/>
                          </a:solidFill>
                          <a:effectLst/>
                          <a:latin typeface="黑体" panose="02010609060101010101" pitchFamily="2" charset="-122"/>
                          <a:ea typeface="黑体" panose="02010609060101010101" pitchFamily="2" charset="-122"/>
                          <a:cs typeface="+mn-cs"/>
                        </a:rPr>
                        <a:t>时前网上填报</a:t>
                      </a:r>
                      <a:endParaRPr kumimoji="0" lang="zh-CN" altLang="en-US" sz="2400" b="1" i="0" u="none" strike="noStrike" kern="1200" cap="none" normalizeH="0" baseline="0" dirty="0" smtClean="0">
                        <a:ln>
                          <a:noFill/>
                        </a:ln>
                        <a:solidFill>
                          <a:schemeClr val="bg2"/>
                        </a:solidFill>
                        <a:effectLst/>
                        <a:latin typeface="黑体" panose="02010609060101010101" pitchFamily="2" charset="-122"/>
                        <a:ea typeface="黑体" panose="02010609060101010101" pitchFamily="2" charset="-122"/>
                        <a:cs typeface="+mn-cs"/>
                      </a:endParaRPr>
                    </a:p>
                  </a:txBody>
                  <a:tcPr marL="9525" marR="9525" marT="9525" marB="0" anchor="ctr"/>
                </a:tc>
              </a:tr>
            </a:tbl>
          </a:graphicData>
        </a:graphic>
      </p:graphicFrame>
    </p:spTree>
  </p:cSld>
  <p:clrMapOvr>
    <a:masterClrMapping/>
  </p:clrMapOvr>
  <p:transition spd="slow"/>
</p:sld>
</file>

<file path=ppt/tags/tag1.xml><?xml version="1.0" encoding="utf-8"?>
<p:tagLst xmlns:p="http://schemas.openxmlformats.org/presentationml/2006/main">
  <p:tag name="PA" val="v4.1.3"/>
</p:tagLst>
</file>

<file path=ppt/theme/theme1.xml><?xml version="1.0" encoding="utf-8"?>
<a:theme xmlns:a="http://schemas.openxmlformats.org/drawingml/2006/main" name="国家">
  <a:themeElements>
    <a:clrScheme name="国家 8">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FF99"/>
      </a:hlink>
      <a:folHlink>
        <a:srgbClr val="969696"/>
      </a:folHlink>
    </a:clrScheme>
    <a:fontScheme name="国家">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true">
          <a:gsLst>
            <a:gs pos="0">
              <a:schemeClr val="phClr">
                <a:tint val="50000"/>
                <a:satMod val="300000"/>
              </a:schemeClr>
            </a:gs>
            <a:gs pos="35000">
              <a:schemeClr val="phClr">
                <a:tint val="37000"/>
                <a:satMod val="300000"/>
              </a:schemeClr>
            </a:gs>
            <a:gs pos="100000">
              <a:schemeClr val="phClr">
                <a:tint val="15000"/>
                <a:satMod val="350000"/>
              </a:schemeClr>
            </a:gs>
          </a:gsLst>
          <a:lin ang="16200000" scaled="true"/>
        </a:gradFill>
        <a:gradFill rotWithShape="true">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false"/>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true">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true">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spPr>
      <a:bodyPr vert="horz" wrap="square" lIns="91440" tIns="45720" rIns="91440" bIns="45720" numCol="1" anchor="ctr" anchorCtr="false" compatLnSpc="true"/>
      <a:lstStyle>
        <a:defPPr marL="0" marR="0" indent="0" algn="ctr" defTabSz="914400" rtl="0" eaLnBrk="1" fontAlgn="base" latinLnBrk="0" hangingPunct="1">
          <a:lnSpc>
            <a:spcPct val="100000"/>
          </a:lnSpc>
          <a:spcBef>
            <a:spcPct val="0"/>
          </a:spcBef>
          <a:spcAft>
            <a:spcPct val="0"/>
          </a:spcAft>
          <a:buClrTx/>
          <a:buSzTx/>
          <a:buFontTx/>
          <a:buNone/>
          <a:defRPr kumimoji="0" lang="zh-CN" sz="4800" b="0" i="0" u="none" strike="noStrike" cap="none" normalizeH="0" baseline="0" smtClean="0">
            <a:ln>
              <a:noFill/>
            </a:ln>
            <a:solidFill>
              <a:srgbClr val="FFCC00"/>
            </a:solidFill>
            <a:effectLst/>
            <a:latin typeface="Times New Roman" panose="02020603050405020304" pitchFamily="18" charset="0"/>
            <a:ea typeface="仿宋_GB2312" panose="02010609030101010101" pitchFamily="49" charset="-122"/>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spPr>
      <a:bodyPr vert="horz" wrap="square" lIns="91440" tIns="45720" rIns="91440" bIns="45720" numCol="1" anchor="ctr" anchorCtr="false" compatLnSpc="true"/>
      <a:lstStyle>
        <a:defPPr marL="0" marR="0" indent="0" algn="ctr" defTabSz="914400" rtl="0" eaLnBrk="1" fontAlgn="base" latinLnBrk="0" hangingPunct="1">
          <a:lnSpc>
            <a:spcPct val="100000"/>
          </a:lnSpc>
          <a:spcBef>
            <a:spcPct val="0"/>
          </a:spcBef>
          <a:spcAft>
            <a:spcPct val="0"/>
          </a:spcAft>
          <a:buClrTx/>
          <a:buSzTx/>
          <a:buFontTx/>
          <a:buNone/>
          <a:defRPr kumimoji="0" lang="zh-CN" sz="4800" b="0" i="0" u="none" strike="noStrike" cap="none" normalizeH="0" baseline="0" smtClean="0">
            <a:ln>
              <a:noFill/>
            </a:ln>
            <a:solidFill>
              <a:srgbClr val="FFCC00"/>
            </a:solidFill>
            <a:effectLst/>
            <a:latin typeface="Times New Roman" panose="02020603050405020304" pitchFamily="18" charset="0"/>
            <a:ea typeface="仿宋_GB2312" panose="02010609030101010101" pitchFamily="49" charset="-122"/>
          </a:defRPr>
        </a:defPPr>
      </a:lstStyle>
    </a:lnDef>
  </a:objectDefaults>
  <a:extraClrSchemeLst>
    <a:extraClrScheme>
      <a:clrScheme name="国家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国家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国家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国家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国家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国家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国家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
      <a:clrScheme name="国家 8">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FF99"/>
        </a:hlink>
        <a:folHlink>
          <a:srgbClr val="969696"/>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true">
          <a:gsLst>
            <a:gs pos="0">
              <a:schemeClr val="phClr">
                <a:tint val="50000"/>
                <a:satMod val="300000"/>
              </a:schemeClr>
            </a:gs>
            <a:gs pos="35000">
              <a:schemeClr val="phClr">
                <a:tint val="37000"/>
                <a:satMod val="300000"/>
              </a:schemeClr>
            </a:gs>
            <a:gs pos="100000">
              <a:schemeClr val="phClr">
                <a:tint val="15000"/>
                <a:satMod val="350000"/>
              </a:schemeClr>
            </a:gs>
          </a:gsLst>
          <a:lin ang="16200000" scaled="true"/>
        </a:gradFill>
        <a:gradFill rotWithShape="true">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false"/>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true">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true">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true">
          <a:gsLst>
            <a:gs pos="0">
              <a:schemeClr val="phClr">
                <a:tint val="50000"/>
                <a:satMod val="300000"/>
              </a:schemeClr>
            </a:gs>
            <a:gs pos="35000">
              <a:schemeClr val="phClr">
                <a:tint val="37000"/>
                <a:satMod val="300000"/>
              </a:schemeClr>
            </a:gs>
            <a:gs pos="100000">
              <a:schemeClr val="phClr">
                <a:tint val="15000"/>
                <a:satMod val="350000"/>
              </a:schemeClr>
            </a:gs>
          </a:gsLst>
          <a:lin ang="16200000" scaled="true"/>
        </a:gradFill>
        <a:gradFill rotWithShape="true">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false"/>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true">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true">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主题1</Template>
  <TotalTime>0</TotalTime>
  <Words>4695</Words>
  <Application>WPS 演示</Application>
  <PresentationFormat>全屏显示(4:3)</PresentationFormat>
  <Paragraphs>585</Paragraphs>
  <Slides>73</Slides>
  <Notes>8</Notes>
  <HiddenSlides>0</HiddenSlides>
  <MMClips>0</MMClips>
  <ScaleCrop>false</ScaleCrop>
  <HeadingPairs>
    <vt:vector size="6" baseType="variant">
      <vt:variant>
        <vt:lpstr>已用的字体</vt:lpstr>
      </vt:variant>
      <vt:variant>
        <vt:i4>22</vt:i4>
      </vt:variant>
      <vt:variant>
        <vt:lpstr>主题</vt:lpstr>
      </vt:variant>
      <vt:variant>
        <vt:i4>1</vt:i4>
      </vt:variant>
      <vt:variant>
        <vt:lpstr>幻灯片标题</vt:lpstr>
      </vt:variant>
      <vt:variant>
        <vt:i4>73</vt:i4>
      </vt:variant>
    </vt:vector>
  </HeadingPairs>
  <TitlesOfParts>
    <vt:vector size="96" baseType="lpstr">
      <vt:lpstr>Arial</vt:lpstr>
      <vt:lpstr>宋体</vt:lpstr>
      <vt:lpstr>Wingdings</vt:lpstr>
      <vt:lpstr>Times New Roman</vt:lpstr>
      <vt:lpstr>仿宋_GB2312</vt:lpstr>
      <vt:lpstr>方正书宋_GBK</vt:lpstr>
      <vt:lpstr>Calibri</vt:lpstr>
      <vt:lpstr>黑体</vt:lpstr>
      <vt:lpstr>华文楷体</vt:lpstr>
      <vt:lpstr>方正楷体_GBK</vt:lpstr>
      <vt:lpstr>华文琥珀</vt:lpstr>
      <vt:lpstr>楷体_GB2312</vt:lpstr>
      <vt:lpstr>华文彩云</vt:lpstr>
      <vt:lpstr>Tahoma</vt:lpstr>
      <vt:lpstr>DejaVu Sans</vt:lpstr>
      <vt:lpstr>Arial</vt:lpstr>
      <vt:lpstr>微软雅黑</vt:lpstr>
      <vt:lpstr>Wingdings</vt:lpstr>
      <vt:lpstr>Wingdings 3</vt:lpstr>
      <vt:lpstr>Arial Unicode MS</vt:lpstr>
      <vt:lpstr>宋体</vt:lpstr>
      <vt:lpstr>华文中宋</vt:lpstr>
      <vt:lpstr>国家</vt:lpstr>
      <vt:lpstr>PowerPoint 演示文稿</vt:lpstr>
      <vt:lpstr>主要内容</vt:lpstr>
      <vt:lpstr>主要内容</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三、注意事项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2、收入和费用部分</vt:lpstr>
      <vt:lpstr>PowerPoint 演示文稿</vt:lpstr>
      <vt:lpstr>2、收入和费用部分</vt:lpstr>
      <vt:lpstr>PowerPoint 演示文稿</vt:lpstr>
      <vt:lpstr>2、收入和费用部分</vt:lpstr>
      <vt:lpstr>PowerPoint 演示文稿</vt:lpstr>
      <vt:lpstr>2、收入和费用部分</vt:lpstr>
      <vt:lpstr>PowerPoint 演示文稿</vt:lpstr>
      <vt:lpstr>2、收入和费用部分</vt:lpstr>
      <vt:lpstr>PowerPoint 演示文稿</vt:lpstr>
      <vt:lpstr>2、收入和费用部分</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企业化管理事业单位      填报指标对照（1）</vt:lpstr>
      <vt:lpstr>企业化管理事业单位          填报指标对照（2）</vt:lpstr>
      <vt:lpstr>企业化管理事业单位     填报指标对照（3）</vt:lpstr>
      <vt:lpstr>PowerPoint 演示文稿</vt:lpstr>
      <vt:lpstr>执行民间非营利组织会计制度单位 填报指标对照（1）</vt:lpstr>
      <vt:lpstr>执行民间非营利组织会计制度单位 填报指标对照（2）</vt:lpstr>
      <vt:lpstr>执行民间非营利组织会计制度单位 填报指标对照（3）</vt:lpstr>
      <vt:lpstr>PowerPoint 演示文稿</vt:lpstr>
      <vt:lpstr>审核规则</vt:lpstr>
      <vt:lpstr>PowerPoint 演示文稿</vt:lpstr>
      <vt:lpstr>PowerPoint 演示文稿</vt:lpstr>
      <vt:lpstr>PowerPoint 演示文稿</vt:lpstr>
      <vt:lpstr>PowerPoint 演示文稿</vt:lpstr>
      <vt:lpstr>PowerPoint 演示文稿</vt:lpstr>
      <vt:lpstr>    部分行业事业单位基本情况 </vt:lpstr>
      <vt:lpstr>PowerPoint 演示文稿</vt:lpstr>
      <vt:lpstr>PowerPoint 演示文稿</vt:lpstr>
      <vt:lpstr>PowerPoint 演示文稿</vt:lpstr>
      <vt:lpstr>PowerPoint 演示文稿</vt:lpstr>
      <vt:lpstr>PowerPoint 演示文稿</vt:lpstr>
      <vt:lpstr>PowerPoint 演示文稿</vt:lpstr>
      <vt:lpstr>审核规则</vt:lpstr>
      <vt:lpstr>PowerPoint 演示文稿</vt:lpstr>
    </vt:vector>
  </TitlesOfParts>
  <Company>Microsoft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幻灯片 1</dc:title>
  <dc:creator>User</dc:creator>
  <cp:lastModifiedBy>uos</cp:lastModifiedBy>
  <cp:revision>2548</cp:revision>
  <dcterms:created xsi:type="dcterms:W3CDTF">2025-01-02T01:57:53Z</dcterms:created>
  <dcterms:modified xsi:type="dcterms:W3CDTF">2025-01-02T01:57:53Z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2052-11.8.2.9831</vt:lpwstr>
  </property>
  <property fmtid="{D5CDD505-2E9C-101B-9397-08002B2CF9AE}" pid="3" name="ICV">
    <vt:lpwstr>709D945233C24F15B47FDA9563A2B1E5</vt:lpwstr>
  </property>
</Properties>
</file>